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65" r:id="rId2"/>
    <p:sldId id="509" r:id="rId3"/>
    <p:sldId id="572" r:id="rId4"/>
    <p:sldId id="516" r:id="rId5"/>
    <p:sldId id="517" r:id="rId6"/>
    <p:sldId id="518" r:id="rId7"/>
    <p:sldId id="515" r:id="rId8"/>
    <p:sldId id="526" r:id="rId9"/>
    <p:sldId id="522" r:id="rId10"/>
    <p:sldId id="538" r:id="rId11"/>
    <p:sldId id="539" r:id="rId12"/>
    <p:sldId id="541" r:id="rId13"/>
    <p:sldId id="559" r:id="rId14"/>
    <p:sldId id="560" r:id="rId15"/>
    <p:sldId id="561" r:id="rId16"/>
    <p:sldId id="562" r:id="rId17"/>
    <p:sldId id="563" r:id="rId18"/>
    <p:sldId id="564" r:id="rId19"/>
    <p:sldId id="558" r:id="rId20"/>
    <p:sldId id="542" r:id="rId21"/>
    <p:sldId id="540" r:id="rId22"/>
    <p:sldId id="544" r:id="rId23"/>
    <p:sldId id="546" r:id="rId24"/>
    <p:sldId id="547" r:id="rId25"/>
    <p:sldId id="548" r:id="rId26"/>
    <p:sldId id="549" r:id="rId27"/>
    <p:sldId id="565" r:id="rId28"/>
    <p:sldId id="566" r:id="rId29"/>
    <p:sldId id="529" r:id="rId30"/>
    <p:sldId id="551" r:id="rId31"/>
    <p:sldId id="552" r:id="rId32"/>
    <p:sldId id="554" r:id="rId33"/>
    <p:sldId id="556" r:id="rId34"/>
    <p:sldId id="521" r:id="rId35"/>
    <p:sldId id="557" r:id="rId36"/>
    <p:sldId id="527" r:id="rId37"/>
    <p:sldId id="528" r:id="rId38"/>
    <p:sldId id="525" r:id="rId39"/>
    <p:sldId id="534" r:id="rId40"/>
    <p:sldId id="533" r:id="rId41"/>
    <p:sldId id="567" r:id="rId42"/>
    <p:sldId id="568" r:id="rId43"/>
    <p:sldId id="569" r:id="rId44"/>
    <p:sldId id="570" r:id="rId45"/>
    <p:sldId id="571" r:id="rId46"/>
    <p:sldId id="490" r:id="rId4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58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00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55F18-D276-FCF0-5A6B-BE9BAADC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DAA346-2999-0EE9-61A4-27742990B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47848D-92DE-AB63-0CA4-46C48498B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4317E1-99EC-8A2B-E1A6-90331E011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29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8FFD3-173F-1F78-AFCA-031FEF7C5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DE7BA8-F9EC-9CFE-9280-223CC6241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CCA4B8A-2A88-2550-007A-9FF8D4C7D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EA606F-7ED5-B41A-77F2-BC73DDC8C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87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6388-543C-1835-37B8-30671E4D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035C4B-CFDB-5878-BD82-B0BD5633B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9CA621A-640D-A9CD-C62D-079CB7051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D5AF05-55B2-4BD5-59E3-C98F933FD4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9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AC8F3-2832-0D97-A486-14FA8A49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705288-B637-41EC-CDFE-AB8151A83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94D7EB5-F068-F63E-ABE5-EE5463A8D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5D5E36-C424-93DF-9F2C-FA458CC35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598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14E57-1DB4-62DC-2F53-656EAD5DB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08ADDC-6770-069A-0AB4-692397A4C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C284D0-9016-1410-EF82-EC2E478F6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0E407D-559F-5E83-36B2-1981465BF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83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674B3-F98E-223A-F830-8A4733B73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D7844E-114C-8222-3C7B-47107995A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48C349-5E44-A078-C226-A478C850F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1594B7-2988-B6DC-6039-DC520D8F45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63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065E1-323E-31F0-7FFF-6CDD7B4F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A51633-46E0-E8A2-3AB8-74FAB9633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C163E0-119C-7A0A-7683-639EEA31B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7A8F83-F9CB-6B9B-3F28-D4676E8F5B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719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4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CECD0-6653-E8E1-048D-F09C61D27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5312A0-6E05-1C41-0F41-1814B688D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C7479F-4B0A-2CD8-70EE-94DDA8256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3A3DE-25A3-A77A-713A-C40F0672D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874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80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52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771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382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57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129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651AB-D88B-5271-B4C6-1083D2D9A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E69362-11BC-FFCA-8D55-5A9FB9C41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D8EEC50-DC71-D2D4-E651-64CAE8739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CC82AE-1F5A-1D4B-B8AC-89B820A11B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249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B3991-471F-A6C7-C0D7-29AA1F60D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EABC4F8-311F-5783-C1D4-35D9B5126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43E6F5D-58EF-6C69-AA40-2C1BEB1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C7859D-7DD0-C503-D423-9EB9FE4C71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797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254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7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210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244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40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504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636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599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22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32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886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231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985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4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5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27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95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7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0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950A-4191-4A18-8DA6-FE01144D25E6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E1F0-83C1-4926-BFF8-927E944B57CB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0AB2-799E-4199-B50B-324C635D709F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4387E-F66F-4869-8D53-894BBA22FE91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48C0-4B64-4E06-A195-ACF024C8CEC0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1F323-4E75-464B-B5AD-24967C6BB15D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6A33F-FCA5-438B-B996-9676A486F5B8}" type="datetime1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DF6A-F383-433A-8A46-0E1ABE56A4FD}" type="datetime1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1C42A-FED4-49B5-977E-EDC5D6FEAA20}" type="datetime1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9C67-1005-4AE3-A8D8-AE5954BE6605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73062-1CCD-49E3-B944-0A06AB4B1268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24222-A52D-4AE4-9F1E-AB5DB5F2F955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02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https://support.microsoft.com/pt-br/windows/atalhos-do-teclado-no-windows-dcc61a57-8ff0-cffe-9796-cb9706c75eec#WindowsVersion=Windows_1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10341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de todos os processos em execução no seu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uso de CPU, memória, disco e rede de cada processo.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finalizar um processo clicando com o botão direito do mouse e selecionando "Finalizar Tarefa".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encerrar aplicativos que não estão respondendo.</a:t>
            </a: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Desempenho: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Fornece uma visão geral do desempenho do sistema, incluindo uso de CPU, memória, disco e rede.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Gráficos em tempo real permitem visualizar tendências de uso ao longo do tempo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todos os aplicativos que estão em execução.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status de cada aplicativo, se está em execução ou suspenso.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C832770-6C1B-A4B1-2D1E-92F83DEA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Inicializar: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dos programas que são iniciados automaticamente com 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habilitar ou desabilitar programas de inicialização para melhorar o tempo de inicialização do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Usuários: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sobre os usuários que estão conectados ao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ver quem está logado e desconectar sessões ativas, se necessário.</a:t>
            </a: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Detalhes do Serviço: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os serviços em execução no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iniciar, parar, pausar e reiniciar serviços do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2A6D8E1-E840-EBD8-A38C-67F770CE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1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704592"/>
            <a:ext cx="2130422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estrutura ou método que define como os dados são armazenados, organizados, acessados e manipulados em um dispositivo de armazenamento, como um disco rígido, SSD, pen drive ou qualquer outro meio de armazenamento persistente. 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é essencial para que o sistema operacional possa localizar e gerenciar arquivos e diretórios, garantindo que os dados sejam lidos, escritos e organizados corretamente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D020A0C-6B9A-0A8C-5824-65DAF16A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12</a:t>
            </a:fld>
            <a:endParaRPr lang="en-US"/>
          </a:p>
        </p:txBody>
      </p:sp>
      <p:pic>
        <p:nvPicPr>
          <p:cNvPr id="1028" name="Picture 4" descr="GRADE 9: Lesson 2- Tree Directory Structure – SCHS Information Technology  Blog">
            <a:extLst>
              <a:ext uri="{FF2B5EF4-FFF2-40B4-BE49-F238E27FC236}">
                <a16:creationId xmlns:a16="http://schemas.microsoft.com/office/drawing/2014/main" id="{613397B9-7ACF-ECEF-913A-F0738B2F9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17" y="8156817"/>
            <a:ext cx="5923935" cy="44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rstanding the Linux File System | Cisco ASA and PIX Firewall Handbook">
            <a:extLst>
              <a:ext uri="{FF2B5EF4-FFF2-40B4-BE49-F238E27FC236}">
                <a16:creationId xmlns:a16="http://schemas.microsoft.com/office/drawing/2014/main" id="{22D598D7-1BD3-2C45-05FC-9605A47A8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637" y="7431055"/>
            <a:ext cx="6214009" cy="517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0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1ACE0-B548-0B1B-7DEA-768BF451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7718655-AB20-1DFD-CB9C-2C0DA0E5B779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F6299B-1F6E-4B14-522B-81986164349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C373873-C0C4-32DC-E4F3-812829A29E2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05A71E6-1199-D1C6-77B6-9823180AA107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28B0A276-246B-6394-20C0-008C6CCA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2575F5B-C390-56A6-1CC5-6D18B6F0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040F55D1-961E-7DC6-45CF-2DB97AD14C1C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E77267-5E8C-8AEA-05B0-CA6EFCF2D9A2}"/>
              </a:ext>
            </a:extLst>
          </p:cNvPr>
          <p:cNvSpPr txBox="1"/>
          <p:nvPr/>
        </p:nvSpPr>
        <p:spPr>
          <a:xfrm>
            <a:off x="599458" y="2557418"/>
            <a:ext cx="2322733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Futura Bk BT" panose="020B0502020204020303"/>
              </a:rPr>
              <a:t>Principais Funções de um Sistema de Arquivos</a:t>
            </a:r>
          </a:p>
          <a:p>
            <a:endParaRPr lang="pt-BR" sz="32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Organização de Dados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Organiza dados em uma hierarquia de arquivos e diretórios, permitindo que os dados sejam armazenados em locais específicos e que os usuários e o sistema possam encontrá-los facilmente.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Gestão de Armazenamento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Rastreia quais partes do dispositivo de armazenamento estão ocupadas, quais estão livres e onde os arquivos e diretórios estão fisicamente localizados.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Controle de Acesso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Controla o acesso a arquivos e diretórios, definindo permissões (leitura, escrita, execução) para garantir a segurança dos dados.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Integridade de Dados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Inclui recursos para proteger os dados contra corrupção e perdas, usando métodos como </a:t>
            </a:r>
            <a:r>
              <a:rPr lang="pt-BR" sz="3200" dirty="0" err="1">
                <a:latin typeface="Futura Bk BT" panose="020B0502020204020303"/>
              </a:rPr>
              <a:t>journaling</a:t>
            </a:r>
            <a:r>
              <a:rPr lang="pt-BR" sz="3200" dirty="0">
                <a:latin typeface="Futura Bk BT" panose="020B0502020204020303"/>
              </a:rPr>
              <a:t>, redundância e outros mecanismos que ajudam a manter a integridade dos arquivos, mesmo em caso de falhas.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Compatibilidade e Portabilidade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Define como os dados são organizados de forma que possam ser lidos e interpretados corretamente pelo sistema operacional e, em alguns casos, por outros sistemas, facilitando o compartilhamento de dados entre diferentes dispositivos e sistemas operacionais.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E9F1415-FB67-152A-7289-DBB167966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2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69258-8655-C311-9203-AF1640B07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33BBA5D2-E477-CD50-A9D9-FE411AB2C8FA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328DC3-6C4F-9772-07E0-55129ACFA8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A44F1AA-E6FF-B7DD-4140-6C40D39B7C9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F0713EB-DC88-C9DF-E696-E81F7F226C61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D25081D-4E03-526F-213B-6000D0F1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86768B7-E06B-A17F-4551-8E864EA33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35561130-4C50-ACB4-8BBC-A57CAF21925E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38ED988-0906-A532-932D-4DC60D171BBC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317C62C-3FAC-82A2-EEE7-F31708CE8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14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9A71876-B90C-3BF6-FFD8-61E6F965B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682" y="2943391"/>
            <a:ext cx="21304224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	No Windows, a estrutura de diretórios é organizada de maneira hierárquica, com uma pasta raiz para cada unidade de disco, geralmente iniciando em C: (para o disco principal).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3200" dirty="0"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Abaixo, os diretórios principais de um sistema Windows típico: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	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raiz da unidade onde o sistema operacional está instalado (geralmente o C:).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os arquivos principais do sistema operacional Windows, como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DLLs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drivers e executáveis essenciais.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e 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 (x86)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Usado para armazenar programas de 64 bits.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 (x86)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Usado para armazenar programas de 32 bits em sistemas operacionais de 64 bits.</a:t>
            </a:r>
          </a:p>
        </p:txBody>
      </p:sp>
    </p:spTree>
    <p:extLst>
      <p:ext uri="{BB962C8B-B14F-4D97-AF65-F5344CB8AC3E}">
        <p14:creationId xmlns:p14="http://schemas.microsoft.com/office/powerpoint/2010/main" val="21229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E0AD-3786-6301-63D1-5AE27814D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0D0CFCBD-9CBA-8A0E-3297-3560E62BB3D4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9A4ABB-9E3A-4D80-7AA2-8FA9CD06DE7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6254098-63B4-83E6-2CFF-D11904D7C3F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3FA5FAD-07F1-1F53-7ACF-69C2AA9DFF22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95C9C9A4-6AF3-2D63-3D9C-AF67BD24F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F99A28F-2176-B030-AA85-80A83218E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A4361BBA-0C6E-7B6C-FBE1-3B75E67FF3FB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AC1F63-A600-30AD-0D31-3B8B3E808B81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B768009-5AEB-4FE2-C202-96C39566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15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9A2B775-8C6C-38DB-7FFF-580056A47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029" y="2329414"/>
            <a:ext cx="21816271" cy="874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C:\Users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as pastas de perfil dos usuários. Cada usuário do sistema tem uma pasta exclusiva aqui, onde ficam arquivos pessoais e configurações específicas.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Dentro da pasta de cada usuário, há subpastas comuns, como: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Desktop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Contém os arquivos e atalhos exibidos na área de trabalho.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Documents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padrão para documentos.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Downloads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onde ficam os downloads.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Pictures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para imagens.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Music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e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Videos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Pastas padrão para arquivos de áudio e vídeo.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C:\ProgramData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dados de aplicativos compartilhados entre usuários. Ao contrário da pasta C:\Users, é uma pasta oculta e é usada por programas que precisam armazenar dados de configuração acessíveis a todos os usuários do sistema.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16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00BD5-E5E1-549D-D522-B53DF2CB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3144B3A2-A5D5-1EEE-D991-604CF4FB66D9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0F5E1C-82CE-7EA2-2033-4B25832F5FF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12A59A0-5931-60D1-AA41-A47E8C3C746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8B47A7-DBD0-01F7-D31E-D76361C28F9D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17E6089-715A-8B0F-87BD-3952F1011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A396B1-EB44-FF96-AC44-AF0887FD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A2A831A-C40A-1C3B-520A-8F119C741C2E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0983EA-E0F6-EF7B-8AE7-4253080D6DB1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8B7C3B8-A3D9-A2EF-323F-50BD662A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6BE54A-D7FD-E04E-55C4-D0371F4E7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029" y="3314299"/>
            <a:ext cx="21816271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C:\Windows\System32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Subpasta de C:\Windows que contém arquivos críticos do sistema, incluindo drivers, bibliotecas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DLLs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 e executáveis essenciais para o funcionamento do sistema.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C:\Temp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ou 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C:\Windows\Temp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arquivos temporários que o sistema ou programas podem criar e descartar. Usado geralmente para dados temporários e pode ser limpo periodicamente.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C:\Recycle.Bin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que armazena os arquivos deletados temporariamente antes de serem excluídos permanentemente do sistema. É a "Lixeira" do Windows.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02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1DA57-0C95-CE1A-C8C5-C6FA62D82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8544C5D2-8979-1F35-C867-9A21D2AC633B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95EB2C-A350-6FA7-12AD-91C6455DBC6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1F1775F-2F15-0119-E559-BAB0A781451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E874AED-B001-7A33-AAAE-47DF8EE4C3A3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Linux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BA31922B-D3A3-7624-DF71-484164DA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2AC0E98-F1AF-2992-D3D9-AE16C3EFF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70AE4174-7E98-2274-2234-9D7D74C6EDAA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05E441-955B-6E3D-A4BA-4185167FAC4B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F46674F-C225-A2B8-8F46-03473D64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17</a:t>
            </a:fld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C5CB50F-8D8A-62B2-0F44-44573157C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95" y="3443256"/>
            <a:ext cx="22817293" cy="84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 estrutura de diretórios no sistema Linux é organizada de forma hierárquica e estruturada, com um único diretório raiz (/) de onde todos os outros diretórios e subdiretórios partem.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3200" dirty="0"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Essa organização segue o padrão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Filesystem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Hierarchy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Standard (FHS)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permitindo que diferentes distribuições tenham uma estrutura consistente.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Linux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(Raiz)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raiz de todo o sistema de arquivos. Todos os outros diretórios são montados a partir daqui.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/bin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comandos essenciais do sistema que estão disponíveis para todos os usuários, como comandos básicos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mv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), geralmente necessários para inicializar o sistema e realizar operações básicas.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/boot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os arquivos de inicialização do sistema, incluindo o kernel e o gerenciador de inicialização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bootloader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 como o GRUB. É necessário para carregar o sistema operacional.</a:t>
            </a:r>
          </a:p>
        </p:txBody>
      </p:sp>
    </p:spTree>
    <p:extLst>
      <p:ext uri="{BB962C8B-B14F-4D97-AF65-F5344CB8AC3E}">
        <p14:creationId xmlns:p14="http://schemas.microsoft.com/office/powerpoint/2010/main" val="183692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42059-1D33-DAD0-54AC-E49D7B22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436B9ECF-73F4-6512-48FA-91D8D4BDC69D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62C7DE-7515-470D-55C5-AEEEC97CC0A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360701-A5CF-71B3-8341-C2AA130B257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2475CF-EE4B-14FE-9323-5ABAF9A2A22C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Linux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4DBBA26A-AED2-1941-FC96-E8BEBC3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9EBF5B6-2576-D64E-0781-39C05C474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12BC237-25F0-9BF0-A44F-22575337F6E6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F54E6F-2105-C200-E61F-DD885B395B08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88E3016-0DEF-74E4-5DAB-D38E21365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18</a:t>
            </a:fld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3AF48FD-4AF8-EE38-838C-A33E9C04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95" y="2405862"/>
            <a:ext cx="22817293" cy="944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Linux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3200" dirty="0"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etc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de configuração do sistema. Armazena arquivos de configuração global, scripts de inicialização e configurações para diversos serviços e aplicativos.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/home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de usuários. Cada usuário tem sua própria pasta dentro de /home, onde ficam seus arquivos e configurações pessoais.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Exemplo: /home/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usuario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/tmp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temporário para armazenamento de arquivos temporários que podem ser criados e removidos conforme necessário. É limpo periodicamente.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programas e bibliotecas adicionais de usuários e do sistema. É dividido em subdiretórios, como: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/bin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Executáveis adicionais.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lib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Bibliotecas associadas a programas.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share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Arquivos compartilhados, como documentos e ícones.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/local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Para programas instalados localmente pelo administrador, sem interferir nos programas do sistema.</a:t>
            </a:r>
          </a:p>
        </p:txBody>
      </p:sp>
    </p:spTree>
    <p:extLst>
      <p:ext uri="{BB962C8B-B14F-4D97-AF65-F5344CB8AC3E}">
        <p14:creationId xmlns:p14="http://schemas.microsoft.com/office/powerpoint/2010/main" val="88145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7E89E-10A2-3CF8-256A-9C9F8AEEE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0F04C9E7-67CF-54C0-C8E7-5CF6B9D3034B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38989C-896E-BA34-33AD-EC885691883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2FAD238-FEEC-37EE-45C4-8479813976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0892AEF-1656-351D-2B64-3EF75DB1DA4B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D9A05573-35E4-D6BF-2CAD-94C6C82F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59C6508-7DEA-653C-3FCE-0BACDAEC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72722C82-A69A-7763-A9A8-DEE5AB6F8E8B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93C0EF-E3C4-DF8C-890E-F587F2FC1941}"/>
              </a:ext>
            </a:extLst>
          </p:cNvPr>
          <p:cNvSpPr txBox="1"/>
          <p:nvPr/>
        </p:nvSpPr>
        <p:spPr>
          <a:xfrm>
            <a:off x="599458" y="2557418"/>
            <a:ext cx="21304224" cy="904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Sistemas de Arquivos no Windows: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 (File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FAT32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NTFS (New Technology File System)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 (File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Desenvolvido para suceder o sistema de arquivos usado no MS-DOS.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Simples, mas limitado em recursos.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Utilizado principalmente em dispositivos mais antigos e dispositivos portáteis.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FAT32: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Uma versão melhorada do FAT.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tamanhos maiores de disco 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Ainda é utilizado em dispositivos USB e cartões de memória.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0683EC6-75C9-1365-35C6-716456126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está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Digital?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NÃ£o existe Nuvem Ã‰ apenas um monte de servidores Linux - There is no  Spoon Meme Generator">
            <a:extLst>
              <a:ext uri="{FF2B5EF4-FFF2-40B4-BE49-F238E27FC236}">
                <a16:creationId xmlns:a16="http://schemas.microsoft.com/office/drawing/2014/main" id="{F8901333-9B55-E669-0994-3DBBB438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253" y="4097037"/>
            <a:ext cx="9352549" cy="60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n page">
            <a:extLst>
              <a:ext uri="{FF2B5EF4-FFF2-40B4-BE49-F238E27FC236}">
                <a16:creationId xmlns:a16="http://schemas.microsoft.com/office/drawing/2014/main" id="{5887D7AB-85D7-FEA6-8475-19A25190C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0622" y="4097038"/>
            <a:ext cx="8087778" cy="60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557418"/>
            <a:ext cx="23224248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NTFS (New Technology File System):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Introduzido no Windows NT.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Oferece recursos avançados de segurança, como permissões de arquivos e criptografia.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arquivos de até 16 TB.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maior integridade dos dados.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do NTFS</a:t>
            </a: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Segurança: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arquivos e pastas.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Criptografia de arquivos.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 de mudanças antes de aplicá-las, garantindo integridade.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Compressão de Dados: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comprimir arquivos para economizar espaço.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Recuperação de Erros: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detectar e corrigir erros automaticamente.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979439A-65F2-63E8-47F0-E961CEE8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1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Sistema de Arquivos do Windows é a estrutura organizacional que o sistema operacional utiliza para nomear, armazenar e recuperar arquivos em discos. Ele é fundamental para a organização e o gerenciamento de dados em computadores que operam com Windows. 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Volume: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é uma unidade lógica que pode representar um disco físico completo, uma partição em um disco ou um disco lógico em um RAID.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NTFS é identificado por uma letra de unidade (por exemplo, C:, D:) seguida por um caminho para pastas.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e Pastas: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Os arquivos são os elementos básicos de armazenamento de dados no sistema de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pastas (também conhecidas como diretórios) são usadas para organizar arquivos em uma hierarquia.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Cada arquivo tem um nome único e pode conter dados, como documentos, imagens, vídeos, programas, etc.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9B0EA75-1A90-D2E1-0A29-12072EDC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6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Caminhos: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caminhos são usados para localizar arquivos e pastas em um volume.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consiste em uma lista de pastas separadas por barras invertidas (\).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C:\Users\nome_do_usuario\Documents\meuarquivo.txt.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arquivos no NTFS podem ter diferentes atributos: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Leitura: Impede que o arquivo seja modificado.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Oculto: Não é exibido em listagens normais de arquivos.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de Sistema: Usado pelo sistema operacional e normalmente oculto.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NTFS permite definir permissões de acesso em nível de arquivo e pasta.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inclui permissões como leitura, gravação, execução e controle total.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permissões podem ser concedidas a usuários individuais ou grupos.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133A7B6-E0C6-BDF0-0C0E-4C07AF46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658376"/>
            <a:ext cx="21304224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No Windows, os nomes de arquivos seguem algumas regras específicas para garantir a compatibilidade e a consistência do sistema de arquivos. Aqui estão as principais regras de formação para nomes de arquivos no Windows: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Caracteres Permitidos: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podem conter letras (maiúsculas e minúsculas), números, espaços e os seguintes caracteres especiais: ! # $ % &amp; ' ( ) - @ ^ _ ` { } ~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são permitidos os seguintes caracteres: &lt; &gt; : " / \ | ? *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Comprimento do Nome: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completo do arquivo (incluindo o caminho, se houver) não pode exceder 260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em si pode ter até 255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Espaços e Pontos: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pode conter espaços, mas não pode começar ou terminar com um espaço.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conter pontos, mas não pode começar com um ponto.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haver múltiplos pontos no nome, mas o sistema considera o último ponto como a extensão do arquivo.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624E9D8-7C34-8AE1-2AA2-D38CEC61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11049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Letras Maiúsculas e Minúsculas: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no Windows não são sensíveis a maiúsculas e minúsculas.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significa que "MeuArquivo.txt" e "meuarquivo.txt" são considerados o mesmo arquivo pelo sistema.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lvl="1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Palavras Reservadas: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Existem algumas palavras reservadas que não podem ser usadas como nomes de arquivos, pois são reservadas pelo sistema. Alguns exemplos são: CON, PRN, AUX, NUL, COM1, COM2, COM3, COM4, COM5, COM6, COM7, COM8, COM9, LPT1, LPT2, LPT3, LPT4, LPT5, LPT6, LPT7, LPT8, LPT9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Tentar criar um arquivo com um desses nomes resultará em um erro.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Válidos: 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MeuArquivo.txt  Relatório2023.docx foto de férias.jpg projeto-final documento-importante-v2.doc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Inválidos: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relatório?2023.docx (uso do caractere ?)	meu arquivo.txt (espaço no início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relatório-final: (uso do caractere :) 		foto.jpg. (ponto no final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CON.txt (palavra reservada)</a:t>
            </a:r>
          </a:p>
          <a:p>
            <a:b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E148E61-AF13-E483-8873-50A51E16D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9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9633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extensão de arquivo no Windows (e em sistemas operacionais em geral) é uma parte do nome do arquivo que segue o último ponto (.) no nome do arquivo. Ela é usada para identificar o tipo de arquivo e o programa associado que deve ser usado para abrir ou executar esse arquivo. As extensões de arquivo são essenciais para o sistema operacional entender como lidar com diferentes tipos de arquivos.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do Tipo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extensão de arquivo fornece uma indicação ao sistema operacional sobre o tipo de conteúdo que o arquivo contém.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arquivo de texto simples, enquanto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documento do Microsoft Word.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de Programa: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extensões de arquivo são usadas para associar um tipo específico de arquivo a um programa que pode abrir ou manipular esse tipo de arquivo.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visualizador de imagens padrão,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Microsoft Word, etc.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02E5C73-01B9-82DB-8F67-08D889C8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Programas: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Algumas extensões de arquivo também são usadas para identificar arquivos executáveis, que são programas que podem ser executados pelo sistema operacional.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programas executáveis no Windows.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Extensões de Arquivo Comuns: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de Texto simples.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do Microsoft Word.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xlsx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Planilha do Microsoft Excel.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Imagem no formato JPEG.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.mp3 - Arquivo de áudio no formato MP3.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.mp4 - Arquivo de vídeo no formato MP4.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pdf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no formato PDF.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executável no Windows.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.zip - Arquivo compactado no formato ZIP.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48A8001-2E47-FD46-FD2F-5BFD05F0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4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3AAF2-B667-0028-459A-F1927747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CA76F23A-6E85-2D99-8EDC-CC0CC37E67CD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0764329-09FA-C928-2E16-813732E1AE1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8291FBC-EC6E-A6A7-A27E-79B7B2D6B16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D61D5A-A3A5-757C-43A0-09595A858378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(Path)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E3C7E65-225D-9172-18D5-7C06D914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6C92F8F-04D3-52CB-8C3F-CC252945B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AAB8A3C-F7FF-1238-5D39-D6AD1DCA2E48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D87BD1-72F8-E312-F544-EFB99F752E7E}"/>
              </a:ext>
            </a:extLst>
          </p:cNvPr>
          <p:cNvSpPr txBox="1"/>
          <p:nvPr/>
        </p:nvSpPr>
        <p:spPr>
          <a:xfrm>
            <a:off x="1006413" y="2171697"/>
            <a:ext cx="2130422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de um sistema operacional, "caminho absoluto" e "caminho relativo" são formas diferentes de se referir à localização de um arquivo ou diretório dentro da estrutura de diretórios do sistema.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Caminho Absoluto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absoluto é o caminho completo que leva diretamente ao arquivo ou diretório, começando do diretório raiz do sistema. Ele é específico e independente do local onde o usuário ou o programa está atualmente no sistema de arquivos.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Unix/Linux, o caminho absoluto começa com uma barra /, que indica o diretório raiz.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/home/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/documentos/arquivo.txt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Windows, o caminho absoluto inclui a letra do drive (como C:) seguida pelo caminho completo.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C:\Users\usuario\Documentos\arquivo.txt2. 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703DD17-3704-20CC-3248-24160CB3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1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993E1-813C-369F-C13A-56D9533B3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6038DF55-3CD2-0B8B-C84F-BF43663594B3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371D75-A02C-BF10-954D-DD3ABAF04F0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5CAE02B-A963-A023-17F4-4E07BC026E4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8D416E0-D5AD-86BC-40CF-D8668A7AF31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(Path)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24C19472-D7DF-38D6-3718-CD5D1737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A7284A2-6056-6F14-F31E-692F344BF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6C1FA4F-FC6D-1272-D45A-C0DF189DF43D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3251914-4B31-8778-FEC3-0DE17FC0183B}"/>
              </a:ext>
            </a:extLst>
          </p:cNvPr>
          <p:cNvSpPr txBox="1"/>
          <p:nvPr/>
        </p:nvSpPr>
        <p:spPr>
          <a:xfrm>
            <a:off x="1006413" y="2171697"/>
            <a:ext cx="21304224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de um sistema operacional, "caminho absoluto" e "caminho relativo" são formas diferentes de se referir à localização de um arquivo ou diretório dentro da estrutura de diretórios do sistema.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Caminho Relativo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relativo é o caminho que leva ao arquivo ou diretório em relação ao diretório atual em que o usuário ou o programa está. Em outras palavras, ele omite o início do caminho absoluto e o define a partir do diretório de trabalho atual.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Unix/Linux e Windows, o caminho relativo pode usar símbolos especiais: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(ponto) para indicar o diretório atual.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 (ponto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para indicar o diretório pai.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 diretório atual for /home/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 caminho relativo para documentos/arquivo.txt pode ser documentos/arquivo.txt ou ./documentos/arquivo.txt.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03F3C79-4154-6C4A-8E72-D26C1D51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5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1498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ou Power Shell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Windows + “R” e “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no Botão do Windows e Selecionar Power Shell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executar qualquer comando ou script no Windows.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964A4B-F529-19B2-E6D0-669D87C5A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3890962"/>
            <a:ext cx="6505575" cy="50196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779D6B-F45A-CA1E-2039-4AE86894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9860" y="7571967"/>
            <a:ext cx="71628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5B37B-21CE-5C34-DEE8-3AD17CA3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1CD8646-E11D-E15D-7D20-42822B0B30E4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1D792B-B420-09D4-36A5-AEFCD83496B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AB96E5C-BC0E-6404-5986-1FFF6050AC0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6E8FC43-AE7A-3780-B97D-14ADA64A42EA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0129294B-2251-C972-92BC-2DFC6416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014B133-84ED-8584-DA8E-46C625E3C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4D20CAB-8B9E-9C39-42E3-569491DA6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1216961-EC22-FF10-10BC-C84C17278122}"/>
              </a:ext>
            </a:extLst>
          </p:cNvPr>
          <p:cNvSpPr txBox="1"/>
          <p:nvPr/>
        </p:nvSpPr>
        <p:spPr>
          <a:xfrm>
            <a:off x="8652896" y="2805433"/>
            <a:ext cx="15173892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software, ou conjunto de software cuja função é administrar e gerenciar os recursos de um sistema, desde componentes de hardware a programa de terceiros, estabelecendo uma conexão entre os recursos do computador e o usuário.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Kernel (núcleo): é a parte central do SO que atua como uma ponte entre o hardware e o software gerenciando os recursos da máquina para que sejam utilizados de maneira correta.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Shell: é o intérprete dos comandos do SO que une o usuário e o kernel do SO.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2" name="Picture 8" descr="Curso: GAED - Grupo de apoio às Estratégias Digitais (FEUSP), Tópico:  Pacote Básico de Programas">
            <a:extLst>
              <a:ext uri="{FF2B5EF4-FFF2-40B4-BE49-F238E27FC236}">
                <a16:creationId xmlns:a16="http://schemas.microsoft.com/office/drawing/2014/main" id="{FA5624B1-88B0-F949-7D86-D5D2F930A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3863479"/>
            <a:ext cx="4360255" cy="27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Geek News Sistema Operacional">
            <a:extLst>
              <a:ext uri="{FF2B5EF4-FFF2-40B4-BE49-F238E27FC236}">
                <a16:creationId xmlns:a16="http://schemas.microsoft.com/office/drawing/2014/main" id="{B2495445-5ECD-1C38-4C82-78C57D42C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3" y="6144048"/>
            <a:ext cx="3914775" cy="27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istemas Operativos Móviles – DTyOC">
            <a:extLst>
              <a:ext uri="{FF2B5EF4-FFF2-40B4-BE49-F238E27FC236}">
                <a16:creationId xmlns:a16="http://schemas.microsoft.com/office/drawing/2014/main" id="{1A4D6447-6F2B-B492-A13B-2D8702B6E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6" y="8795016"/>
            <a:ext cx="3694205" cy="20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59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62367" y="1848103"/>
            <a:ext cx="21304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Navegar em pastas usando a linha de comando é uma habilidade fundamental para usuários de sistemas baseados em Unix (como Linux,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macOS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também para o Prompt de Comando do Windows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322064"/>
              </p:ext>
            </p:extLst>
          </p:nvPr>
        </p:nvGraphicFramePr>
        <p:xfrm>
          <a:off x="1688431" y="4063262"/>
          <a:ext cx="21007137" cy="813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11631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7795506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dir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Lista os arquivos e pastas no diretório atual.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É o comando principal para mudar de diretório. Para mudar para um diretório específico, você usa </a:t>
                      </a:r>
                      <a:r>
                        <a:rPr lang="pt-BR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 seguido do caminho do diretório. 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Relativo: É em relação ao diretório atual. 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Exemplo: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nome_da_pasta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Absoluto: É o caminho completo desde o diretório raiz.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C:\Users\nome_do_usuario\Documentos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um nome de pasta contiver espaços, coloque o nome entre aspas: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Exemploe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"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Program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Files“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Pressionar </a:t>
                      </a:r>
                      <a:r>
                        <a:rPr lang="pt-BR" dirty="0" err="1"/>
                        <a:t>Tab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autocompletar nomes de arquivos e pastas.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1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..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 um nível no diretório. Útil para subir um diretório na hierarquia.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\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 para o diretório raiz.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4A68CA4-2459-9B5D-4040-591D18DB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0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 comandos: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76555"/>
              </p:ext>
            </p:extLst>
          </p:nvPr>
        </p:nvGraphicFramePr>
        <p:xfrm>
          <a:off x="1006413" y="3379797"/>
          <a:ext cx="22575482" cy="8961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51404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9124078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mkdir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 um novo diretório (pasta).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mkdir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nome_do_novo_diretorio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 (apaga) um diretório.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Exclui um ou mais arquivos.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nome_do_arquivo.txt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copy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Copia um ou mais arquivos para outro local.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copy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arquivo_origem.txt destino\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um ou mais arquivos para outro local. Exemplo: 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move arquivo.txt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pasta_destino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4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ren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Renomeia um arquivo.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ren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arquivo_antigo.txt arquivo_novo.txt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34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type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o conteúdo de um arquivo de texto.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type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53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echo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uma mensagem na tela ou redireciona para um arquivo.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6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cls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Limpa a tela do prompt de comando.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3353"/>
                  </a:ext>
                </a:extLst>
              </a:tr>
              <a:tr h="634205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ipconfig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Exibe informações da configuração de rede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9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ping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Verifica a conexão da rede com um host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75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tasklist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Lista os processos em execução no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172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taskkill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Finaliza um processo em execução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875154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A3581FF-36D5-1D9E-DE12-05D3C880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8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Redirecionamento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Entrada 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Saída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Prompt de Comando do Windows, os símbolos &lt;, &gt;, e &gt;&gt; são usados para redirecionar a entrada e saída de dados. Aqui está uma explicação de como cada um deles é utilizado: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 (Redirecionamento de Entrada)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&lt; é usado para redirecionar a entrada de um comando para vir de um arquivo em vez de do teclado. Isso significa que o conteúdo do arquivo será usado como entrada para o comando.</a:t>
            </a: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(Redirecionamento de Saída)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 é usado para redirecionar a saída de um comando para um arquivo. Isso significa que o resultado do comando será escrito para o arquivo especificado, substituindo qualquer conteúdo existente no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&gt;&gt; (Redirecionamento de Saída com Concatenação)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&gt;&gt; é usado para redirecionar a saída de um comando para um arquivo, mas ao contrário do &gt;, ele não substitui o conteúdo existente. Em vez disso, ele acrescenta o novo conteúdo ao final do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18F91E0-8724-6D33-861D-216934A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1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PATH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2403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variável de ambiente PATH no Windows é uma variável fundamental que especifica os diretórios nos quais o sistema operacional deve procurar por arquivos executáveis quando você digita um comando no Prompt de Comando (ou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Isso permite que você execute programas ou comandos diretamente de qualquer diretório no Prompt de Comando, sem precisar digitar o caminho completo para o arquivo executável.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Facilita o Uso de Comandos: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Com a variável PATH configurada corretamente, você pode executar programas e comandos de qualquer diretório sem precisar especificar o caminho completo para o arquivo executável.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Acesso Mais Rápido a Ferramentas e Aplicativos: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útil para desenvolvedores e administradores de sistemas que frequentemente utilizam ferramentas e aplicativos de linha de comando.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Personalização do Ambiente de Trabalho: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Você pode adicionar seus próprios scripts, ferramentas ou programas ao PATH para acessá-los facilmente de qualquer lugar.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D4F7708-E616-46F1-E7AF-387689C0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 (Windows Explorer)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uma ferramenta essencial no sistema operacional Windows, utilizada para navegar, gerenciar e organizar arquivos e pastas no seu computador. 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Tecla Windows + E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Botão Direito no Botão do Windows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Menu Iniciar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4D5646-0DE5-964B-D4EC-88D95ACD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2947735"/>
            <a:ext cx="8096250" cy="80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820271" y="2686146"/>
            <a:ext cx="2266537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Endereço: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o caminho completo da pasta em que você está.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navegar rapidamente entre pastas.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Navegação: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pastas e locais frequentemente acessados.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Facilita a navegação entre diferentes unidades e pastas.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Detalhes: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detalhadas sobre arquivos, como nome, tipo, tamanho e data de modificação.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 de classificar os arquivos por diferentes critérios.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Ferramentas: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para operações comuns, como copiar, colar, excluir, etc.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para mudar o modo de visualização (ícones, lista, detalhes).</a:t>
            </a:r>
          </a:p>
        </p:txBody>
      </p:sp>
    </p:spTree>
    <p:extLst>
      <p:ext uri="{BB962C8B-B14F-4D97-AF65-F5344CB8AC3E}">
        <p14:creationId xmlns:p14="http://schemas.microsoft.com/office/powerpoint/2010/main" val="143844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26070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Permissão de Arquivo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Permissão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restringir acesso?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compartilhar arquivo?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3454D0-D128-40B7-82ED-57CDC3D4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893" y="2681829"/>
            <a:ext cx="7160242" cy="984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0112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1921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e Internet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 (Teclado, monitor, mouse)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Instalação/Desinstalação de Programas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C4D9B0-E79B-CF3D-35C3-97C76DE5B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52" y="3539721"/>
            <a:ext cx="8137636" cy="7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17826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Diretórios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73614B-38D3-821D-4694-8AD25F21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38" y="4385247"/>
            <a:ext cx="10509270" cy="65557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0CAD07E-C811-76E3-82A0-7E13DDA8DAC5}"/>
              </a:ext>
            </a:extLst>
          </p:cNvPr>
          <p:cNvSpPr txBox="1"/>
          <p:nvPr/>
        </p:nvSpPr>
        <p:spPr>
          <a:xfrm>
            <a:off x="12112086" y="3684461"/>
            <a:ext cx="11514833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 seus aplicativos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Tela Inicial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Wordpad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forma a navegar no sistema de arquivos, criar e remover pastas de trabalho</a:t>
            </a:r>
          </a:p>
          <a:p>
            <a:pPr lvl="1"/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mkdir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rmdir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NOVOARQUIVO.txt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*.*</a:t>
            </a:r>
          </a:p>
        </p:txBody>
      </p:sp>
    </p:spTree>
    <p:extLst>
      <p:ext uri="{BB962C8B-B14F-4D97-AF65-F5344CB8AC3E}">
        <p14:creationId xmlns:p14="http://schemas.microsoft.com/office/powerpoint/2010/main" val="1132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48432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istemaoperacional">
            <a:extLst>
              <a:ext uri="{FF2B5EF4-FFF2-40B4-BE49-F238E27FC236}">
                <a16:creationId xmlns:a16="http://schemas.microsoft.com/office/drawing/2014/main" id="{1C805F13-5F52-4810-D692-82B41ED0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60" y="4136106"/>
            <a:ext cx="12456795" cy="705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1283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do 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Operacional: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processos;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memória;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arquivos;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 de entrada e saída;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Segurança e Detecção de Erros;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Interpretar os comandos do usuário;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Get-ComputerInfo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PowerShell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 variáveis de ambiente no Windows são valores dinâmicos nomeados que armazenam informações sobre o ambiente de operação do sistema e as configurações do usuário. Elas são parte essencial do sistema operacional e são utilizadas por programas e processos para acessar informações específicas do sistema, como diretórios de arquivos, configurações de usuário, localizações de arquivos temporários, entre outros.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Essas variáveis de ambiente podem ser temporárias ou persistentes. As temporárias existem apenas durante a sessão atual do usuário e são perdidas quando a sessão é encerrada. As persistentes são armazenadas no registro do Windows e permanecem disponíveis em todas as sessões do usuário.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Aqui estão algumas das mais comuns:</a:t>
            </a:r>
          </a:p>
          <a:p>
            <a:pPr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%USERPROFILE%: Aponta para o diretório do perfil do usuário atual.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SystemRoot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%: Aponta para a pasta onde o Windows está instalado, geralmente "C:\Windows".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%APPDATA%: Aponta para o diretório onde os aplicativos podem armazenar dados específicos do usuário. É útil para armazenar configurações e arquivos temporários de aplicativos.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 e 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(x86)%: Apontam para os diretórios padrão onde os programas são instalados no sistema de 32 bits e 64 bits, respectivamente.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87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variáveis de ambiente podem ser acessadas através dos seguintes comandos: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Prompt do Windows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set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env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Comando Executar 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R)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sysdm.cpl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F67DCE7-D43B-39BE-945E-CAE43516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4629" y="3559729"/>
            <a:ext cx="7073657" cy="80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Carateres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Curingas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Prompt de Comando do Windows, existem dois caracteres curingas principais que são usados em comandos para representar padrões de nomes de arquivos e diretórios. Eles são: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Asterisco (*)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asterisco (*) é usado como um curinga para representar zero ou mais caracteres em um nome de arquivo ou diretório. Ele pode ser usado em combinação com outros caracteres para fazer correspondência a múltiplos arquivos ou diretórios.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*.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todos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um diretório.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Interrogação (?)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interrogação (?) é usada como um curinga para representar um único caractere em um nome de arquivo ou diretório. Ele pode ser usado para fazer correspondência a um único caractere em um padrão.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arquivo?.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arquivos como arquivo1.txt, arquivoA.txt, onde o caractere após "arquivo" pode ser qualquer caractere único.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diretório definido pela variável ¨USER_PROFILE”, siga as seguintes instruções: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ou “Documentos”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3 (três) pastas com os seguintes nomes: pasta1, app,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o diretório pasta1 e crie os seguintes arquivos (utilize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&gt;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nome_arq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”):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index.html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image.jpg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estilo.css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artigo01.txt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artigo02.txt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meu_artigo.txt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Liste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os arquivos texto que contêm “artigo” no início do nome;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Copie os arquivos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app, os arquivos de imagem para a pasta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arquivo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Exclua o diretórios pasta1 com todos os arquivos.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1006413" y="2268107"/>
            <a:ext cx="23227330" cy="13819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Ajustar os arquivos .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o caminho relativo adequado:</a:t>
            </a: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  -&gt; Diretório corrente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..\ -&gt; Diretório superior (pai)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do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Bash</a:t>
            </a: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pasta de trabalho no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bash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utilizando o comando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$ git clone -b master https://github.com/ftamberlini/ifrj</a:t>
            </a: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52515" y="1323568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250" y="13193014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773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Facilidades criadas pelo Sistema Operacional:</a:t>
            </a: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Ocultar a complexidade do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Oferecer interfaces padronizadas de acesso ao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Permitir uma visão homogênea de dispositivos distinto.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4" name="Picture 4" descr="Demystifiying The Linux Kernel – Digilent Blog">
            <a:extLst>
              <a:ext uri="{FF2B5EF4-FFF2-40B4-BE49-F238E27FC236}">
                <a16:creationId xmlns:a16="http://schemas.microsoft.com/office/drawing/2014/main" id="{98E14A5A-506A-ACC7-75EC-038D5BAE3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0" y="3428108"/>
            <a:ext cx="10086109" cy="797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7576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690" y="1322398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704592"/>
            <a:ext cx="22649809" cy="101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conhecidos também como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 caracterizam por permitir que todos os recursos do sistema computacional (processador, memória e os periféricos) permanecem exclusivamente dedicados à execução de um único programa ou a uma única tarefa.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Conhecido também com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São os sistemas operacionais mais utilizados em Desktop, notebooks e smartphones. As plataformas Windows, Mac e Linux são exemplos de sistemas operacionais que permitem que um único usuário utilize diversos programas ao mesmo tempo. Por exemplo, é possível para um usuário ao mesmo tempo ouvir musicas, fazer downloads, navegar na internet e editar um texto.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monousuário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encontrados em computadores pessoais ou em estações de trabalho, onde já apenas um único usuário interagindo com o sistema. Neste caso, existe a possibilidade da execução de diversas tarefas ao mesmo tempo, como a edição de texto, uma impressão e o acesso à internet.</a:t>
            </a: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32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multiusuários: 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ambientes que possibilitam que diversos usuários possam conectar-se ao sistema de forma simultânea.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7553" y="13234437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279904" y="11514997"/>
            <a:ext cx="451654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Windows Logo: valor, história, PNG">
            <a:extLst>
              <a:ext uri="{FF2B5EF4-FFF2-40B4-BE49-F238E27FC236}">
                <a16:creationId xmlns:a16="http://schemas.microsoft.com/office/drawing/2014/main" id="{55F49C3A-10D9-79A6-BC5A-5C892BEA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33" y="3091487"/>
            <a:ext cx="10921167" cy="9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2733020" y="3379701"/>
            <a:ext cx="11093768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Família Windows</a:t>
            </a:r>
          </a:p>
          <a:p>
            <a:pPr algn="ctr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mais utilizado? 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utilizado em todos segmentos?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mais amigável e compatível com aplicativos e diversos fabricantes?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3550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113921" y="2704592"/>
            <a:ext cx="13624009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de arquivos e extensão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Tecla Windows e Teclas de Atalho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(Prompt -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do Usuário relacionado a aplicativos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Permissões, Mapeamento de Rede, e Compartilhamento.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F22456-58DB-BA40-1476-1856C7C0C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13" y="3713455"/>
            <a:ext cx="7766384" cy="7754095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4F23E2C-AE94-F1A5-A887-F708995BF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7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713187" y="2973675"/>
            <a:ext cx="1437946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ferramenta integrada ao sistema operacional Windows que permite aos usuários visualizar e gerenciar processos, aplicativos, serviços, desempenho do sistema e usuários conectados. É uma ferramenta muito útil para monitorar e controlar o que está acontecendo no seu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de Atalho Ctrl-Shift-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Ctrl-Alt-Del e opção “Gerenciador de Tarefas”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na Barra de Tarefas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4BBBDD9-4681-0A12-DF2B-0D8154C63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27" y="2964858"/>
            <a:ext cx="8447407" cy="881909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554AACC-A1E9-484A-7763-76F9A3DA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4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13516</TotalTime>
  <Words>6122</Words>
  <Application>Microsoft Office PowerPoint</Application>
  <PresentationFormat>Personalizar</PresentationFormat>
  <Paragraphs>775</Paragraphs>
  <Slides>46</Slides>
  <Notes>45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4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502</cp:revision>
  <cp:lastPrinted>2022-06-11T19:51:40Z</cp:lastPrinted>
  <dcterms:created xsi:type="dcterms:W3CDTF">2014-09-26T10:57:37Z</dcterms:created>
  <dcterms:modified xsi:type="dcterms:W3CDTF">2026-08-17T02:17:51Z</dcterms:modified>
</cp:coreProperties>
</file>