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5" r:id="rId2"/>
    <p:sldId id="523" r:id="rId3"/>
    <p:sldId id="585" r:id="rId4"/>
    <p:sldId id="586" r:id="rId5"/>
    <p:sldId id="587" r:id="rId6"/>
    <p:sldId id="588" r:id="rId7"/>
    <p:sldId id="589" r:id="rId8"/>
    <p:sldId id="590" r:id="rId9"/>
    <p:sldId id="591" r:id="rId10"/>
    <p:sldId id="592" r:id="rId11"/>
    <p:sldId id="598" r:id="rId12"/>
    <p:sldId id="599" r:id="rId13"/>
    <p:sldId id="593" r:id="rId14"/>
    <p:sldId id="594" r:id="rId15"/>
    <p:sldId id="595" r:id="rId16"/>
    <p:sldId id="596" r:id="rId17"/>
    <p:sldId id="597" r:id="rId18"/>
    <p:sldId id="600" r:id="rId19"/>
    <p:sldId id="601" r:id="rId20"/>
    <p:sldId id="602" r:id="rId21"/>
    <p:sldId id="603" r:id="rId22"/>
    <p:sldId id="573" r:id="rId23"/>
    <p:sldId id="604" r:id="rId24"/>
    <p:sldId id="490" r:id="rId25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9/24/2025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1DD9D-EC06-1D75-B0A1-5D17960C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AAB4840-7A42-E033-8507-902E71379A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BEC588-BB55-003A-47D9-EB0D72F87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F2BE670-274C-1590-47BD-BE899E062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441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C2E2A-CF52-7F91-F55F-8B0041B4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3D8642A-B4C0-FED1-9E20-B38275FC5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14E5192-A109-17CC-6F2D-87EDD9256B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29AD9D-E12C-F2CA-4078-77CCC17B90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533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EDC0D-3749-02E6-A805-1B47BA20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7F61A71-C609-5D3C-0CF6-FAF073103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1D96B6-FE54-5577-8A5E-02336B462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8DF452-503E-C2BF-D3E0-5F688A85A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82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96E2D-4DCA-F39A-3611-E04A3A44B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DC22C0-9565-2BEC-BDBB-29D1D0643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33E5D18-D157-A030-0AB0-4FE9E5736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D91F7B-91A1-9E81-B1D1-1C6F43A7BA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15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A0CE-848D-5B8C-24F1-33326C5E7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9C64DF-3CC2-A237-F51C-1C21498B6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818B43C-C832-318A-0239-DBFA041CD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2D5BAD2-6213-236E-0931-61AC677FAA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3630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22215-76C7-69F8-806C-DE3977131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7B3840C-7A82-A0D6-2EF6-49A1EA2EA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FBC8A3F-C349-2D37-30BA-C31AAED65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FC16C9-A065-7486-9428-A4293A256C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5112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3EE03-BFEA-856D-EB14-7CE3A94B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181E8E-B4BD-2171-4F4F-FABEBC74F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834987-0279-5E86-51C7-D1B0B4A31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ABF441-8E46-4A02-54FB-EF8DEDBE7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080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99D3-C60D-9F98-B437-97F4F73D1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1A587B-7104-3D96-E9DF-B88BF6D31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2367C4-D459-DA4B-3498-559BEBB6D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782E13-9C09-A9BD-C76A-633BBD38F9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280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5971B-6757-7873-E824-4E30235D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87E94C-E6BD-A9E7-A497-48C02AAB5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4C74A3B-C077-DFC1-6076-E826EEA74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E3A28A-F4F0-429C-6B84-23B40D4BD2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365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B3B75-B0A6-2894-AB31-6D077036B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EB4716C-A92E-4E9E-86B7-F89201B0B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9A153D1-AFAC-C8F3-3BB1-45AFF9F70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CBB3CD-A3C0-59BA-7210-0313EFAE9C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02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99D3-C60D-9F98-B437-97F4F73D1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1A587B-7104-3D96-E9DF-B88BF6D31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2367C4-D459-DA4B-3498-559BEBB6D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782E13-9C09-A9BD-C76A-633BBD38F9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280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16072-FCB1-2B1A-1798-AB286A26B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6D374F-50D1-0197-F79A-C198E180A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395C381-4829-DBA2-293E-FD3584091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84188B-7505-53F2-1A1C-20EEBB23E6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657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78827-1C27-F55B-F2D2-3E6A8231A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EC502F09-9B5F-5190-72E2-64AB57FBF7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35AE00-DDD2-8F7B-0EC3-49F1148D4D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C151BFB-076B-52D3-FE3D-228D502441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3648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D9587-7461-E148-9EBF-72AC9E197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CC79319C-3267-1F59-C985-6090EBF80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2A92C8B-12DB-7B18-909B-CF31A81738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8F40DD6-F378-4BB7-94BB-FBAF55C5E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991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B0EC2-B3E5-3218-D1B6-1BCF43B793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A70172C-8D0E-4AAC-1A57-57380B7683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66D40CF-EEAA-E7C0-B17C-83A69B78E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5C2E87-31A1-CEA2-6F92-CB4C6DEAB1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00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C58F7-1673-9EFB-5390-755AC5C76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D3024B0-7E0D-2AFB-649E-8B11BF46CA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293A7FA-ED57-6617-364E-D2AFFBB236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3B1F83B-9B36-E5AF-F0B3-28877ED995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7064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84D5E-DC6D-A165-E1F9-816240AED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C5DEAD2-E1D2-F578-F2E3-FEC24F801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77F2075-C94D-AED7-328C-E7530B136F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2919B7A-DA7B-8B94-89EA-C213334D6A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611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57097-C903-8307-D09A-74B6739FA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616CA3A-6369-C15C-7B90-6A21D9DE62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5491028-A494-83AC-F670-B7D93423AA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74A9FFE-7B44-E866-7464-48E494E544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758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BF9C3-0839-1702-D5CE-F39518A40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177D46A-CC9A-A320-3F56-483754B065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4EAF4FB7-5C3B-2F75-49E4-BEE97ED0A0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B204F9-6C2B-D6DF-62D0-86B290DFCF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0538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E37F4-D93E-4EAC-9886-CD01AC116213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13D3-9E8B-4458-91B7-79FA45D08332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7D418-C90C-4D4B-9E7D-D15BFF4FD42A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BDD8-51F3-4157-8CB7-AC62D54849AE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8C6DE-29F3-4E5D-9372-00287EF976E0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E880-F23C-4742-AC7F-C17680A232C5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A5FDB-B59C-4325-BBE5-A7250D4B7C60}" type="datetime1">
              <a:rPr lang="en-US" smtClean="0"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167CC-93C8-48FD-84B7-1D6DDCFC51E3}" type="datetime1">
              <a:rPr lang="en-US" smtClean="0"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45722-054D-4FE2-AA32-4EAE3B0E08CB}" type="datetime1">
              <a:rPr lang="en-US" smtClean="0"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532B0-27FB-4BF6-A130-4C25DF697677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9B265-85C8-4143-A24F-27F67B6CB59C}" type="datetime1">
              <a:rPr lang="en-US" smtClean="0"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07207-5670-4AC8-88AC-F613A163E5A1}" type="datetime1">
              <a:rPr lang="en-US" smtClean="0"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03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Box Model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3F6C309-804D-905F-B1ED-32F3518E7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101" y="3522601"/>
            <a:ext cx="11295797" cy="87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00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2FB66-3D59-947F-0BAD-6C0CE1352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F8B3BA-49C2-2D19-3E5C-7D4DBFD3D72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AB7B4E7-D568-6FF5-51FD-30227620EE7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EC09CBA-2E6F-3D49-0525-2692AFE2067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C7482B1-1FD3-4D59-FA54-F1E3EF3D1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3315DE6-3785-B837-8355-A2AC3838478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A93D40C-806B-D7AE-C6C7-6DA526AA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515EE82-A8E3-4A37-152C-1B8E5760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0A48C94-9E5E-0060-D5D5-26C5E906ADF8}"/>
              </a:ext>
            </a:extLst>
          </p:cNvPr>
          <p:cNvSpPr txBox="1"/>
          <p:nvPr/>
        </p:nvSpPr>
        <p:spPr>
          <a:xfrm>
            <a:off x="215153" y="2640211"/>
            <a:ext cx="23406847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&lt;color&gt;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&lt;position/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size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attachement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origin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&lt;clip&gt;;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background-color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cor de fundo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#hex,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rgba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hsl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tranparent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currentColor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imagem de fundo(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url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(“image.jpg”),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controla se e como a imagem de fundo se repete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-y, no-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background-position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posição da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x,y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size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tamanho da imagem de fundo(auto, cover,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contain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attachment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se imagem de fundo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rolacom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página ou não (scroll,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fixed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local)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origin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ponto de origem da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imagemde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fundo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background-clip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até onde o fundo se estende(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-box)</a:t>
            </a:r>
          </a:p>
        </p:txBody>
      </p:sp>
    </p:spTree>
    <p:extLst>
      <p:ext uri="{BB962C8B-B14F-4D97-AF65-F5344CB8AC3E}">
        <p14:creationId xmlns:p14="http://schemas.microsoft.com/office/powerpoint/2010/main" val="317458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F6AE-19ED-58A7-D9A5-F357CAD27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856E87-A2D6-0BAA-B330-E2C1EBBDEBF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DBADD59-4730-F3F1-99F4-F36DD675814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0F9B4D5-3487-B6C0-36E0-619ED09A444A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E42E052-B504-B2E6-A66F-EB8BEEF9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73DFDED-FC97-5AAB-142E-4525DE2C7B9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AC5747F-CDEB-FB3A-EECA-26BDACEE3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59AADB1-1B68-2F70-0920-044DD47A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53710A0-AA59-BCFA-03E7-59D7B3898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612" y="3979107"/>
            <a:ext cx="14593915" cy="772032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66C8A1D-E351-521D-71D5-699E60BEA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1528" y="3979106"/>
            <a:ext cx="7222243" cy="772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9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35D03-8D89-A524-33F2-C35366D7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023D3F-5257-7464-FDD3-34BC67506AB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821D13-53AE-6D8B-62CC-1F784AE370A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9B8F983-3654-706B-3049-CF02CB91160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repeat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78678A2-F189-3689-92E0-38AF413F4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A4ABDFC-B453-865A-127C-D9AA8EBF5F7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2FF7B0F-FB09-C2AF-2328-A1E715571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36E23C8-8F0C-D246-577A-90F05E63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Demo of the background-repeat property">
            <a:extLst>
              <a:ext uri="{FF2B5EF4-FFF2-40B4-BE49-F238E27FC236}">
                <a16:creationId xmlns:a16="http://schemas.microsoft.com/office/drawing/2014/main" id="{0785F82F-0F56-7A77-2BFA-634D9401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2679349"/>
            <a:ext cx="13905661" cy="996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19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12590-C17A-49FC-8C7E-0956BDD8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4BCBC5-BBD0-C224-3C90-5E153DBE734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84980F7-A336-1325-45C5-85EC37616BE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A7AC020-CCB2-6C55-5BF7-94557DDA6F87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background-position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7314F6-3F4B-593C-E68B-E4BC9FA35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35AE0937-D3A4-2A1B-EFE0-827A44B3864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DDA51B0-B01F-EDA3-966C-6CBAA093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B0423FB-E4AB-876F-13E0-68CA19CC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2532EC8-A7CC-9E76-78CE-48E9AB4F4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486" y="3274569"/>
            <a:ext cx="12251027" cy="93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64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8F158-A906-F125-059F-A090836B6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0241C9-A343-0D62-C105-FF4B43F1FA8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866D9E9-EA6F-9452-2DA3-3A9CC6917CF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00084E8-B384-5CA8-2CA0-4DBBAE52B3B5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background-position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899E071-959E-BC14-8F9A-ABCA9985D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7C688CE-0DF1-0C72-5ACA-79B6B0519E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668A38A-5678-C702-3587-5E635F95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85FE762-7D4E-CA90-CE7A-DA2DF1A8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FBE03CE-9473-5984-0F6D-355142CAA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045" y="3572566"/>
            <a:ext cx="14940155" cy="821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0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D8AF9-1B73-6FC2-2A29-9BFD34ABB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F5153E-AB90-1270-DC6B-ECECB13A23C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E10D32E-3A6D-0E34-A535-A40F81827FF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B93E71F-0D21-6F7B-002D-E30662C32975}"/>
              </a:ext>
            </a:extLst>
          </p:cNvPr>
          <p:cNvSpPr txBox="1"/>
          <p:nvPr/>
        </p:nvSpPr>
        <p:spPr>
          <a:xfrm>
            <a:off x="1006413" y="600327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origin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AEC4DE2-EEA3-CE3C-2684-46674767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BA936ED-C2BF-C894-69A5-7F773608B2E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3AEDD24-94D5-0CFE-AE6F-1A239D44B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1A33DE-5A6E-786F-88A9-013B2D2E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B0A2BE-3502-4E37-0B51-71A91BD8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995" y="4271158"/>
            <a:ext cx="18702010" cy="667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4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A7671-6C70-4708-A344-210544B27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6BDB84-E703-A055-FA50-4E0AC3875FF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793ED19-F494-3A20-29EF-FE3EF51E581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33426B4-C60D-1754-7470-33B6AB534BE1}"/>
              </a:ext>
            </a:extLst>
          </p:cNvPr>
          <p:cNvSpPr txBox="1"/>
          <p:nvPr/>
        </p:nvSpPr>
        <p:spPr>
          <a:xfrm>
            <a:off x="1006413" y="600327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background-clip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6B55D3F-0AC9-21F9-289B-526DE1DC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4C90769-6FFC-617A-7B67-158599A7A7B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1451EF5-B0AA-87E6-95C4-8B47EB6B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1374B28-9A3D-CE05-0428-278C1C85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698499F-71BD-BF11-5038-8A95871F4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574" y="3674460"/>
            <a:ext cx="20289698" cy="779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E194-21E2-26B4-8AB3-CF05B2C1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4617C-6D96-2147-D158-A4DCCB508B2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F4F83E4-EB26-CFC5-A0D0-05ABC46BA36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4CC79B0-00AA-1DDA-469C-9FBD544F8C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Border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96C1DC9-DA3D-E939-2761-B7F56049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7649B42-6ACE-260F-6314-D115C6B440F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2BC84AB-89CF-8D80-FAED-24179874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10E955F-81B2-CA81-2CC6-155DE942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DBE6E84-790C-44FF-C94D-E77DE9A6D9B9}"/>
              </a:ext>
            </a:extLst>
          </p:cNvPr>
          <p:cNvSpPr txBox="1"/>
          <p:nvPr/>
        </p:nvSpPr>
        <p:spPr>
          <a:xfrm>
            <a:off x="215153" y="2640211"/>
            <a:ext cx="234068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style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&lt;color&gt;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largura da borda nesta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ordemtop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thin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medium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thick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unidadesde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-color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cor da borda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#hex,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rgba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hsl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tranparent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currentColor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define o raio do arredondamento dos cantos (unidades de medida nesta ordem top-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top-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bottom-right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bottom-left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border-style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define o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estilo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da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borda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(none,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solid,dashed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dotted, double, groove, ridge, inset,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outset,hidden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40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2E2EF18-02BF-875F-EB9D-722190A7E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677" y="8210617"/>
            <a:ext cx="10485094" cy="475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07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28C50-7997-3930-5F75-BE0A48D64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EE2B71-0FDA-44CB-D634-E7065ADB4C3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E00451-A8EA-64E0-0DB5-D9F24E1A9A5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DEDF8AC-4A49-C341-2C3D-A019B7F82FBF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16326E9-8AF3-2F54-2FC2-D15934FFE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D6FBB05-912F-81A0-9897-F0176FC6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8798617-0207-F929-6CB0-1658A959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8271E53-A830-D1A1-14AF-336E75643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A10E84E-0413-20A9-5897-A5D9F7FE416F}"/>
              </a:ext>
            </a:extLst>
          </p:cNvPr>
          <p:cNvSpPr txBox="1"/>
          <p:nvPr/>
        </p:nvSpPr>
        <p:spPr>
          <a:xfrm>
            <a:off x="215153" y="2640211"/>
            <a:ext cx="23406847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display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container como flexível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inline-flex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flex-direction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direção dos itens no eixo principal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row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row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-reverse,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column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column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-reverse)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-wrap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se os itens podem quebrar para a próxima linha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nowrap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wrap, wrap-reverse)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flex-flow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atalho para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flex-direction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-wrap (combinações como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row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wrap,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column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nowrap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etc.)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justify-content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os itens no eixo principal (horizontal)(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-start,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flex-end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space-between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space-around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space-evenly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align-items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os itens no eixo cruzado (vertical)(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stretch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-start,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flex-end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baseline)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align-content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várias linhas de itens (quando há quebra de linha)(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stretch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-start,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flex-end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space-between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space-around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9836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37DF21E7-64FC-57E0-6C7A-77EE4FD8FFAE}"/>
              </a:ext>
            </a:extLst>
          </p:cNvPr>
          <p:cNvSpPr txBox="1"/>
          <p:nvPr/>
        </p:nvSpPr>
        <p:spPr>
          <a:xfrm>
            <a:off x="1006413" y="2947735"/>
            <a:ext cx="22517099" cy="106182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Font typeface="+mj-lt"/>
              <a:buAutoNum type="arabicPeriod"/>
            </a:pPr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Declarando Estilo via arquivo externo .</a:t>
            </a:r>
            <a:r>
              <a:rPr lang="pt-BR" sz="5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&lt;link </a:t>
            </a:r>
            <a:r>
              <a:rPr lang="pt-BR" sz="48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rel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“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stylesheet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type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“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/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css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”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8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href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=</a:t>
            </a:r>
            <a:r>
              <a:rPr lang="pt-BR" sz="48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“estilo.css”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</a:t>
            </a:r>
          </a:p>
          <a:p>
            <a:pPr lvl="1" algn="just"/>
            <a:endParaRPr lang="pt-BR" sz="48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14400" indent="-914400" algn="just">
              <a:buFont typeface="+mj-lt"/>
              <a:buAutoNum type="arabicPeriod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Escolhendo um seletor </a:t>
            </a:r>
          </a:p>
          <a:p>
            <a:pPr lvl="1"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h1 {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8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48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.cabeçalho {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	</a:t>
            </a:r>
            <a:r>
              <a:rPr lang="pt-BR" sz="48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4800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 </a:t>
            </a:r>
          </a:p>
          <a:p>
            <a:pPr lvl="1" algn="just"/>
            <a:r>
              <a:rPr lang="pt-BR" sz="48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}</a:t>
            </a:r>
          </a:p>
          <a:p>
            <a:pPr lvl="1" algn="just"/>
            <a:endParaRPr lang="pt-BR" sz="48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99B8F-C183-9E9C-ED6B-40156E064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2CE56F-B6EC-68A0-EB93-8D93561B611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4D08801-B5DF-E47F-068F-B4B985561AC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7E92791-6769-D494-A121-63F967B7C864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B791FEE-DD86-4940-B67B-7F5537B7D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93FCD1A9-E52F-A79C-0E35-F931FAAA134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51670C7-41D5-3ED3-00EB-E39C5DFE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032A793-F37A-7E9A-0E3D-CF1859FC5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20FA0B3-5D4C-0620-9509-2394D1088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5248" y="2975827"/>
            <a:ext cx="15703951" cy="897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31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4AF11-E500-DC21-4252-E774DB38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ADCAB34-7D13-673E-75A3-CE08C50901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286951C-C71B-670F-4F67-9A0461257A1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461C126-242F-8741-AD65-CFE474C0A148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2D87F3B-3EFF-8A41-4AFB-4781FAD50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769765F-4AE9-638D-2649-972A0A2F512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0BFACE7-0999-6617-7CB3-C71799F3D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87A1DEC-FCFF-03F5-829D-BF7D209F7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0EBC297-C907-70D4-8917-A925F5489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096" y="2344981"/>
            <a:ext cx="14267951" cy="1020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1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Aplicar estilo no página pessoal</a:t>
            </a:r>
          </a:p>
          <a:p>
            <a:pPr algn="just"/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Alterar a fonte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Alterar a cor da fonte de acordo com o elemento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Alterar a cor de fundo de acordo com o elemento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Alterar o alinhamento do texto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Alterar o espaçamento da margem (box model)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Arredondar os cantos de alguns elemento</a:t>
            </a: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Arial" panose="020B0604020202020204" pitchFamily="34" charset="0"/>
              <a:buChar char="•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68522-768B-EDAD-1BB2-F27DB41A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FC4C21F-EC62-9CC7-A05F-A901421A47D1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2D125D-B5C3-16D9-C46D-39970E84DB5A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DE97CE1A-F80E-F3F6-1BCA-B61DE910778F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2D4F642-6A2B-2EEB-F3F5-B25C65B55B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EE8A96C5-8A0B-C472-8953-180FB29D5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079B172A-C0DC-07CF-CFDD-EFD88362F9ED}"/>
              </a:ext>
            </a:extLst>
          </p:cNvPr>
          <p:cNvSpPr txBox="1"/>
          <p:nvPr/>
        </p:nvSpPr>
        <p:spPr>
          <a:xfrm>
            <a:off x="8275320" y="2805433"/>
            <a:ext cx="1555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formulário com validação igual a imagem abaixo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15D8895B-AB4A-EC75-FD0A-84C096DB859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2E49AF8-7B85-34FC-C2E2-7260824AE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86AD516-70AC-4FF1-2496-1F7D940F4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AB83A6D-971E-E807-E47C-A03FFC662B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959" y="4267754"/>
            <a:ext cx="6502077" cy="7768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87B1092-83F6-6CD1-D20D-E0063F9B6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5272" y="4674092"/>
            <a:ext cx="5926433" cy="7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616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E194-21E2-26B4-8AB3-CF05B2C1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4617C-6D96-2147-D158-A4DCCB508B2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F4F83E4-EB26-CFC5-A0D0-05ABC46BA36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4CC79B0-00AA-1DDA-469C-9FBD544F8C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96C1DC9-DA3D-E939-2761-B7F56049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DC6EC6B7-3532-B3BB-25A4-2DF767499F19}"/>
              </a:ext>
            </a:extLst>
          </p:cNvPr>
          <p:cNvSpPr txBox="1"/>
          <p:nvPr/>
        </p:nvSpPr>
        <p:spPr>
          <a:xfrm>
            <a:off x="933450" y="2416615"/>
            <a:ext cx="22517099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Alterando as propriedades de estilo:</a:t>
            </a: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Texto e Fonte: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 -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cor do texto (nome da cor em inglês, #número hexadecimal - RGB,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())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font-family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tipo da fonte (“Arial”,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sans-serif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font-weight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peso da fonte (normal,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bold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100 a 900)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font-style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estilo (normal,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italic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oblique)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alinhamento do texto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justify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text-decoration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decoração do texto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underline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line-through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line-height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altura da linha (normal,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1.5)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letter-spacing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espaço entre letras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normal)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text-transform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transformação de texto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uppercase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lowercase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capitalize,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7649B42-6ACE-260F-6314-D115C6B440F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2BC84AB-89CF-8D80-FAED-24179874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10E955F-81B2-CA81-2CC6-155DE942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67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B00F8-991B-A65E-9571-60E2DB65A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9EE1A0A-5A87-C74D-A7C0-CFBBC4E755B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587DEBB-4C0D-CA15-77A4-F72C5D512A4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634E7E8-02C3-7592-6392-8D6C5FF459E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A2C270D-0122-5D5F-41AE-59E60566B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03115CC4-443C-61DE-9E03-CEF054AF8F11}"/>
              </a:ext>
            </a:extLst>
          </p:cNvPr>
          <p:cNvSpPr txBox="1"/>
          <p:nvPr/>
        </p:nvSpPr>
        <p:spPr>
          <a:xfrm>
            <a:off x="933450" y="2386311"/>
            <a:ext cx="22517099" cy="10495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Alterando as propriedades de estilo:</a:t>
            </a: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Estilo visual, tamanho e espaçamento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background-color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cor de fundo (mesmo de color)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opacity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transparência (0.0 a 1.0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borda em volta do elemento (espessura estilo cor,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arredondamento dos cantos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box-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shadow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sobra externa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offsetX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offsetY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blur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cor)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largura e altura do elemento (unidades de medida, auto,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max-height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tamanho máximo da largura e altura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min-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min-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height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tamanho mínimo da largura e altura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margin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espaço externo (unidades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espaço interno (unidades de medida)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5786025B-CE4F-7B16-58CB-21AD92858AA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A75729E-7A7B-14F2-E3E4-AC269F936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807B69A-3F22-6C28-CAF1-CB722B3A9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38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E5520-FE0E-F3CF-663F-AC54E6FF3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8F5FDF8-51FF-6916-1D7F-71D8229267A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9448468-5124-46E2-ADDA-BB4B933EE58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F0BEDFD-A63D-93E5-358D-8D4136D5B365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7BFA037D-ABAA-9E7D-72AC-1A4C4E2F91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B2E75C1F-E513-9947-C1CA-687844F46C79}"/>
              </a:ext>
            </a:extLst>
          </p:cNvPr>
          <p:cNvSpPr txBox="1"/>
          <p:nvPr/>
        </p:nvSpPr>
        <p:spPr>
          <a:xfrm>
            <a:off x="933450" y="2386311"/>
            <a:ext cx="22517099" cy="9264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Alterando as propriedades de estilo:</a:t>
            </a:r>
          </a:p>
          <a:p>
            <a:pPr lvl="1" algn="just"/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lvl="1" algn="just"/>
            <a:r>
              <a:rPr lang="pt-BR" sz="4800" dirty="0">
                <a:latin typeface="Futura Bk BT" panose="020B0502020204020303"/>
                <a:ea typeface="Tahoma" panose="020B0604030504040204" pitchFamily="34" charset="0"/>
                <a:cs typeface="Courier New" panose="02070309020205020404" pitchFamily="49" charset="0"/>
              </a:rPr>
              <a:t>Layout e caixa (box model)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display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tipo de exibição de um elemento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block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inline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grid,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position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controla o posicionamento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static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relative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absolute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fixed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sticky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top,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deslocamento relativo à posição (unidades de medida, auto)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float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elementos lateralmente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clear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controla o comportamento do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float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z-index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ordem de empilhamento das camadas (inteiros)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box-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sizing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se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contam no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396D8B7-20BA-E0CA-CD0F-19CF2E96A93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7106B94-3B52-EAEC-BD5D-17A8C2D1A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687E0E9-A020-D560-61E1-6C9339CA3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24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C8887-2763-28A0-622E-F5C95C754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1B5BC46-0E26-F900-0ECC-DA26B3B48B6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D29E2FE-F250-8B4B-3C42-38EA0D96639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E2C8A6C-9BAF-0AEB-7158-906639B2AC8F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1F6234C-5603-FF93-69C4-0662FB9AF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9229B27E-13D2-2808-9009-0CDA3C6FE4D1}"/>
              </a:ext>
            </a:extLst>
          </p:cNvPr>
          <p:cNvSpPr txBox="1"/>
          <p:nvPr/>
        </p:nvSpPr>
        <p:spPr>
          <a:xfrm>
            <a:off x="933450" y="2386311"/>
            <a:ext cx="225170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Box Model</a:t>
            </a:r>
            <a:endParaRPr lang="pt-BR" sz="54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0112ABDD-E40C-8F4C-8E46-9EC39C848EA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83CCA7A3-9B30-8EB9-869C-9468A62E5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D3E7D34-93BA-D60E-F07F-A5B65C572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C84343E0-D232-B155-18D4-C4EF2D22F7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6411FB4-8E19-2E81-9EAA-C959E3D1D1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1029" name="Picture 5" descr="CSS box model - CSS: Cascading Style Sheets | MDN">
            <a:extLst>
              <a:ext uri="{FF2B5EF4-FFF2-40B4-BE49-F238E27FC236}">
                <a16:creationId xmlns:a16="http://schemas.microsoft.com/office/drawing/2014/main" id="{31B039E3-E9C6-E1BA-121E-0E341CAF9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074" y="3309641"/>
            <a:ext cx="11896725" cy="887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3321D-AF12-FB7E-33B9-70A4B6B015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77A201-80DA-D992-B017-0FDECD47646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308A4DF-E7B9-EC21-1849-1860773F9B0D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8174E591-9C3D-00F6-93A4-1F85D6BF51C2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DAC37F27-5753-7FCE-355D-15E38014C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160956B-98DA-8C99-85A1-D7B8AF6E2FAD}"/>
              </a:ext>
            </a:extLst>
          </p:cNvPr>
          <p:cNvSpPr txBox="1"/>
          <p:nvPr/>
        </p:nvSpPr>
        <p:spPr>
          <a:xfrm>
            <a:off x="933450" y="2386311"/>
            <a:ext cx="22517099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Unidades de Medida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b="1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#Medidas Absolutas</a:t>
            </a:r>
          </a:p>
          <a:p>
            <a:pPr lvl="1" algn="just"/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Unidades que são apresentadas da mesma forma em todos os lugares.</a:t>
            </a:r>
          </a:p>
          <a:p>
            <a:pPr lvl="1" algn="just"/>
            <a:endParaRPr lang="pt-BR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cm - centímetros ( 96px / 2.54 );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mm - milímetros ( 1/10cm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q - ¼ de milímetro ( 1/40cm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 - polegadas ( 2,54cm = 96px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pc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pica ( 12pt ou 1/6in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px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pixels ( 1/96in );</a:t>
            </a:r>
          </a:p>
          <a:p>
            <a:pPr marL="2400300" lvl="2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pt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pontos ( 1/71in ).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60C3D85-F634-9F51-4E72-B6CCD139EED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DC6FD2C4-2466-E003-614B-DDE176C6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C185452-783F-BFEE-C04D-96F4CE70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AE9E233-B5DC-3718-DB59-3F636DE5BB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DF3EA29-7B4C-C2FF-C526-9F6E69E36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510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DDCC2-BBBE-DFE7-A7FA-3AA40203A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CC8FCEA-BB38-210E-EE61-F8AE1706522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60A3B637-5D55-A589-1EFF-1DF238F8A71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E5CBC01-82B2-F6BE-1AAE-495C503AF796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C168D597-46B1-8312-68A1-4BE275BF0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2ECFEC8E-D467-9D8E-1133-1F1EFAED6A34}"/>
              </a:ext>
            </a:extLst>
          </p:cNvPr>
          <p:cNvSpPr txBox="1"/>
          <p:nvPr/>
        </p:nvSpPr>
        <p:spPr>
          <a:xfrm>
            <a:off x="933450" y="2386311"/>
            <a:ext cx="22517099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Unidades de Medida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b="1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#Medidas Relativas</a:t>
            </a:r>
          </a:p>
          <a:p>
            <a:pPr lvl="1" algn="just"/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Tem seu valor em relação ao valor de uma outra propriedade.</a:t>
            </a:r>
          </a:p>
          <a:p>
            <a:pPr lvl="1" algn="just"/>
            <a:endParaRPr lang="pt-BR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% - porcentagem (tecnicamente % não é uma unidade, e sim, um tipo de dado);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em - relativo ao tamanho da fonte do elemento. Se o tamanho da fonte for 16px e você colocar 0.5em, o valor será igual a 8px;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rem - igual ao em, mas em relação ao tamanho da fonte do elemento raiz;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ex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altura da letra x da fonte do elemento;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ch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largura mais espaçamento em volta do número 0 da fonte do elemento;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vw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relativo à largura da </a:t>
            </a: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viewport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vh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relativo à altura da </a:t>
            </a:r>
            <a:r>
              <a:rPr lang="pt-BR" dirty="0" err="1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viewport</a:t>
            </a:r>
            <a:r>
              <a:rPr lang="pt-BR" dirty="0"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F739BB9-22E2-177B-2E88-0C49931026C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D321B48-CEBE-7D97-CF46-91A97034E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9733D35-6B71-21B0-4ECC-7E1DA3B87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351993D0-550F-1B4D-7C72-EEB54403F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9467C723-353D-87A5-D039-44905A45A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205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F5766-1712-BCF1-6BD6-37167D55CA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8F9244E-A01F-7371-A543-6842E281F06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3B61527-74D4-1A7A-841D-2425E2E9B1F3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C2632B6B-2A84-DC39-FD35-CEA2C5D3D133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Definindo Estilo no CSS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AD0999-B43F-E674-1B48-9C2B9FCF9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8">
            <a:extLst>
              <a:ext uri="{FF2B5EF4-FFF2-40B4-BE49-F238E27FC236}">
                <a16:creationId xmlns:a16="http://schemas.microsoft.com/office/drawing/2014/main" id="{4A783F1F-84E2-41D9-6089-1201FC228409}"/>
              </a:ext>
            </a:extLst>
          </p:cNvPr>
          <p:cNvSpPr txBox="1"/>
          <p:nvPr/>
        </p:nvSpPr>
        <p:spPr>
          <a:xfrm>
            <a:off x="933450" y="2386311"/>
            <a:ext cx="22517099" cy="9048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Alterando o estilo de fonte 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font-family</a:t>
            </a:r>
            <a:r>
              <a:rPr lang="pt-BR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'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Trebuchet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MS', 'Lucida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Unicode', 'Lucida Grande', 'Lucida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', Arial,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sans-serif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color: </a:t>
            </a:r>
            <a:r>
              <a:rPr lang="pt-BR" dirty="0" err="1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;</a:t>
            </a:r>
          </a:p>
          <a:p>
            <a:pPr marL="1485900" lvl="1" indent="-571500" algn="just">
              <a:buFont typeface="Wingdings" panose="05000000000000000000" pitchFamily="2" charset="2"/>
              <a:buChar char="§"/>
            </a:pPr>
            <a:r>
              <a:rPr lang="pt-BR" sz="36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text-align</a:t>
            </a:r>
            <a:r>
              <a:rPr lang="pt-BR" sz="36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: </a:t>
            </a:r>
            <a:r>
              <a:rPr lang="pt-BR" sz="3600" dirty="0">
                <a:solidFill>
                  <a:srgbClr val="7030A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center;</a:t>
            </a:r>
          </a:p>
          <a:p>
            <a:pPr lvl="1" algn="just"/>
            <a:endParaRPr lang="pt-BR" dirty="0">
              <a:solidFill>
                <a:srgbClr val="7030A0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endParaRPr lang="pt-BR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Incluindo nova fonte externa</a:t>
            </a:r>
          </a:p>
          <a:p>
            <a:pPr algn="just"/>
            <a:r>
              <a:rPr lang="pt-BR" sz="5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Pesquisar fonte na internet (Google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fonts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Escolher uma fonte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Incluir referência desta fonte no código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definir a propriedade no CSS</a:t>
            </a:r>
          </a:p>
          <a:p>
            <a:pPr algn="just"/>
            <a:endParaRPr lang="pt-BR" b="1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4EEBB1A2-96EA-701B-78B9-104FF6E0C1C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907F1860-AEC5-6EA7-ACD3-53A40185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4EFDAB7-7507-64A7-56AE-6153BE096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03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3A49547-6878-23B8-8765-64886BC00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EE3964F0-3A50-F8D8-A178-77075BE6E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2438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58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12823</TotalTime>
  <Words>1674</Words>
  <Application>Microsoft Office PowerPoint</Application>
  <PresentationFormat>Personalizar</PresentationFormat>
  <Paragraphs>218</Paragraphs>
  <Slides>24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502</cp:revision>
  <cp:lastPrinted>2022-06-11T19:51:40Z</cp:lastPrinted>
  <dcterms:created xsi:type="dcterms:W3CDTF">2014-09-26T10:57:37Z</dcterms:created>
  <dcterms:modified xsi:type="dcterms:W3CDTF">2025-09-25T02:17:11Z</dcterms:modified>
</cp:coreProperties>
</file>