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65" r:id="rId2"/>
    <p:sldId id="573" r:id="rId3"/>
    <p:sldId id="659" r:id="rId4"/>
    <p:sldId id="660" r:id="rId5"/>
    <p:sldId id="672" r:id="rId6"/>
    <p:sldId id="661" r:id="rId7"/>
    <p:sldId id="662" r:id="rId8"/>
    <p:sldId id="663" r:id="rId9"/>
    <p:sldId id="664" r:id="rId10"/>
    <p:sldId id="608" r:id="rId11"/>
    <p:sldId id="666" r:id="rId12"/>
    <p:sldId id="667" r:id="rId13"/>
    <p:sldId id="668" r:id="rId14"/>
    <p:sldId id="669" r:id="rId15"/>
    <p:sldId id="670" r:id="rId16"/>
    <p:sldId id="671" r:id="rId17"/>
    <p:sldId id="490" r:id="rId18"/>
  </p:sldIdLst>
  <p:sldSz cx="24384000" cy="13716000"/>
  <p:notesSz cx="6858000" cy="9144000"/>
  <p:defaultTextStyle>
    <a:defPPr>
      <a:defRPr lang="en-US"/>
    </a:defPPr>
    <a:lvl1pPr marL="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79CC"/>
    <a:srgbClr val="FF0506"/>
    <a:srgbClr val="000000"/>
    <a:srgbClr val="FECD04"/>
    <a:srgbClr val="286270"/>
    <a:srgbClr val="436B39"/>
    <a:srgbClr val="365422"/>
    <a:srgbClr val="33A9AF"/>
    <a:srgbClr val="C25252"/>
    <a:srgbClr val="DDD9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 autoAdjust="0"/>
    <p:restoredTop sz="65228" autoAdjust="0"/>
  </p:normalViewPr>
  <p:slideViewPr>
    <p:cSldViewPr snapToGrid="0">
      <p:cViewPr varScale="1">
        <p:scale>
          <a:sx n="33" d="100"/>
          <a:sy n="33" d="100"/>
        </p:scale>
        <p:origin x="2400" y="2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3" d="100"/>
        <a:sy n="6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051A69-C562-4FC5-92DC-994CDC1376A2}" type="datetimeFigureOut">
              <a:rPr lang="en-US" smtClean="0"/>
              <a:t>7/2/2025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747B73-6B03-4EF3-AD40-683CE00DAB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2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EF338-177C-8F0E-E69D-1E2F966B4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E0091B7-AD03-28EB-7E01-4A4CD0847D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39ECEEA-2031-A3B4-72BB-6288542350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9B96949-4D06-A757-4C26-EDF4567F5E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759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EA634-CA0A-697F-5695-C20A0F8DA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F3C577E-66CC-2230-D4CC-656C4A3F3B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69355DA-4AA0-1EFF-9183-FA8B4FDC1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D73DF4B-9536-F63C-1857-027860E2FD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026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C058C-9D7D-DA34-CC38-400C5CB88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F4248E0-98FB-E67E-641C-E46A52B95F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75B6EB1-18A9-C4A6-4716-3C5E47E29B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5A4FB00-CDEB-7367-BD9D-3D67E3F0DB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395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55DAD-C768-7A0D-C7C5-CF709CF33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FBEB535-8B10-A865-BEFD-2562BE57D1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046E5E1-A3B6-0E9D-5F21-3B7AEF81D6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5309B26-A3E5-7634-1E17-0B3D3025EC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4466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7BFF7-26B2-FD2E-50DA-8B6B276CE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AAA26BE-2C11-A9D1-2A3B-D5E6991257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0A9F8FD-E29E-2DA5-9635-7305275E68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8EF3FD4-32E8-7B85-5DC0-A799BCBC6F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9485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416FD-935F-8E39-CCC4-5818CB8DE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CE833FF-6813-D11C-7187-081187E7A2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A398D43-6F3E-C675-903C-4C914D7D65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02459E6-D475-5039-7451-67E64FD7E6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85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3E149-FAE7-F4BF-3E7A-09640C0BE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39DABF1-AC56-9C26-8AAA-F6C17CA01F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C06B12D-C1EA-DC59-866A-49FEE9EEC4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55E02F5-A3FB-EE14-CB3D-6D0F0E1879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068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0A7F-BAB5-5032-F5D7-962FFD7C3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EBFAE71-F960-DA45-C681-9DFE10E2EC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B5517BA-C99B-99F3-8D1F-7A0D291A74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D1F3122-8216-E852-C0CE-6E69CE8C8F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369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98C40-98AD-3F5C-0956-B55399AB2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BF6C3C7-7642-D47F-51F5-5A85C6A290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9095306-6975-6E4B-FEBE-0E2328FA05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AAA325A-0CBE-6C34-4D7C-0FE882CD00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6702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F1949-BB69-070F-36D1-44C6F671E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A3AFBC6-F2C2-ECD1-8E4A-FF7E04BD70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2931803-8382-A3FB-AE16-5280A53554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1A28999-785A-AE9C-367C-D3D333AA44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5171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FF9B1-3BF5-93ED-BF85-9964AABFE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1E4982D-3B4E-82DA-4400-D6C688059C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FFB72B0-26EA-3EF1-2418-5DBBE2EC0D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939A170-AD92-FCD8-4910-22BD99CAF1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3029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C429B-DAAC-4B4C-0AAC-1E5BCF7DD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5C2FEBF-5915-076D-4266-05913704CB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870A48B-36CE-CDF4-96B3-4CE09DFCD5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BD5995-D1F1-B8A5-16E0-3743A01BCB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6512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1CC0D-2851-ECF5-BF12-D17462581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15CE61E-A961-5738-4F8C-1C8ABEC4C2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28B2DC9-D152-7946-6EFF-01525C2491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D5F3E0E-5D7F-7341-A765-E91F27950E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6118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816EC-FB24-84F5-D0E9-1D61B9CA5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AB3311D-31C1-B7C5-7870-A948471F08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7DF6A01-59B6-F1FE-8757-36734F3797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2CB140B-E13A-77B6-80F0-A5FEFE981E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2873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E66AD-C51C-EB92-6617-836C4D91F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052B509-37A5-8744-A833-8E70930ED9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D1D801A-396C-13D1-C182-26C9E7F4EE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E9F96CC-801D-FA75-ABA7-AC22DA87C8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5969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747B73-6B03-4EF3-AD40-683CE00DABF6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4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8D9-A9E5-4F98-8F45-A0388C699B78}" type="datetime1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 Fernando Tamberlini Alves | Programação Front-End I | Aula 10 – Javascript - Iteradores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75539-BFBE-477A-BDB6-9CA7B44D81A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08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27F4B-0897-4A82-BDFD-7E05F8E226C6}" type="datetime1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 Fernando Tamberlini Alves | Programação Front-End I | Aula 10 – Javascript - Iteradores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75539-BFBE-477A-BDB6-9CA7B44D81A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080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0" y="3419477"/>
            <a:ext cx="210312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700" y="9178927"/>
            <a:ext cx="210312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38E87-3B49-49AF-8E3E-4952B8C47387}" type="datetime1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 Fernando Tamberlini Alves | Programação Front-End I | Aula 10 – Javascript - Iteradores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75539-BFBE-477A-BDB6-9CA7B44D81A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334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3B7C0-5D56-4714-90F9-45C96546AC33}" type="datetime1">
              <a:rPr lang="en-US" smtClean="0"/>
              <a:t>7/2/2025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 Fernando Tamberlini Alves | Programação Front-End I | Aula 10 – Javascript - Iteradores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75539-BFBE-477A-BDB6-9CA7B44D81A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96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730251"/>
            <a:ext cx="21031200" cy="2651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577" y="5010150"/>
            <a:ext cx="10315574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5600A-734A-479C-81AC-720436DFF60B}" type="datetime1">
              <a:rPr lang="en-US" smtClean="0"/>
              <a:t>7/2/2025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 Fernando Tamberlini Alves | Programação Front-End I | Aula 10 – Javascript - Iteradores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75539-BFBE-477A-BDB6-9CA7B44D81A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02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EE2A-CE17-4607-B4A5-B9D2425431FC}" type="datetime1">
              <a:rPr lang="en-US" smtClean="0"/>
              <a:t>7/2/2025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 Fernando Tamberlini Alves | Programação Front-End I | Aula 10 – Javascript - Iteradores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75539-BFBE-477A-BDB6-9CA7B44D81A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409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04734-D200-4FFE-9D6A-594B6AC109B6}" type="datetime1">
              <a:rPr lang="en-US" smtClean="0"/>
              <a:t>7/2/2025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 Fernando Tamberlini Alves | Programação Front-End I | Aula 10 – Javascript - Iteradores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75539-BFBE-477A-BDB6-9CA7B44D81A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284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A02DA-64C9-45F2-9787-55CBA336AA36}" type="datetime1">
              <a:rPr lang="en-US" smtClean="0"/>
              <a:t>7/2/2025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 Fernando Tamberlini Alves | Programação Front-End I | Aula 10 – Javascript - Iteradores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75539-BFBE-477A-BDB6-9CA7B44D81A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504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6376" y="1974851"/>
            <a:ext cx="123444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A31BB-AE16-45DE-B921-098FFD406A4D}" type="datetime1">
              <a:rPr lang="en-US" smtClean="0"/>
              <a:t>7/2/2025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 Fernando Tamberlini Alves | Programação Front-End I | Aula 10 – Javascript - Iteradores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75539-BFBE-477A-BDB6-9CA7B44D81A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426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F95B6-6F52-4752-951A-A92AC91A3DA1}" type="datetime1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 Fernando Tamberlini Alves | Programação Front-End I | Aula 10 – Javascript - Iteradores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75539-BFBE-477A-BDB6-9CA7B44D81A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527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468600" cy="116236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7D36E-DF3D-4E80-9F28-00033DFEE88E}" type="datetime1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Prof. Fernando Tamberlini Alves | Programação Front-End I | Aula 10 – Javascript - Iteradores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75539-BFBE-477A-BDB6-9CA7B44D81A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411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EC2D6-C1C3-4B53-A7BA-50D54FDDC90C}" type="datetime1">
              <a:rPr lang="en-US" smtClean="0"/>
              <a:t>7/2/2025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Prof. Fernando Tamberlini Alves | Programação Front-End I | Aula 10 – Javascript - Iteradores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75539-BFBE-477A-BDB6-9CA7B44D81A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46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ED75C6ED-B3AD-460E-AC55-DC15C10096AE}"/>
              </a:ext>
            </a:extLst>
          </p:cNvPr>
          <p:cNvSpPr/>
          <p:nvPr/>
        </p:nvSpPr>
        <p:spPr>
          <a:xfrm>
            <a:off x="-22412" y="12973155"/>
            <a:ext cx="24406412" cy="73649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2C8698"/>
              </a:solidFill>
              <a:latin typeface="Futura Bk BT" panose="020B05020202040203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286500"/>
            <a:ext cx="24384000" cy="272687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2C8698"/>
              </a:solidFill>
              <a:latin typeface="Futura Bk BT" panose="020B05020202040203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28087" y="6572717"/>
            <a:ext cx="10407535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spc="100" dirty="0">
                <a:solidFill>
                  <a:schemeClr val="bg1"/>
                </a:solidFill>
                <a:latin typeface="Futura Bk BT" panose="020B05020202040203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Disciplina</a:t>
            </a:r>
          </a:p>
          <a:p>
            <a:pPr algn="ctr"/>
            <a:r>
              <a:rPr lang="pt-BR" sz="4000" dirty="0">
                <a:solidFill>
                  <a:schemeClr val="bg1"/>
                </a:solidFill>
                <a:latin typeface="Futura Bk BT" panose="020B0502020204020303" pitchFamily="34" charset="0"/>
              </a:rPr>
              <a:t>Programação Front-</a:t>
            </a:r>
            <a:r>
              <a:rPr lang="pt-BR" sz="4000" dirty="0" err="1">
                <a:solidFill>
                  <a:schemeClr val="bg1"/>
                </a:solidFill>
                <a:latin typeface="Futura Bk BT" panose="020B0502020204020303" pitchFamily="34" charset="0"/>
              </a:rPr>
              <a:t>End</a:t>
            </a:r>
            <a:r>
              <a:rPr lang="pt-BR" sz="4000" dirty="0">
                <a:solidFill>
                  <a:schemeClr val="bg1"/>
                </a:solidFill>
                <a:latin typeface="Futura Bk BT" panose="020B0502020204020303" pitchFamily="34" charset="0"/>
              </a:rPr>
              <a:t> I</a:t>
            </a:r>
            <a:endParaRPr lang="en-US" sz="4000" spc="100" dirty="0">
              <a:solidFill>
                <a:schemeClr val="bg1"/>
              </a:solidFill>
              <a:latin typeface="Futura Bk BT" panose="020B05020202040203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444127" y="7346155"/>
            <a:ext cx="93767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spc="100" dirty="0">
                <a:solidFill>
                  <a:schemeClr val="bg1"/>
                </a:solidFill>
                <a:latin typeface="Futura Bk BT" panose="020B05020202040203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PROF. FERNANDO TAMBERLINI ALVES</a:t>
            </a:r>
            <a:endParaRPr lang="en-US" sz="3200" spc="100" dirty="0">
              <a:solidFill>
                <a:schemeClr val="bg1"/>
              </a:solidFill>
              <a:latin typeface="Futura Bk BT" panose="020B05020202040203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1939874" y="6851907"/>
            <a:ext cx="0" cy="1573273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62D10B37-ACD7-4888-9ED3-D7384BEC8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050500" y="13112751"/>
            <a:ext cx="1118347" cy="457199"/>
          </a:xfrm>
        </p:spPr>
        <p:txBody>
          <a:bodyPr/>
          <a:lstStyle/>
          <a:p>
            <a:fld id="{C7575539-BFBE-477A-BDB6-9CA7B44D81A5}" type="slidenum">
              <a:rPr lang="en-US" smtClean="0">
                <a:solidFill>
                  <a:schemeClr val="bg1"/>
                </a:solidFill>
              </a:rPr>
              <a:t>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57A66AC-7374-48AE-A3F6-28707B1C8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153" y="12976226"/>
            <a:ext cx="23801294" cy="730250"/>
          </a:xfrm>
        </p:spPr>
        <p:txBody>
          <a:bodyPr/>
          <a:lstStyle/>
          <a:p>
            <a:r>
              <a:rPr lang="pt-BR" sz="2800">
                <a:solidFill>
                  <a:schemeClr val="bg1"/>
                </a:solidFill>
                <a:latin typeface="Futura Bk BT" panose="020B0502020204020303" pitchFamily="34" charset="0"/>
              </a:rPr>
              <a:t>Prof. Fernando Tamberlini Alves | Programação Front-End I | Aula 10 – Javascript - Iteradores</a:t>
            </a:r>
            <a:endParaRPr lang="en-US" sz="2800" dirty="0">
              <a:solidFill>
                <a:schemeClr val="bg1"/>
              </a:solidFill>
              <a:latin typeface="Futura Bk BT" panose="020B0502020204020303" pitchFamily="34" charset="0"/>
            </a:endParaRPr>
          </a:p>
        </p:txBody>
      </p:sp>
      <p:pic>
        <p:nvPicPr>
          <p:cNvPr id="1030" name="Picture 6" descr="Revistas Científicas do Instituto Federal de Educação, Ciência e Tecnologia  do Rio de Janeiro">
            <a:extLst>
              <a:ext uri="{FF2B5EF4-FFF2-40B4-BE49-F238E27FC236}">
                <a16:creationId xmlns:a16="http://schemas.microsoft.com/office/drawing/2014/main" id="{9E7B9563-E03B-495D-AB96-9B3EBBDB1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734" y="581235"/>
            <a:ext cx="14770279" cy="424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28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E77E6-DEEC-D008-715C-A4E79C7AF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B57A677-C27A-A2A4-0F57-0639F319B488}"/>
              </a:ext>
            </a:extLst>
          </p:cNvPr>
          <p:cNvCxnSpPr>
            <a:cxnSpLocks/>
          </p:cNvCxnSpPr>
          <p:nvPr/>
        </p:nvCxnSpPr>
        <p:spPr>
          <a:xfrm>
            <a:off x="1006413" y="2248450"/>
            <a:ext cx="18039878" cy="0"/>
          </a:xfrm>
          <a:prstGeom prst="line">
            <a:avLst/>
          </a:prstGeom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4A28CEE6-B4A9-DD1C-4440-16FE3B4D6151}"/>
              </a:ext>
            </a:extLst>
          </p:cNvPr>
          <p:cNvSpPr/>
          <p:nvPr/>
        </p:nvSpPr>
        <p:spPr>
          <a:xfrm flipH="1">
            <a:off x="-3" y="1419726"/>
            <a:ext cx="192507" cy="152800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9398"/>
              </a:solidFill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02899DB7-161D-CE1F-53CB-405BA0830F15}"/>
              </a:ext>
            </a:extLst>
          </p:cNvPr>
          <p:cNvSpPr txBox="1"/>
          <p:nvPr/>
        </p:nvSpPr>
        <p:spPr>
          <a:xfrm>
            <a:off x="1006413" y="865728"/>
            <a:ext cx="170810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spc="100" dirty="0" err="1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Iteradores</a:t>
            </a:r>
            <a:r>
              <a:rPr lang="pt-BR" sz="6600" b="1" spc="100" dirty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em </a:t>
            </a:r>
            <a:r>
              <a:rPr lang="pt-BR" sz="6600" b="1" spc="100" dirty="0" err="1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JavaScript</a:t>
            </a:r>
            <a:endParaRPr lang="en-US" sz="6600" b="1" spc="1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Revistas Científicas do Instituto Federal de Educação, Ciência e Tecnologia  do Rio de Janeiro">
            <a:extLst>
              <a:ext uri="{FF2B5EF4-FFF2-40B4-BE49-F238E27FC236}">
                <a16:creationId xmlns:a16="http://schemas.microsoft.com/office/drawing/2014/main" id="{689EF081-1A6B-3952-7D84-68613DF51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0013" y="468941"/>
            <a:ext cx="4676775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9342B01C-1ABE-3457-86D7-21B8900AB629}"/>
              </a:ext>
            </a:extLst>
          </p:cNvPr>
          <p:cNvSpPr/>
          <p:nvPr/>
        </p:nvSpPr>
        <p:spPr>
          <a:xfrm>
            <a:off x="-22412" y="12973155"/>
            <a:ext cx="24406412" cy="73649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2C8698"/>
              </a:solidFill>
              <a:latin typeface="Futura Bk BT" panose="020B0502020204020303" pitchFamily="34" charset="0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2CB12B01-A329-EFFA-7BDC-07AAF5146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050500" y="13112751"/>
            <a:ext cx="1118347" cy="457199"/>
          </a:xfrm>
        </p:spPr>
        <p:txBody>
          <a:bodyPr/>
          <a:lstStyle/>
          <a:p>
            <a:fld id="{C7575539-BFBE-477A-BDB6-9CA7B44D81A5}" type="slidenum">
              <a:rPr lang="en-US" smtClean="0">
                <a:solidFill>
                  <a:schemeClr val="bg1"/>
                </a:solidFill>
              </a:rPr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AE1F7BFB-8F34-DD78-76DC-B5968F54E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153" y="12976226"/>
            <a:ext cx="23801294" cy="730250"/>
          </a:xfrm>
        </p:spPr>
        <p:txBody>
          <a:bodyPr/>
          <a:lstStyle/>
          <a:p>
            <a:r>
              <a:rPr lang="pt-BR" sz="2800">
                <a:solidFill>
                  <a:schemeClr val="bg1"/>
                </a:solidFill>
                <a:latin typeface="Futura Bk BT" panose="020B0502020204020303" pitchFamily="34" charset="0"/>
              </a:rPr>
              <a:t>Prof. Fernando Tamberlini Alves | Programação Front-End I | Aula 10 – Javascript - Iteradores</a:t>
            </a:r>
            <a:endParaRPr lang="en-US" sz="2800" dirty="0">
              <a:solidFill>
                <a:schemeClr val="bg1"/>
              </a:solidFill>
              <a:latin typeface="Futura Bk BT" panose="020B0502020204020303" pitchFamily="34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AE7F3480-994F-4908-68EC-B8FC55F95FCE}"/>
              </a:ext>
            </a:extLst>
          </p:cNvPr>
          <p:cNvSpPr txBox="1"/>
          <p:nvPr/>
        </p:nvSpPr>
        <p:spPr>
          <a:xfrm>
            <a:off x="1006413" y="2631848"/>
            <a:ext cx="21290280" cy="95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57350" lvl="1" indent="-742950" algn="just">
              <a:buFont typeface="Wingdings" panose="05000000000000000000" pitchFamily="2" charset="2"/>
              <a:buChar char="§"/>
            </a:pPr>
            <a:r>
              <a:rPr lang="pt-BR" sz="4000" dirty="0" err="1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Iteradores</a:t>
            </a: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são objetos que permitem percorrer (iterar) elementos um por um;</a:t>
            </a:r>
          </a:p>
          <a:p>
            <a:pPr marL="1657350" lvl="1" indent="-742950" algn="just">
              <a:buFont typeface="Wingdings" panose="05000000000000000000" pitchFamily="2" charset="2"/>
              <a:buChar char="§"/>
            </a:pPr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57350" lvl="1" indent="-742950" algn="just">
              <a:buFont typeface="Wingdings" panose="05000000000000000000" pitchFamily="2" charset="2"/>
              <a:buChar char="§"/>
            </a:pP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Um </a:t>
            </a:r>
            <a:r>
              <a:rPr lang="pt-BR" sz="4000" dirty="0" err="1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iterador</a:t>
            </a: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possui um método 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.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next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() </a:t>
            </a: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retorna:</a:t>
            </a:r>
          </a:p>
          <a:p>
            <a:pPr marL="2571750" lvl="2" indent="-742950" algn="just">
              <a:buFont typeface="Wingdings" panose="05000000000000000000" pitchFamily="2" charset="2"/>
              <a:buChar char="§"/>
            </a:pPr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86150" lvl="3" indent="-742950" algn="just">
              <a:buFont typeface="Wingdings" panose="05000000000000000000" pitchFamily="2" charset="2"/>
              <a:buChar char="§"/>
            </a:pP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{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value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: &lt;valor&gt;,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done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: &lt;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boolean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&gt;}</a:t>
            </a:r>
          </a:p>
          <a:p>
            <a:pPr marL="1657350" lvl="1" indent="-742950" algn="just">
              <a:buFont typeface="Wingdings" panose="05000000000000000000" pitchFamily="2" charset="2"/>
              <a:buChar char="§"/>
            </a:pPr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57350" lvl="1" indent="-742950" algn="just">
              <a:buFont typeface="Wingdings" panose="05000000000000000000" pitchFamily="2" charset="2"/>
              <a:buChar char="§"/>
            </a:pP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São tipos iteráveis: </a:t>
            </a:r>
            <a:r>
              <a:rPr lang="pt-BR" sz="4000" dirty="0" err="1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Array</a:t>
            </a: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pt-BR" sz="4000" dirty="0" err="1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String</a:t>
            </a: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Map, Set, DOM </a:t>
            </a:r>
            <a:r>
              <a:rPr lang="pt-BR" sz="4000" dirty="0" err="1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Collections</a:t>
            </a:r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57350" lvl="1" indent="-742950" algn="just">
              <a:buFont typeface="Wingdings" panose="05000000000000000000" pitchFamily="2" charset="2"/>
              <a:buChar char="§"/>
            </a:pPr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just"/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= [1, 2, 3]; </a:t>
            </a:r>
          </a:p>
          <a:p>
            <a:pPr lvl="1" algn="just"/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iterator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Symbol.iterator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](); </a:t>
            </a:r>
          </a:p>
          <a:p>
            <a:pPr lvl="1" algn="just"/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console.log(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iterator.next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()); // {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: 1,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done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: false } console.log(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iterator.next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()); // {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: 2,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done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: false } console.log(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iterator.next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()); // {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: 3,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done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: false } console.log(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iterator.next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());   // 	 {  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undefined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done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  <a:endParaRPr lang="pt-BR" sz="4000" dirty="0">
              <a:latin typeface="Courier New" panose="02070309020205020404" pitchFamily="49" charset="0"/>
              <a:ea typeface="Tahoma" panose="020B0604030504040204" pitchFamily="34" charset="0"/>
              <a:cs typeface="Courier New" panose="02070309020205020404" pitchFamily="49" charset="0"/>
            </a:endParaRPr>
          </a:p>
          <a:p>
            <a:pPr algn="just"/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5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9EDAB-0A77-6FC9-2021-05E207234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430B812-D3C6-3D90-BDF5-6945CA044EF1}"/>
              </a:ext>
            </a:extLst>
          </p:cNvPr>
          <p:cNvCxnSpPr>
            <a:cxnSpLocks/>
          </p:cNvCxnSpPr>
          <p:nvPr/>
        </p:nvCxnSpPr>
        <p:spPr>
          <a:xfrm>
            <a:off x="1006413" y="2248450"/>
            <a:ext cx="18039878" cy="0"/>
          </a:xfrm>
          <a:prstGeom prst="line">
            <a:avLst/>
          </a:prstGeom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044B306-26BB-AEFA-763E-E43F762D19C5}"/>
              </a:ext>
            </a:extLst>
          </p:cNvPr>
          <p:cNvSpPr/>
          <p:nvPr/>
        </p:nvSpPr>
        <p:spPr>
          <a:xfrm flipH="1">
            <a:off x="-3" y="1419726"/>
            <a:ext cx="192507" cy="152800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9398"/>
              </a:solidFill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B197FA7B-ED77-4DD6-6868-B9FD6A76D729}"/>
              </a:ext>
            </a:extLst>
          </p:cNvPr>
          <p:cNvSpPr txBox="1"/>
          <p:nvPr/>
        </p:nvSpPr>
        <p:spPr>
          <a:xfrm>
            <a:off x="1006413" y="865728"/>
            <a:ext cx="170810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spc="100" dirty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Tipos Iteráveis Nativos</a:t>
            </a:r>
            <a:endParaRPr lang="en-US" sz="6600" b="1" spc="1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Revistas Científicas do Instituto Federal de Educação, Ciência e Tecnologia  do Rio de Janeiro">
            <a:extLst>
              <a:ext uri="{FF2B5EF4-FFF2-40B4-BE49-F238E27FC236}">
                <a16:creationId xmlns:a16="http://schemas.microsoft.com/office/drawing/2014/main" id="{866B4B8E-E1E8-D7DB-5537-2962AE0B9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0013" y="468941"/>
            <a:ext cx="4676775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AC256498-0D01-D4C5-97CB-850726D5876A}"/>
              </a:ext>
            </a:extLst>
          </p:cNvPr>
          <p:cNvSpPr/>
          <p:nvPr/>
        </p:nvSpPr>
        <p:spPr>
          <a:xfrm>
            <a:off x="-22412" y="12973155"/>
            <a:ext cx="24406412" cy="73649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2C8698"/>
              </a:solidFill>
              <a:latin typeface="Futura Bk BT" panose="020B0502020204020303" pitchFamily="34" charset="0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4BF09839-DDA6-41BD-2CDF-7506B8FAC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050500" y="13112751"/>
            <a:ext cx="1118347" cy="457199"/>
          </a:xfrm>
        </p:spPr>
        <p:txBody>
          <a:bodyPr/>
          <a:lstStyle/>
          <a:p>
            <a:fld id="{C7575539-BFBE-477A-BDB6-9CA7B44D81A5}" type="slidenum">
              <a:rPr lang="en-US" smtClean="0">
                <a:solidFill>
                  <a:schemeClr val="bg1"/>
                </a:solidFill>
              </a:rPr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5F9A6652-805A-27A4-3896-1796D1E9D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153" y="12976226"/>
            <a:ext cx="23801294" cy="730250"/>
          </a:xfrm>
        </p:spPr>
        <p:txBody>
          <a:bodyPr/>
          <a:lstStyle/>
          <a:p>
            <a:r>
              <a:rPr lang="pt-BR" sz="2800">
                <a:solidFill>
                  <a:schemeClr val="bg1"/>
                </a:solidFill>
                <a:latin typeface="Futura Bk BT" panose="020B0502020204020303" pitchFamily="34" charset="0"/>
              </a:rPr>
              <a:t>Prof. Fernando Tamberlini Alves | Programação Front-End I | Aula 10 – Javascript - Iteradores</a:t>
            </a:r>
            <a:endParaRPr lang="en-US" sz="2800" dirty="0">
              <a:solidFill>
                <a:schemeClr val="bg1"/>
              </a:solidFill>
              <a:latin typeface="Futura Bk BT" panose="020B0502020204020303" pitchFamily="34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B08BC3A3-8D34-5BDA-6738-3EC0FFE298C5}"/>
              </a:ext>
            </a:extLst>
          </p:cNvPr>
          <p:cNvSpPr txBox="1"/>
          <p:nvPr/>
        </p:nvSpPr>
        <p:spPr>
          <a:xfrm>
            <a:off x="1535654" y="2746148"/>
            <a:ext cx="21290280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57350" lvl="1" indent="-742950" algn="just">
              <a:buFont typeface="Wingdings" panose="05000000000000000000" pitchFamily="2" charset="2"/>
              <a:buChar char="§"/>
            </a:pPr>
            <a:r>
              <a:rPr lang="pt-BR" sz="4000" dirty="0" err="1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Array</a:t>
            </a:r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2" algn="just"/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 algn="just"/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frutas = ['maçã', 'banana', 'laranja’]; </a:t>
            </a:r>
          </a:p>
          <a:p>
            <a:pPr lvl="2" algn="just"/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fruta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frutas) </a:t>
            </a:r>
          </a:p>
          <a:p>
            <a:pPr lvl="2" algn="just"/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	{console.log(fruta); // maçã, banana, laranja }</a:t>
            </a:r>
            <a:endParaRPr lang="pt-BR" sz="4000" dirty="0">
              <a:latin typeface="Courier New" panose="02070309020205020404" pitchFamily="49" charset="0"/>
              <a:ea typeface="Tahoma" panose="020B0604030504040204" pitchFamily="34" charset="0"/>
              <a:cs typeface="Courier New" panose="02070309020205020404" pitchFamily="49" charset="0"/>
            </a:endParaRPr>
          </a:p>
          <a:p>
            <a:pPr marL="1657350" lvl="1" indent="-742950" algn="just">
              <a:buFont typeface="Wingdings" panose="05000000000000000000" pitchFamily="2" charset="2"/>
              <a:buChar char="§"/>
            </a:pPr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57350" lvl="1" indent="-742950" algn="just">
              <a:buFont typeface="Wingdings" panose="05000000000000000000" pitchFamily="2" charset="2"/>
              <a:buChar char="§"/>
            </a:pPr>
            <a:r>
              <a:rPr lang="pt-BR" sz="4000" dirty="0" err="1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String</a:t>
            </a:r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just"/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2" algn="just"/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texto = '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JavaScript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’; </a:t>
            </a:r>
          </a:p>
          <a:p>
            <a:pPr lvl="2" algn="just"/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letra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texto) </a:t>
            </a:r>
          </a:p>
          <a:p>
            <a:pPr lvl="2" algn="just"/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	{ console.log(letra); // J, a, v, a, S, c, r, i, p, t }</a:t>
            </a:r>
          </a:p>
          <a:p>
            <a:pPr marL="2571750" lvl="2" indent="-742950" algn="just">
              <a:buFont typeface="Wingdings" panose="05000000000000000000" pitchFamily="2" charset="2"/>
              <a:buChar char="§"/>
            </a:pPr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598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331F8-55F2-53A1-08FA-02C56994A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6379B77-A169-E0AE-A409-A088158FDAB8}"/>
              </a:ext>
            </a:extLst>
          </p:cNvPr>
          <p:cNvCxnSpPr>
            <a:cxnSpLocks/>
          </p:cNvCxnSpPr>
          <p:nvPr/>
        </p:nvCxnSpPr>
        <p:spPr>
          <a:xfrm>
            <a:off x="1006413" y="2248450"/>
            <a:ext cx="18039878" cy="0"/>
          </a:xfrm>
          <a:prstGeom prst="line">
            <a:avLst/>
          </a:prstGeom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6A86BD37-859E-147A-2B2C-00C9C02B209B}"/>
              </a:ext>
            </a:extLst>
          </p:cNvPr>
          <p:cNvSpPr/>
          <p:nvPr/>
        </p:nvSpPr>
        <p:spPr>
          <a:xfrm flipH="1">
            <a:off x="-3" y="1419726"/>
            <a:ext cx="192507" cy="152800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9398"/>
              </a:solidFill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2DE244C3-69B8-D68A-703E-BE9F8402CCEE}"/>
              </a:ext>
            </a:extLst>
          </p:cNvPr>
          <p:cNvSpPr txBox="1"/>
          <p:nvPr/>
        </p:nvSpPr>
        <p:spPr>
          <a:xfrm>
            <a:off x="1006413" y="865728"/>
            <a:ext cx="170810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spc="100" dirty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Tipos Iteráveis Nativos</a:t>
            </a:r>
            <a:endParaRPr lang="en-US" sz="6600" b="1" spc="1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Revistas Científicas do Instituto Federal de Educação, Ciência e Tecnologia  do Rio de Janeiro">
            <a:extLst>
              <a:ext uri="{FF2B5EF4-FFF2-40B4-BE49-F238E27FC236}">
                <a16:creationId xmlns:a16="http://schemas.microsoft.com/office/drawing/2014/main" id="{5CD9AF52-AD81-6578-90A4-7036CB4C1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0013" y="468941"/>
            <a:ext cx="4676775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D532B6A1-B196-7701-AF73-AF8856F38322}"/>
              </a:ext>
            </a:extLst>
          </p:cNvPr>
          <p:cNvSpPr/>
          <p:nvPr/>
        </p:nvSpPr>
        <p:spPr>
          <a:xfrm>
            <a:off x="-22412" y="12973155"/>
            <a:ext cx="24406412" cy="73649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2C8698"/>
              </a:solidFill>
              <a:latin typeface="Futura Bk BT" panose="020B0502020204020303" pitchFamily="34" charset="0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DF41957D-8CD9-0DE9-6E6F-27B18AA25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050500" y="13112751"/>
            <a:ext cx="1118347" cy="457199"/>
          </a:xfrm>
        </p:spPr>
        <p:txBody>
          <a:bodyPr/>
          <a:lstStyle/>
          <a:p>
            <a:fld id="{C7575539-BFBE-477A-BDB6-9CA7B44D81A5}" type="slidenum">
              <a:rPr lang="en-US" smtClean="0">
                <a:solidFill>
                  <a:schemeClr val="bg1"/>
                </a:solidFill>
              </a:rPr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2ED2308D-3002-C01F-3AFD-119471816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153" y="12976226"/>
            <a:ext cx="23801294" cy="730250"/>
          </a:xfrm>
        </p:spPr>
        <p:txBody>
          <a:bodyPr/>
          <a:lstStyle/>
          <a:p>
            <a:r>
              <a:rPr lang="pt-BR" sz="2800">
                <a:solidFill>
                  <a:schemeClr val="bg1"/>
                </a:solidFill>
                <a:latin typeface="Futura Bk BT" panose="020B0502020204020303" pitchFamily="34" charset="0"/>
              </a:rPr>
              <a:t>Prof. Fernando Tamberlini Alves | Programação Front-End I | Aula 10 – Javascript - Iteradores</a:t>
            </a:r>
            <a:endParaRPr lang="en-US" sz="2800" dirty="0">
              <a:solidFill>
                <a:schemeClr val="bg1"/>
              </a:solidFill>
              <a:latin typeface="Futura Bk BT" panose="020B0502020204020303" pitchFamily="34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CF70A9A3-B748-988D-8C8D-DDE64F89E1D8}"/>
              </a:ext>
            </a:extLst>
          </p:cNvPr>
          <p:cNvSpPr txBox="1"/>
          <p:nvPr/>
        </p:nvSpPr>
        <p:spPr>
          <a:xfrm>
            <a:off x="1535654" y="2746148"/>
            <a:ext cx="21290280" cy="8279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57350" lvl="1" indent="-742950" algn="just">
              <a:buFont typeface="Wingdings" panose="05000000000000000000" pitchFamily="2" charset="2"/>
              <a:buChar char="§"/>
            </a:pP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</a:t>
            </a:r>
          </a:p>
          <a:p>
            <a:pPr lvl="2" algn="just"/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 algn="just"/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mapa = new Map([['nome', 'João'], ['idade', 30]]);</a:t>
            </a:r>
          </a:p>
          <a:p>
            <a:pPr lvl="2" algn="just"/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[chave, valor]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mapa) </a:t>
            </a:r>
          </a:p>
          <a:p>
            <a:pPr lvl="2" algn="just"/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	{ console.log(`${chave}: ${valor}`); // nome: João, idade: 30 }</a:t>
            </a:r>
          </a:p>
          <a:p>
            <a:pPr lvl="2" algn="just"/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57350" lvl="1" indent="-742950" algn="just">
              <a:buFont typeface="Wingdings" panose="05000000000000000000" pitchFamily="2" charset="2"/>
              <a:buChar char="§"/>
            </a:pP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Set</a:t>
            </a:r>
          </a:p>
          <a:p>
            <a:pPr lvl="1" algn="just"/>
            <a:endParaRPr lang="pt-BR" sz="4000" dirty="0">
              <a:latin typeface="Courier New" panose="02070309020205020404" pitchFamily="49" charset="0"/>
              <a:ea typeface="Tahoma" panose="020B0604030504040204" pitchFamily="34" charset="0"/>
              <a:cs typeface="Courier New" panose="02070309020205020404" pitchFamily="49" charset="0"/>
            </a:endParaRPr>
          </a:p>
          <a:p>
            <a:pPr lvl="2" algn="just"/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conjunto = new Set([1, 2, 3, 2, 1]); </a:t>
            </a:r>
          </a:p>
          <a:p>
            <a:pPr lvl="2" algn="just"/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valor </a:t>
            </a:r>
            <a:r>
              <a:rPr lang="pt-BR" dirty="0" err="1">
                <a:latin typeface="Courier New" panose="02070309020205020404" pitchFamily="49" charset="0"/>
                <a:cs typeface="Courier New" panose="02070309020205020404" pitchFamily="49" charset="0"/>
              </a:rPr>
              <a:t>of</a:t>
            </a:r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 conjunto) </a:t>
            </a:r>
          </a:p>
          <a:p>
            <a:pPr lvl="2" algn="just"/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	{ console.log(valor); // 1, 2, 3 (valores únicos) }}</a:t>
            </a:r>
          </a:p>
          <a:p>
            <a:pPr marL="2571750" lvl="2" indent="-742950" algn="just">
              <a:buFont typeface="Wingdings" panose="05000000000000000000" pitchFamily="2" charset="2"/>
              <a:buChar char="§"/>
            </a:pPr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332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2E8F1-4EE7-FEC4-B06D-F5C903699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8D809E1-EB80-7EE8-9361-708B594853BF}"/>
              </a:ext>
            </a:extLst>
          </p:cNvPr>
          <p:cNvCxnSpPr>
            <a:cxnSpLocks/>
          </p:cNvCxnSpPr>
          <p:nvPr/>
        </p:nvCxnSpPr>
        <p:spPr>
          <a:xfrm>
            <a:off x="1006413" y="2248450"/>
            <a:ext cx="18039878" cy="0"/>
          </a:xfrm>
          <a:prstGeom prst="line">
            <a:avLst/>
          </a:prstGeom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D5C226EE-0FB3-88D1-7D0E-111BEAB20085}"/>
              </a:ext>
            </a:extLst>
          </p:cNvPr>
          <p:cNvSpPr/>
          <p:nvPr/>
        </p:nvSpPr>
        <p:spPr>
          <a:xfrm flipH="1">
            <a:off x="-3" y="1419726"/>
            <a:ext cx="192507" cy="152800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9398"/>
              </a:solidFill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81D59932-CB3E-B486-23B5-ABF24C9BEE38}"/>
              </a:ext>
            </a:extLst>
          </p:cNvPr>
          <p:cNvSpPr txBox="1"/>
          <p:nvPr/>
        </p:nvSpPr>
        <p:spPr>
          <a:xfrm>
            <a:off x="1006413" y="865728"/>
            <a:ext cx="170810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spc="100" dirty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Comparação entre Coleções</a:t>
            </a:r>
            <a:endParaRPr lang="en-US" sz="6600" b="1" spc="1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Revistas Científicas do Instituto Federal de Educação, Ciência e Tecnologia  do Rio de Janeiro">
            <a:extLst>
              <a:ext uri="{FF2B5EF4-FFF2-40B4-BE49-F238E27FC236}">
                <a16:creationId xmlns:a16="http://schemas.microsoft.com/office/drawing/2014/main" id="{DF9AA189-FB65-5DA7-F90C-5DCDE9F89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0013" y="468941"/>
            <a:ext cx="4676775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1ED387CC-8732-1F52-6A92-6C4C814F2321}"/>
              </a:ext>
            </a:extLst>
          </p:cNvPr>
          <p:cNvSpPr/>
          <p:nvPr/>
        </p:nvSpPr>
        <p:spPr>
          <a:xfrm>
            <a:off x="-22412" y="12973155"/>
            <a:ext cx="24406412" cy="73649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2C8698"/>
              </a:solidFill>
              <a:latin typeface="Futura Bk BT" panose="020B0502020204020303" pitchFamily="34" charset="0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26025B84-C7F8-A2E5-E7C7-7A9110854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050500" y="13112751"/>
            <a:ext cx="1118347" cy="457199"/>
          </a:xfrm>
        </p:spPr>
        <p:txBody>
          <a:bodyPr/>
          <a:lstStyle/>
          <a:p>
            <a:fld id="{C7575539-BFBE-477A-BDB6-9CA7B44D81A5}" type="slidenum">
              <a:rPr lang="en-US" smtClean="0">
                <a:solidFill>
                  <a:schemeClr val="bg1"/>
                </a:solidFill>
              </a:rPr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290EC8F1-B018-BD9A-25BC-9AB1C1376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153" y="12976226"/>
            <a:ext cx="23801294" cy="730250"/>
          </a:xfrm>
        </p:spPr>
        <p:txBody>
          <a:bodyPr/>
          <a:lstStyle/>
          <a:p>
            <a:r>
              <a:rPr lang="pt-BR" sz="2800">
                <a:solidFill>
                  <a:schemeClr val="bg1"/>
                </a:solidFill>
                <a:latin typeface="Futura Bk BT" panose="020B0502020204020303" pitchFamily="34" charset="0"/>
              </a:rPr>
              <a:t>Prof. Fernando Tamberlini Alves | Programação Front-End I | Aula 10 – Javascript - Iteradores</a:t>
            </a:r>
            <a:endParaRPr lang="en-US" sz="2800" dirty="0">
              <a:solidFill>
                <a:schemeClr val="bg1"/>
              </a:solidFill>
              <a:latin typeface="Futura Bk BT" panose="020B0502020204020303" pitchFamily="34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77BDA174-36A9-5F4D-2BED-DE768C27CF5B}"/>
              </a:ext>
            </a:extLst>
          </p:cNvPr>
          <p:cNvSpPr txBox="1"/>
          <p:nvPr/>
        </p:nvSpPr>
        <p:spPr>
          <a:xfrm>
            <a:off x="1535654" y="2746148"/>
            <a:ext cx="21290280" cy="1172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57350" lvl="1" indent="-742950" algn="just">
              <a:buFont typeface="Wingdings" panose="05000000000000000000" pitchFamily="2" charset="2"/>
              <a:buChar char="§"/>
            </a:pPr>
            <a:r>
              <a:rPr lang="pt-BR" sz="4000" dirty="0" err="1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Array</a:t>
            </a:r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571750" lvl="2" indent="-742950" algn="just">
              <a:buFont typeface="Wingdings" panose="05000000000000000000" pitchFamily="2" charset="2"/>
              <a:buChar char="§"/>
            </a:pP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É uma lista ordenada de elementos indexados numericamente (começando do zero).</a:t>
            </a:r>
          </a:p>
          <a:p>
            <a:pPr marL="2571750" lvl="2" indent="-742950" algn="just">
              <a:buFont typeface="Wingdings" panose="05000000000000000000" pitchFamily="2" charset="2"/>
              <a:buChar char="§"/>
            </a:pP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Permite valores duplicados</a:t>
            </a:r>
          </a:p>
          <a:p>
            <a:pPr marL="2571750" lvl="2" indent="-742950" algn="just">
              <a:buFont typeface="Wingdings" panose="05000000000000000000" pitchFamily="2" charset="2"/>
              <a:buChar char="§"/>
            </a:pP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Acesso por índice: </a:t>
            </a:r>
            <a:r>
              <a:rPr lang="pt-BR" sz="4000" dirty="0" err="1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</a:t>
            </a: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[0], </a:t>
            </a:r>
            <a:r>
              <a:rPr lang="pt-BR" sz="4000" dirty="0" err="1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</a:t>
            </a: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[1], etc.</a:t>
            </a:r>
          </a:p>
          <a:p>
            <a:pPr lvl="2" algn="just"/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57350" lvl="1" indent="-742950" algn="just">
              <a:buFont typeface="Wingdings" panose="05000000000000000000" pitchFamily="2" charset="2"/>
              <a:buChar char="§"/>
            </a:pP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Set</a:t>
            </a:r>
          </a:p>
          <a:p>
            <a:pPr marL="2571750" lvl="2" indent="-742950" algn="just">
              <a:buFont typeface="Wingdings" panose="05000000000000000000" pitchFamily="2" charset="2"/>
              <a:buChar char="§"/>
            </a:pP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É uma coleção de valores únicos, não ordenada.</a:t>
            </a:r>
          </a:p>
          <a:p>
            <a:pPr marL="2571750" lvl="2" indent="-742950" algn="just">
              <a:buFont typeface="Wingdings" panose="05000000000000000000" pitchFamily="2" charset="2"/>
              <a:buChar char="§"/>
            </a:pP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Não permite duplicatas</a:t>
            </a:r>
          </a:p>
          <a:p>
            <a:pPr marL="2571750" lvl="2" indent="-742950" algn="just">
              <a:buFont typeface="Wingdings" panose="05000000000000000000" pitchFamily="2" charset="2"/>
              <a:buChar char="§"/>
            </a:pP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Não há índice, mas é iterável. </a:t>
            </a:r>
          </a:p>
          <a:p>
            <a:pPr marL="2571750" lvl="2" indent="-742950" algn="just">
              <a:buFont typeface="Wingdings" panose="05000000000000000000" pitchFamily="2" charset="2"/>
              <a:buChar char="§"/>
            </a:pPr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57350" lvl="1" indent="-742950" algn="just">
              <a:buFont typeface="Wingdings" panose="05000000000000000000" pitchFamily="2" charset="2"/>
              <a:buChar char="§"/>
            </a:pP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</a:t>
            </a:r>
          </a:p>
          <a:p>
            <a:pPr marL="2571750" lvl="2" indent="-742950" algn="just">
              <a:buFont typeface="Wingdings" panose="05000000000000000000" pitchFamily="2" charset="2"/>
              <a:buChar char="§"/>
            </a:pP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É uma coleção de pares chave/valor, semelhante a um objeto, mas com: ordem garantida de inserção  e </a:t>
            </a:r>
            <a:r>
              <a:rPr lang="pt-BR" sz="4000" dirty="0" err="1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oqualquer</a:t>
            </a: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tipo como chave (inclusive objetos e funções)</a:t>
            </a:r>
          </a:p>
          <a:p>
            <a:pPr marL="2571750" lvl="2" indent="-742950" algn="just">
              <a:buFont typeface="Wingdings" panose="05000000000000000000" pitchFamily="2" charset="2"/>
              <a:buChar char="§"/>
            </a:pPr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571750" lvl="2" indent="-742950" algn="just">
              <a:buFont typeface="Wingdings" panose="05000000000000000000" pitchFamily="2" charset="2"/>
              <a:buChar char="§"/>
            </a:pPr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571750" lvl="2" indent="-742950" algn="just">
              <a:buFont typeface="Wingdings" panose="05000000000000000000" pitchFamily="2" charset="2"/>
              <a:buChar char="§"/>
            </a:pPr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2" algn="just"/>
            <a:endParaRPr lang="pt-B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374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F8F34-19D7-D370-1C97-709F6B363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96DC5F1-05EF-2210-E213-250B755FE435}"/>
              </a:ext>
            </a:extLst>
          </p:cNvPr>
          <p:cNvCxnSpPr>
            <a:cxnSpLocks/>
          </p:cNvCxnSpPr>
          <p:nvPr/>
        </p:nvCxnSpPr>
        <p:spPr>
          <a:xfrm>
            <a:off x="1006413" y="2248450"/>
            <a:ext cx="18039878" cy="0"/>
          </a:xfrm>
          <a:prstGeom prst="line">
            <a:avLst/>
          </a:prstGeom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5737D70-64E9-8D9F-E659-9E95DD839C61}"/>
              </a:ext>
            </a:extLst>
          </p:cNvPr>
          <p:cNvSpPr/>
          <p:nvPr/>
        </p:nvSpPr>
        <p:spPr>
          <a:xfrm flipH="1">
            <a:off x="-3" y="1419726"/>
            <a:ext cx="192507" cy="152800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9398"/>
              </a:solidFill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25AF68C0-E38D-A565-F0E2-BED82A4D6C12}"/>
              </a:ext>
            </a:extLst>
          </p:cNvPr>
          <p:cNvSpPr txBox="1"/>
          <p:nvPr/>
        </p:nvSpPr>
        <p:spPr>
          <a:xfrm>
            <a:off x="1006413" y="865728"/>
            <a:ext cx="170810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spc="100" dirty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Laços sobre Iteráveis</a:t>
            </a:r>
            <a:endParaRPr lang="en-US" sz="6600" b="1" spc="1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Revistas Científicas do Instituto Federal de Educação, Ciência e Tecnologia  do Rio de Janeiro">
            <a:extLst>
              <a:ext uri="{FF2B5EF4-FFF2-40B4-BE49-F238E27FC236}">
                <a16:creationId xmlns:a16="http://schemas.microsoft.com/office/drawing/2014/main" id="{37D00E8C-4BCB-6E2B-EA59-16A1EC58F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0013" y="468941"/>
            <a:ext cx="4676775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90FF21F2-0323-191A-036A-933BD1456109}"/>
              </a:ext>
            </a:extLst>
          </p:cNvPr>
          <p:cNvSpPr/>
          <p:nvPr/>
        </p:nvSpPr>
        <p:spPr>
          <a:xfrm>
            <a:off x="-22412" y="12973155"/>
            <a:ext cx="24406412" cy="73649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2C8698"/>
              </a:solidFill>
              <a:latin typeface="Futura Bk BT" panose="020B0502020204020303" pitchFamily="34" charset="0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59795F1F-987E-0080-9A6A-8F7802999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050500" y="13112751"/>
            <a:ext cx="1118347" cy="457199"/>
          </a:xfrm>
        </p:spPr>
        <p:txBody>
          <a:bodyPr/>
          <a:lstStyle/>
          <a:p>
            <a:fld id="{C7575539-BFBE-477A-BDB6-9CA7B44D81A5}" type="slidenum">
              <a:rPr lang="en-US" smtClean="0">
                <a:solidFill>
                  <a:schemeClr val="bg1"/>
                </a:solidFill>
              </a:rPr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210F352B-C03E-EE9B-AEE7-68E45A6FF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153" y="12976226"/>
            <a:ext cx="23801294" cy="730250"/>
          </a:xfrm>
        </p:spPr>
        <p:txBody>
          <a:bodyPr/>
          <a:lstStyle/>
          <a:p>
            <a:r>
              <a:rPr lang="pt-BR" sz="2800">
                <a:solidFill>
                  <a:schemeClr val="bg1"/>
                </a:solidFill>
                <a:latin typeface="Futura Bk BT" panose="020B0502020204020303" pitchFamily="34" charset="0"/>
              </a:rPr>
              <a:t>Prof. Fernando Tamberlini Alves | Programação Front-End I | Aula 10 – Javascript - Iteradores</a:t>
            </a:r>
            <a:endParaRPr lang="en-US" sz="2800" dirty="0">
              <a:solidFill>
                <a:schemeClr val="bg1"/>
              </a:solidFill>
              <a:latin typeface="Futura Bk BT" panose="020B0502020204020303" pitchFamily="34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60ABEB7B-00EC-10F4-0D9E-9991F5A0A1E1}"/>
              </a:ext>
            </a:extLst>
          </p:cNvPr>
          <p:cNvSpPr txBox="1"/>
          <p:nvPr/>
        </p:nvSpPr>
        <p:spPr>
          <a:xfrm>
            <a:off x="1006413" y="2313405"/>
            <a:ext cx="21290280" cy="1160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57350" lvl="1" indent="-742950" algn="just">
              <a:buFont typeface="Wingdings" panose="05000000000000000000" pitchFamily="2" charset="2"/>
              <a:buChar char="§"/>
            </a:pP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... </a:t>
            </a:r>
            <a:r>
              <a:rPr lang="pt-BR" sz="4000" dirty="0" err="1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400300" lvl="2" indent="-571500" algn="just">
              <a:buFont typeface="Wingdings" panose="05000000000000000000" pitchFamily="2" charset="2"/>
              <a:buChar char="§"/>
            </a:pPr>
            <a:r>
              <a:rPr lang="pt-BR" dirty="0"/>
              <a:t>Itera valores de objetos iteráveis</a:t>
            </a:r>
          </a:p>
          <a:p>
            <a:pPr marL="2400300" lvl="2" indent="-571500" algn="just">
              <a:buFont typeface="Wingdings" panose="05000000000000000000" pitchFamily="2" charset="2"/>
              <a:buChar char="§"/>
            </a:pPr>
            <a:r>
              <a:rPr lang="pt-BR" dirty="0"/>
              <a:t>Permite break e continue</a:t>
            </a:r>
          </a:p>
          <a:p>
            <a:pPr lvl="2" algn="just"/>
            <a:endParaRPr lang="pt-BR" dirty="0"/>
          </a:p>
          <a:p>
            <a:pPr lvl="3" algn="just"/>
            <a:r>
              <a:rPr lang="en-US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for (let n of [1, 2, 3]) {</a:t>
            </a:r>
          </a:p>
          <a:p>
            <a:pPr lvl="3" algn="just"/>
            <a:r>
              <a:rPr lang="en-US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 if (n === 2) break;</a:t>
            </a:r>
          </a:p>
          <a:p>
            <a:pPr lvl="3" algn="just"/>
            <a:r>
              <a:rPr lang="en-US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 console.log(n); // 1</a:t>
            </a:r>
          </a:p>
          <a:p>
            <a:pPr lvl="3" algn="just"/>
            <a:r>
              <a:rPr lang="en-US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}</a:t>
            </a:r>
          </a:p>
          <a:p>
            <a:pPr lvl="3" algn="just"/>
            <a:endParaRPr lang="pt-BR" sz="4000" dirty="0">
              <a:latin typeface="Courier New" panose="02070309020205020404" pitchFamily="49" charset="0"/>
              <a:ea typeface="Tahoma" panose="020B0604030504040204" pitchFamily="34" charset="0"/>
              <a:cs typeface="Courier New" panose="02070309020205020404" pitchFamily="49" charset="0"/>
            </a:endParaRPr>
          </a:p>
          <a:p>
            <a:pPr marL="1657350" lvl="1" indent="-742950" algn="just">
              <a:buFont typeface="Wingdings" panose="05000000000000000000" pitchFamily="2" charset="2"/>
              <a:buChar char="§"/>
            </a:pPr>
            <a:r>
              <a:rPr lang="pt-BR" sz="4000" dirty="0" err="1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forEach</a:t>
            </a:r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571750" lvl="2" indent="-742950" algn="just">
              <a:buFont typeface="Wingdings" panose="05000000000000000000" pitchFamily="2" charset="2"/>
              <a:buChar char="§"/>
            </a:pPr>
            <a:r>
              <a:rPr lang="pt-BR" sz="4000" dirty="0"/>
              <a:t>Executa </a:t>
            </a:r>
            <a:r>
              <a:rPr lang="pt-BR" sz="4000" dirty="0" err="1"/>
              <a:t>callback</a:t>
            </a:r>
            <a:r>
              <a:rPr lang="pt-BR" sz="4000" dirty="0"/>
              <a:t> para cada item, sem interrupção possível</a:t>
            </a:r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 algn="just"/>
            <a:endParaRPr lang="pt-BR" sz="4000" dirty="0">
              <a:latin typeface="Courier New" panose="02070309020205020404" pitchFamily="49" charset="0"/>
              <a:ea typeface="Tahoma" panose="020B0604030504040204" pitchFamily="34" charset="0"/>
              <a:cs typeface="Courier New" panose="02070309020205020404" pitchFamily="49" charset="0"/>
            </a:endParaRPr>
          </a:p>
          <a:p>
            <a:pPr lvl="3" algn="just"/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[1, 2, 3].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forEach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(n =&gt; {</a:t>
            </a:r>
          </a:p>
          <a:p>
            <a:pPr lvl="3" algn="just"/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if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(n === 2)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return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; // retorna do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callback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, não do loop</a:t>
            </a:r>
          </a:p>
          <a:p>
            <a:pPr lvl="3" algn="just"/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 console.log(n); // 1, 3</a:t>
            </a:r>
          </a:p>
          <a:p>
            <a:pPr lvl="3" algn="just"/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});</a:t>
            </a:r>
          </a:p>
          <a:p>
            <a:pPr marL="2571750" lvl="2" indent="-742950" algn="just">
              <a:buFont typeface="Wingdings" panose="05000000000000000000" pitchFamily="2" charset="2"/>
              <a:buChar char="§"/>
            </a:pPr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223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3CE05-FA62-7C7F-65A5-0C06D6365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C829F86-EAB3-32A7-06CF-B51D3A85F094}"/>
              </a:ext>
            </a:extLst>
          </p:cNvPr>
          <p:cNvCxnSpPr>
            <a:cxnSpLocks/>
          </p:cNvCxnSpPr>
          <p:nvPr/>
        </p:nvCxnSpPr>
        <p:spPr>
          <a:xfrm>
            <a:off x="1006413" y="2248450"/>
            <a:ext cx="18039878" cy="0"/>
          </a:xfrm>
          <a:prstGeom prst="line">
            <a:avLst/>
          </a:prstGeom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10D40059-4007-BDA4-AABF-31B26707F091}"/>
              </a:ext>
            </a:extLst>
          </p:cNvPr>
          <p:cNvSpPr/>
          <p:nvPr/>
        </p:nvSpPr>
        <p:spPr>
          <a:xfrm flipH="1">
            <a:off x="-3" y="1419726"/>
            <a:ext cx="192507" cy="152800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9398"/>
              </a:solidFill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4F97E36F-D0D4-7803-38C6-A9C37CD1DBBA}"/>
              </a:ext>
            </a:extLst>
          </p:cNvPr>
          <p:cNvSpPr txBox="1"/>
          <p:nvPr/>
        </p:nvSpPr>
        <p:spPr>
          <a:xfrm>
            <a:off x="1006413" y="865728"/>
            <a:ext cx="170810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spc="100" dirty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Métodos Fundamentais de </a:t>
            </a:r>
            <a:r>
              <a:rPr lang="pt-BR" sz="6600" b="1" spc="100" dirty="0" err="1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Array</a:t>
            </a:r>
            <a:endParaRPr lang="en-US" sz="6600" b="1" spc="1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Revistas Científicas do Instituto Federal de Educação, Ciência e Tecnologia  do Rio de Janeiro">
            <a:extLst>
              <a:ext uri="{FF2B5EF4-FFF2-40B4-BE49-F238E27FC236}">
                <a16:creationId xmlns:a16="http://schemas.microsoft.com/office/drawing/2014/main" id="{445D1658-D035-C647-6F11-5A5B96E0A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0013" y="468941"/>
            <a:ext cx="4676775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D0C4C82F-4AFA-E7CD-7C23-E5DBB3A79A14}"/>
              </a:ext>
            </a:extLst>
          </p:cNvPr>
          <p:cNvSpPr/>
          <p:nvPr/>
        </p:nvSpPr>
        <p:spPr>
          <a:xfrm>
            <a:off x="-22412" y="12973155"/>
            <a:ext cx="24406412" cy="73649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2C8698"/>
              </a:solidFill>
              <a:latin typeface="Futura Bk BT" panose="020B0502020204020303" pitchFamily="34" charset="0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5CD21F26-D8EE-E5A6-5197-553C4E697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050500" y="13112751"/>
            <a:ext cx="1118347" cy="457199"/>
          </a:xfrm>
        </p:spPr>
        <p:txBody>
          <a:bodyPr/>
          <a:lstStyle/>
          <a:p>
            <a:fld id="{C7575539-BFBE-477A-BDB6-9CA7B44D81A5}" type="slidenum">
              <a:rPr lang="en-US" smtClean="0">
                <a:solidFill>
                  <a:schemeClr val="bg1"/>
                </a:solidFill>
              </a:rPr>
              <a:t>7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AD00051-9FA0-9955-77BE-62AD51BB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153" y="12976226"/>
            <a:ext cx="23801294" cy="730250"/>
          </a:xfrm>
        </p:spPr>
        <p:txBody>
          <a:bodyPr/>
          <a:lstStyle/>
          <a:p>
            <a:r>
              <a:rPr lang="pt-BR" sz="2800">
                <a:solidFill>
                  <a:schemeClr val="bg1"/>
                </a:solidFill>
                <a:latin typeface="Futura Bk BT" panose="020B0502020204020303" pitchFamily="34" charset="0"/>
              </a:rPr>
              <a:t>Prof. Fernando Tamberlini Alves | Programação Front-End I | Aula 10 – Javascript - Iteradores</a:t>
            </a:r>
            <a:endParaRPr lang="en-US" sz="2800" dirty="0">
              <a:solidFill>
                <a:schemeClr val="bg1"/>
              </a:solidFill>
              <a:latin typeface="Futura Bk BT" panose="020B0502020204020303" pitchFamily="34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91489879-AD30-9DB7-0B2C-440412B12CA5}"/>
              </a:ext>
            </a:extLst>
          </p:cNvPr>
          <p:cNvSpPr txBox="1"/>
          <p:nvPr/>
        </p:nvSpPr>
        <p:spPr>
          <a:xfrm>
            <a:off x="1006413" y="2313405"/>
            <a:ext cx="21290280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57350" lvl="1" indent="-742950" algn="just">
              <a:buFont typeface="Wingdings" panose="05000000000000000000" pitchFamily="2" charset="2"/>
              <a:buChar char="§"/>
            </a:pP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pt-BR" sz="4000" dirty="0" err="1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</a:t>
            </a: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() : transforma cada item</a:t>
            </a:r>
          </a:p>
          <a:p>
            <a:pPr lvl="2" algn="just"/>
            <a:endParaRPr lang="pt-BR" dirty="0"/>
          </a:p>
          <a:p>
            <a:pPr lvl="3" algn="just"/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const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numeros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= [1, 2, 3];</a:t>
            </a:r>
          </a:p>
          <a:p>
            <a:pPr lvl="3" algn="just"/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const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dobrados =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numeros.map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(n =&gt; n * 2); // [2, 4, 6]</a:t>
            </a:r>
          </a:p>
          <a:p>
            <a:pPr marL="1657350" lvl="1" indent="-742950" algn="just">
              <a:buFont typeface="Wingdings" panose="05000000000000000000" pitchFamily="2" charset="2"/>
              <a:buChar char="§"/>
            </a:pPr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57350" lvl="1" indent="-742950" algn="just">
              <a:buFont typeface="Wingdings" panose="05000000000000000000" pitchFamily="2" charset="2"/>
              <a:buChar char="§"/>
            </a:pP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pt-BR" sz="4000" dirty="0" err="1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filter</a:t>
            </a: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(): filtra conforme condição</a:t>
            </a:r>
          </a:p>
          <a:p>
            <a:pPr lvl="1" algn="just"/>
            <a:endParaRPr lang="pt-BR" sz="4000" dirty="0">
              <a:latin typeface="Courier New" panose="02070309020205020404" pitchFamily="49" charset="0"/>
              <a:ea typeface="Tahoma" panose="020B0604030504040204" pitchFamily="34" charset="0"/>
              <a:cs typeface="Courier New" panose="02070309020205020404" pitchFamily="49" charset="0"/>
            </a:endParaRPr>
          </a:p>
          <a:p>
            <a:pPr lvl="3" algn="just"/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const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pares =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numeros.filter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(n =&gt; n % 2 === 0); // [2]</a:t>
            </a:r>
          </a:p>
          <a:p>
            <a:pPr lvl="3" algn="just"/>
            <a:endParaRPr lang="pt-BR" sz="4000" dirty="0">
              <a:latin typeface="Courier New" panose="02070309020205020404" pitchFamily="49" charset="0"/>
              <a:ea typeface="Tahoma" panose="020B0604030504040204" pitchFamily="34" charset="0"/>
              <a:cs typeface="Courier New" panose="02070309020205020404" pitchFamily="49" charset="0"/>
            </a:endParaRPr>
          </a:p>
          <a:p>
            <a:pPr marL="1657350" lvl="1" indent="-742950" algn="just">
              <a:buFont typeface="Wingdings" panose="05000000000000000000" pitchFamily="2" charset="2"/>
              <a:buChar char="§"/>
            </a:pP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pt-BR" sz="4000" dirty="0" err="1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reduce</a:t>
            </a: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(): reduz a um único valor</a:t>
            </a:r>
          </a:p>
          <a:p>
            <a:pPr marL="1657350" lvl="1" indent="-742950" algn="just">
              <a:buFont typeface="Wingdings" panose="05000000000000000000" pitchFamily="2" charset="2"/>
              <a:buChar char="§"/>
            </a:pPr>
            <a:endParaRPr lang="pt-BR" sz="4000" dirty="0">
              <a:latin typeface="Courier New" panose="02070309020205020404" pitchFamily="49" charset="0"/>
              <a:ea typeface="Tahoma" panose="020B0604030504040204" pitchFamily="34" charset="0"/>
              <a:cs typeface="Courier New" panose="02070309020205020404" pitchFamily="49" charset="0"/>
            </a:endParaRPr>
          </a:p>
          <a:p>
            <a:pPr lvl="3" algn="just"/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const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soma =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numeros.reduce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((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acc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, n) =&gt;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acc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+ n, 0); // 6</a:t>
            </a:r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501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34CCE-1D5F-D7B2-C9FD-F3544093B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128E4E2-A29D-C4B8-715C-91E97A015C57}"/>
              </a:ext>
            </a:extLst>
          </p:cNvPr>
          <p:cNvCxnSpPr>
            <a:cxnSpLocks/>
          </p:cNvCxnSpPr>
          <p:nvPr/>
        </p:nvCxnSpPr>
        <p:spPr>
          <a:xfrm>
            <a:off x="1006413" y="2248450"/>
            <a:ext cx="18039878" cy="0"/>
          </a:xfrm>
          <a:prstGeom prst="line">
            <a:avLst/>
          </a:prstGeom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905E940C-6F5B-367C-AE5F-41021DEA46CB}"/>
              </a:ext>
            </a:extLst>
          </p:cNvPr>
          <p:cNvSpPr/>
          <p:nvPr/>
        </p:nvSpPr>
        <p:spPr>
          <a:xfrm flipH="1">
            <a:off x="-3" y="1419726"/>
            <a:ext cx="192507" cy="152800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9398"/>
              </a:solidFill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55000EBB-D250-D6D4-2281-208A2D550940}"/>
              </a:ext>
            </a:extLst>
          </p:cNvPr>
          <p:cNvSpPr txBox="1"/>
          <p:nvPr/>
        </p:nvSpPr>
        <p:spPr>
          <a:xfrm>
            <a:off x="1006413" y="865728"/>
            <a:ext cx="170810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spc="100" dirty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Métodos Fundamentais de </a:t>
            </a:r>
            <a:r>
              <a:rPr lang="pt-BR" sz="6600" b="1" spc="100" dirty="0" err="1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Array</a:t>
            </a:r>
            <a:endParaRPr lang="en-US" sz="6600" b="1" spc="1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Revistas Científicas do Instituto Federal de Educação, Ciência e Tecnologia  do Rio de Janeiro">
            <a:extLst>
              <a:ext uri="{FF2B5EF4-FFF2-40B4-BE49-F238E27FC236}">
                <a16:creationId xmlns:a16="http://schemas.microsoft.com/office/drawing/2014/main" id="{FC9D1E52-AD06-976B-FB79-20048E703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0013" y="468941"/>
            <a:ext cx="4676775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8C8357B6-B276-C6F9-570B-1693A1AF1F0D}"/>
              </a:ext>
            </a:extLst>
          </p:cNvPr>
          <p:cNvSpPr/>
          <p:nvPr/>
        </p:nvSpPr>
        <p:spPr>
          <a:xfrm>
            <a:off x="-22412" y="12973155"/>
            <a:ext cx="24406412" cy="73649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2C8698"/>
              </a:solidFill>
              <a:latin typeface="Futura Bk BT" panose="020B0502020204020303" pitchFamily="34" charset="0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530A76F0-0940-414B-87A7-EAE405B34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050500" y="13112751"/>
            <a:ext cx="1118347" cy="457199"/>
          </a:xfrm>
        </p:spPr>
        <p:txBody>
          <a:bodyPr/>
          <a:lstStyle/>
          <a:p>
            <a:fld id="{C7575539-BFBE-477A-BDB6-9CA7B44D81A5}" type="slidenum">
              <a:rPr lang="en-US" smtClean="0">
                <a:solidFill>
                  <a:schemeClr val="bg1"/>
                </a:solidFill>
              </a:rPr>
              <a:t>8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2960F84-4457-FEB1-BAE9-6E5D4EFBC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153" y="12976226"/>
            <a:ext cx="23801294" cy="730250"/>
          </a:xfrm>
        </p:spPr>
        <p:txBody>
          <a:bodyPr/>
          <a:lstStyle/>
          <a:p>
            <a:r>
              <a:rPr lang="pt-BR" sz="2800">
                <a:solidFill>
                  <a:schemeClr val="bg1"/>
                </a:solidFill>
                <a:latin typeface="Futura Bk BT" panose="020B0502020204020303" pitchFamily="34" charset="0"/>
              </a:rPr>
              <a:t>Prof. Fernando Tamberlini Alves | Programação Front-End I | Aula 10 – Javascript - Iteradores</a:t>
            </a:r>
            <a:endParaRPr lang="en-US" sz="2800" dirty="0">
              <a:solidFill>
                <a:schemeClr val="bg1"/>
              </a:solidFill>
              <a:latin typeface="Futura Bk BT" panose="020B0502020204020303" pitchFamily="34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675ED510-3825-7147-8476-A27E7EDA72FC}"/>
              </a:ext>
            </a:extLst>
          </p:cNvPr>
          <p:cNvSpPr txBox="1"/>
          <p:nvPr/>
        </p:nvSpPr>
        <p:spPr>
          <a:xfrm>
            <a:off x="1470660" y="2947735"/>
            <a:ext cx="21290280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57350" lvl="1" indent="-742950" algn="just">
              <a:buFont typeface="Wingdings" panose="05000000000000000000" pitchFamily="2" charset="2"/>
              <a:buChar char="§"/>
            </a:pP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pt-BR" sz="4000" dirty="0" err="1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find</a:t>
            </a: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(): encontra o primeiro item que satisfaz condição</a:t>
            </a:r>
          </a:p>
          <a:p>
            <a:pPr marL="1657350" lvl="1" indent="-742950" algn="just">
              <a:buFont typeface="Wingdings" panose="05000000000000000000" pitchFamily="2" charset="2"/>
              <a:buChar char="§"/>
            </a:pPr>
            <a:endParaRPr lang="pt-BR" dirty="0"/>
          </a:p>
          <a:p>
            <a:pPr lvl="2" algn="just"/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const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encontrado =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numeros.find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(n =&gt; n &gt; 1); // 2</a:t>
            </a:r>
          </a:p>
          <a:p>
            <a:pPr lvl="3" algn="just"/>
            <a:endParaRPr lang="pt-BR" sz="40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657350" lvl="1" indent="-742950" algn="just">
              <a:buFont typeface="Wingdings" panose="05000000000000000000" pitchFamily="2" charset="2"/>
              <a:buChar char="§"/>
            </a:pP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.some() / .</a:t>
            </a:r>
            <a:r>
              <a:rPr lang="pt-BR" sz="4000" dirty="0" err="1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every</a:t>
            </a: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()</a:t>
            </a:r>
          </a:p>
          <a:p>
            <a:pPr lvl="1" algn="just"/>
            <a:endParaRPr lang="pt-BR" sz="4000" dirty="0">
              <a:latin typeface="Courier New" panose="02070309020205020404" pitchFamily="49" charset="0"/>
              <a:ea typeface="Tahoma" panose="020B0604030504040204" pitchFamily="34" charset="0"/>
              <a:cs typeface="Courier New" panose="02070309020205020404" pitchFamily="49" charset="0"/>
            </a:endParaRPr>
          </a:p>
          <a:p>
            <a:pPr lvl="2" algn="just"/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const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temPar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=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numeros.some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(n =&gt; n % 2 === 0); //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true</a:t>
            </a:r>
            <a:endParaRPr lang="pt-BR" sz="4000" dirty="0">
              <a:latin typeface="Courier New" panose="02070309020205020404" pitchFamily="49" charset="0"/>
              <a:ea typeface="Tahoma" panose="020B0604030504040204" pitchFamily="34" charset="0"/>
              <a:cs typeface="Courier New" panose="02070309020205020404" pitchFamily="49" charset="0"/>
            </a:endParaRPr>
          </a:p>
          <a:p>
            <a:pPr lvl="2" algn="just"/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const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todosMaioresQueZero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=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numeros.every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(n =&gt; n &gt; 0); //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true</a:t>
            </a:r>
            <a:endParaRPr lang="pt-BR" sz="4000" dirty="0">
              <a:latin typeface="Courier New" panose="02070309020205020404" pitchFamily="49" charset="0"/>
              <a:ea typeface="Tahoma" panose="020B0604030504040204" pitchFamily="34" charset="0"/>
              <a:cs typeface="Courier New" panose="02070309020205020404" pitchFamily="49" charset="0"/>
            </a:endParaRPr>
          </a:p>
          <a:p>
            <a:pPr lvl="2" algn="just"/>
            <a:endParaRPr lang="pt-BR" sz="4000" dirty="0">
              <a:latin typeface="Courier New" panose="02070309020205020404" pitchFamily="49" charset="0"/>
              <a:ea typeface="Tahoma" panose="020B0604030504040204" pitchFamily="34" charset="0"/>
              <a:cs typeface="Courier New" panose="02070309020205020404" pitchFamily="49" charset="0"/>
            </a:endParaRPr>
          </a:p>
          <a:p>
            <a:pPr marL="1657350" lvl="1" indent="-742950" algn="just">
              <a:buFont typeface="Wingdings" panose="05000000000000000000" pitchFamily="2" charset="2"/>
              <a:buChar char="§"/>
            </a:pPr>
            <a:r>
              <a:rPr lang="pt-BR" sz="40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.includes(): verifica existência</a:t>
            </a:r>
          </a:p>
          <a:p>
            <a:pPr lvl="1" algn="just"/>
            <a:endParaRPr lang="en-US" sz="4000" dirty="0">
              <a:latin typeface="Courier New" panose="02070309020205020404" pitchFamily="49" charset="0"/>
              <a:ea typeface="Tahoma" panose="020B0604030504040204" pitchFamily="34" charset="0"/>
              <a:cs typeface="Courier New" panose="02070309020205020404" pitchFamily="49" charset="0"/>
            </a:endParaRPr>
          </a:p>
          <a:p>
            <a:pPr lvl="1" algn="just"/>
            <a:r>
              <a:rPr lang="en-US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	[1, 2, 3].includes(2); // true</a:t>
            </a:r>
            <a:endParaRPr lang="pt-BR" sz="4000" dirty="0">
              <a:latin typeface="Courier New" panose="02070309020205020404" pitchFamily="49" charset="0"/>
              <a:ea typeface="Tahoma" panose="020B060403050404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992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7A635-53FD-498E-A4DB-6C544AADE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D762235-3CBE-64B1-2F83-FAD159BCAE6B}"/>
              </a:ext>
            </a:extLst>
          </p:cNvPr>
          <p:cNvCxnSpPr>
            <a:cxnSpLocks/>
          </p:cNvCxnSpPr>
          <p:nvPr/>
        </p:nvCxnSpPr>
        <p:spPr>
          <a:xfrm>
            <a:off x="1006413" y="2248450"/>
            <a:ext cx="18039878" cy="0"/>
          </a:xfrm>
          <a:prstGeom prst="line">
            <a:avLst/>
          </a:prstGeom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7C67501-DE3E-24B9-B580-9058ABA4869A}"/>
              </a:ext>
            </a:extLst>
          </p:cNvPr>
          <p:cNvSpPr/>
          <p:nvPr/>
        </p:nvSpPr>
        <p:spPr>
          <a:xfrm flipH="1">
            <a:off x="-3" y="1419726"/>
            <a:ext cx="192507" cy="152800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9398"/>
              </a:solidFill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D91E9B70-4E48-E570-34FF-E9EDD48D9E7E}"/>
              </a:ext>
            </a:extLst>
          </p:cNvPr>
          <p:cNvSpPr txBox="1"/>
          <p:nvPr/>
        </p:nvSpPr>
        <p:spPr>
          <a:xfrm>
            <a:off x="1006413" y="865728"/>
            <a:ext cx="170810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spc="100" dirty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Outro exemplo</a:t>
            </a:r>
            <a:endParaRPr lang="en-US" sz="6600" b="1" spc="1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Revistas Científicas do Instituto Federal de Educação, Ciência e Tecnologia  do Rio de Janeiro">
            <a:extLst>
              <a:ext uri="{FF2B5EF4-FFF2-40B4-BE49-F238E27FC236}">
                <a16:creationId xmlns:a16="http://schemas.microsoft.com/office/drawing/2014/main" id="{D0E4A3BE-5D73-88B4-57D6-8B662F09C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0013" y="468941"/>
            <a:ext cx="4676775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CD473E86-E151-7C07-E3AE-B8522D0C61DF}"/>
              </a:ext>
            </a:extLst>
          </p:cNvPr>
          <p:cNvSpPr/>
          <p:nvPr/>
        </p:nvSpPr>
        <p:spPr>
          <a:xfrm>
            <a:off x="-22412" y="12973155"/>
            <a:ext cx="24406412" cy="73649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2C8698"/>
              </a:solidFill>
              <a:latin typeface="Futura Bk BT" panose="020B0502020204020303" pitchFamily="34" charset="0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3FAAC4CC-D844-9279-A0BD-CAE732B95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050500" y="13112751"/>
            <a:ext cx="1118347" cy="457199"/>
          </a:xfrm>
        </p:spPr>
        <p:txBody>
          <a:bodyPr/>
          <a:lstStyle/>
          <a:p>
            <a:fld id="{C7575539-BFBE-477A-BDB6-9CA7B44D81A5}" type="slidenum">
              <a:rPr lang="en-US" smtClean="0">
                <a:solidFill>
                  <a:schemeClr val="bg1"/>
                </a:solidFill>
              </a:rPr>
              <a:t>9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8C601663-CD2A-4149-957B-B518E1C5E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153" y="12976226"/>
            <a:ext cx="23801294" cy="730250"/>
          </a:xfrm>
        </p:spPr>
        <p:txBody>
          <a:bodyPr/>
          <a:lstStyle/>
          <a:p>
            <a:r>
              <a:rPr lang="pt-BR" sz="2800">
                <a:solidFill>
                  <a:schemeClr val="bg1"/>
                </a:solidFill>
                <a:latin typeface="Futura Bk BT" panose="020B0502020204020303" pitchFamily="34" charset="0"/>
              </a:rPr>
              <a:t>Prof. Fernando Tamberlini Alves | Programação Front-End I | Aula 10 – Javascript - Iteradores</a:t>
            </a:r>
            <a:endParaRPr lang="en-US" sz="2800" dirty="0">
              <a:solidFill>
                <a:schemeClr val="bg1"/>
              </a:solidFill>
              <a:latin typeface="Futura Bk BT" panose="020B0502020204020303" pitchFamily="34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0FC99C35-1AAB-EBC8-033D-32A39BB62121}"/>
              </a:ext>
            </a:extLst>
          </p:cNvPr>
          <p:cNvSpPr txBox="1"/>
          <p:nvPr/>
        </p:nvSpPr>
        <p:spPr>
          <a:xfrm>
            <a:off x="851946" y="2330493"/>
            <a:ext cx="22974842" cy="10556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const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usuarios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= [</a:t>
            </a:r>
          </a:p>
          <a:p>
            <a:pPr lvl="1" algn="just"/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 { nome: "Ana", idade: 18 },</a:t>
            </a:r>
          </a:p>
          <a:p>
            <a:pPr lvl="1" algn="just"/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 { nome: "Carlos", idade: 25 },</a:t>
            </a:r>
          </a:p>
          <a:p>
            <a:pPr lvl="1" algn="just"/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 { nome: "Beatriz", idade: 30 }</a:t>
            </a:r>
          </a:p>
          <a:p>
            <a:pPr lvl="1" algn="just"/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];</a:t>
            </a:r>
          </a:p>
          <a:p>
            <a:pPr lvl="1" algn="just"/>
            <a:endParaRPr lang="pt-BR" sz="4000" dirty="0">
              <a:latin typeface="Courier New" panose="02070309020205020404" pitchFamily="49" charset="0"/>
              <a:ea typeface="Tahoma" panose="020B0604030504040204" pitchFamily="34" charset="0"/>
              <a:cs typeface="Courier New" panose="02070309020205020404" pitchFamily="49" charset="0"/>
            </a:endParaRPr>
          </a:p>
          <a:p>
            <a:pPr lvl="1" algn="just"/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// nomes em maiúsculas</a:t>
            </a:r>
          </a:p>
          <a:p>
            <a:pPr lvl="1" algn="just"/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const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nomes =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usuarios.map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(u =&gt;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u.nome.toUpperCase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()); </a:t>
            </a:r>
          </a:p>
          <a:p>
            <a:pPr lvl="1" algn="just"/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// ["ANA", "CARLOS", "BEATRIZ"]</a:t>
            </a:r>
          </a:p>
          <a:p>
            <a:pPr lvl="1" algn="just"/>
            <a:endParaRPr lang="pt-BR" sz="4000" dirty="0">
              <a:latin typeface="Courier New" panose="02070309020205020404" pitchFamily="49" charset="0"/>
              <a:ea typeface="Tahoma" panose="020B0604030504040204" pitchFamily="34" charset="0"/>
              <a:cs typeface="Courier New" panose="02070309020205020404" pitchFamily="49" charset="0"/>
            </a:endParaRPr>
          </a:p>
          <a:p>
            <a:pPr lvl="1" algn="just"/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// maiores de 20 anos</a:t>
            </a:r>
          </a:p>
          <a:p>
            <a:pPr lvl="1" algn="just"/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const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adultos =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usuarios.filter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(u =&gt;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u.idade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&gt; 20); </a:t>
            </a:r>
          </a:p>
          <a:p>
            <a:pPr lvl="1" algn="just"/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// [{ Carlos }, { Beatriz }]</a:t>
            </a:r>
          </a:p>
          <a:p>
            <a:pPr lvl="1" algn="just"/>
            <a:endParaRPr lang="pt-BR" sz="4000" dirty="0">
              <a:latin typeface="Courier New" panose="02070309020205020404" pitchFamily="49" charset="0"/>
              <a:ea typeface="Tahoma" panose="020B0604030504040204" pitchFamily="34" charset="0"/>
              <a:cs typeface="Courier New" panose="02070309020205020404" pitchFamily="49" charset="0"/>
            </a:endParaRPr>
          </a:p>
          <a:p>
            <a:pPr lvl="1" algn="just"/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// soma das idades</a:t>
            </a:r>
          </a:p>
          <a:p>
            <a:pPr lvl="1" algn="just"/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const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totalIdades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=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usuarios.reduce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((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acc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, u) =&gt;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acc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 + </a:t>
            </a:r>
            <a:r>
              <a:rPr lang="pt-BR" sz="4000" dirty="0" err="1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u.idade</a:t>
            </a:r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, 0); </a:t>
            </a:r>
          </a:p>
          <a:p>
            <a:pPr lvl="1" algn="just"/>
            <a:r>
              <a:rPr lang="pt-BR" sz="4000" dirty="0">
                <a:latin typeface="Courier New" panose="02070309020205020404" pitchFamily="49" charset="0"/>
                <a:ea typeface="Tahoma" panose="020B0604030504040204" pitchFamily="34" charset="0"/>
                <a:cs typeface="Courier New" panose="02070309020205020404" pitchFamily="49" charset="0"/>
              </a:rPr>
              <a:t>// 73</a:t>
            </a:r>
          </a:p>
        </p:txBody>
      </p:sp>
    </p:spTree>
    <p:extLst>
      <p:ext uri="{BB962C8B-B14F-4D97-AF65-F5344CB8AC3E}">
        <p14:creationId xmlns:p14="http://schemas.microsoft.com/office/powerpoint/2010/main" val="2637338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FA9BF-7FE5-0025-645A-367FEFDD1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E4E1A90-C213-370D-0F09-EBE7C6BF0251}"/>
              </a:ext>
            </a:extLst>
          </p:cNvPr>
          <p:cNvCxnSpPr>
            <a:cxnSpLocks/>
          </p:cNvCxnSpPr>
          <p:nvPr/>
        </p:nvCxnSpPr>
        <p:spPr>
          <a:xfrm>
            <a:off x="1006413" y="2248450"/>
            <a:ext cx="18039878" cy="0"/>
          </a:xfrm>
          <a:prstGeom prst="line">
            <a:avLst/>
          </a:prstGeom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52199C02-3EAE-CF1E-8CA6-A8DB1D651B43}"/>
              </a:ext>
            </a:extLst>
          </p:cNvPr>
          <p:cNvSpPr/>
          <p:nvPr/>
        </p:nvSpPr>
        <p:spPr>
          <a:xfrm flipH="1">
            <a:off x="-3" y="1419726"/>
            <a:ext cx="192507" cy="152800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9398"/>
              </a:solidFill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2ED011DB-2257-315D-9157-BE58698B97EF}"/>
              </a:ext>
            </a:extLst>
          </p:cNvPr>
          <p:cNvSpPr txBox="1"/>
          <p:nvPr/>
        </p:nvSpPr>
        <p:spPr>
          <a:xfrm>
            <a:off x="1006413" y="809192"/>
            <a:ext cx="170810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spc="100" dirty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Atividade Prática I</a:t>
            </a:r>
            <a:endParaRPr lang="en-US" sz="6600" b="1" spc="1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Revistas Científicas do Instituto Federal de Educação, Ciência e Tecnologia  do Rio de Janeiro">
            <a:extLst>
              <a:ext uri="{FF2B5EF4-FFF2-40B4-BE49-F238E27FC236}">
                <a16:creationId xmlns:a16="http://schemas.microsoft.com/office/drawing/2014/main" id="{26C8D56F-57C7-5B70-A9C1-82219F0A9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0013" y="468941"/>
            <a:ext cx="4676775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1C568644-646D-EA27-1F48-2F802ADD5B70}"/>
              </a:ext>
            </a:extLst>
          </p:cNvPr>
          <p:cNvSpPr/>
          <p:nvPr/>
        </p:nvSpPr>
        <p:spPr>
          <a:xfrm>
            <a:off x="-22412" y="12973155"/>
            <a:ext cx="24406412" cy="73649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2C8698"/>
              </a:solidFill>
              <a:latin typeface="Futura Bk BT" panose="020B0502020204020303" pitchFamily="34" charset="0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0A7A2581-4AE4-2105-2759-7ABC81EA4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050500" y="13112751"/>
            <a:ext cx="1118347" cy="457199"/>
          </a:xfrm>
        </p:spPr>
        <p:txBody>
          <a:bodyPr/>
          <a:lstStyle/>
          <a:p>
            <a:fld id="{C7575539-BFBE-477A-BDB6-9CA7B44D81A5}" type="slidenum">
              <a:rPr lang="en-US" smtClean="0">
                <a:solidFill>
                  <a:schemeClr val="bg1"/>
                </a:solidFill>
              </a:rPr>
              <a:t>10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2F2C01B0-6465-D21D-0C82-12FC5F45A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153" y="12976226"/>
            <a:ext cx="23801294" cy="730250"/>
          </a:xfrm>
        </p:spPr>
        <p:txBody>
          <a:bodyPr/>
          <a:lstStyle/>
          <a:p>
            <a:r>
              <a:rPr lang="pt-BR" sz="2800">
                <a:solidFill>
                  <a:schemeClr val="bg1"/>
                </a:solidFill>
                <a:latin typeface="Futura Bk BT" panose="020B0502020204020303" pitchFamily="34" charset="0"/>
              </a:rPr>
              <a:t>Prof. Fernando Tamberlini Alves | Programação Front-End I | Aula 10 – Javascript - Iteradores</a:t>
            </a:r>
            <a:endParaRPr lang="en-US" sz="2800" dirty="0">
              <a:solidFill>
                <a:schemeClr val="bg1"/>
              </a:solidFill>
              <a:latin typeface="Futura Bk BT" panose="020B0502020204020303" pitchFamily="34" charset="0"/>
            </a:endParaRPr>
          </a:p>
        </p:txBody>
      </p:sp>
      <p:pic>
        <p:nvPicPr>
          <p:cNvPr id="6" name="Picture 2" descr="Vetores e ilustrações de Aluno computador para download gratuito | Freepik">
            <a:extLst>
              <a:ext uri="{FF2B5EF4-FFF2-40B4-BE49-F238E27FC236}">
                <a16:creationId xmlns:a16="http://schemas.microsoft.com/office/drawing/2014/main" id="{5ADE56BD-4F0D-0F8A-C821-8A9A22516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13" y="5180596"/>
            <a:ext cx="8092071" cy="486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2C325C8-717E-A0E2-D2FA-46E364E0BBF0}"/>
              </a:ext>
            </a:extLst>
          </p:cNvPr>
          <p:cNvSpPr txBox="1"/>
          <p:nvPr/>
        </p:nvSpPr>
        <p:spPr>
          <a:xfrm>
            <a:off x="8613058" y="3114359"/>
            <a:ext cx="14437441" cy="8956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8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Criar um sorteador de nome:</a:t>
            </a:r>
          </a:p>
          <a:p>
            <a:pPr algn="just"/>
            <a:endParaRPr lang="pt-BR" sz="48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485900" lvl="1" indent="-571500" algn="just">
              <a:buFont typeface="Wingdings" panose="05000000000000000000" pitchFamily="2" charset="2"/>
              <a:buChar char="§"/>
            </a:pPr>
            <a:r>
              <a:rPr lang="pt-BR" sz="48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Contendo um arquivo index.html, estilo.css e script.js;</a:t>
            </a:r>
          </a:p>
          <a:p>
            <a:pPr marL="1485900" lvl="1" indent="-571500" algn="just">
              <a:buFont typeface="Wingdings" panose="05000000000000000000" pitchFamily="2" charset="2"/>
              <a:buChar char="§"/>
            </a:pPr>
            <a:endParaRPr lang="pt-BR" sz="48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485900" lvl="1" indent="-571500" algn="just">
              <a:buFont typeface="Wingdings" panose="05000000000000000000" pitchFamily="2" charset="2"/>
              <a:buChar char="§"/>
            </a:pPr>
            <a:r>
              <a:rPr lang="pt-BR" sz="48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Um botão de Adicionar e Sortear</a:t>
            </a:r>
          </a:p>
          <a:p>
            <a:pPr marL="1485900" lvl="1" indent="-571500" algn="just">
              <a:buFont typeface="Wingdings" panose="05000000000000000000" pitchFamily="2" charset="2"/>
              <a:buChar char="§"/>
            </a:pPr>
            <a:endParaRPr lang="pt-BR" sz="48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485900" lvl="1" indent="-571500" algn="just">
              <a:buFont typeface="Wingdings" panose="05000000000000000000" pitchFamily="2" charset="2"/>
              <a:buChar char="§"/>
            </a:pPr>
            <a:r>
              <a:rPr lang="pt-BR" sz="48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Incluir elemento de forma dinâmica</a:t>
            </a:r>
          </a:p>
          <a:p>
            <a:pPr marL="1485900" lvl="1" indent="-571500" algn="just">
              <a:buFont typeface="Wingdings" panose="05000000000000000000" pitchFamily="2" charset="2"/>
              <a:buChar char="§"/>
            </a:pPr>
            <a:endParaRPr lang="pt-BR" sz="48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485900" lvl="1" indent="-571500" algn="just">
              <a:buFont typeface="Wingdings" panose="05000000000000000000" pitchFamily="2" charset="2"/>
              <a:buChar char="§"/>
            </a:pPr>
            <a:r>
              <a:rPr lang="pt-BR" sz="48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Utilizar tipo e </a:t>
            </a:r>
            <a:r>
              <a:rPr lang="pt-BR" sz="4800" dirty="0" err="1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iterador</a:t>
            </a:r>
            <a:r>
              <a:rPr lang="pt-BR" sz="48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adequado </a:t>
            </a:r>
          </a:p>
          <a:p>
            <a:pPr marL="1485900" lvl="1" indent="-571500" algn="just">
              <a:buFont typeface="Wingdings" panose="05000000000000000000" pitchFamily="2" charset="2"/>
              <a:buChar char="§"/>
            </a:pPr>
            <a:endParaRPr lang="pt-BR" sz="48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485900" lvl="1" indent="-571500" algn="just">
              <a:buFont typeface="Wingdings" panose="05000000000000000000" pitchFamily="2" charset="2"/>
              <a:buChar char="§"/>
            </a:pPr>
            <a:r>
              <a:rPr lang="pt-BR" sz="48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Utilizando </a:t>
            </a:r>
            <a:r>
              <a:rPr lang="pt-BR" sz="4800" dirty="0" err="1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Git</a:t>
            </a:r>
            <a:r>
              <a:rPr lang="pt-BR" sz="48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Github</a:t>
            </a:r>
          </a:p>
        </p:txBody>
      </p:sp>
    </p:spTree>
    <p:extLst>
      <p:ext uri="{BB962C8B-B14F-4D97-AF65-F5344CB8AC3E}">
        <p14:creationId xmlns:p14="http://schemas.microsoft.com/office/powerpoint/2010/main" val="401875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A1417-1292-84F2-9977-9439C4DE9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B18830C-C5BE-4595-A8A8-97FBBC82F9C8}"/>
              </a:ext>
            </a:extLst>
          </p:cNvPr>
          <p:cNvCxnSpPr>
            <a:cxnSpLocks/>
          </p:cNvCxnSpPr>
          <p:nvPr/>
        </p:nvCxnSpPr>
        <p:spPr>
          <a:xfrm>
            <a:off x="1006413" y="2248450"/>
            <a:ext cx="18039878" cy="0"/>
          </a:xfrm>
          <a:prstGeom prst="line">
            <a:avLst/>
          </a:prstGeom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D9BC54A-03B9-11C6-080C-8AD1A4492710}"/>
              </a:ext>
            </a:extLst>
          </p:cNvPr>
          <p:cNvSpPr/>
          <p:nvPr/>
        </p:nvSpPr>
        <p:spPr>
          <a:xfrm flipH="1">
            <a:off x="-3" y="1419726"/>
            <a:ext cx="192507" cy="152800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9398"/>
              </a:solidFill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0D4D32AD-10A3-EF43-0300-4BC3BE597B40}"/>
              </a:ext>
            </a:extLst>
          </p:cNvPr>
          <p:cNvSpPr txBox="1"/>
          <p:nvPr/>
        </p:nvSpPr>
        <p:spPr>
          <a:xfrm>
            <a:off x="1006413" y="809192"/>
            <a:ext cx="170810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spc="100" dirty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Atividade Prática I – Página Web</a:t>
            </a:r>
            <a:endParaRPr lang="en-US" sz="6600" b="1" spc="1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Revistas Científicas do Instituto Federal de Educação, Ciência e Tecnologia  do Rio de Janeiro">
            <a:extLst>
              <a:ext uri="{FF2B5EF4-FFF2-40B4-BE49-F238E27FC236}">
                <a16:creationId xmlns:a16="http://schemas.microsoft.com/office/drawing/2014/main" id="{795A1D28-F631-25AF-8B24-05B8467B3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0013" y="468941"/>
            <a:ext cx="4676775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8BE16838-4F8B-B25C-4B52-192B301DC985}"/>
              </a:ext>
            </a:extLst>
          </p:cNvPr>
          <p:cNvSpPr/>
          <p:nvPr/>
        </p:nvSpPr>
        <p:spPr>
          <a:xfrm>
            <a:off x="-22412" y="12973155"/>
            <a:ext cx="24406412" cy="73649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2C8698"/>
              </a:solidFill>
              <a:latin typeface="Futura Bk BT" panose="020B0502020204020303" pitchFamily="34" charset="0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16A5DE67-8031-E08A-CF91-7B8B8D65C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050500" y="13112751"/>
            <a:ext cx="1118347" cy="457199"/>
          </a:xfrm>
        </p:spPr>
        <p:txBody>
          <a:bodyPr/>
          <a:lstStyle/>
          <a:p>
            <a:fld id="{C7575539-BFBE-477A-BDB6-9CA7B44D81A5}" type="slidenum">
              <a:rPr lang="en-US" smtClean="0">
                <a:solidFill>
                  <a:schemeClr val="bg1"/>
                </a:solidFill>
              </a:rPr>
              <a:t>11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AE8F5FEE-DF3E-AA20-9D58-A495B12EB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153" y="12976226"/>
            <a:ext cx="23801294" cy="730250"/>
          </a:xfrm>
        </p:spPr>
        <p:txBody>
          <a:bodyPr/>
          <a:lstStyle/>
          <a:p>
            <a:r>
              <a:rPr lang="pt-BR" sz="2800">
                <a:solidFill>
                  <a:schemeClr val="bg1"/>
                </a:solidFill>
                <a:latin typeface="Futura Bk BT" panose="020B0502020204020303" pitchFamily="34" charset="0"/>
              </a:rPr>
              <a:t>Prof. Fernando Tamberlini Alves | Programação Front-End I | Aula 10 – Javascript - Iteradores</a:t>
            </a:r>
            <a:endParaRPr lang="en-US" sz="2800" dirty="0">
              <a:solidFill>
                <a:schemeClr val="bg1"/>
              </a:solidFill>
              <a:latin typeface="Futura Bk BT" panose="020B0502020204020303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8118177-FEB2-7CF0-112A-3DA3EFCA3A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7700" y="4106117"/>
            <a:ext cx="12549806" cy="667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248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2E75B-3DDE-ACB2-507C-3D56BE288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3759AB4-DAC8-F85A-F2DA-450628A65505}"/>
              </a:ext>
            </a:extLst>
          </p:cNvPr>
          <p:cNvCxnSpPr>
            <a:cxnSpLocks/>
          </p:cNvCxnSpPr>
          <p:nvPr/>
        </p:nvCxnSpPr>
        <p:spPr>
          <a:xfrm>
            <a:off x="1006413" y="2248450"/>
            <a:ext cx="18039878" cy="0"/>
          </a:xfrm>
          <a:prstGeom prst="line">
            <a:avLst/>
          </a:prstGeom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9B02C06-6E50-BA36-54E6-5329C75400E6}"/>
              </a:ext>
            </a:extLst>
          </p:cNvPr>
          <p:cNvSpPr/>
          <p:nvPr/>
        </p:nvSpPr>
        <p:spPr>
          <a:xfrm flipH="1">
            <a:off x="-3" y="1419726"/>
            <a:ext cx="192507" cy="152800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9398"/>
              </a:solidFill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C0E3EBD2-5140-9011-750A-DB770F39069C}"/>
              </a:ext>
            </a:extLst>
          </p:cNvPr>
          <p:cNvSpPr txBox="1"/>
          <p:nvPr/>
        </p:nvSpPr>
        <p:spPr>
          <a:xfrm>
            <a:off x="1006413" y="809192"/>
            <a:ext cx="170810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spc="100" dirty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Atividade Prática I – index.html </a:t>
            </a:r>
            <a:endParaRPr lang="en-US" sz="6600" b="1" spc="1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Revistas Científicas do Instituto Federal de Educação, Ciência e Tecnologia  do Rio de Janeiro">
            <a:extLst>
              <a:ext uri="{FF2B5EF4-FFF2-40B4-BE49-F238E27FC236}">
                <a16:creationId xmlns:a16="http://schemas.microsoft.com/office/drawing/2014/main" id="{BD4B517B-3DAB-206D-E870-6550CE5A8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0013" y="468941"/>
            <a:ext cx="4676775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4781FBD3-C99F-B932-E812-F616DC79467B}"/>
              </a:ext>
            </a:extLst>
          </p:cNvPr>
          <p:cNvSpPr/>
          <p:nvPr/>
        </p:nvSpPr>
        <p:spPr>
          <a:xfrm>
            <a:off x="-22412" y="12973155"/>
            <a:ext cx="24406412" cy="73649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2C8698"/>
              </a:solidFill>
              <a:latin typeface="Futura Bk BT" panose="020B0502020204020303" pitchFamily="34" charset="0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87AD6CF9-74D1-2346-990F-F294BE88E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050500" y="13112751"/>
            <a:ext cx="1118347" cy="457199"/>
          </a:xfrm>
        </p:spPr>
        <p:txBody>
          <a:bodyPr/>
          <a:lstStyle/>
          <a:p>
            <a:fld id="{C7575539-BFBE-477A-BDB6-9CA7B44D81A5}" type="slidenum">
              <a:rPr lang="en-US" smtClean="0">
                <a:solidFill>
                  <a:schemeClr val="bg1"/>
                </a:solidFill>
              </a:rPr>
              <a:t>12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327C012C-08B5-853A-C896-ED31590AC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153" y="12976226"/>
            <a:ext cx="23801294" cy="730250"/>
          </a:xfrm>
        </p:spPr>
        <p:txBody>
          <a:bodyPr/>
          <a:lstStyle/>
          <a:p>
            <a:r>
              <a:rPr lang="pt-BR" sz="2800">
                <a:solidFill>
                  <a:schemeClr val="bg1"/>
                </a:solidFill>
                <a:latin typeface="Futura Bk BT" panose="020B0502020204020303" pitchFamily="34" charset="0"/>
              </a:rPr>
              <a:t>Prof. Fernando Tamberlini Alves | Programação Front-End I | Aula 10 – Javascript - Iteradores</a:t>
            </a:r>
            <a:endParaRPr lang="en-US" sz="2800" dirty="0">
              <a:solidFill>
                <a:schemeClr val="bg1"/>
              </a:solidFill>
              <a:latin typeface="Futura Bk BT" panose="020B0502020204020303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14EA669-66CE-CB92-5849-976DDC54FA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2740" y="3127973"/>
            <a:ext cx="16228589" cy="881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065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6CD0C-0DFD-901C-054D-607D079F4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8D07124-7BEC-00D5-789B-86F1A0A3BB4E}"/>
              </a:ext>
            </a:extLst>
          </p:cNvPr>
          <p:cNvCxnSpPr>
            <a:cxnSpLocks/>
          </p:cNvCxnSpPr>
          <p:nvPr/>
        </p:nvCxnSpPr>
        <p:spPr>
          <a:xfrm>
            <a:off x="1006413" y="2248450"/>
            <a:ext cx="18039878" cy="0"/>
          </a:xfrm>
          <a:prstGeom prst="line">
            <a:avLst/>
          </a:prstGeom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8F2893FA-57DC-B32E-020D-184FC2C50F25}"/>
              </a:ext>
            </a:extLst>
          </p:cNvPr>
          <p:cNvSpPr/>
          <p:nvPr/>
        </p:nvSpPr>
        <p:spPr>
          <a:xfrm flipH="1">
            <a:off x="-3" y="1419726"/>
            <a:ext cx="192507" cy="152800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9398"/>
              </a:solidFill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FA2DAD2A-4329-52EA-1679-9BD382644F83}"/>
              </a:ext>
            </a:extLst>
          </p:cNvPr>
          <p:cNvSpPr txBox="1"/>
          <p:nvPr/>
        </p:nvSpPr>
        <p:spPr>
          <a:xfrm>
            <a:off x="1006413" y="809192"/>
            <a:ext cx="170810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spc="100" dirty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Atividade Prática I – estilo.css </a:t>
            </a:r>
            <a:endParaRPr lang="en-US" sz="6600" b="1" spc="1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Revistas Científicas do Instituto Federal de Educação, Ciência e Tecnologia  do Rio de Janeiro">
            <a:extLst>
              <a:ext uri="{FF2B5EF4-FFF2-40B4-BE49-F238E27FC236}">
                <a16:creationId xmlns:a16="http://schemas.microsoft.com/office/drawing/2014/main" id="{3D978C3E-CDC9-48E3-CF4D-92C63EF15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0013" y="468941"/>
            <a:ext cx="4676775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E2B36E0F-E932-36ED-416A-15A102B60FB1}"/>
              </a:ext>
            </a:extLst>
          </p:cNvPr>
          <p:cNvSpPr/>
          <p:nvPr/>
        </p:nvSpPr>
        <p:spPr>
          <a:xfrm>
            <a:off x="-22412" y="12973155"/>
            <a:ext cx="24406412" cy="73649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2C8698"/>
              </a:solidFill>
              <a:latin typeface="Futura Bk BT" panose="020B0502020204020303" pitchFamily="34" charset="0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036D4DCD-164E-82E7-A486-2B0D00EC8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050500" y="13112751"/>
            <a:ext cx="1118347" cy="457199"/>
          </a:xfrm>
        </p:spPr>
        <p:txBody>
          <a:bodyPr/>
          <a:lstStyle/>
          <a:p>
            <a:fld id="{C7575539-BFBE-477A-BDB6-9CA7B44D81A5}" type="slidenum">
              <a:rPr lang="en-US" smtClean="0">
                <a:solidFill>
                  <a:schemeClr val="bg1"/>
                </a:solidFill>
              </a:rPr>
              <a:t>13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B9F64B40-AF18-41FF-AE32-EBE258CE2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153" y="12976226"/>
            <a:ext cx="23801294" cy="730250"/>
          </a:xfrm>
        </p:spPr>
        <p:txBody>
          <a:bodyPr/>
          <a:lstStyle/>
          <a:p>
            <a:r>
              <a:rPr lang="pt-BR" sz="2800">
                <a:solidFill>
                  <a:schemeClr val="bg1"/>
                </a:solidFill>
                <a:latin typeface="Futura Bk BT" panose="020B0502020204020303" pitchFamily="34" charset="0"/>
              </a:rPr>
              <a:t>Prof. Fernando Tamberlini Alves | Programação Front-End I | Aula 10 – Javascript - Iteradores</a:t>
            </a:r>
            <a:endParaRPr lang="en-US" sz="2800" dirty="0">
              <a:solidFill>
                <a:schemeClr val="bg1"/>
              </a:solidFill>
              <a:latin typeface="Futura Bk BT" panose="020B0502020204020303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40530A4-14F5-D7B4-1FAF-321FC0115F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7526" y="2743328"/>
            <a:ext cx="8678583" cy="940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644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1E103-1617-E321-FE68-4E17D2ED7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E221F31-4F22-1B30-B4FB-2BD614C584D7}"/>
              </a:ext>
            </a:extLst>
          </p:cNvPr>
          <p:cNvCxnSpPr>
            <a:cxnSpLocks/>
          </p:cNvCxnSpPr>
          <p:nvPr/>
        </p:nvCxnSpPr>
        <p:spPr>
          <a:xfrm>
            <a:off x="1006413" y="2248450"/>
            <a:ext cx="18039878" cy="0"/>
          </a:xfrm>
          <a:prstGeom prst="line">
            <a:avLst/>
          </a:prstGeom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55BF15FB-97C4-9EA5-50F2-986735DA138B}"/>
              </a:ext>
            </a:extLst>
          </p:cNvPr>
          <p:cNvSpPr/>
          <p:nvPr/>
        </p:nvSpPr>
        <p:spPr>
          <a:xfrm flipH="1">
            <a:off x="-3" y="1419726"/>
            <a:ext cx="192507" cy="152800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9398"/>
              </a:solidFill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2D5BBE7B-50FB-FA61-8D81-60B6E7AA8A94}"/>
              </a:ext>
            </a:extLst>
          </p:cNvPr>
          <p:cNvSpPr txBox="1"/>
          <p:nvPr/>
        </p:nvSpPr>
        <p:spPr>
          <a:xfrm>
            <a:off x="1006413" y="809192"/>
            <a:ext cx="170810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spc="100" dirty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Atividade Prática I – script.js</a:t>
            </a:r>
            <a:endParaRPr lang="en-US" sz="6600" b="1" spc="1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Revistas Científicas do Instituto Federal de Educação, Ciência e Tecnologia  do Rio de Janeiro">
            <a:extLst>
              <a:ext uri="{FF2B5EF4-FFF2-40B4-BE49-F238E27FC236}">
                <a16:creationId xmlns:a16="http://schemas.microsoft.com/office/drawing/2014/main" id="{8A4E97F4-1C68-270C-9455-8CED116FB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0013" y="468941"/>
            <a:ext cx="4676775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46C69E10-D023-6128-5E8A-F19DDF796C69}"/>
              </a:ext>
            </a:extLst>
          </p:cNvPr>
          <p:cNvSpPr/>
          <p:nvPr/>
        </p:nvSpPr>
        <p:spPr>
          <a:xfrm>
            <a:off x="-22412" y="12973155"/>
            <a:ext cx="24406412" cy="73649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2C8698"/>
              </a:solidFill>
              <a:latin typeface="Futura Bk BT" panose="020B0502020204020303" pitchFamily="34" charset="0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67F56FDF-A29E-FBA3-61D9-FBECF2698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050500" y="13112751"/>
            <a:ext cx="1118347" cy="457199"/>
          </a:xfrm>
        </p:spPr>
        <p:txBody>
          <a:bodyPr/>
          <a:lstStyle/>
          <a:p>
            <a:fld id="{C7575539-BFBE-477A-BDB6-9CA7B44D81A5}" type="slidenum">
              <a:rPr lang="en-US" smtClean="0">
                <a:solidFill>
                  <a:schemeClr val="bg1"/>
                </a:solidFill>
              </a:rPr>
              <a:t>14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9124EA97-E0EA-3DAC-11C3-F881794D4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153" y="12976226"/>
            <a:ext cx="23801294" cy="730250"/>
          </a:xfrm>
        </p:spPr>
        <p:txBody>
          <a:bodyPr/>
          <a:lstStyle/>
          <a:p>
            <a:r>
              <a:rPr lang="pt-BR" sz="2800">
                <a:solidFill>
                  <a:schemeClr val="bg1"/>
                </a:solidFill>
                <a:latin typeface="Futura Bk BT" panose="020B0502020204020303" pitchFamily="34" charset="0"/>
              </a:rPr>
              <a:t>Prof. Fernando Tamberlini Alves | Programação Front-End I | Aula 10 – Javascript - Iteradores</a:t>
            </a:r>
            <a:endParaRPr lang="en-US" sz="2800" dirty="0">
              <a:solidFill>
                <a:schemeClr val="bg1"/>
              </a:solidFill>
              <a:latin typeface="Futura Bk BT" panose="020B0502020204020303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FCD2939-EC7D-01E7-F4E2-89435DD925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3272" y="3338606"/>
            <a:ext cx="15977455" cy="7646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933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1DB22-95DE-7ECE-42B3-99DE29D1F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D0540AE-476C-6AE2-3EE0-8EF11D53BE4E}"/>
              </a:ext>
            </a:extLst>
          </p:cNvPr>
          <p:cNvCxnSpPr>
            <a:cxnSpLocks/>
          </p:cNvCxnSpPr>
          <p:nvPr/>
        </p:nvCxnSpPr>
        <p:spPr>
          <a:xfrm>
            <a:off x="1006413" y="2248450"/>
            <a:ext cx="18039878" cy="0"/>
          </a:xfrm>
          <a:prstGeom prst="line">
            <a:avLst/>
          </a:prstGeom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F034913D-DA25-B490-637F-46DCEFBFE0D1}"/>
              </a:ext>
            </a:extLst>
          </p:cNvPr>
          <p:cNvSpPr/>
          <p:nvPr/>
        </p:nvSpPr>
        <p:spPr>
          <a:xfrm flipH="1">
            <a:off x="-3" y="1419726"/>
            <a:ext cx="192507" cy="152800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9398"/>
              </a:solidFill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7E3634E1-D4AB-FCFB-85C2-2079106BB180}"/>
              </a:ext>
            </a:extLst>
          </p:cNvPr>
          <p:cNvSpPr txBox="1"/>
          <p:nvPr/>
        </p:nvSpPr>
        <p:spPr>
          <a:xfrm>
            <a:off x="1006413" y="809192"/>
            <a:ext cx="170810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spc="100" dirty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Atividade Prática I – script.js</a:t>
            </a:r>
            <a:endParaRPr lang="en-US" sz="6600" b="1" spc="1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Revistas Científicas do Instituto Federal de Educação, Ciência e Tecnologia  do Rio de Janeiro">
            <a:extLst>
              <a:ext uri="{FF2B5EF4-FFF2-40B4-BE49-F238E27FC236}">
                <a16:creationId xmlns:a16="http://schemas.microsoft.com/office/drawing/2014/main" id="{EDC9240D-7AEE-C178-3E64-2B349D38A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0013" y="468941"/>
            <a:ext cx="4676775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3254DCBE-6DFA-01AC-76B1-D2966DA7A7B1}"/>
              </a:ext>
            </a:extLst>
          </p:cNvPr>
          <p:cNvSpPr/>
          <p:nvPr/>
        </p:nvSpPr>
        <p:spPr>
          <a:xfrm>
            <a:off x="-22412" y="12973155"/>
            <a:ext cx="24406412" cy="73649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2C8698"/>
              </a:solidFill>
              <a:latin typeface="Futura Bk BT" panose="020B0502020204020303" pitchFamily="34" charset="0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F477AE2E-EEBC-0C4B-835F-8F6A11711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050500" y="13112751"/>
            <a:ext cx="1118347" cy="457199"/>
          </a:xfrm>
        </p:spPr>
        <p:txBody>
          <a:bodyPr/>
          <a:lstStyle/>
          <a:p>
            <a:fld id="{C7575539-BFBE-477A-BDB6-9CA7B44D81A5}" type="slidenum">
              <a:rPr lang="en-US" smtClean="0">
                <a:solidFill>
                  <a:schemeClr val="bg1"/>
                </a:solidFill>
              </a:rPr>
              <a:t>15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DB370F45-721B-BEE9-82C8-02722D911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153" y="12976226"/>
            <a:ext cx="23801294" cy="730250"/>
          </a:xfrm>
        </p:spPr>
        <p:txBody>
          <a:bodyPr/>
          <a:lstStyle/>
          <a:p>
            <a:r>
              <a:rPr lang="pt-BR" sz="2800">
                <a:solidFill>
                  <a:schemeClr val="bg1"/>
                </a:solidFill>
                <a:latin typeface="Futura Bk BT" panose="020B0502020204020303" pitchFamily="34" charset="0"/>
              </a:rPr>
              <a:t>Prof. Fernando Tamberlini Alves | Programação Front-End I | Aula 10 – Javascript - Iteradores</a:t>
            </a:r>
            <a:endParaRPr lang="en-US" sz="2800" dirty="0">
              <a:solidFill>
                <a:schemeClr val="bg1"/>
              </a:solidFill>
              <a:latin typeface="Futura Bk BT" panose="020B0502020204020303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C8B1146-8055-7E68-17C1-F7A994CA08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6030" y="2863665"/>
            <a:ext cx="15206490" cy="949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73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1D1DC-0E58-484D-C093-3092C27C6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B44E142-A841-3E1C-17F4-CF258207844F}"/>
              </a:ext>
            </a:extLst>
          </p:cNvPr>
          <p:cNvCxnSpPr>
            <a:cxnSpLocks/>
          </p:cNvCxnSpPr>
          <p:nvPr/>
        </p:nvCxnSpPr>
        <p:spPr>
          <a:xfrm>
            <a:off x="1006413" y="2248450"/>
            <a:ext cx="18039878" cy="0"/>
          </a:xfrm>
          <a:prstGeom prst="line">
            <a:avLst/>
          </a:prstGeom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EAC542BF-A8A4-D1B7-AB4D-6ECD3C78298D}"/>
              </a:ext>
            </a:extLst>
          </p:cNvPr>
          <p:cNvSpPr/>
          <p:nvPr/>
        </p:nvSpPr>
        <p:spPr>
          <a:xfrm flipH="1">
            <a:off x="-3" y="1419726"/>
            <a:ext cx="192507" cy="152800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9398"/>
              </a:solidFill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C56D37FF-451F-48BE-8A63-5793C0E4CFD0}"/>
              </a:ext>
            </a:extLst>
          </p:cNvPr>
          <p:cNvSpPr txBox="1"/>
          <p:nvPr/>
        </p:nvSpPr>
        <p:spPr>
          <a:xfrm>
            <a:off x="1006413" y="809192"/>
            <a:ext cx="170810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spc="100" dirty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Atividade Prática I – script.js</a:t>
            </a:r>
            <a:endParaRPr lang="en-US" sz="6600" b="1" spc="1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Revistas Científicas do Instituto Federal de Educação, Ciência e Tecnologia  do Rio de Janeiro">
            <a:extLst>
              <a:ext uri="{FF2B5EF4-FFF2-40B4-BE49-F238E27FC236}">
                <a16:creationId xmlns:a16="http://schemas.microsoft.com/office/drawing/2014/main" id="{77169E2B-F994-DB4D-1481-F925EF9E4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0013" y="468941"/>
            <a:ext cx="4676775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35449220-DA71-9FCF-3587-95E50C5D9ACE}"/>
              </a:ext>
            </a:extLst>
          </p:cNvPr>
          <p:cNvSpPr/>
          <p:nvPr/>
        </p:nvSpPr>
        <p:spPr>
          <a:xfrm>
            <a:off x="-22412" y="12973155"/>
            <a:ext cx="24406412" cy="73649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2C8698"/>
              </a:solidFill>
              <a:latin typeface="Futura Bk BT" panose="020B0502020204020303" pitchFamily="34" charset="0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CFA70C26-A380-6D58-F872-AA14C5F5C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050500" y="13112751"/>
            <a:ext cx="1118347" cy="457199"/>
          </a:xfrm>
        </p:spPr>
        <p:txBody>
          <a:bodyPr/>
          <a:lstStyle/>
          <a:p>
            <a:fld id="{C7575539-BFBE-477A-BDB6-9CA7B44D81A5}" type="slidenum">
              <a:rPr lang="en-US" smtClean="0">
                <a:solidFill>
                  <a:schemeClr val="bg1"/>
                </a:solidFill>
              </a:rPr>
              <a:t>16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Espaço Reservado para Rodapé 2">
            <a:extLst>
              <a:ext uri="{FF2B5EF4-FFF2-40B4-BE49-F238E27FC236}">
                <a16:creationId xmlns:a16="http://schemas.microsoft.com/office/drawing/2014/main" id="{A48F423F-7451-E33F-8569-34D5BE415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153" y="12976226"/>
            <a:ext cx="23801294" cy="730250"/>
          </a:xfrm>
        </p:spPr>
        <p:txBody>
          <a:bodyPr/>
          <a:lstStyle/>
          <a:p>
            <a:r>
              <a:rPr lang="pt-BR" sz="2800">
                <a:solidFill>
                  <a:schemeClr val="bg1"/>
                </a:solidFill>
                <a:latin typeface="Futura Bk BT" panose="020B0502020204020303" pitchFamily="34" charset="0"/>
              </a:rPr>
              <a:t>Prof. Fernando Tamberlini Alves | Programação Front-End I | Aula 10 – Javascript - Iteradores</a:t>
            </a:r>
            <a:endParaRPr lang="en-US" sz="2800" dirty="0">
              <a:solidFill>
                <a:schemeClr val="bg1"/>
              </a:solidFill>
              <a:latin typeface="Futura Bk BT" panose="020B0502020204020303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AFDA089-0408-6DB7-230D-AA91D5A045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1152" y="4154030"/>
            <a:ext cx="21729296" cy="604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387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>
            <a:cxnSpLocks/>
          </p:cNvCxnSpPr>
          <p:nvPr/>
        </p:nvCxnSpPr>
        <p:spPr>
          <a:xfrm>
            <a:off x="1006413" y="2248450"/>
            <a:ext cx="18039878" cy="0"/>
          </a:xfrm>
          <a:prstGeom prst="line">
            <a:avLst/>
          </a:prstGeom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 flipH="1">
            <a:off x="-3" y="1419726"/>
            <a:ext cx="192507" cy="152800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9398"/>
              </a:solidFill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9560AA70-139C-4738-896D-421A126AD600}"/>
              </a:ext>
            </a:extLst>
          </p:cNvPr>
          <p:cNvSpPr txBox="1"/>
          <p:nvPr/>
        </p:nvSpPr>
        <p:spPr>
          <a:xfrm>
            <a:off x="1006413" y="809192"/>
            <a:ext cx="170810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100" dirty="0"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Dúvidas?</a:t>
            </a:r>
            <a:endParaRPr lang="en-US" sz="8000" b="1" spc="100" dirty="0">
              <a:latin typeface="Arial Black" panose="020B0A040201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50" name="Picture 2" descr="Revistas Científicas do Instituto Federal de Educação, Ciência e Tecnologia  do Rio de Janeiro">
            <a:extLst>
              <a:ext uri="{FF2B5EF4-FFF2-40B4-BE49-F238E27FC236}">
                <a16:creationId xmlns:a16="http://schemas.microsoft.com/office/drawing/2014/main" id="{E29FDD59-64FE-484F-8B59-797967A45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0013" y="468941"/>
            <a:ext cx="4676775" cy="134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AEEEC7F3-07C6-4494-9397-7CFE86310FAA}"/>
              </a:ext>
            </a:extLst>
          </p:cNvPr>
          <p:cNvSpPr txBox="1"/>
          <p:nvPr/>
        </p:nvSpPr>
        <p:spPr>
          <a:xfrm>
            <a:off x="16490449" y="9902442"/>
            <a:ext cx="6530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spc="1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ftamberlini.dev.br</a:t>
            </a:r>
          </a:p>
        </p:txBody>
      </p:sp>
      <p:sp>
        <p:nvSpPr>
          <p:cNvPr id="19" name="Oval 23">
            <a:extLst>
              <a:ext uri="{FF2B5EF4-FFF2-40B4-BE49-F238E27FC236}">
                <a16:creationId xmlns:a16="http://schemas.microsoft.com/office/drawing/2014/main" id="{569F469D-9E7B-4CC9-BB42-BFF5A07F398D}"/>
              </a:ext>
            </a:extLst>
          </p:cNvPr>
          <p:cNvSpPr/>
          <p:nvPr/>
        </p:nvSpPr>
        <p:spPr>
          <a:xfrm>
            <a:off x="2558138" y="9738818"/>
            <a:ext cx="1208312" cy="120831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Futura Bk BT" panose="020B0502020204020303" pitchFamily="34" charset="0"/>
              </a:rPr>
              <a:t>c</a:t>
            </a:r>
          </a:p>
        </p:txBody>
      </p:sp>
      <p:pic>
        <p:nvPicPr>
          <p:cNvPr id="21" name="Picture 7">
            <a:extLst>
              <a:ext uri="{FF2B5EF4-FFF2-40B4-BE49-F238E27FC236}">
                <a16:creationId xmlns:a16="http://schemas.microsoft.com/office/drawing/2014/main" id="{1CADB059-CB2C-4F03-9DF1-47ACC6C21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8159" y="10073740"/>
            <a:ext cx="619616" cy="488403"/>
          </a:xfrm>
          <a:prstGeom prst="rect">
            <a:avLst/>
          </a:prstGeom>
        </p:spPr>
      </p:pic>
      <p:cxnSp>
        <p:nvCxnSpPr>
          <p:cNvPr id="22" name="Straight Connector 19">
            <a:extLst>
              <a:ext uri="{FF2B5EF4-FFF2-40B4-BE49-F238E27FC236}">
                <a16:creationId xmlns:a16="http://schemas.microsoft.com/office/drawing/2014/main" id="{93690DE0-50B8-4BE0-AA64-703AFE5673D4}"/>
              </a:ext>
            </a:extLst>
          </p:cNvPr>
          <p:cNvCxnSpPr/>
          <p:nvPr/>
        </p:nvCxnSpPr>
        <p:spPr>
          <a:xfrm>
            <a:off x="8493383" y="5611040"/>
            <a:ext cx="6200078" cy="0"/>
          </a:xfrm>
          <a:prstGeom prst="line">
            <a:avLst/>
          </a:prstGeom>
          <a:ln w="508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53">
            <a:extLst>
              <a:ext uri="{FF2B5EF4-FFF2-40B4-BE49-F238E27FC236}">
                <a16:creationId xmlns:a16="http://schemas.microsoft.com/office/drawing/2014/main" id="{974C2307-0890-4583-9336-B28B75533561}"/>
              </a:ext>
            </a:extLst>
          </p:cNvPr>
          <p:cNvSpPr/>
          <p:nvPr/>
        </p:nvSpPr>
        <p:spPr>
          <a:xfrm>
            <a:off x="10619924" y="3168789"/>
            <a:ext cx="1990539" cy="199053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>
                  <a:lumMod val="85000"/>
                  <a:lumOff val="15000"/>
                </a:schemeClr>
              </a:solidFill>
              <a:latin typeface="Futura Bk BT" panose="020B0502020204020303" pitchFamily="34" charset="0"/>
            </a:endParaRPr>
          </a:p>
        </p:txBody>
      </p:sp>
      <p:sp>
        <p:nvSpPr>
          <p:cNvPr id="26" name="TextBox 76">
            <a:extLst>
              <a:ext uri="{FF2B5EF4-FFF2-40B4-BE49-F238E27FC236}">
                <a16:creationId xmlns:a16="http://schemas.microsoft.com/office/drawing/2014/main" id="{98825F93-5DA9-4B52-BB44-5A405A6BE94C}"/>
              </a:ext>
            </a:extLst>
          </p:cNvPr>
          <p:cNvSpPr txBox="1"/>
          <p:nvPr/>
        </p:nvSpPr>
        <p:spPr>
          <a:xfrm>
            <a:off x="6883810" y="5505332"/>
            <a:ext cx="98611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spc="1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Dúvidas?</a:t>
            </a:r>
            <a:endParaRPr lang="en-US" sz="8000" b="1" spc="100" dirty="0">
              <a:latin typeface="Futura Bk B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7" name="Picture 9">
            <a:extLst>
              <a:ext uri="{FF2B5EF4-FFF2-40B4-BE49-F238E27FC236}">
                <a16:creationId xmlns:a16="http://schemas.microsoft.com/office/drawing/2014/main" id="{73E7AF21-932B-4F00-B35D-BD19C8485F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9568" y="3697183"/>
            <a:ext cx="1091250" cy="93375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4C713A6C-2247-4E2D-AB31-4B73F9403364}"/>
              </a:ext>
            </a:extLst>
          </p:cNvPr>
          <p:cNvSpPr txBox="1"/>
          <p:nvPr/>
        </p:nvSpPr>
        <p:spPr>
          <a:xfrm>
            <a:off x="3891007" y="9927475"/>
            <a:ext cx="8719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spc="100" dirty="0">
                <a:latin typeface="Futura Bk B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fernando.alves@ifrj.edu.br</a:t>
            </a:r>
          </a:p>
        </p:txBody>
      </p:sp>
      <p:pic>
        <p:nvPicPr>
          <p:cNvPr id="6146" name="Picture 2" descr="Resultado de imagem para icon web">
            <a:extLst>
              <a:ext uri="{FF2B5EF4-FFF2-40B4-BE49-F238E27FC236}">
                <a16:creationId xmlns:a16="http://schemas.microsoft.com/office/drawing/2014/main" id="{A276F8A5-E7E6-47E1-BD62-CB9297095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0681" y="9738818"/>
            <a:ext cx="1228725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DD621C17-B47D-DB0C-7B1E-D95CD11136F1}"/>
              </a:ext>
            </a:extLst>
          </p:cNvPr>
          <p:cNvSpPr/>
          <p:nvPr/>
        </p:nvSpPr>
        <p:spPr>
          <a:xfrm>
            <a:off x="-22412" y="12973155"/>
            <a:ext cx="24406412" cy="73649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2C8698"/>
              </a:solidFill>
              <a:latin typeface="Futura Bk BT" panose="020B0502020204020303" pitchFamily="34" charset="0"/>
            </a:endParaRPr>
          </a:p>
        </p:txBody>
      </p:sp>
      <p:sp>
        <p:nvSpPr>
          <p:cNvPr id="3" name="Espaço Reservado para Número de Slide 1">
            <a:extLst>
              <a:ext uri="{FF2B5EF4-FFF2-40B4-BE49-F238E27FC236}">
                <a16:creationId xmlns:a16="http://schemas.microsoft.com/office/drawing/2014/main" id="{3FE2D41C-CCA6-7E81-44A0-B1514B71A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3050500" y="13112751"/>
            <a:ext cx="1118347" cy="457199"/>
          </a:xfrm>
        </p:spPr>
        <p:txBody>
          <a:bodyPr/>
          <a:lstStyle/>
          <a:p>
            <a:fld id="{C7575539-BFBE-477A-BDB6-9CA7B44D81A5}" type="slidenum">
              <a:rPr lang="en-US" smtClean="0">
                <a:solidFill>
                  <a:schemeClr val="bg1"/>
                </a:solidFill>
              </a:rPr>
              <a:t>17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Espaço Reservado para Rodapé 2">
            <a:extLst>
              <a:ext uri="{FF2B5EF4-FFF2-40B4-BE49-F238E27FC236}">
                <a16:creationId xmlns:a16="http://schemas.microsoft.com/office/drawing/2014/main" id="{FEEA9658-0FC0-BE88-ED97-E77A657FE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153" y="12976226"/>
            <a:ext cx="23801294" cy="730250"/>
          </a:xfrm>
        </p:spPr>
        <p:txBody>
          <a:bodyPr/>
          <a:lstStyle/>
          <a:p>
            <a:r>
              <a:rPr lang="pt-BR" sz="2800">
                <a:solidFill>
                  <a:schemeClr val="bg1"/>
                </a:solidFill>
                <a:latin typeface="Futura Bk BT" panose="020B0502020204020303" pitchFamily="34" charset="0"/>
              </a:rPr>
              <a:t>Prof. Fernando Tamberlini Alves | Programação Front-End I | Aula 10 – Javascript - Iteradores</a:t>
            </a:r>
            <a:endParaRPr lang="en-US" sz="2800" dirty="0">
              <a:solidFill>
                <a:schemeClr val="bg1"/>
              </a:solidFill>
              <a:latin typeface="Futura Bk BT" panose="020B05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01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13366</TotalTime>
  <Words>1228</Words>
  <Application>Microsoft Office PowerPoint</Application>
  <PresentationFormat>Personalizar</PresentationFormat>
  <Paragraphs>194</Paragraphs>
  <Slides>17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5" baseType="lpstr">
      <vt:lpstr>Arial</vt:lpstr>
      <vt:lpstr>Arial Black</vt:lpstr>
      <vt:lpstr>Calibri</vt:lpstr>
      <vt:lpstr>Calibri Light</vt:lpstr>
      <vt:lpstr>Courier New</vt:lpstr>
      <vt:lpstr>Futura Bk BT</vt:lpstr>
      <vt:lpstr>Wingdings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Fernando Tamberlini Alves</cp:lastModifiedBy>
  <cp:revision>520</cp:revision>
  <cp:lastPrinted>2022-06-11T19:51:40Z</cp:lastPrinted>
  <dcterms:created xsi:type="dcterms:W3CDTF">2014-09-26T10:57:37Z</dcterms:created>
  <dcterms:modified xsi:type="dcterms:W3CDTF">2025-07-03T03:41:06Z</dcterms:modified>
</cp:coreProperties>
</file>