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65" r:id="rId2"/>
    <p:sldId id="573" r:id="rId3"/>
    <p:sldId id="642" r:id="rId4"/>
    <p:sldId id="644" r:id="rId5"/>
    <p:sldId id="645" r:id="rId6"/>
    <p:sldId id="646" r:id="rId7"/>
    <p:sldId id="648" r:id="rId8"/>
    <p:sldId id="649" r:id="rId9"/>
    <p:sldId id="650" r:id="rId10"/>
    <p:sldId id="647" r:id="rId11"/>
    <p:sldId id="656" r:id="rId12"/>
    <p:sldId id="657" r:id="rId13"/>
    <p:sldId id="651" r:id="rId14"/>
    <p:sldId id="652" r:id="rId15"/>
    <p:sldId id="653" r:id="rId16"/>
    <p:sldId id="654" r:id="rId17"/>
    <p:sldId id="655" r:id="rId18"/>
    <p:sldId id="608" r:id="rId19"/>
    <p:sldId id="658" r:id="rId20"/>
    <p:sldId id="490" r:id="rId21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FF0506"/>
    <a:srgbClr val="000000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5228" autoAdjust="0"/>
  </p:normalViewPr>
  <p:slideViewPr>
    <p:cSldViewPr snapToGrid="0">
      <p:cViewPr varScale="1">
        <p:scale>
          <a:sx n="33" d="100"/>
          <a:sy n="33" d="100"/>
        </p:scale>
        <p:origin x="2400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EF338-177C-8F0E-E69D-1E2F966B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0091B7-AD03-28EB-7E01-4A4CD0847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39ECEEA-2031-A3B4-72BB-628854235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B96949-4D06-A757-4C26-EDF4567F5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59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2C2BF-B8D5-8C31-9124-B77D831D5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E9522EA-6873-D916-AB35-F0D7A21FF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88F9C61-C740-7E65-B925-2EFFC808A4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4B2E400-3A7A-2217-53CB-976405BFE9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596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4DF5F-B67C-F3B1-647C-DEF5BB1E5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B9EAEEF-CC40-0F7F-2CBA-A0EFF015BF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DF0CD3B-65D5-9AEE-054D-45F5AA6EA8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D375A54-87D9-70C7-56E4-E47012BFE5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2689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0C7A1-213D-F844-3EB1-AE2295671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049413B-50B7-8BF7-09BE-CE667C12D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D130A46-7EA6-0C51-92DD-DC0595B55D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45B1AE5-885E-A607-858F-84CC56D467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7241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D380F-A65F-CBCA-B2F8-D66073128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0F0F302-9C2A-3909-88A8-5D7958B789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42000F2-44D7-1065-C26F-F73834436C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E8BCCF4-0688-FC33-A3B5-A01211F9B4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6774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12CB6-F5C7-DE95-3FE6-8D6007F33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7DEFEC4-CBD6-AA76-0BAD-2E6E1A7C74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B5EA77D-287E-7803-C573-DA3B551BC4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5B8736-5729-BDBB-D825-D95F963995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5599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90869-16A0-DD5F-6F7F-CA286877C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46E76AB-EB50-87AB-7090-EFB4A0108F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8A0E2CC-D5EC-DE38-6115-9BDC3F0C2D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9C716A3-931A-8633-6141-F4CB1B3BBE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150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11496-23B4-6FB0-C981-807AE7E40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E5A48CC-6677-8B2A-0235-DE13A7ED96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27D3B5B-72F4-484A-3C89-1A3A9807F5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C0F3825-A929-8DCD-95BB-1080DABFA0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7736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98C40-98AD-3F5C-0956-B55399AB2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BF6C3C7-7642-D47F-51F5-5A85C6A29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9095306-6975-6E4B-FEBE-0E2328FA0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AAA325A-0CBE-6C34-4D7C-0FE882CD00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6702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1B13A-4B12-953F-994F-7FC0D208F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1D7F663-2954-EC75-F5C1-B1060BB14C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51B3178-A8AA-7221-A2B6-385D7E624F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119C296-8D59-5495-E21F-4CF88664AF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7629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68981-1A41-E59B-42CC-2A598D3BF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D265CC5-5EBE-A298-B16B-C8AF9F2D25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E4A72E8-9E37-CB66-EB82-D01D72F259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180245-E127-8632-11E2-5BEAB8B31C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334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49F06-E062-7AF5-6D83-30963D032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70EC5DE-6D47-53D2-5134-57F5FC62BA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E0BFD5A-1394-2C6E-8E18-8CA0B8D499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6855433-F8EA-B540-D373-CD2B459B7A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743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4297D-9C82-6668-06A2-A2545E7C1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06884B5-8ACA-2B62-3000-9A37C4B671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1AADDFA-EF44-4721-0E87-504975CFD7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E46BE5D-730A-BA09-2ACC-9692346526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505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56F8F-66C3-7079-26D7-7A4F55E11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F0376CA-092C-5EBB-6954-69A60A3113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3416A89-F628-52A7-7A56-487F21C3B6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69350E3-AB12-11B2-6FFE-C2A0379391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29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F09D2-A37F-C486-C5B7-4BA53A3C7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8BB7CDF-9700-C861-98A7-60994DF98F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394224D-EFB1-DD76-D523-190B9112FA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E5AD5EC-A678-4F8B-DB54-E924C271EA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52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AD471-3C8A-F3CA-0AAE-58206EE85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EC244CD-534D-7C2A-B34F-6049AC6C5A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B784325-9D7D-AABA-2DB5-061E6F3BD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3385682-EA2E-1D14-6D7A-D17685688D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994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55A79-0055-C81E-34E8-B780B4623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CD4CEB2-84AB-F56A-3307-96376A1C15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AD34DF5-2D9E-B4D8-A3C1-32383F99A0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D6E458B-64E4-FF6E-1776-46CE7E0745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60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971D4-645A-8D34-652E-FA1A187D6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74064C5-62EF-0316-0560-559BC10052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E91F2E4-8C3C-C708-7990-8ED4E1FBAD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C670D8B-B579-30D2-1855-079801B9E1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709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227E5-3F26-4299-8EE5-94D107FB8591}" type="datetime1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4209-63AA-41EA-B196-982CE6C01B69}" type="datetime1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90A5F-2BB0-44AC-B059-173C3B1D9D15}" type="datetime1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C0A74-5D7B-401F-86F3-072DACC56570}" type="datetime1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A3F1-AB2E-460F-9D98-AEC185FFF4F7}" type="datetime1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ECBF-7DA3-44AB-A8F7-45BF63B0B3F6}" type="datetime1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FCCCE-7B28-47E8-955A-54078133A154}" type="datetime1">
              <a:rPr lang="en-US" smtClean="0"/>
              <a:t>6/11/2025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EE55A-5583-442E-B428-2BF0608D3368}" type="datetime1">
              <a:rPr lang="en-US" smtClean="0"/>
              <a:t>6/11/2025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94AFB-F9A6-4834-B2AF-0FA5D23D3A38}" type="datetime1">
              <a:rPr lang="en-US" smtClean="0"/>
              <a:t>6/11/2025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7A33A-BFC7-450D-B8E4-9172C74CE964}" type="datetime1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B6E5-56E2-49A2-AF75-B7DA7D102A01}" type="datetime1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E297A-FE2B-4013-9364-52A400548BAE}" type="datetime1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Programação Front-</a:t>
            </a:r>
            <a:r>
              <a:rPr lang="pt-BR" sz="40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 I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809D6-F66B-315F-1F35-0F3636C13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98A4035-5D1B-AC3C-9487-E47A611528E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F47897F-0989-43CB-84FA-1EE2F0212F0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CFB1132-ACC7-7471-94C3-3D2383669E79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D072799A-12D2-8BFC-BC0B-74AB9E651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6196FD62-AEA9-79B7-F302-0CD882044E7A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78D948-86DE-4F57-497A-8D0D4FCC2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0C02645-D8AC-361F-C2BE-3A5278676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8166B584-DE02-9787-347F-A8C09A0BB9F0}"/>
              </a:ext>
            </a:extLst>
          </p:cNvPr>
          <p:cNvSpPr txBox="1"/>
          <p:nvPr/>
        </p:nvSpPr>
        <p:spPr>
          <a:xfrm>
            <a:off x="1006413" y="2631848"/>
            <a:ext cx="22591006" cy="10926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da classe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retorna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(útil em objetos)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new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("abc").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retorna "abc"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trim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remove espaços do início e fim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 oi 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trim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retorna "oi"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trimStart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remove espaços apenas do início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 oi 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trimStart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retorna "oi 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trimEnd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remove espaços apenas do fim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 oi 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trimEnd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retorna " oi"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retorna o valor primitivo da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new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("abc").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retorna "abc"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8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5D15A-4D1F-E86B-354B-6C50CC68E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20C7C46-DBE9-050B-50E9-96A89E567AA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4727716-9C34-0AFE-0478-72C552269B7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6352A9D-86E6-AA2A-4A4E-09AE600EFE87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C5784CB-80D0-FAA1-077F-C54949CEB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6C1367CE-A19E-3E7C-A7EE-D7C5674080F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27907AD-90D8-D3A1-9070-2D9630679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B8C0E3A-7B04-7CBD-A89B-366E3A628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0865BE5E-9EE7-34F6-EFB8-7C4D828B620E}"/>
              </a:ext>
            </a:extLst>
          </p:cNvPr>
          <p:cNvSpPr txBox="1"/>
          <p:nvPr/>
        </p:nvSpPr>
        <p:spPr>
          <a:xfrm>
            <a:off x="1006413" y="2631848"/>
            <a:ext cx="2129028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é uma estrutura de dados usada para armazenar vários valores em uma única variável.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Cada valor tem um índice numérico, começando do 0.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 armazenar qualquer tipo: números,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objetos, funções, etc.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frutas = ["maçã", "banana", "laranja"];</a:t>
            </a:r>
          </a:p>
          <a:p>
            <a:pPr lvl="2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numeros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[1, 2, 3];</a:t>
            </a:r>
          </a:p>
          <a:p>
            <a:pPr lvl="2" algn="just"/>
            <a:r>
              <a:rPr lang="da-DK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 misto = [42, "texto", true];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815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B5A7A-C385-E119-28D2-4A72F4603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6A604C1-45D0-A9A8-AD4F-1F1693C05C1D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A612F0B-2944-A92C-A631-CF2638AB13E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2EBA7C5-D801-302E-7C8A-95EDFF49B767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A17C453-1211-887F-B4AD-87FB0AF04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C3954FB6-8E06-BBCF-388C-A3721669C49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947BB21-1AE6-6A88-125A-657BA1BC7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4A5FD1F-8BBD-A438-915B-3BA382151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D30AB5B4-8769-6618-C3AE-3EF770F209D3}"/>
              </a:ext>
            </a:extLst>
          </p:cNvPr>
          <p:cNvSpPr txBox="1"/>
          <p:nvPr/>
        </p:nvSpPr>
        <p:spPr>
          <a:xfrm>
            <a:off x="1006413" y="2631848"/>
            <a:ext cx="21290280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Acessando Elementos do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cores = ["azul", "verde", "vermelho"];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cores[0]; // "azul"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cores[2]; // "vermelho“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Podemos alterar o valor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cores[1] = "amarelo"; // cores = ["azul", "amarelo", "vermelho"]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Podemos verificar o tamanho do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dias = ["segunda", "terça", "quarta"];</a:t>
            </a: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dias.length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 // retorna 3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686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72637-A5BF-42B6-F88F-EA7D9CD50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8889D76-81B5-023F-C46F-8548F17CBBD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A962428-062F-D607-124C-80F152A8A04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39A67DC-BF18-6876-7D5E-9BF3A5C92F47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0EAECC2-A37C-C145-E20A-36A400D0F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AA91E8D-87A0-806F-F94C-BA847A0D20F5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944E7CE3-ADE1-2E1F-3832-57B078D6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172058C-55DA-8E0F-0879-D1ACF84BE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541675CD-F08D-D6E2-6F14-79B251797006}"/>
              </a:ext>
            </a:extLst>
          </p:cNvPr>
          <p:cNvSpPr txBox="1"/>
          <p:nvPr/>
        </p:nvSpPr>
        <p:spPr>
          <a:xfrm>
            <a:off x="1006412" y="2631848"/>
            <a:ext cx="22820375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de um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push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(elemento)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adiciona um elemento no final do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[1, 2];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arr.push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(3); //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[1, 2, 3]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pop()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remove o último elemento do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e o retorna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[1, 2, 3];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arr.pop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(); // retorna 3,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[1, 2]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shift()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remove o primeiro elemento do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e o retorna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[1, 2, 3];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arr.shift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(); // retorna 1,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[2, 3]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unshift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(elemento)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adiciona um elemento no início do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[2, 3];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arr.unshift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(1); //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[1, 2, 3]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concat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(array2)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um novo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com a junção de dois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concat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([3, 4]) // retorna [1, 2, 3, 4]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(separador)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junta os elementos em uma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("-") // retorna "1-2-3"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997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3D464-EA4C-F06A-4444-6D1EE48B9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2385274-9E37-758F-CD03-EC530ECF824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2DCFEF6-97C3-2B6F-6149-5BEDCFC8D10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A8807D2-A3D8-8A0B-BCEF-B133A998C32F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D7A9723-A4C3-5821-0256-E33A24839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81C011C5-B4D8-61A2-013C-DF322F8190E5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40DEA2B-7073-1C53-C1A2-C5974AF54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91B4A94-395D-41A9-A88F-006B4FBFC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058BF3AB-56B5-0DCB-FD87-52A70A5EE111}"/>
              </a:ext>
            </a:extLst>
          </p:cNvPr>
          <p:cNvSpPr txBox="1"/>
          <p:nvPr/>
        </p:nvSpPr>
        <p:spPr>
          <a:xfrm>
            <a:off x="1006412" y="2631848"/>
            <a:ext cx="22820375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de um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slice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(início, fim)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uma cópia parcial do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, do índice início até fim (excluindo fim)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3, 4].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slice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(1, 3) // retorna [2, 3]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splice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(início, 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qtd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, ...itens)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remove e/ou adiciona elementos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[1, 2, 3];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arr.splice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(1, 1, "a") //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[1, "a", 3]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indexOf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(valor)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o índice da primeira ocorrência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(2) // retorna 1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lastIndexOf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(valor)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o índice da última ocorrência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lastIndexOf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(2) // retorna 2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includes(valor)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verifica se o valor existe no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3].includes(2) //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forEach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executa uma função para cada elemento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forEach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(x =&gt; console.log(x))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032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8C039-B757-BEE3-F813-65F637198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DC21ACB-FCC6-D763-7093-41E484F7E6E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671A3EC-5FAB-687E-7D31-FFE4267542C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44D56596-6652-2654-3043-3DB835076C55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E7CCF80-9E66-ACB4-525C-9B7957CAA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5C66AF39-CFF5-E105-91FC-FC5279D71126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1695F2B1-8B11-3915-BD19-D6B97F2C9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E03222B-4973-D36F-F6CE-437EF1575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A0BF5513-440A-8807-B665-F421840378D9}"/>
              </a:ext>
            </a:extLst>
          </p:cNvPr>
          <p:cNvSpPr txBox="1"/>
          <p:nvPr/>
        </p:nvSpPr>
        <p:spPr>
          <a:xfrm>
            <a:off x="1006412" y="2631848"/>
            <a:ext cx="22820375" cy="8586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de um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map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um novo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com a função aplicada a cada item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map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(x =&gt; x * 2) // retorna [2, 4, 6]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filter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um novo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com os itens que passam na condição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3, 4].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filter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(x =&gt; x &gt; 2) // retorna [3, 4]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reduce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valorInicial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reduz 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a um único valor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reduce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acc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, x) =&gt;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acc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+ x, 0) // retorna 6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find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o primeiro item que satisfaz a condição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find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(x =&gt; x &gt; 1) // retorna 2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findIndex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o índice do primeiro item que satisfaz a condição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findIndex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(x =&gt; x &gt; 1) // retorna 1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28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CE1DC-CDDF-B2FE-F307-A715D25E1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5847D07-E19E-C2FA-881A-19474D7E98B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C04C3B3-B3DF-2DDB-B079-A49555B77A9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1F97673-B06A-F9BF-96A1-061BBA95890B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D9BF37E0-D44A-FE58-8001-79886025F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F600BA18-FF26-6784-5846-CE1D3FCB498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ABCF60CD-5E58-2693-BDA0-B4406D5FA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1E41951-9813-3FD8-67C7-16A659DD4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E4055A16-6791-8D3D-0108-1A57E85AD9E1}"/>
              </a:ext>
            </a:extLst>
          </p:cNvPr>
          <p:cNvSpPr txBox="1"/>
          <p:nvPr/>
        </p:nvSpPr>
        <p:spPr>
          <a:xfrm>
            <a:off x="1006412" y="2631848"/>
            <a:ext cx="22820375" cy="8586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de um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some(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se pelo menos um item satisfaz a condição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3].some(x =&gt; x &gt; 2) //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every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se todos os itens satisfazem a condição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every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(x =&gt; x &gt; 0) //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sort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([função])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ordena os itens do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(por padrão como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[3, 1, 2].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sort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// retorna [1, 2, 3]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[10, 2].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sort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((a, b) =&gt; a - b) // retorna [2, 10]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reverse()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inverte a ordem dos elementos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3].reverse() // retorna [3, 2, 1]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flat(profundidade)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um novo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com os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subarrays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achatados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[2, [3]]].flat(2) // retorna [1, 2, 3]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817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02FD4-0106-49E0-7410-82AB21F86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2A541D0-2D3D-3C0A-0E74-0FC6F28A351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5DF364D-D69E-57D1-747C-6547DAD52DC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2656F70-C2E3-0A23-F125-382952C87402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392F121-37F7-B4EB-32A2-57C78FBE7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D791140-0AED-23EB-AFB3-105380971F2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9B90E73C-1F2C-4120-6C8C-1EBB1294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EE91D5B-17A9-0173-A696-6EE232FA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807627A5-B179-7F48-E112-84E8C8DD8AE3}"/>
              </a:ext>
            </a:extLst>
          </p:cNvPr>
          <p:cNvSpPr txBox="1"/>
          <p:nvPr/>
        </p:nvSpPr>
        <p:spPr>
          <a:xfrm>
            <a:off x="1006412" y="2631848"/>
            <a:ext cx="22820375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de um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flatMap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faz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map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seguido de flat(1)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flatMap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(x =&gt; [x, x * 2]) // retorna [1, 2, 2, 4]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fill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(valor, início, fim)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preenche parte do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com um valor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fill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(0, 1, 3) // retorna [1, 0, 0]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copyWithin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(alvo, início, fim)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copia parte do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para outra posição dentro dele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3, 4].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copyWithin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(1, 2) // retorna [1, 3, 4, 4]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converte 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em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// retorna "1,2,3"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Array.isArray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(valor)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verifica se o valor é um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Array.isArray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([1, 2]) //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Array.isArray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("abc") // retorna false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617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FA9BF-7FE5-0025-645A-367FEFDD1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E4E1A90-C213-370D-0F09-EBE7C6BF025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2199C02-3EAE-CF1E-8CA6-A8DB1D651B4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ED011DB-2257-315D-9157-BE58698B97EF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6C8D56F-57C7-5B70-A9C1-82219F0A9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1C568644-646D-EA27-1F48-2F802ADD5B70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A7A2581-4AE4-2105-2759-7ABC81EA4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F2C01B0-6465-D21D-0C82-12FC5F45A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5ADE56BD-4F0D-0F8A-C821-8A9A22516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13" y="5180596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2C325C8-717E-A0E2-D2FA-46E364E0BBF0}"/>
              </a:ext>
            </a:extLst>
          </p:cNvPr>
          <p:cNvSpPr txBox="1"/>
          <p:nvPr/>
        </p:nvSpPr>
        <p:spPr>
          <a:xfrm>
            <a:off x="8613058" y="3114359"/>
            <a:ext cx="14437441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Utilize o código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disponibilizado no Github e codifique um código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que faça o seguinte processamento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Inclua uma tarefa no final da lista ao clicar no botão Adicionar;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Depois altere para incluir no início da lista;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Depois tente criar alguma forma de excluir a tarefa na lista;</a:t>
            </a:r>
          </a:p>
        </p:txBody>
      </p:sp>
    </p:spTree>
    <p:extLst>
      <p:ext uri="{BB962C8B-B14F-4D97-AF65-F5344CB8AC3E}">
        <p14:creationId xmlns:p14="http://schemas.microsoft.com/office/powerpoint/2010/main" val="401875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DCCC0-4AE2-EA7F-EFE4-DC181B6CC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7D351B9-02A7-ECB1-E280-E8B8C75FA90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701335E-EF51-1EDE-84B3-1B101B007E5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99DD4D0-5649-3FA8-E17B-A4045A0B0D58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2D66706-CEDB-3C14-A4D4-0369274D3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2062C91D-313C-501E-1057-7D8B75FAFD3A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53BCA013-2354-0F55-91CE-4A0070B5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F513E0DA-E4B7-EBB2-EA9B-E560025C2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E5D14AE7-8190-0608-C87D-40BF8CE45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13" y="5180596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F99A2AA-A888-0356-0F90-F71D25CFD585}"/>
              </a:ext>
            </a:extLst>
          </p:cNvPr>
          <p:cNvSpPr txBox="1"/>
          <p:nvPr/>
        </p:nvSpPr>
        <p:spPr>
          <a:xfrm>
            <a:off x="8613058" y="3114359"/>
            <a:ext cx="14437441" cy="895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Utilize o código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disponibilizado no Github e codifique um código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que faça o seguinte processamento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Conte quantos caracteres, palavras e linhas no texto;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Transforme o texto em Maiúscula, Minúscula e Primeira Letra em Maiúscula.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Procure a quantidade de ocorrência de um texto e substitua um texto pelo outro.</a:t>
            </a:r>
          </a:p>
        </p:txBody>
      </p:sp>
    </p:spTree>
    <p:extLst>
      <p:ext uri="{BB962C8B-B14F-4D97-AF65-F5344CB8AC3E}">
        <p14:creationId xmlns:p14="http://schemas.microsoft.com/office/powerpoint/2010/main" val="2680722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E77E6-DEEC-D008-715C-A4E79C7A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57A677-C27A-A2A4-0F57-0639F319B48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A28CEE6-B4A9-DD1C-4440-16FE3B4D615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2899DB7-161D-CE1F-53CB-405BA0830F15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89EF081-1A6B-3952-7D84-68613DF51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9342B01C-1ABE-3457-86D7-21B8900AB62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CB12B01-A329-EFFA-7BDC-07AAF514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E1F7BFB-8F34-DD78-76DC-B5968F54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AE7F3480-994F-4908-68EC-B8FC55F95FCE}"/>
              </a:ext>
            </a:extLst>
          </p:cNvPr>
          <p:cNvSpPr txBox="1"/>
          <p:nvPr/>
        </p:nvSpPr>
        <p:spPr>
          <a:xfrm>
            <a:off x="1006413" y="2631848"/>
            <a:ext cx="21290280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tipo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representa texto em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sequência de caracteres Unicode.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são imutáveis: ao modificar uma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uma nova é criada.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Podem ser delimitadas por aspas simples (‘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’) ou dupla (“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“).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aspas simples podem ser utilizadas dentro das aspas duplas e vice-versa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/>
            <a:r>
              <a:rPr lang="en-US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 texto1 = “Pasta </a:t>
            </a:r>
            <a:r>
              <a:rPr lang="en-US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d’água</a:t>
            </a:r>
            <a:r>
              <a:rPr lang="en-US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";</a:t>
            </a:r>
          </a:p>
          <a:p>
            <a:pPr lvl="2" algn="just"/>
            <a:r>
              <a:rPr lang="en-US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 texto2 = “Meu </a:t>
            </a:r>
            <a:r>
              <a:rPr lang="en-US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</a:t>
            </a:r>
            <a:r>
              <a:rPr lang="en-US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é 'Johnny'";</a:t>
            </a:r>
          </a:p>
          <a:p>
            <a:pPr lvl="2" algn="just"/>
            <a:r>
              <a:rPr lang="en-US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 texto3 = ‘Meu </a:t>
            </a:r>
            <a:r>
              <a:rPr lang="en-US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</a:t>
            </a:r>
            <a:r>
              <a:rPr lang="en-US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é "Johnny"';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5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D621C17-B47D-DB0C-7B1E-D95CD111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E2D41C-CCA6-7E81-44A0-B1514B71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FEEA9658-0FC0-BE88-ED97-E77A657F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2F0C0-F9E5-6009-D6AA-537301D46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C8D7A1C-BFE4-BF30-06BC-CD95EDF6BD1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A513244-C3A2-9B25-8AA0-9337B745EEF0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EE958C7-C702-AEC0-06A0-FB75D1F58623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2A80EEE-6FC0-DC3D-6AB6-88C330623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E324EBCA-3DB9-6A88-F518-538C24DA2A03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77E9E5D2-FB64-055A-1D30-9BD377501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21B44F4-A28F-CCB1-98A8-821DF86F5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5F945574-1606-D59A-8152-D428A722236D}"/>
              </a:ext>
            </a:extLst>
          </p:cNvPr>
          <p:cNvSpPr txBox="1"/>
          <p:nvPr/>
        </p:nvSpPr>
        <p:spPr>
          <a:xfrm>
            <a:off x="1006413" y="2631848"/>
            <a:ext cx="21290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Alguns caracteres especiais devem ser acompanhado por “\” (contrabarra ou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backslash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91F2D10-4BE0-1426-F75A-A05522AFBE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955894"/>
              </p:ext>
            </p:extLst>
          </p:nvPr>
        </p:nvGraphicFramePr>
        <p:xfrm>
          <a:off x="6697133" y="5390722"/>
          <a:ext cx="10837334" cy="6309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418667">
                  <a:extLst>
                    <a:ext uri="{9D8B030D-6E8A-4147-A177-3AD203B41FA5}">
                      <a16:colId xmlns:a16="http://schemas.microsoft.com/office/drawing/2014/main" val="1208001415"/>
                    </a:ext>
                  </a:extLst>
                </a:gridCol>
                <a:gridCol w="5418667">
                  <a:extLst>
                    <a:ext uri="{9D8B030D-6E8A-4147-A177-3AD203B41FA5}">
                      <a16:colId xmlns:a16="http://schemas.microsoft.com/office/drawing/2014/main" val="34471022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 err="1">
                          <a:effectLst/>
                          <a:latin typeface="Futura Bk BT" panose="020B0502020204020303"/>
                        </a:rPr>
                        <a:t>Code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 err="1">
                          <a:effectLst/>
                          <a:latin typeface="Futura Bk BT" panose="020B0502020204020303"/>
                        </a:rPr>
                        <a:t>Description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623226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>
                          <a:effectLst/>
                          <a:latin typeface="Futura Bk BT" panose="020B0502020204020303"/>
                        </a:rPr>
                        <a:t>\'</a:t>
                      </a: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>
                          <a:effectLst/>
                          <a:latin typeface="Futura Bk BT" panose="020B0502020204020303"/>
                        </a:rPr>
                        <a:t>Single quote</a:t>
                      </a: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4021375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t-BR">
                          <a:effectLst/>
                          <a:latin typeface="Futura Bk BT" panose="020B0502020204020303"/>
                        </a:rPr>
                        <a:t>\"</a:t>
                      </a: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>
                          <a:effectLst/>
                          <a:latin typeface="Futura Bk BT" panose="020B0502020204020303"/>
                        </a:rPr>
                        <a:t>Double quote</a:t>
                      </a: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46674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>
                          <a:effectLst/>
                          <a:latin typeface="Futura Bk BT" panose="020B0502020204020303"/>
                        </a:rPr>
                        <a:t>\\</a:t>
                      </a: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 err="1">
                          <a:effectLst/>
                          <a:latin typeface="Futura Bk BT" panose="020B0502020204020303"/>
                        </a:rPr>
                        <a:t>Backslash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69023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Futura Bk BT" panose="020B0502020204020303"/>
                          <a:ea typeface="+mn-ea"/>
                          <a:cs typeface="+mn-cs"/>
                        </a:rPr>
                        <a:t>\b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Futura Bk BT" panose="020B0502020204020303"/>
                          <a:ea typeface="+mn-ea"/>
                          <a:cs typeface="+mn-cs"/>
                        </a:rPr>
                        <a:t>Backspace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19718691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Futura Bk BT" panose="020B0502020204020303"/>
                          <a:ea typeface="+mn-ea"/>
                          <a:cs typeface="+mn-cs"/>
                        </a:rPr>
                        <a:t>\f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 err="1">
                          <a:effectLst/>
                          <a:latin typeface="Futura Bk BT" panose="020B0502020204020303"/>
                        </a:rPr>
                        <a:t>Form</a:t>
                      </a:r>
                      <a:r>
                        <a:rPr lang="pt-BR" dirty="0">
                          <a:effectLst/>
                          <a:latin typeface="Futura Bk BT" panose="020B0502020204020303"/>
                        </a:rPr>
                        <a:t> Feed</a:t>
                      </a: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3134252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Futura Bk BT" panose="020B0502020204020303"/>
                          <a:ea typeface="+mn-ea"/>
                          <a:cs typeface="+mn-cs"/>
                        </a:rPr>
                        <a:t>\n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>
                          <a:effectLst/>
                          <a:latin typeface="Futura Bk BT" panose="020B0502020204020303"/>
                        </a:rPr>
                        <a:t>New </a:t>
                      </a:r>
                      <a:r>
                        <a:rPr lang="pt-BR" dirty="0" err="1">
                          <a:effectLst/>
                          <a:latin typeface="Futura Bk BT" panose="020B0502020204020303"/>
                        </a:rPr>
                        <a:t>Line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24061786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>
                          <a:effectLst/>
                          <a:latin typeface="Futura Bk BT" panose="020B0502020204020303"/>
                        </a:rPr>
                        <a:t>\r</a:t>
                      </a: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Futura Bk BT" panose="020B0502020204020303"/>
                          <a:ea typeface="+mn-ea"/>
                          <a:cs typeface="+mn-cs"/>
                        </a:rPr>
                        <a:t>Carriage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Futura Bk BT" panose="020B0502020204020303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Futura Bk BT" panose="020B0502020204020303"/>
                          <a:ea typeface="+mn-ea"/>
                          <a:cs typeface="+mn-cs"/>
                        </a:rPr>
                        <a:t>Return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4012333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>
                          <a:effectLst/>
                          <a:latin typeface="Futura Bk BT" panose="020B0502020204020303"/>
                        </a:rPr>
                        <a:t>\t</a:t>
                      </a: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>
                          <a:effectLst/>
                          <a:latin typeface="Futura Bk BT" panose="020B0502020204020303"/>
                        </a:rPr>
                        <a:t>Horizontal </a:t>
                      </a:r>
                      <a:r>
                        <a:rPr lang="pt-BR" dirty="0" err="1">
                          <a:effectLst/>
                          <a:latin typeface="Futura Bk BT" panose="020B0502020204020303"/>
                        </a:rPr>
                        <a:t>Tabulator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1871767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3089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6D11B-D57C-253A-D404-67FD994F3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63E4B60-D1FF-3AEE-03CD-6ECCC589A514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6A7ADE9-3E4D-F899-3F45-179C4A15320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8CD42BA-6ED6-FF68-3DED-5DD172FD173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4227324-25C9-57A7-EBEB-5EA885E5A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83FB1D39-DF71-E61A-643B-63BB060A358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A432CA8F-05E9-3AF2-5098-1524FA6DC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D416E72-CD88-DC6D-2017-12A9E3351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13F7B9DF-20B8-2473-3399-D312B0590269}"/>
              </a:ext>
            </a:extLst>
          </p:cNvPr>
          <p:cNvSpPr txBox="1"/>
          <p:nvPr/>
        </p:nvSpPr>
        <p:spPr>
          <a:xfrm>
            <a:off x="1006413" y="2631848"/>
            <a:ext cx="2129028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uma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nome = "Maria";</a:t>
            </a: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frase = 'Olá mundo!’;</a:t>
            </a: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strObj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new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String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(“João”); //não recomendado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Acessando caracteres e propriedades de uma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nome.length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	// 6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nome[3] 		// “r”</a:t>
            </a: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Nome.charAt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(0)	// “M”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604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34360-088B-3496-E84C-6A9132765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AF350C4-71FD-B737-D0DE-49CCF60E79D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475FF72-7C25-3EE6-4A89-F28E2DBCB7C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D2C90AF-BA87-90CC-3EB8-14145CA9877C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4CD407A-419F-6FC7-5954-427BCA27B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C52EC4D-173B-0A5E-AF5F-DA30ACE0A53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AFB4523-FBB7-3A35-5F52-24723E0EC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EC5F9DE-587C-BC2E-3223-F7958226A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4CE427F6-F13E-2240-5A1B-6D67DD4BD9C1}"/>
              </a:ext>
            </a:extLst>
          </p:cNvPr>
          <p:cNvSpPr txBox="1"/>
          <p:nvPr/>
        </p:nvSpPr>
        <p:spPr>
          <a:xfrm>
            <a:off x="1006412" y="2631848"/>
            <a:ext cx="22820375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da classe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(posição) - retorna o caractere na posição indicada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"casa".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(2) retorna "s"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charCodeAt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(posição) - retorna o código Unicode do caractere na posição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"ABC".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charCodeAt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(1) retorna 66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concat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) - concatena duas ou mais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"bom".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concat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 dia") retorna "bom dia"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includes(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) - verifica se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contém o texto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banana".includes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("na")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endsWith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(sufixo) - verifica se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termina com o texto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"arquivo.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txt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endsWith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txt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")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394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4260C-765A-34CE-FD11-22D42F2BA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CA749D6-1FDB-E651-39BF-9CD218B5420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A62EBDD-1A23-AF30-C058-FC0C97BB179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1948364D-E079-1FDD-626B-4676C6956EB5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38919DD-CBE7-0788-92DA-295EEA56B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3612B56-6F68-F813-1D4D-25F941111B2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8BB23AC-7249-FB39-8959-2F244491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F87105C4-291F-F43A-7716-6B61C93FD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2BD51C83-E62D-C13F-0634-36D32126EC67}"/>
              </a:ext>
            </a:extLst>
          </p:cNvPr>
          <p:cNvSpPr txBox="1"/>
          <p:nvPr/>
        </p:nvSpPr>
        <p:spPr>
          <a:xfrm>
            <a:off x="1006413" y="2631848"/>
            <a:ext cx="22591006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da classe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startsWith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(prefixo) - verifica se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começa com o texto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javascript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startsWith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java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")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) - retorna a posição da primeira ocorrência da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substring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"abacaxi".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("a") retorna 0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lastIndexOf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) - retorna a posição da última ocorrência da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substring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"banana".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lastIndexOf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("a") retorna 5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match(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) - retorna as correspondências da expressão regular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"hoje é dia 11".match(/\d+/) retorna ["11"]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matchAll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) - retorna um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iterador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com todas as correspondências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[..."teste123teste456".matchAll(/\d+/g)] retorna [["123"], ["456"]]</a:t>
            </a:r>
          </a:p>
        </p:txBody>
      </p:sp>
    </p:spTree>
    <p:extLst>
      <p:ext uri="{BB962C8B-B14F-4D97-AF65-F5344CB8AC3E}">
        <p14:creationId xmlns:p14="http://schemas.microsoft.com/office/powerpoint/2010/main" val="2616524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902FA-8DF0-C318-714C-1DE411F1D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CD70FC0-EDE2-93F2-B01D-F41340961FB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227BA2D-72CC-9190-6139-D5F7E3CA513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6CDDA36-FD0C-2832-DEDC-FCD049EAAC15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3EE7739-D113-253D-C09E-D9C300414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ADC30F21-CD2C-B8F4-2573-4DBF299C1E7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7024035D-3BAD-4620-98F0-C8BD2131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4EF4F2F-BC3A-C60C-513C-0148E93DA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0AE55B37-BBB7-237C-AD4D-E714F1CCDF71}"/>
              </a:ext>
            </a:extLst>
          </p:cNvPr>
          <p:cNvSpPr txBox="1"/>
          <p:nvPr/>
        </p:nvSpPr>
        <p:spPr>
          <a:xfrm>
            <a:off x="1006413" y="2631848"/>
            <a:ext cx="22591006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da classe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normalize() - normaliza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para o formato Unicode padrão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café".normalize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retorna "café"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padStart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(tamanho, caractere) - preenche o início até alcançar o tamanho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"5".padStart(3, "0") retorna "005"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padEnd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(tamanho, caractere) - preenche o fim até alcançar o tamanho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"5".padEnd(3, "0") retorna "500"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repeat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(n) - repete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n vezes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"ha".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repeat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(3) retorna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hahaha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replace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(trecho, novo) - substitui trecho por novo valor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"bola azul".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replace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("azul", "vermelha") retorna "bola vermelha"</a:t>
            </a:r>
          </a:p>
        </p:txBody>
      </p:sp>
    </p:spTree>
    <p:extLst>
      <p:ext uri="{BB962C8B-B14F-4D97-AF65-F5344CB8AC3E}">
        <p14:creationId xmlns:p14="http://schemas.microsoft.com/office/powerpoint/2010/main" val="2038707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97C48-F945-F220-AFBD-52675BE53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45D27E9-C864-4C92-3787-A1577141E77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1DF1790-5852-A4BF-4C41-9CB7BAD6C390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1D05C61-F163-FDFC-EA41-50E47FB21FCB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9EDDC71-1747-1125-77EC-A5478A7CC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51F97DD-FD21-2234-CBC6-31A4AB138AD6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0559820-E3BF-92D5-8370-4AD0D131A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62890A7-D5B8-8313-58EE-0DA8F88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5AC6549-983A-85B0-CACB-9781E16A15D7}"/>
              </a:ext>
            </a:extLst>
          </p:cNvPr>
          <p:cNvSpPr txBox="1"/>
          <p:nvPr/>
        </p:nvSpPr>
        <p:spPr>
          <a:xfrm>
            <a:off x="1006413" y="2631848"/>
            <a:ext cx="22591006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da classe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replaceAll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(trecho, novo) - substitui todas as ocorrências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"a-b-a-b".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replaceAll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("a", "x") retorna "x-b-x-b"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) - busca uma expressão regular e retorna o índice da primeira ocorrência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"teste123".search(/\d/) retorna 5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slice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(início, fim) - retorna parte da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do início ao fim (não inclui fim)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abcdef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slice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(1, 4) retorna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bcd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split(separador) - divide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em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usando o separador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a,b,c".split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(",") retorna ["a", "b", "c"]</a:t>
            </a:r>
          </a:p>
        </p:txBody>
      </p:sp>
    </p:spTree>
    <p:extLst>
      <p:ext uri="{BB962C8B-B14F-4D97-AF65-F5344CB8AC3E}">
        <p14:creationId xmlns:p14="http://schemas.microsoft.com/office/powerpoint/2010/main" val="3738011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3585E-A009-9C1A-D330-8B81DACF4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EA6998-9FC7-48E5-C04C-EDB34C601E7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2DB0992-41C7-7198-C7E7-392B1E60D7B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A497CF2-EC6C-D5AA-65D2-652FD335C12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0ED8595-2430-20BC-DD0F-E57877602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519D599D-AB4D-030B-2558-AEFDFD80157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FF46A5A6-A0F1-7F03-9E10-BFD3AC628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B74FA74-0C54-E513-5E0F-9DB546E67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F66C37BA-9DD3-1951-14E4-4E7E2D123E51}"/>
              </a:ext>
            </a:extLst>
          </p:cNvPr>
          <p:cNvSpPr txBox="1"/>
          <p:nvPr/>
        </p:nvSpPr>
        <p:spPr>
          <a:xfrm>
            <a:off x="1006413" y="2631848"/>
            <a:ext cx="22591006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da classe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(início, fim) - retorna parte da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entre início e fim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abcdef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(1, 4) retorna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bcd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toLowerCase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converte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para minúsculas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"Oi".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toLowerCase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retorna "oi"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toUpperCase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converte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para maiúsculas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"oi".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toUpperCase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retorna "OI"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toLocaleLowerCase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minúscula com base no idioma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"TÜRKÇE".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toLocaleLowerCase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") retorna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türkçe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toLocaleUpperCase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maiúscula com base no idioma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istanbul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toLocaleUpperCase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") retorna "İSTANBUL"</a:t>
            </a:r>
          </a:p>
        </p:txBody>
      </p:sp>
    </p:spTree>
    <p:extLst>
      <p:ext uri="{BB962C8B-B14F-4D97-AF65-F5344CB8AC3E}">
        <p14:creationId xmlns:p14="http://schemas.microsoft.com/office/powerpoint/2010/main" val="2656149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13298</TotalTime>
  <Words>2815</Words>
  <Application>Microsoft Office PowerPoint</Application>
  <PresentationFormat>Personalizar</PresentationFormat>
  <Paragraphs>282</Paragraphs>
  <Slides>20</Slides>
  <Notes>19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516</cp:revision>
  <cp:lastPrinted>2022-06-11T19:51:40Z</cp:lastPrinted>
  <dcterms:created xsi:type="dcterms:W3CDTF">2014-09-26T10:57:37Z</dcterms:created>
  <dcterms:modified xsi:type="dcterms:W3CDTF">2025-06-12T03:18:42Z</dcterms:modified>
</cp:coreProperties>
</file>