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5" r:id="rId2"/>
    <p:sldId id="523" r:id="rId3"/>
    <p:sldId id="585" r:id="rId4"/>
    <p:sldId id="586" r:id="rId5"/>
    <p:sldId id="587" r:id="rId6"/>
    <p:sldId id="588" r:id="rId7"/>
    <p:sldId id="589" r:id="rId8"/>
    <p:sldId id="590" r:id="rId9"/>
    <p:sldId id="591" r:id="rId10"/>
    <p:sldId id="539" r:id="rId11"/>
    <p:sldId id="573" r:id="rId12"/>
    <p:sldId id="490" r:id="rId1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FF0506"/>
    <a:srgbClr val="000000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38" d="100"/>
          <a:sy n="38" d="100"/>
        </p:scale>
        <p:origin x="2004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A99D3-C60D-9F98-B437-97F4F73D1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C1A587B-7104-3D96-E9DF-B88BF6D312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52367C4-D459-DA4B-3498-559BEBB6D1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782E13-9C09-A9BD-C76A-633BBD38F9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828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D9587-7461-E148-9EBF-72AC9E197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C79319C-3267-1F59-C985-6090EBF80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2A92C8B-12DB-7B18-909B-CF31A81738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8F40DD6-F378-4BB7-94BB-FBAF55C5E8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991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B0EC2-B3E5-3218-D1B6-1BCF43B79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A70172C-8D0E-4AAC-1A57-57380B7683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66D40CF-EEAA-E7C0-B17C-83A69B78E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5C2E87-31A1-CEA2-6F92-CB4C6DEAB1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00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C58F7-1673-9EFB-5390-755AC5C76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D3024B0-7E0D-2AFB-649E-8B11BF46CA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293A7FA-ED57-6617-364E-D2AFFBB23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B1F83B-9B36-E5AF-F0B3-28877ED995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706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84D5E-DC6D-A165-E1F9-816240AED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C5DEAD2-E1D2-F578-F2E3-FEC24F801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77F2075-C94D-AED7-328C-E7530B136F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2919B7A-DA7B-8B94-89EA-C213334D6A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611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57097-C903-8307-D09A-74B6739FA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616CA3A-6369-C15C-7B90-6A21D9DE62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5491028-A494-83AC-F670-B7D93423AA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74A9FFE-7B44-E866-7464-48E494E544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758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BF9C3-0839-1702-D5CE-F39518A40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177D46A-CC9A-A320-3F56-483754B065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EAF4FB7-5C3B-2F75-49E4-BEE97ED0A0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CB204F9-6C2B-D6DF-62D0-86B290DFCF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538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3250D-3C1E-458B-9E7F-BB3D7A4754F9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4FC9E-0E4D-4583-8DA3-74B5047767E6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E4D46-C63A-49DB-AC05-5634E1B05DC7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239C-F014-483F-B8E9-A8C231E5C127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C85A9-10AB-4461-8789-E3C08C9C097E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ED22-C74F-456C-BC55-CDAEB9FA6E2E}" type="datetime1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BBBC9-3188-4356-9A08-A87173C1EF70}" type="datetime1">
              <a:rPr lang="en-US" smtClean="0"/>
              <a:t>5/7/2025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CCB52-2A65-4DD3-A62E-D8C493090F21}" type="datetime1">
              <a:rPr lang="en-US" smtClean="0"/>
              <a:t>5/7/2025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D383-FCC4-45B3-8DBD-D232FC7707D0}" type="datetime1">
              <a:rPr lang="en-US" smtClean="0"/>
              <a:t>5/7/2025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FDD-212D-4BDA-9C11-C486DA4E6D8C}" type="datetime1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6D68-DE58-47E0-BA6B-83CDA28E55D0}" type="datetime1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BB6F6-353F-4FFA-98AF-CBBCA876FA71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275320" y="2805433"/>
            <a:ext cx="15551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Finalizar as atividades anteriores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260657C1-1C95-4574-ED48-0E6B5B7718D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3E458CF-6380-6DE1-8B70-5A4CC483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7803A02-0E5D-F062-4A7E-CF08C6F9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F6237E6-38BB-72C5-267F-38CF9CE747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8295" y="4866385"/>
            <a:ext cx="6787409" cy="52747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F915307-D8DF-07F9-ECF1-E77D16B44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4869" y="4643994"/>
            <a:ext cx="5309331" cy="529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641C48EB-014D-B6FA-2F3D-D110FFFE8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52403D16-4E86-FA2A-CC8B-3DF3FA68B84F}"/>
              </a:ext>
            </a:extLst>
          </p:cNvPr>
          <p:cNvSpPr txBox="1"/>
          <p:nvPr/>
        </p:nvSpPr>
        <p:spPr>
          <a:xfrm>
            <a:off x="8275320" y="2805433"/>
            <a:ext cx="15551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formulário com validação igual a imagem abaixo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34D1098-AC6B-8AB6-F650-90B572F39F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6959" y="4267754"/>
            <a:ext cx="6502077" cy="776847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E12C6F0-FD5B-DA4C-B852-7300FAA0BE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55272" y="4674092"/>
            <a:ext cx="5926433" cy="759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006413" y="2947735"/>
            <a:ext cx="22517099" cy="10618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Declarando Estilo via arquivo externo .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5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&lt;link </a:t>
            </a:r>
            <a:r>
              <a:rPr lang="pt-BR" sz="48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rel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“</a:t>
            </a:r>
            <a:r>
              <a:rPr lang="pt-BR" sz="4800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stylesheet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8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“</a:t>
            </a:r>
            <a:r>
              <a:rPr lang="pt-BR" sz="4800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</a:t>
            </a:r>
            <a:r>
              <a:rPr lang="pt-BR" sz="4800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css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8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href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“estilo.css”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lvl="1" algn="just"/>
            <a:endParaRPr lang="pt-BR" sz="4800" dirty="0">
              <a:solidFill>
                <a:srgbClr val="0579CC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914400" indent="-91440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Escolhendo um seletor </a:t>
            </a:r>
          </a:p>
          <a:p>
            <a:pPr lvl="1"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h1 {</a:t>
            </a: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8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color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800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 </a:t>
            </a: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endParaRPr lang="pt-BR" sz="4800" dirty="0">
              <a:solidFill>
                <a:srgbClr val="0579CC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.cabeçalho {</a:t>
            </a: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8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color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800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 </a:t>
            </a: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endParaRPr lang="pt-BR" sz="4800" dirty="0">
              <a:solidFill>
                <a:srgbClr val="0579CC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BF71108-0C36-A064-0223-B4510D12C17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AEA4E8-7CE0-0C58-16F3-7948EAAA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0370E49-B870-88F4-6973-4BFEC338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2E194-21E2-26B4-8AB3-CF05B2C1E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84617C-6D96-2147-D158-A4DCCB508B2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F4F83E4-EB26-CFC5-A0D0-05ABC46BA36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4CC79B0-00AA-1DDA-469C-9FBD544F8C91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96C1DC9-DA3D-E939-2761-B7F56049E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DC6EC6B7-3532-B3BB-25A4-2DF767499F19}"/>
              </a:ext>
            </a:extLst>
          </p:cNvPr>
          <p:cNvSpPr txBox="1"/>
          <p:nvPr/>
        </p:nvSpPr>
        <p:spPr>
          <a:xfrm>
            <a:off x="933450" y="2416615"/>
            <a:ext cx="22517099" cy="926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Alterando as propriedades de estilo:</a:t>
            </a:r>
          </a:p>
          <a:p>
            <a:pPr lvl="1" algn="just"/>
            <a:endParaRPr lang="pt-BR" sz="5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8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Texto e Fonte: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color -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cor do texto (nome da cor em inglês, #número hexadecimal - RGB,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())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font-family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tipo da fonte (“Arial”,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sans-serif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font-weight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peso da fonte (normal,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bold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100 a 900)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font-style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estilo (normal,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italic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oblique)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text-align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alinhamento do texto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center,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justify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text-decoration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decoração do texto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underline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line-through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line-height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altura da linha (normal,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1.5)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letter-spacing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espaço entre letras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normal)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text-transform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transformação de texto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uppercase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lowercase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capitalize,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7649B42-6ACE-260F-6314-D115C6B440F6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2BC84AB-89CF-8D80-FAED-241798742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10E955F-81B2-CA81-2CC6-155DE9423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671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B00F8-991B-A65E-9571-60E2DB65A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9EE1A0A-5A87-C74D-A7C0-CFBBC4E755B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587DEBB-4C0D-CA15-77A4-F72C5D512A4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634E7E8-02C3-7592-6392-8D6C5FF459EC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A2C270D-0122-5D5F-41AE-59E60566B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3115CC4-443C-61DE-9E03-CEF054AF8F11}"/>
              </a:ext>
            </a:extLst>
          </p:cNvPr>
          <p:cNvSpPr txBox="1"/>
          <p:nvPr/>
        </p:nvSpPr>
        <p:spPr>
          <a:xfrm>
            <a:off x="933450" y="2386311"/>
            <a:ext cx="22517099" cy="1049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Alterando as propriedades de estilo:</a:t>
            </a:r>
          </a:p>
          <a:p>
            <a:pPr lvl="1" algn="just"/>
            <a:endParaRPr lang="pt-BR" sz="5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8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Estilo visual, tamanho e espaçamento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background-color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cor de fundo (mesmo de color)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opacity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transparência (0.0 a 1.0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borda em volta do elemento (espessura estilo cor,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border-radius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arredondamento dos cantos (unidades de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box-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shadow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sobra externa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offsetX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offsetY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blur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cor)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height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largura e altura do elemento (unidades de medida, auto,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max-content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max-width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max-height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tamanho máximo da largura e altura (unidades de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min-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min-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height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tamanho mínimo da largura e altura (unidades de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espaço externo (unidades de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espaço interno (unidades de medida)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786025B-CE4F-7B16-58CB-21AD92858AA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A75729E-7A7B-14F2-E3E4-AC269F936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807B69A-3F22-6C28-CAF1-CB722B3A9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843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E5520-FE0E-F3CF-663F-AC54E6FF3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F5FDF8-51FF-6916-1D7F-71D8229267A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9448468-5124-46E2-ADDA-BB4B933EE58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F0BEDFD-A63D-93E5-358D-8D4136D5B365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BFA037D-ABAA-9E7D-72AC-1A4C4E2F9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B2E75C1F-E513-9947-C1CA-687844F46C79}"/>
              </a:ext>
            </a:extLst>
          </p:cNvPr>
          <p:cNvSpPr txBox="1"/>
          <p:nvPr/>
        </p:nvSpPr>
        <p:spPr>
          <a:xfrm>
            <a:off x="933450" y="2386311"/>
            <a:ext cx="22517099" cy="926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Alterando as propriedades de estilo:</a:t>
            </a:r>
          </a:p>
          <a:p>
            <a:pPr lvl="1" algn="just"/>
            <a:endParaRPr lang="pt-BR" sz="5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8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Layout e caixa (box model)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display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o tipo de exibição de um elemento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block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inline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grid,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position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controla o posicionamento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static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relative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absolute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fixed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sticky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top, 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bottom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deslocamento relativo à posição (unidades de medida, auto)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float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alinha elementos lateralmente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clear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controla o comportamento do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float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z-index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ordem de empilhamento das camadas (inteiros)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box-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sizing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se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e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contam no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content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396D8B7-20BA-E0CA-CD0F-19CF2E96A93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7106B94-3B52-EAEC-BD5D-17A8C2D1A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687E0E9-A020-D560-61E1-6C9339CA3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240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C8887-2763-28A0-622E-F5C95C754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1B5BC46-0E26-F900-0ECC-DA26B3B48B6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D29E2FE-F250-8B4B-3C42-38EA0D96639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E2C8A6C-9BAF-0AEB-7158-906639B2AC8F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1F6234C-5603-FF93-69C4-0662FB9AF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9229B27E-13D2-2808-9009-0CDA3C6FE4D1}"/>
              </a:ext>
            </a:extLst>
          </p:cNvPr>
          <p:cNvSpPr txBox="1"/>
          <p:nvPr/>
        </p:nvSpPr>
        <p:spPr>
          <a:xfrm>
            <a:off x="933450" y="2386311"/>
            <a:ext cx="22517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Box Model</a:t>
            </a:r>
            <a:endParaRPr lang="pt-BR" sz="5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112ABDD-E40C-8F4C-8E46-9EC39C848EA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3CCA7A3-9B30-8EB9-869C-9468A62E5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D3E7D34-93BA-D60E-F07F-A5B65C57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84343E0-D232-B155-18D4-C4EF2D22F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6411FB4-8E19-2E81-9EAA-C959E3D1D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29" name="Picture 5" descr="CSS box model - CSS: Cascading Style Sheets | MDN">
            <a:extLst>
              <a:ext uri="{FF2B5EF4-FFF2-40B4-BE49-F238E27FC236}">
                <a16:creationId xmlns:a16="http://schemas.microsoft.com/office/drawing/2014/main" id="{31B039E3-E9C6-E1BA-121E-0E341CAF9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4" y="3309641"/>
            <a:ext cx="11896725" cy="887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9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3321D-AF12-FB7E-33B9-70A4B6B01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77A201-80DA-D992-B017-0FDECD47646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308A4DF-E7B9-EC21-1849-1860773F9B0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174E591-9C3D-00F6-93A4-1F85D6BF51C2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AC37F27-5753-7FCE-355D-15E38014C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2160956B-98DA-8C99-85A1-D7B8AF6E2FAD}"/>
              </a:ext>
            </a:extLst>
          </p:cNvPr>
          <p:cNvSpPr txBox="1"/>
          <p:nvPr/>
        </p:nvSpPr>
        <p:spPr>
          <a:xfrm>
            <a:off x="933450" y="2386311"/>
            <a:ext cx="2251709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Unidades de Medida</a:t>
            </a: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b="1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#Medidas Absolutas</a:t>
            </a:r>
          </a:p>
          <a:p>
            <a:pPr lvl="1" algn="just"/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Unidades que são apresentadas da mesma forma em todos os lugares.</a:t>
            </a:r>
          </a:p>
          <a:p>
            <a:pPr lvl="1" algn="just"/>
            <a:endParaRPr lang="pt-BR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cm - centímetros ( 96px / 2.54 );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mm - milímetros ( 1/10cm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q - ¼ de milímetro ( 1/40cm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 - polegadas ( 2,54cm = 96px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pc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pica ( 12pt ou 1/6in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px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pixels ( 1/96in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pt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pontos ( 1/71in ).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60C3D85-F634-9F51-4E72-B6CCD139EED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C6FD2C4-2466-E003-614B-DDE176C66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C185452-783F-BFEE-C04D-96F4CE706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AE9E233-B5DC-3718-DB59-3F636DE5B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DF3EA29-7B4C-C2FF-C526-9F6E69E36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5106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DDCC2-BBBE-DFE7-A7FA-3AA40203A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CC8FCEA-BB38-210E-EE61-F8AE1706522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0A3B637-5D55-A589-1EFF-1DF238F8A71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E5CBC01-82B2-F6BE-1AAE-495C503AF796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168D597-46B1-8312-68A1-4BE275BF0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2ECFEC8E-D467-9D8E-1133-1F1EFAED6A34}"/>
              </a:ext>
            </a:extLst>
          </p:cNvPr>
          <p:cNvSpPr txBox="1"/>
          <p:nvPr/>
        </p:nvSpPr>
        <p:spPr>
          <a:xfrm>
            <a:off x="933450" y="2386311"/>
            <a:ext cx="22517099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Unidades de Medida</a:t>
            </a: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b="1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#Medidas Relativas</a:t>
            </a:r>
          </a:p>
          <a:p>
            <a:pPr lvl="1" algn="just"/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Tem seu valor em relação ao valor de uma outra propriedade.</a:t>
            </a:r>
          </a:p>
          <a:p>
            <a:pPr lvl="1" algn="just"/>
            <a:endParaRPr lang="pt-BR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% - porcentagem (tecnicamente % não é uma unidade, e sim, um tipo de dado);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em - relativo ao tamanho da fonte do elemento. Se o tamanho da fonte for 16px e você colocar 0.5em, o valor será igual a 8px;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rem - igual ao em, mas em relação ao tamanho da fonte do elemento raiz;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altura da letra x da fonte do elemento;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ch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largura mais espaçamento em volta do número 0 da fonte do elemento;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vw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relativo à largura da </a:t>
            </a: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viewport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vh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relativo à altura da </a:t>
            </a: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viewport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F739BB9-22E2-177B-2E88-0C49931026C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AD321B48-CEBE-7D97-CF46-91A97034E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9733D35-6B71-21B0-4ECC-7E1DA3B87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51993D0-550F-1B4D-7C72-EEB54403F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467C723-353D-87A5-D039-44905A45A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2059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F5766-1712-BCF1-6BD6-37167D55C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8F9244E-A01F-7371-A543-6842E281F06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B61527-74D4-1A7A-841D-2425E2E9B1F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2632B6B-2A84-DC39-FD35-CEA2C5D3D133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AD0999-B43F-E674-1B48-9C2B9FCF9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4A783F1F-84E2-41D9-6089-1201FC228409}"/>
              </a:ext>
            </a:extLst>
          </p:cNvPr>
          <p:cNvSpPr txBox="1"/>
          <p:nvPr/>
        </p:nvSpPr>
        <p:spPr>
          <a:xfrm>
            <a:off x="933450" y="2386311"/>
            <a:ext cx="22517099" cy="904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Alterando o estilo de fonte </a:t>
            </a: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font-family</a:t>
            </a:r>
            <a:r>
              <a:rPr lang="pt-BR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'</a:t>
            </a:r>
            <a:r>
              <a:rPr lang="pt-BR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Trebuchet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MS', 'Lucida </a:t>
            </a:r>
            <a:r>
              <a:rPr lang="pt-BR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Unicode', 'Lucida Grande', 'Lucida </a:t>
            </a:r>
            <a:r>
              <a:rPr lang="pt-BR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', Arial, </a:t>
            </a:r>
            <a:r>
              <a:rPr lang="pt-BR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sans-serif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color: </a:t>
            </a:r>
            <a:r>
              <a:rPr lang="pt-BR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36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text-align</a:t>
            </a:r>
            <a:r>
              <a:rPr lang="pt-BR" sz="36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36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center;</a:t>
            </a:r>
          </a:p>
          <a:p>
            <a:pPr lvl="1" algn="just"/>
            <a:endParaRPr lang="pt-BR" dirty="0">
              <a:solidFill>
                <a:srgbClr val="7030A0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Incluindo nova fonte externa</a:t>
            </a:r>
          </a:p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Pesquisar fonte na internet (Google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uma fonte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Incluir referência desta fonte no código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definir a propriedade no CSS</a:t>
            </a: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EEBB1A2-96EA-701B-78B9-104FF6E0C1C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907F1860-AEC5-6EA7-ACD3-53A401854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4EFDAB7-7507-64A7-56AE-6153BE096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3A49547-6878-23B8-8765-64886BC00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E3964F0-3A50-F8D8-A178-77075BE6E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81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12811</TotalTime>
  <Words>990</Words>
  <Application>Microsoft Office PowerPoint</Application>
  <PresentationFormat>Personalizar</PresentationFormat>
  <Paragraphs>142</Paragraphs>
  <Slides>12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500</cp:revision>
  <cp:lastPrinted>2022-06-11T19:51:40Z</cp:lastPrinted>
  <dcterms:created xsi:type="dcterms:W3CDTF">2014-09-26T10:57:37Z</dcterms:created>
  <dcterms:modified xsi:type="dcterms:W3CDTF">2025-05-08T01:13:31Z</dcterms:modified>
</cp:coreProperties>
</file>