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5" r:id="rId2"/>
    <p:sldId id="523" r:id="rId3"/>
    <p:sldId id="571" r:id="rId4"/>
    <p:sldId id="575" r:id="rId5"/>
    <p:sldId id="584" r:id="rId6"/>
    <p:sldId id="576" r:id="rId7"/>
    <p:sldId id="577" r:id="rId8"/>
    <p:sldId id="578" r:id="rId9"/>
    <p:sldId id="580" r:id="rId10"/>
    <p:sldId id="579" r:id="rId11"/>
    <p:sldId id="581" r:id="rId12"/>
    <p:sldId id="582" r:id="rId13"/>
    <p:sldId id="583" r:id="rId14"/>
    <p:sldId id="566" r:id="rId15"/>
    <p:sldId id="539" r:id="rId16"/>
    <p:sldId id="573" r:id="rId17"/>
    <p:sldId id="490" r:id="rId18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506"/>
    <a:srgbClr val="000000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4697" autoAdjust="0"/>
  </p:normalViewPr>
  <p:slideViewPr>
    <p:cSldViewPr snapToGrid="0">
      <p:cViewPr varScale="1">
        <p:scale>
          <a:sx n="24" d="100"/>
          <a:sy n="24" d="100"/>
        </p:scale>
        <p:origin x="1800" y="2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7BFF6-74C2-2C57-CA42-7C36DA62B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40F8D71-6AE6-DF2E-8CE9-2705F9C1BA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61399C2-BC35-69A1-D61A-806518F408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184AE17-22F2-37CA-1D08-9F0FF661A8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286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9B3DF-6386-F508-91B6-CB5E4E885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181F8D2-3C67-2D9C-9E68-1A90E2A61C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C95A460-D745-E10E-8DA4-3374E5BCB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445863D-6ADC-41F4-3E23-CF9CF783EE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1178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8AEB5-3428-97B7-02E5-B673BFEEE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FC1BDB9-6387-ED86-C517-DE9BFEE4CD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AAD64BD-0784-6220-E7C8-8BD24DD98B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6488EB6-C465-CBF2-30E8-F5BCAFCA3C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2016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7C129-C011-490C-A908-F9E0B11AB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AADF24A-8AA6-AFA5-0834-8FA7D59BD9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5D5D25E-BE94-C8EE-D6F2-03B1DF774A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DC771DA-B519-0068-47EE-81170F3170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8060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1691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EF338-177C-8F0E-E69D-1E2F966B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0091B7-AD03-28EB-7E01-4A4CD0847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39ECEEA-2031-A3B4-72BB-628854235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B96949-4D06-A757-4C26-EDF4567F5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595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D4D3E-66E9-E225-0924-23DB93D6B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F38954A-9E11-498F-D184-53C73E3145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0F2A739-5F63-8358-ECD1-6598026F60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A8B48C8-AE76-B0B4-4A4C-F19133721F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579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453AA-200A-E2E6-9DBF-8C1768F60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EA6AB6F-8B9D-E1B1-A803-1928F120B0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E0A518A-9AA9-3997-8A98-7BEBCF3AA6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68CCF0-CCC8-2E70-7423-3B5F0285B0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869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22ADA-2B3C-6795-3109-7A02B9EA2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3C990BC-24B8-3428-B6E7-5EBAC3E537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762130C-C00A-3E83-053F-6096DAE5F3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9C2C5E-640D-F5C5-2E5F-4396C0F577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038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4B17F-6849-3F20-FE14-85E2E2D9F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9DA70A0-FF48-4EB6-5489-AF18D7F7E0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6DC275F-B084-716D-08A2-1BBA1B7D46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5061DE0-5E04-67F9-4BDB-3930AF0473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062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F9B01-783B-754D-E5C7-67B395EFB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C1DF9CD-BA33-CD50-22F6-362C750353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1B9A627-FD6F-FBC0-4EF0-40C3F1E704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F527E7-DA93-8265-5C71-6380E7622E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5768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FB825-2820-6EBE-3050-927ECCFF5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025CA36-EDAB-0871-6626-D0E0DF2C06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7373798-20B9-22A5-2F7C-9626A2ABD4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A47C525-EDA7-8A88-527D-42F0D4FE2B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819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D42DA-1FB4-D84F-8D70-E8556256E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12F5783-4223-6AB8-342B-374E43980B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9C7E36A-7DC5-0896-BA30-CE543AD8F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56B88EA-142A-9455-03F3-C153D0F9FD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694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A511B-1977-A8EF-8DA4-ACF4B0254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B50D8F7-29C7-BCC1-74B4-F9974F0633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2DFA540-E1C2-060D-2AD4-DE7E1A3336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946BA5E-4B92-2D61-0465-EF16310045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582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1EAE4-C87C-41A2-8D99-8DBDCBEEDDBE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EA205-7FA3-46A0-9FFA-EEFBA66C3D4B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1162F-3ABB-4590-B6ED-6B8B7FBB1068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6A8A1-55CB-4649-AF9A-230371B87019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FBCFC-6719-4998-B0F3-5F460B4C7AC1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43B43-6F2E-4A83-B6D7-69781B71643B}" type="datetime1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2822-1D30-4A03-9103-A03760365D57}" type="datetime1">
              <a:rPr lang="en-US" smtClean="0"/>
              <a:t>4/23/2025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1832-37CB-48BD-AB59-6F61F4A39A2F}" type="datetime1">
              <a:rPr lang="en-US" smtClean="0"/>
              <a:t>4/23/2025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606BB-DB67-443A-979A-A78622103D1B}" type="datetime1">
              <a:rPr lang="en-US" smtClean="0"/>
              <a:t>4/23/2025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8CB69-4F31-4CC5-ADB3-4D8B413DE46B}" type="datetime1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C3EA4-A466-403E-A8A7-3CC1014F35B2}" type="datetime1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77B75-F127-4EBB-A7B7-F3D7F1049A74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amberlini.dev.br/202501/pfei_aula03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Programação Front-</a:t>
            </a:r>
            <a:r>
              <a:rPr lang="pt-BR" sz="40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 I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BA41C-F509-F755-08FC-35171435A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D750409-A785-42D3-ED5F-0DAB39AAE82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ECE9C6C-55F4-A91F-CA8B-E912A15B909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2981E9B-857A-8EFD-95C4-AB3DD9FC1573}"/>
              </a:ext>
            </a:extLst>
          </p:cNvPr>
          <p:cNvSpPr txBox="1"/>
          <p:nvPr/>
        </p:nvSpPr>
        <p:spPr>
          <a:xfrm>
            <a:off x="927007" y="672809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Folha de Estilo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37A0AD9-FDA8-3277-0CFD-16EB821EE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27E3303D-0BDD-835C-05BC-C1E74EE0504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83DD49BD-9645-B7C7-6F1E-032082DD5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F24884E6-8CF7-E6F9-D4D1-6C780F36F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3A83AC5-F3F4-DC9E-E6FE-E38978F4D83D}"/>
              </a:ext>
            </a:extLst>
          </p:cNvPr>
          <p:cNvSpPr txBox="1"/>
          <p:nvPr/>
        </p:nvSpPr>
        <p:spPr>
          <a:xfrm>
            <a:off x="1248086" y="2697466"/>
            <a:ext cx="22361587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b="1" i="0" dirty="0">
                <a:effectLst/>
                <a:latin typeface="Futura Bk BT" panose="020B0502020204020303"/>
              </a:rPr>
              <a:t>Benefícios das Folhas de Estilo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Consistência: Mantém aparência uniforme no documento ou site;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Manutenção simplificada: Altere o estilo em um único lugar;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Separação de responsabilidades: Conteúdo fica separado da apresentação;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Adaptabilidade: Facilita responsividade para diferentes dispositivos</a:t>
            </a:r>
          </a:p>
          <a:p>
            <a:pPr>
              <a:buNone/>
            </a:pPr>
            <a:endParaRPr lang="pt-BR" sz="4800" b="1" dirty="0">
              <a:latin typeface="Futura Bk BT" panose="020B0502020204020303"/>
            </a:endParaRPr>
          </a:p>
          <a:p>
            <a:pPr>
              <a:buNone/>
            </a:pPr>
            <a:r>
              <a:rPr lang="pt-BR" sz="4800" b="1" dirty="0">
                <a:latin typeface="Futura Bk BT" panose="020B0502020204020303"/>
              </a:rPr>
              <a:t>Evolução das Folhas de Estilo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CSS1 (1996): Fontes, cores, alinhamento básico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CSS2 (1998): Posicionamento, z-index, mídia específica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CSS3 (2001-presente): Módulos independentes, animações, grid, </a:t>
            </a:r>
            <a:r>
              <a:rPr lang="pt-BR" sz="4800" dirty="0" err="1">
                <a:latin typeface="Futura Bk BT" panose="020B0502020204020303"/>
              </a:rPr>
              <a:t>flexbox</a:t>
            </a: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/>
              </a:rPr>
              <a:t>Pré</a:t>
            </a:r>
            <a:r>
              <a:rPr lang="pt-BR" sz="4800" dirty="0">
                <a:latin typeface="Futura Bk BT" panose="020B0502020204020303"/>
              </a:rPr>
              <a:t>-processadores: SASS, LESS, </a:t>
            </a:r>
            <a:r>
              <a:rPr lang="pt-BR" sz="4800" dirty="0" err="1">
                <a:latin typeface="Futura Bk BT" panose="020B0502020204020303"/>
              </a:rPr>
              <a:t>Stylus</a:t>
            </a:r>
            <a:r>
              <a:rPr lang="pt-BR" sz="4800" dirty="0">
                <a:latin typeface="Futura Bk BT" panose="020B0502020204020303"/>
              </a:rPr>
              <a:t> (extensões de CSS)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i="0" dirty="0">
              <a:effectLst/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54453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45F71-4A04-1E07-DB32-F867E7434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3BAD9DD-B9D9-8153-3E71-1278A18E70D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C65F6A9-7FB4-3D2D-1791-858EE0E79F4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1538EF4-16C4-5A98-4D32-2EEC70C83D86}"/>
              </a:ext>
            </a:extLst>
          </p:cNvPr>
          <p:cNvSpPr txBox="1"/>
          <p:nvPr/>
        </p:nvSpPr>
        <p:spPr>
          <a:xfrm>
            <a:off x="927007" y="672809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Folha de Estilo - Sintaxe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C544398-2DC2-8042-2E70-8CCF33CBD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BD685CEC-6B64-2DC5-8C9A-7F72E54832F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8A86B9F5-C96F-7C16-FD07-D12D5EC1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4D3F641A-7C42-B9FB-BBCF-2FB62427F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B270202-375F-C57E-9479-2C4633AC9825}"/>
              </a:ext>
            </a:extLst>
          </p:cNvPr>
          <p:cNvSpPr txBox="1"/>
          <p:nvPr/>
        </p:nvSpPr>
        <p:spPr>
          <a:xfrm>
            <a:off x="1465201" y="3182427"/>
            <a:ext cx="2236158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b="1" i="0" dirty="0">
                <a:effectLst/>
                <a:latin typeface="Futura Bk BT" panose="020B0502020204020303"/>
              </a:rPr>
              <a:t>Sintaxe</a:t>
            </a:r>
          </a:p>
          <a:p>
            <a:endParaRPr lang="pt-BR" sz="4800" b="1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Seletor: Indica qual elemento será estilizado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Propriedade: Aspecto a ser modificado (cor, tamanho, etc.)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Valor: Como a propriedade será configurada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EA132BB-B430-7858-94C1-FC99FB4C7DE4}"/>
              </a:ext>
            </a:extLst>
          </p:cNvPr>
          <p:cNvSpPr txBox="1"/>
          <p:nvPr/>
        </p:nvSpPr>
        <p:spPr>
          <a:xfrm>
            <a:off x="5782970" y="8209795"/>
            <a:ext cx="1222513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en-US" sz="4800" b="0" i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selector {</a:t>
            </a:r>
            <a:endParaRPr lang="en-US" sz="480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 rtl="0">
              <a:buNone/>
            </a:pPr>
            <a:r>
              <a:rPr lang="en-US" sz="4800" b="0" i="0" dirty="0">
                <a:solidFill>
                  <a:srgbClr val="FF313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property</a:t>
            </a:r>
            <a:r>
              <a:rPr lang="en-US" sz="4800" b="0" i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4800" b="1" i="0" dirty="0">
                <a:solidFill>
                  <a:srgbClr val="951AB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lang="en-US" sz="4800" b="0" i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480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 rtl="0">
              <a:buNone/>
            </a:pPr>
            <a:r>
              <a:rPr lang="en-US" sz="4800" b="0" i="0" dirty="0">
                <a:solidFill>
                  <a:srgbClr val="FF313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property2</a:t>
            </a:r>
            <a:r>
              <a:rPr lang="en-US" sz="4800" b="0" i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:</a:t>
            </a:r>
            <a:r>
              <a:rPr lang="en-US" sz="4800" b="1" i="0" dirty="0">
                <a:solidFill>
                  <a:srgbClr val="951AB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value2</a:t>
            </a:r>
            <a:r>
              <a:rPr lang="en-US" sz="4800" b="0" i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480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 rtl="0"/>
            <a:r>
              <a:rPr lang="en-US" sz="4800" b="0" i="0" dirty="0"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480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0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0A68B-7FC2-09E8-5BD9-917B9B6B7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C88F3B-59F9-5074-AEC4-FD5A30EA197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A0FB1DC-7050-15D0-9CBE-AD7851602F2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7C1839B-FBC6-AFD7-0DB3-25A37559299C}"/>
              </a:ext>
            </a:extLst>
          </p:cNvPr>
          <p:cNvSpPr txBox="1"/>
          <p:nvPr/>
        </p:nvSpPr>
        <p:spPr>
          <a:xfrm>
            <a:off x="927007" y="672809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Folha de Estilo - Declaração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3EB7371-395A-A042-7581-CB2C0CAFD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901DE11A-102F-AC3F-E4A3-361F3E385946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E167704F-355D-BD4A-314A-7A16B8197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7C7E5801-2782-E23F-DCA7-A7612E369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196955B-17D1-D81D-F254-B17DF289E6D7}"/>
              </a:ext>
            </a:extLst>
          </p:cNvPr>
          <p:cNvSpPr txBox="1"/>
          <p:nvPr/>
        </p:nvSpPr>
        <p:spPr>
          <a:xfrm>
            <a:off x="1248086" y="2183730"/>
            <a:ext cx="22361587" cy="11910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4800" b="1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 err="1">
                <a:effectLst/>
                <a:latin typeface="Futura Bk BT" panose="020B0502020204020303"/>
              </a:rPr>
              <a:t>Inline</a:t>
            </a:r>
            <a:r>
              <a:rPr lang="pt-BR" sz="4800" i="0" dirty="0">
                <a:effectLst/>
                <a:latin typeface="Futura Bk BT" panose="020B0502020204020303"/>
              </a:rPr>
              <a:t>: Diretamente no elemento</a:t>
            </a:r>
          </a:p>
          <a:p>
            <a:pPr lvl="1"/>
            <a:r>
              <a:rPr lang="es-ES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lvl="1"/>
            <a:r>
              <a:rPr lang="es-ES" sz="4800" dirty="0">
                <a:solidFill>
                  <a:srgbClr val="383A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s-ES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s-ES" sz="4800" dirty="0">
                <a:solidFill>
                  <a:srgbClr val="E4564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 </a:t>
            </a:r>
            <a:r>
              <a:rPr lang="es-ES" sz="4800" dirty="0" err="1">
                <a:solidFill>
                  <a:srgbClr val="B76B0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style</a:t>
            </a:r>
            <a:r>
              <a:rPr lang="es-ES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es-ES" sz="4800" dirty="0">
                <a:solidFill>
                  <a:srgbClr val="50A14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color: red;</a:t>
            </a:r>
            <a:r>
              <a:rPr lang="es-ES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  <a:r>
              <a:rPr lang="es-ES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Texto </a:t>
            </a:r>
            <a:r>
              <a:rPr lang="es-ES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vermelho</a:t>
            </a:r>
            <a:r>
              <a:rPr lang="es-ES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s-ES" sz="4800" dirty="0">
                <a:solidFill>
                  <a:srgbClr val="E4564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s-ES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480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Interna: Na seção &lt;</a:t>
            </a:r>
            <a:r>
              <a:rPr lang="pt-BR" sz="4800" i="0" dirty="0" err="1">
                <a:effectLst/>
                <a:latin typeface="Futura Bk BT" panose="020B0502020204020303"/>
              </a:rPr>
              <a:t>head</a:t>
            </a:r>
            <a:r>
              <a:rPr lang="pt-BR" sz="4800" i="0" dirty="0">
                <a:effectLst/>
                <a:latin typeface="Futura Bk BT" panose="020B0502020204020303"/>
              </a:rPr>
              <a:t>&gt; do documento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2"/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t-BR" sz="4800" dirty="0" err="1">
                <a:solidFill>
                  <a:srgbClr val="E4564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style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lvl="2"/>
            <a:r>
              <a:rPr lang="pt-BR" sz="4800" dirty="0">
                <a:solidFill>
                  <a:srgbClr val="383A4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t-BR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4800" dirty="0">
                <a:solidFill>
                  <a:srgbClr val="50A14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pt-BR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t-BR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4800" dirty="0">
                <a:solidFill>
                  <a:srgbClr val="E4564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color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t-BR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red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pt-BR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pt-BR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lvl="2"/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pt-BR" sz="4800" dirty="0" err="1">
                <a:solidFill>
                  <a:srgbClr val="E4564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style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pt-BR" sz="4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i="0" dirty="0">
                <a:effectLst/>
                <a:latin typeface="Futura Bk BT" panose="020B0502020204020303"/>
              </a:rPr>
              <a:t>Externa: Em arquivo separado (.</a:t>
            </a:r>
            <a:r>
              <a:rPr lang="pt-BR" sz="4800" i="0" dirty="0" err="1">
                <a:effectLst/>
                <a:latin typeface="Futura Bk BT" panose="020B0502020204020303"/>
              </a:rPr>
              <a:t>css</a:t>
            </a:r>
            <a:r>
              <a:rPr lang="pt-BR" sz="4800" i="0" dirty="0">
                <a:effectLst/>
                <a:latin typeface="Futura Bk BT" panose="020B0502020204020303"/>
              </a:rPr>
              <a:t>)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r>
              <a:rPr lang="pt-BR" sz="4800" i="0" dirty="0">
                <a:effectLst/>
                <a:latin typeface="Futura Bk BT" panose="020B0502020204020303"/>
              </a:rPr>
              <a:t>	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t-BR" sz="4800" dirty="0">
                <a:solidFill>
                  <a:srgbClr val="E4564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link </a:t>
            </a:r>
            <a:r>
              <a:rPr lang="pt-BR" sz="4800" dirty="0" err="1">
                <a:solidFill>
                  <a:srgbClr val="B76B0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rel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pt-BR" sz="4800" dirty="0" err="1">
                <a:solidFill>
                  <a:srgbClr val="50A14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stylesheet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pt-BR" sz="4800" dirty="0">
                <a:solidFill>
                  <a:srgbClr val="E4564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4800" dirty="0" err="1">
                <a:solidFill>
                  <a:srgbClr val="B76B0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href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pt-BR" sz="4800" dirty="0">
                <a:solidFill>
                  <a:srgbClr val="50A14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estilos.css</a:t>
            </a:r>
            <a:r>
              <a:rPr lang="pt-BR" sz="4800" dirty="0">
                <a:solidFill>
                  <a:srgbClr val="383A4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  <a:endParaRPr lang="pt-BR" sz="4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pt-BR" sz="4800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61473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BE95-0CF4-5D00-8325-3797BE871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BF38034-06DE-C844-696E-8F4B58BDAE7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8A52C90-E826-87F2-6E73-03E61EBD1CF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4B14167-19B1-D49B-5048-BD68581BEF8B}"/>
              </a:ext>
            </a:extLst>
          </p:cNvPr>
          <p:cNvSpPr txBox="1"/>
          <p:nvPr/>
        </p:nvSpPr>
        <p:spPr>
          <a:xfrm>
            <a:off x="927007" y="672809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Folha de Estilo - Seletores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E94D973-A433-1052-2C19-363095199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B2EFC624-9FEA-2FD7-8F56-5BEFE5700CA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ECD1DA7D-81E0-056C-5B0B-6D180E1B8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176868B2-080B-A58E-9D81-5D329298C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E968B16B-179A-D8F8-C1B2-793A5A7216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678659"/>
              </p:ext>
            </p:extLst>
          </p:nvPr>
        </p:nvGraphicFramePr>
        <p:xfrm>
          <a:off x="1471888" y="2673249"/>
          <a:ext cx="21274059" cy="869094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881804">
                  <a:extLst>
                    <a:ext uri="{9D8B030D-6E8A-4147-A177-3AD203B41FA5}">
                      <a16:colId xmlns:a16="http://schemas.microsoft.com/office/drawing/2014/main" val="1356334533"/>
                    </a:ext>
                  </a:extLst>
                </a:gridCol>
                <a:gridCol w="16392255">
                  <a:extLst>
                    <a:ext uri="{9D8B030D-6E8A-4147-A177-3AD203B41FA5}">
                      <a16:colId xmlns:a16="http://schemas.microsoft.com/office/drawing/2014/main" val="1774191404"/>
                    </a:ext>
                  </a:extLst>
                </a:gridCol>
              </a:tblGrid>
              <a:tr h="1100848">
                <a:tc>
                  <a:txBody>
                    <a:bodyPr/>
                    <a:lstStyle/>
                    <a:p>
                      <a:r>
                        <a:rPr lang="pt-BR" sz="4800" dirty="0"/>
                        <a:t>Seletores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800" dirty="0"/>
                        <a:t>Descrição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803512"/>
                  </a:ext>
                </a:extLst>
              </a:tr>
              <a:tr h="1100848">
                <a:tc>
                  <a:txBody>
                    <a:bodyPr/>
                    <a:lstStyle/>
                    <a:p>
                      <a:r>
                        <a:rPr lang="pt-BR" sz="48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todos os elementos.</a:t>
                      </a:r>
                      <a:endParaRPr lang="pt-BR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507435"/>
                  </a:ext>
                </a:extLst>
              </a:tr>
              <a:tr h="1100848">
                <a:tc>
                  <a:txBody>
                    <a:bodyPr/>
                    <a:lstStyle/>
                    <a:p>
                      <a:r>
                        <a:rPr lang="pt-BR" sz="4800" dirty="0" err="1"/>
                        <a:t>div</a:t>
                      </a:r>
                      <a:endParaRPr lang="pt-B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todas as 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tags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&lt;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&gt;.</a:t>
                      </a:r>
                      <a:endParaRPr lang="pt-BR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787659"/>
                  </a:ext>
                </a:extLst>
              </a:tr>
              <a:tr h="1100848">
                <a:tc>
                  <a:txBody>
                    <a:bodyPr/>
                    <a:lstStyle/>
                    <a:p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div,p</a:t>
                      </a:r>
                      <a:endParaRPr lang="pt-B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todas as 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tags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&lt;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 e &lt;p&gt;.</a:t>
                      </a:r>
                      <a:endParaRPr lang="pt-BR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367233"/>
                  </a:ext>
                </a:extLst>
              </a:tr>
              <a:tr h="1632221">
                <a:tc>
                  <a:txBody>
                    <a:bodyPr/>
                    <a:lstStyle/>
                    <a:p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&gt; p </a:t>
                      </a:r>
                      <a:endParaRPr lang="pt-B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todas as 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tags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&lt;p&gt; dentro das 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tags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&lt;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 no 1º nível (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tags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&lt;p&gt; que são filhos diretos de &lt;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&gt;.</a:t>
                      </a:r>
                      <a:endParaRPr lang="pt-BR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262724"/>
                  </a:ext>
                </a:extLst>
              </a:tr>
              <a:tr h="1100848">
                <a:tc>
                  <a:txBody>
                    <a:bodyPr/>
                    <a:lstStyle/>
                    <a:p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nomeclasse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pt-B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todos elementos com atributo 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igual 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anomeclasse</a:t>
                      </a:r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t-BR" sz="4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t-BR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113428"/>
                  </a:ext>
                </a:extLst>
              </a:tr>
              <a:tr h="1100848">
                <a:tc>
                  <a:txBody>
                    <a:bodyPr/>
                    <a:lstStyle/>
                    <a:p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#nomeid </a:t>
                      </a:r>
                      <a:endParaRPr lang="pt-B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elemento com atributo id igual a </a:t>
                      </a:r>
                      <a:r>
                        <a:rPr lang="pt-BR" sz="4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nomeid</a:t>
                      </a:r>
                      <a:endParaRPr lang="pt-BR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6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647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0D31D-F79C-37F3-96BF-E24731759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B0BBF7F-0E8A-ADC8-112C-1CA0BDFC448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1FAD3AD-17E8-81E2-C062-DE3C7B61784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DEDED19-B101-1626-5C68-A509CCC3A8FA}"/>
              </a:ext>
            </a:extLst>
          </p:cNvPr>
          <p:cNvSpPr txBox="1"/>
          <p:nvPr/>
        </p:nvSpPr>
        <p:spPr>
          <a:xfrm>
            <a:off x="927007" y="672809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 –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Cascading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Style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Sheets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40DD7DD-C3CE-E9C6-B263-5733DA290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B08E80F1-EE4D-4160-8A67-525C71A1B19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65FB2A38-CDFE-1914-1A72-0C8E9DCEC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9257B99C-BA2B-9B8A-441F-5F1D75CCC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BF4CF63-2393-E848-E9E4-1DA483BED05C}"/>
              </a:ext>
            </a:extLst>
          </p:cNvPr>
          <p:cNvSpPr txBox="1"/>
          <p:nvPr/>
        </p:nvSpPr>
        <p:spPr>
          <a:xfrm>
            <a:off x="1465201" y="3182427"/>
            <a:ext cx="22361587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Livro Texto – Plataforma Árvore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lvl="1"/>
            <a:r>
              <a:rPr lang="pt-BR" sz="4800" b="0" i="0" dirty="0">
                <a:effectLst/>
                <a:latin typeface="Futura Bk BT" panose="020B0502020204020303"/>
              </a:rPr>
              <a:t>	CSS Eficiente</a:t>
            </a:r>
          </a:p>
          <a:p>
            <a:pPr lvl="1"/>
            <a:r>
              <a:rPr lang="pt-BR" sz="4800" b="0" i="0" dirty="0">
                <a:effectLst/>
                <a:latin typeface="Futura Bk BT" panose="020B0502020204020303"/>
              </a:rPr>
              <a:t>	Autor: Tárcio Zemel </a:t>
            </a:r>
          </a:p>
          <a:p>
            <a:pPr lvl="1"/>
            <a:r>
              <a:rPr lang="pt-BR" sz="4800" dirty="0">
                <a:latin typeface="Futura Bk BT" panose="020B0502020204020303"/>
              </a:rPr>
              <a:t>	Editora: Casa do Código</a:t>
            </a:r>
          </a:p>
          <a:p>
            <a:pPr lvl="1"/>
            <a:r>
              <a:rPr lang="pt-BR" sz="4800" b="0" i="0" dirty="0">
                <a:effectLst/>
                <a:latin typeface="Futura Bk BT" panose="020B0502020204020303"/>
              </a:rPr>
              <a:t>	Capítulos: 1 e 2</a:t>
            </a:r>
          </a:p>
          <a:p>
            <a:pPr lvl="1"/>
            <a:r>
              <a:rPr lang="pt-BR" sz="4800" dirty="0">
                <a:latin typeface="Futura Bk BT" panose="020B0502020204020303"/>
              </a:rPr>
              <a:t>	</a:t>
            </a:r>
            <a:endParaRPr lang="pt-BR" sz="4800" b="0" i="0" dirty="0">
              <a:effectLst/>
              <a:latin typeface="Futura Bk BT" panose="020B0502020204020303"/>
            </a:endParaRP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algn="l"/>
            <a:endParaRPr lang="pt-BR" sz="4800" b="0" i="0" dirty="0">
              <a:effectLst/>
              <a:latin typeface="Futura Bk BT" panose="020B0502020204020303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065F84C-7B7A-10DE-BE09-29F2330EA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8413" y="4439477"/>
            <a:ext cx="4294187" cy="634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5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275320" y="2805433"/>
            <a:ext cx="15551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Finalizar as atividades anteriores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260657C1-1C95-4574-ED48-0E6B5B7718D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3E458CF-6380-6DE1-8B70-5A4CC483B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7803A02-0E5D-F062-4A7E-CF08C6F94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F6237E6-38BB-72C5-267F-38CF9CE747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8295" y="4866385"/>
            <a:ext cx="6787409" cy="527474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F915307-D8DF-07F9-ECF1-E77D16B447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64869" y="4643994"/>
            <a:ext cx="5309331" cy="529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77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E77E6-DEEC-D008-715C-A4E79C7A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57A677-C27A-A2A4-0F57-0639F319B48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A28CEE6-B4A9-DD1C-4440-16FE3B4D615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2899DB7-161D-CE1F-53CB-405BA0830F15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89EF081-1A6B-3952-7D84-68613DF51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641C48EB-014D-B6FA-2F3D-D110FFFE8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52403D16-4E86-FA2A-CC8B-3DF3FA68B84F}"/>
              </a:ext>
            </a:extLst>
          </p:cNvPr>
          <p:cNvSpPr txBox="1"/>
          <p:nvPr/>
        </p:nvSpPr>
        <p:spPr>
          <a:xfrm>
            <a:off x="8275320" y="2805433"/>
            <a:ext cx="155514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 formulário com validação igual a imagem abaixo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9342B01C-1ABE-3457-86D7-21B8900AB62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CB12B01-A329-EFFA-7BDC-07AAF514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E1F7BFB-8F34-DD78-76DC-B5968F54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34D1098-AC6B-8AB6-F650-90B572F39F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6959" y="4267754"/>
            <a:ext cx="6502077" cy="776847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E12C6F0-FD5B-DA4C-B852-7300FAA0BE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55272" y="4674092"/>
            <a:ext cx="5926433" cy="759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D621C17-B47D-DB0C-7B1E-D95CD111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E2D41C-CCA6-7E81-44A0-B1514B71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FEEA9658-0FC0-BE88-ED97-E77A657F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Básicos HTML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006413" y="2947735"/>
            <a:ext cx="22517099" cy="9541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Parágrafos, Linhas Horizontais e Símbolos Especiais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Imagens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Ícones da Página (favicon)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Cabeçalhos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Não Semântica/Semântica 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(b/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strong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i/em,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u,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big,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sub)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Code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Citações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Listas (Ordenadas/Não Ordenadas)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 de Definições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Link Externo, Link Interno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Áudio/Vídeo/Iframe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Time/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Veja arquivo exemplo no página do Professor !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BF71108-0C36-A064-0223-B4510D12C17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0AEA4E8-7CE0-0C58-16F3-7948EAAA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0370E49-B870-88F4-6973-4BFEC338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9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B3A1-9CFA-5414-376D-462829A81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DFECB9E-2DE9-CC94-E480-E8C16111B44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7D0A8D7-F4E8-1830-B340-03F19AE5F18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92875C8-4080-7EF6-D71A-340F0C824891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D56FDE0-A8F7-179B-8D98-5F2843387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E9BDCD4A-435B-8D1D-99F1-EC37F13F3A1E}"/>
              </a:ext>
            </a:extLst>
          </p:cNvPr>
          <p:cNvSpPr txBox="1"/>
          <p:nvPr/>
        </p:nvSpPr>
        <p:spPr>
          <a:xfrm>
            <a:off x="1006413" y="2947735"/>
            <a:ext cx="225170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5400" dirty="0">
                <a:solidFill>
                  <a:schemeClr val="dk1"/>
                </a:solidFill>
              </a:rPr>
              <a:t>Um formulário é composto basicamente de campos de coleta de dados (chamamos de </a:t>
            </a:r>
            <a:r>
              <a:rPr lang="pt-BR" sz="5400" b="1" dirty="0">
                <a:solidFill>
                  <a:schemeClr val="dk1"/>
                </a:solidFill>
              </a:rPr>
              <a:t>input </a:t>
            </a:r>
            <a:r>
              <a:rPr lang="pt-BR" sz="5400" dirty="0">
                <a:solidFill>
                  <a:schemeClr val="dk1"/>
                </a:solidFill>
              </a:rPr>
              <a:t>ou </a:t>
            </a:r>
            <a:r>
              <a:rPr lang="pt-BR" sz="5400" b="1" dirty="0" err="1">
                <a:solidFill>
                  <a:schemeClr val="dk1"/>
                </a:solidFill>
              </a:rPr>
              <a:t>textarea</a:t>
            </a:r>
            <a:r>
              <a:rPr lang="pt-BR" sz="5400" dirty="0">
                <a:solidFill>
                  <a:schemeClr val="dk1"/>
                </a:solidFill>
              </a:rPr>
              <a:t>) e de etiquetas desses campos (chamamos de </a:t>
            </a:r>
            <a:r>
              <a:rPr lang="pt-BR" sz="5400" b="1" dirty="0" err="1">
                <a:solidFill>
                  <a:schemeClr val="dk1"/>
                </a:solidFill>
              </a:rPr>
              <a:t>labels</a:t>
            </a:r>
            <a:r>
              <a:rPr lang="pt-BR" sz="5400" dirty="0">
                <a:solidFill>
                  <a:schemeClr val="dk1"/>
                </a:solidFill>
              </a:rPr>
              <a:t>). </a:t>
            </a:r>
          </a:p>
          <a:p>
            <a:pPr algn="just"/>
            <a:endParaRPr lang="pt-BR" sz="5400" dirty="0">
              <a:latin typeface="Futura Bk BT" panose="020B0502020204020303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CB24CB3-6993-934E-BD46-5B232E91A94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965EB0AF-253F-4F75-59F8-CDB0DCB28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786138F-2250-7F78-9090-9D01DB425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Google Shape;78;p16">
            <a:extLst>
              <a:ext uri="{FF2B5EF4-FFF2-40B4-BE49-F238E27FC236}">
                <a16:creationId xmlns:a16="http://schemas.microsoft.com/office/drawing/2014/main" id="{A99B62F8-25F4-086B-8BA7-4C9EC8AC661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86600" y="7351945"/>
            <a:ext cx="5601900" cy="341632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BAD5BF8-A48A-2BA6-6835-46CD1F4D3A71}"/>
              </a:ext>
            </a:extLst>
          </p:cNvPr>
          <p:cNvSpPr txBox="1"/>
          <p:nvPr/>
        </p:nvSpPr>
        <p:spPr>
          <a:xfrm>
            <a:off x="2647950" y="6576061"/>
            <a:ext cx="12230100" cy="5316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35714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&lt;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form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action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="/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novoCliente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"&gt;</a:t>
            </a:r>
          </a:p>
          <a:p>
            <a:pPr marL="0" lvl="0" indent="0" algn="l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        Nome:&lt;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br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&gt;</a:t>
            </a:r>
          </a:p>
          <a:p>
            <a:pPr marL="0" lvl="0" indent="0" algn="l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        &lt;input 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name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="nome" /&gt;&lt;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br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&gt;</a:t>
            </a:r>
          </a:p>
          <a:p>
            <a:pPr marL="0" lvl="0" indent="0" algn="l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        Mensagem:&lt;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br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&gt;</a:t>
            </a:r>
          </a:p>
          <a:p>
            <a:pPr marL="0" lvl="0" indent="0" algn="l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        &lt;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textarea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name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="msg"&gt;</a:t>
            </a:r>
          </a:p>
          <a:p>
            <a:pPr marL="0" lvl="0" indent="0" algn="l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latin typeface="Courier New"/>
                <a:ea typeface="Courier New"/>
                <a:cs typeface="Courier New"/>
                <a:sym typeface="Courier New"/>
              </a:rPr>
              <a:t>        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&lt;/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textarea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&gt;</a:t>
            </a:r>
          </a:p>
          <a:p>
            <a:pPr marL="0" lvl="0" indent="0" algn="l" rtl="0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&lt;/</a:t>
            </a:r>
            <a:r>
              <a:rPr lang="pt-BR" sz="3600" b="1" dirty="0" err="1">
                <a:latin typeface="Courier New"/>
                <a:ea typeface="Courier New"/>
                <a:cs typeface="Courier New"/>
                <a:sym typeface="Courier New"/>
              </a:rPr>
              <a:t>form</a:t>
            </a:r>
            <a:r>
              <a:rPr lang="pt-BR" sz="3600" b="1" dirty="0">
                <a:latin typeface="Courier New"/>
                <a:ea typeface="Courier New"/>
                <a:cs typeface="Courier New"/>
                <a:sym typeface="Courier New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68447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91C9F-CC0C-69C3-C5BD-29305EF3E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66EE266-9943-52E9-D564-A56F62B5D44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51A2D36-A2BB-1159-8519-6B27AC8CD49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97901C9-242D-27E7-B30B-B026B66584A6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 - Elementos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ED22D16-CD68-88DC-9E03-34A588893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776F2B3-1278-E3E5-3351-C62EABC7D8AF}"/>
              </a:ext>
            </a:extLst>
          </p:cNvPr>
          <p:cNvSpPr txBox="1"/>
          <p:nvPr/>
        </p:nvSpPr>
        <p:spPr>
          <a:xfrm>
            <a:off x="857250" y="2337923"/>
            <a:ext cx="22517099" cy="10556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campos do HTML podem ser separados em: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Coleta de texto. 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Coleta de opções.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Botões de controle.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São dois atributos obrigatórios: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indica o tipo do atributo (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ou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checkbox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indica o nome do atributo que o conteúdo do input irá enviar. Por exemplo, no campo nome, se digitarmos Yuri e enviarmos o formulário, o corpo da requisição vai como nome=Yuri.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Elementos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&lt;input&gt; – campo de texto, senha,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etc.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textarea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– campo de texto longo.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e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option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– listas suspensas.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label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– rótulo para um campo.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button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– botão (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submit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reset ou personalizado).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2C09B0F-203C-DE02-D777-FBA9C9557C43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E7925F13-13B5-1268-0C49-1A8CDF6B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B1F1161-40A1-2152-1371-6719539F9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1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396FB-1000-935B-0995-8F1243074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F056FE-0602-A6FE-F7A7-6DAB96E240C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4799ADD-4421-11A9-0213-6FB63F13F02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0CFA896-150B-3B96-4665-C8692C736413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 - Elementos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BD69FA7-0F2F-8CAD-F131-3CFDD838C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242E73AC-1D20-85DD-9DF5-B914E5F82B2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BB4E074-A2AB-0302-CC65-D9D011514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9FBE504-6F27-3403-2516-A89F76616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387D365-CE7E-45EF-9413-1C9020A71D9A}"/>
              </a:ext>
            </a:extLst>
          </p:cNvPr>
          <p:cNvSpPr txBox="1"/>
          <p:nvPr/>
        </p:nvSpPr>
        <p:spPr>
          <a:xfrm>
            <a:off x="6076950" y="5810935"/>
            <a:ext cx="12230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9D54432-DF27-54F7-4FF6-C81B2BE00579}"/>
              </a:ext>
            </a:extLst>
          </p:cNvPr>
          <p:cNvSpPr txBox="1"/>
          <p:nvPr/>
        </p:nvSpPr>
        <p:spPr>
          <a:xfrm>
            <a:off x="6076950" y="5810935"/>
            <a:ext cx="12230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F8932997-DDF5-4130-1783-A145C116B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5950" y="3649220"/>
            <a:ext cx="6499756" cy="8393971"/>
          </a:xfrm>
          <a:prstGeom prst="rect">
            <a:avLst/>
          </a:prstGeom>
        </p:spPr>
      </p:pic>
      <p:sp>
        <p:nvSpPr>
          <p:cNvPr id="16" name="TextBox 8">
            <a:extLst>
              <a:ext uri="{FF2B5EF4-FFF2-40B4-BE49-F238E27FC236}">
                <a16:creationId xmlns:a16="http://schemas.microsoft.com/office/drawing/2014/main" id="{13E52574-642F-89DE-0627-879082E695EB}"/>
              </a:ext>
            </a:extLst>
          </p:cNvPr>
          <p:cNvSpPr txBox="1"/>
          <p:nvPr/>
        </p:nvSpPr>
        <p:spPr>
          <a:xfrm>
            <a:off x="857250" y="2528656"/>
            <a:ext cx="225170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5400" dirty="0">
                <a:solidFill>
                  <a:schemeClr val="dk1"/>
                </a:solidFill>
              </a:rPr>
              <a:t>Resumo e Livro Texto – Cap. 5</a:t>
            </a:r>
          </a:p>
          <a:p>
            <a:pPr algn="just"/>
            <a:endParaRPr lang="pt-BR" sz="5400" dirty="0">
              <a:latin typeface="Futura Bk BT" panose="020B0502020204020303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FB6B3ABD-EA66-246C-4578-705703E4B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8118" y="4999672"/>
            <a:ext cx="4139082" cy="611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50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E5E9B-27F3-FDC7-A71A-61D8D7E3A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9098C02-349A-9C9F-ABFC-F82BC04A26B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33C4AD3-0C41-54C0-B434-755CC379B1E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FBA8B2F-ADDE-163B-23C5-EAD1A2DD43E5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 - Atributos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BA4D8E9-A2A1-F903-7112-353FAA1D0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2E9EB29-A32E-2B01-7E88-7BDBE7874349}"/>
              </a:ext>
            </a:extLst>
          </p:cNvPr>
          <p:cNvSpPr txBox="1"/>
          <p:nvPr/>
        </p:nvSpPr>
        <p:spPr>
          <a:xfrm>
            <a:off x="1727574" y="3487846"/>
            <a:ext cx="2092885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Atributos Importantes dos Campos dos Formulários HTML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required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torna o campo obrigatório.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min,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max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maxlength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limites numéricos ou de texto.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pattern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expressão regular para validação personalizada.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controla a validação automática (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etc.).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indica um valor inicial ao campo, ou uma seleção.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readonly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indica que o campo está como leitura apenas.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placeholder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coloca um texto explicativo dentro do campo.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31BD122-E7BB-97F9-5517-3A0CF9B5AE03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8AF6230E-721F-42E1-3EA2-13F4E6323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B451939-A6AA-7B74-240F-BCAB36C6A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34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830D2-E9B9-76A1-879C-ABBC6FEDA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3D8F07E-2A70-DC17-6C17-DEA0DE23D02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EFB2A4C-9A91-1C56-B0C4-8EFF769E195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89D40C9-4BB6-3359-FBEF-612347096EB4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Expressão Regular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F8EC2C7-F14A-CF0B-48B0-6195BD37C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8B195EC8-DEBD-D5D3-804C-B9F49D3B1E2B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2A2F03A9-C07C-FF90-E30F-F4E4EB5E2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EFA8A14-6124-5052-70F7-B7AA748FD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1E145E13-C90E-A071-2183-D3ACE2A3F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332010"/>
              </p:ext>
            </p:extLst>
          </p:nvPr>
        </p:nvGraphicFramePr>
        <p:xfrm>
          <a:off x="1296894" y="2847480"/>
          <a:ext cx="21767800" cy="9601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35140">
                  <a:extLst>
                    <a:ext uri="{9D8B030D-6E8A-4147-A177-3AD203B41FA5}">
                      <a16:colId xmlns:a16="http://schemas.microsoft.com/office/drawing/2014/main" val="2263826004"/>
                    </a:ext>
                  </a:extLst>
                </a:gridCol>
                <a:gridCol w="8548760">
                  <a:extLst>
                    <a:ext uri="{9D8B030D-6E8A-4147-A177-3AD203B41FA5}">
                      <a16:colId xmlns:a16="http://schemas.microsoft.com/office/drawing/2014/main" val="1247078833"/>
                    </a:ext>
                  </a:extLst>
                </a:gridCol>
                <a:gridCol w="2402242">
                  <a:extLst>
                    <a:ext uri="{9D8B030D-6E8A-4147-A177-3AD203B41FA5}">
                      <a16:colId xmlns:a16="http://schemas.microsoft.com/office/drawing/2014/main" val="519831377"/>
                    </a:ext>
                  </a:extLst>
                </a:gridCol>
                <a:gridCol w="8481658">
                  <a:extLst>
                    <a:ext uri="{9D8B030D-6E8A-4147-A177-3AD203B41FA5}">
                      <a16:colId xmlns:a16="http://schemas.microsoft.com/office/drawing/2014/main" val="24004042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Símbolo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Significado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Exemplo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O que valida?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2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Qualquer caractere (exceto nova linha)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a.b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algo como "a*b", "a9b", "a_b"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3854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\d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Qualquer dígito (0–9)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\d{4}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exatamente 4 dígitos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335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\w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Letra, número ou underline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\w+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uma ou mais letras ou números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1576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[abc]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Um caractere entre os listados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[abc]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"a", "b" ou "c"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9860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[^abc]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Qualquer caractere, exceto a, b ou 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[^0-9]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qualquer coisa que não seja número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046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[a-z]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Faixa de caracteres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[A-Za-z]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letras maiúsculas e minúsculas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7141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Um ou mais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\d+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1 ou mais dígitos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711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Zero ou mais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\d*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pode não ter número algum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7784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Zero ou 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\d?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pode ter no máximo um número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605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{n}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Exatamente n vezes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\d{5}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exatamente 5 dígitos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415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{n,}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Pelo menos n vezes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\d{2,}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2 ou mais dígitos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7483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{n,m}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Entre n e m vezes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\d{2,4}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de 2 a 4 dígitos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4160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^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Início da string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^abc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deve começar com "abc"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6606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$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Fim da string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abc$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deve terminar com "abc"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5782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942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C7E2F-C7B3-6819-5825-1F35D7A76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386170D-1CE6-CBFE-724C-5B728937DED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4FF2228-9677-4E32-93C7-70610F04BE9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0369EE4-7A88-A3E7-6A42-A872A549E809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Expressão Regular - Exemplo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7D31FE0-8610-DF91-AAE5-5D75F3C5B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7E604C3D-74C3-C705-15C5-8DCB319CC96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F3D0D9EB-F2EC-6720-E573-6B54E34AC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FA87176-321E-E08E-4A20-0125F64F0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D4C747F-CE64-2ABF-7CB8-719BA6A26EEB}"/>
              </a:ext>
            </a:extLst>
          </p:cNvPr>
          <p:cNvSpPr txBox="1"/>
          <p:nvPr/>
        </p:nvSpPr>
        <p:spPr>
          <a:xfrm>
            <a:off x="1447800" y="2843196"/>
            <a:ext cx="22378988" cy="7417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/>
              <a:t>Nome com pelo menos 3 letras</a:t>
            </a:r>
          </a:p>
          <a:p>
            <a:r>
              <a:rPr lang="pt-BR" sz="3200" dirty="0"/>
              <a:t>	</a:t>
            </a:r>
            <a:r>
              <a:rPr lang="pt-BR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&lt;input </a:t>
            </a:r>
            <a:r>
              <a:rPr lang="pt-BR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t-BR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pt-BR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pt-BR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pt-BR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pattern</a:t>
            </a:r>
            <a:r>
              <a:rPr lang="pt-BR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="[A-</a:t>
            </a:r>
            <a:r>
              <a:rPr lang="pt-BR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</a:t>
            </a:r>
            <a:r>
              <a:rPr lang="pt-BR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-z]{3,}" </a:t>
            </a:r>
            <a:r>
              <a:rPr lang="pt-BR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title</a:t>
            </a:r>
            <a:r>
              <a:rPr lang="pt-BR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="Digite pelo menos 3 letras"&gt;</a:t>
            </a:r>
          </a:p>
          <a:p>
            <a:endParaRPr lang="pt-BR" sz="4800" dirty="0"/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/>
              <a:t>Email com validação personalizada (não é necessário, pois </a:t>
            </a:r>
            <a:r>
              <a:rPr lang="pt-BR" sz="4800" dirty="0" err="1"/>
              <a:t>type</a:t>
            </a:r>
            <a:r>
              <a:rPr lang="pt-BR" sz="4800" dirty="0"/>
              <a:t>="</a:t>
            </a:r>
            <a:r>
              <a:rPr lang="pt-BR" sz="4800" dirty="0" err="1"/>
              <a:t>email</a:t>
            </a:r>
            <a:r>
              <a:rPr lang="pt-BR" sz="4800" dirty="0"/>
              <a:t>" já valida)</a:t>
            </a:r>
          </a:p>
          <a:p>
            <a:r>
              <a:rPr lang="pt-BR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&lt;input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pattern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="\d{5}-\d{3}"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title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="Formato: 12345-678"&gt;</a:t>
            </a:r>
          </a:p>
          <a:p>
            <a:endParaRPr lang="pt-BR" sz="4800" dirty="0"/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/>
              <a:t>Senha forte (mínimo 8, com letra maiúscula e número)</a:t>
            </a:r>
          </a:p>
          <a:p>
            <a:r>
              <a:rPr lang="pt-BR" sz="4800" dirty="0"/>
              <a:t>	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&lt;input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pattern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="(?=.*[A-Z])(?=.*\d)[A-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-z\d]{8,}"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title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="Mínimo 8 caracteres, incluindo uma letra maiúscula e um número"&gt;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4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FB46A-61AC-A079-07B5-54B611109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7074B0-C9E8-829D-5D37-2CC7A95F3FA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555CB0E-1065-5F27-8616-14D3D0F59F2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11212023-8DA2-F5C4-C16A-475F7465B56F}"/>
              </a:ext>
            </a:extLst>
          </p:cNvPr>
          <p:cNvSpPr txBox="1"/>
          <p:nvPr/>
        </p:nvSpPr>
        <p:spPr>
          <a:xfrm>
            <a:off x="927007" y="672809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Folha de Estilo (CSS)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2ABE6D5-D9E6-2EBF-9A75-74763A743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212ABC22-C02A-3FA0-D087-E9EBFDD8FB9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87515614-50E8-AF7A-86CD-5F54F1DFA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37A6C246-588C-F797-8B97-7E7C154AF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C90E53F-D046-00E2-2957-4B136E4FA86A}"/>
              </a:ext>
            </a:extLst>
          </p:cNvPr>
          <p:cNvSpPr txBox="1"/>
          <p:nvPr/>
        </p:nvSpPr>
        <p:spPr>
          <a:xfrm>
            <a:off x="1465201" y="3182427"/>
            <a:ext cx="22361587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b="1" i="0" dirty="0">
                <a:effectLst/>
                <a:latin typeface="Futura Bk BT" panose="020B0502020204020303"/>
              </a:rPr>
              <a:t>Definição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Uma folha de estilo é um arquivo ou conjunto de regras que define como os elementos de um documento digital serão apresentados visualmente.</a:t>
            </a:r>
          </a:p>
          <a:p>
            <a:endParaRPr lang="pt-BR" sz="4800" dirty="0">
              <a:latin typeface="Futura Bk BT" panose="020B0502020204020303"/>
            </a:endParaRPr>
          </a:p>
          <a:p>
            <a:r>
              <a:rPr lang="pt-BR" sz="4800" b="1" dirty="0">
                <a:latin typeface="Futura Bk BT" panose="020B0502020204020303"/>
              </a:rPr>
              <a:t>Principais Tipos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CSS (</a:t>
            </a:r>
            <a:r>
              <a:rPr lang="pt-BR" sz="4800" dirty="0" err="1">
                <a:latin typeface="Futura Bk BT" panose="020B0502020204020303"/>
              </a:rPr>
              <a:t>Cascading</a:t>
            </a:r>
            <a:r>
              <a:rPr lang="pt-BR" sz="4800" dirty="0">
                <a:latin typeface="Futura Bk BT" panose="020B0502020204020303"/>
              </a:rPr>
              <a:t> </a:t>
            </a:r>
            <a:r>
              <a:rPr lang="pt-BR" sz="4800" dirty="0" err="1">
                <a:latin typeface="Futura Bk BT" panose="020B0502020204020303"/>
              </a:rPr>
              <a:t>Style</a:t>
            </a:r>
            <a:r>
              <a:rPr lang="pt-BR" sz="4800" dirty="0">
                <a:latin typeface="Futura Bk BT" panose="020B0502020204020303"/>
              </a:rPr>
              <a:t> </a:t>
            </a:r>
            <a:r>
              <a:rPr lang="pt-BR" sz="4800" dirty="0" err="1">
                <a:latin typeface="Futura Bk BT" panose="020B0502020204020303"/>
              </a:rPr>
              <a:t>Sheets</a:t>
            </a:r>
            <a:r>
              <a:rPr lang="pt-BR" sz="4800" dirty="0">
                <a:latin typeface="Futura Bk BT" panose="020B0502020204020303"/>
              </a:rPr>
              <a:t>): Usadas para estilizar páginas web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XSL (</a:t>
            </a:r>
            <a:r>
              <a:rPr lang="pt-BR" sz="4800" dirty="0" err="1">
                <a:latin typeface="Futura Bk BT" panose="020B0502020204020303"/>
              </a:rPr>
              <a:t>eXtensible</a:t>
            </a:r>
            <a:r>
              <a:rPr lang="pt-BR" sz="4800" dirty="0">
                <a:latin typeface="Futura Bk BT" panose="020B0502020204020303"/>
              </a:rPr>
              <a:t> </a:t>
            </a:r>
            <a:r>
              <a:rPr lang="pt-BR" sz="4800" dirty="0" err="1">
                <a:latin typeface="Futura Bk BT" panose="020B0502020204020303"/>
              </a:rPr>
              <a:t>Stylesheet</a:t>
            </a:r>
            <a:r>
              <a:rPr lang="pt-BR" sz="4800" dirty="0">
                <a:latin typeface="Futura Bk BT" panose="020B0502020204020303"/>
              </a:rPr>
              <a:t> </a:t>
            </a:r>
            <a:r>
              <a:rPr lang="pt-BR" sz="4800" dirty="0" err="1">
                <a:latin typeface="Futura Bk BT" panose="020B0502020204020303"/>
              </a:rPr>
              <a:t>Language</a:t>
            </a:r>
            <a:r>
              <a:rPr lang="pt-BR" sz="4800" dirty="0">
                <a:latin typeface="Futura Bk BT" panose="020B0502020204020303"/>
              </a:rPr>
              <a:t>): Para documentos XML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Folhas de estilo para processadores de texto: Como no Word, Google </a:t>
            </a:r>
            <a:r>
              <a:rPr lang="pt-BR" sz="4800" dirty="0" err="1">
                <a:latin typeface="Futura Bk BT" panose="020B0502020204020303"/>
              </a:rPr>
              <a:t>Docs</a:t>
            </a:r>
            <a:r>
              <a:rPr lang="pt-BR" sz="4800" dirty="0">
                <a:latin typeface="Futura Bk BT" panose="020B0502020204020303"/>
              </a:rPr>
              <a:t>, etc.</a:t>
            </a:r>
            <a:endParaRPr lang="pt-BR" sz="4800" b="0" i="0" dirty="0">
              <a:effectLst/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224282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12744</TotalTime>
  <Words>1479</Words>
  <Application>Microsoft Office PowerPoint</Application>
  <PresentationFormat>Personalizar</PresentationFormat>
  <Paragraphs>255</Paragraphs>
  <Slides>17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496</cp:revision>
  <cp:lastPrinted>2022-06-11T19:51:40Z</cp:lastPrinted>
  <dcterms:created xsi:type="dcterms:W3CDTF">2014-09-26T10:57:37Z</dcterms:created>
  <dcterms:modified xsi:type="dcterms:W3CDTF">2025-04-24T00:48:48Z</dcterms:modified>
</cp:coreProperties>
</file>