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5" r:id="rId2"/>
    <p:sldId id="523" r:id="rId3"/>
    <p:sldId id="569" r:id="rId4"/>
    <p:sldId id="567" r:id="rId5"/>
    <p:sldId id="570" r:id="rId6"/>
    <p:sldId id="568" r:id="rId7"/>
    <p:sldId id="571" r:id="rId8"/>
    <p:sldId id="566" r:id="rId9"/>
    <p:sldId id="539" r:id="rId10"/>
    <p:sldId id="573" r:id="rId11"/>
    <p:sldId id="490" r:id="rId12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6"/>
    <a:srgbClr val="000000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4/23/2025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49854-B351-54E6-7255-4CA1C4D45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160685A-5088-C006-0C82-208C001A1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E4A17C-3B3F-E20D-FB49-9B1787543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6CD3C5D-CFBC-AF2F-71CC-823865D3B0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928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FA50-F6D0-BC50-466F-D994C7236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F4190C-6C5D-9155-6E5D-ECCC2FD76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6582DE9-7303-4AF7-64B8-8D5A2E35F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B804C6-D092-31CA-4401-919E43F8A8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83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80A9E-8D92-CD2F-A72F-65F5CEDE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21C40E7-0A31-248C-FC4A-01690C4F1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142B8AC-052B-CB58-C155-BCB92DBA2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5C813D-A36B-64F4-EBE5-034A99AD7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6135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2327-455B-EC3B-1917-D7D9B6486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B6AE29B-5742-2B67-570E-FE7650E49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59249C-5034-12CD-9F6A-8155423B3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4B8AE8-9B1F-2800-FE48-5D68F16A8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20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D4D3E-66E9-E225-0924-23DB93D6B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38954A-9E11-498F-D184-53C73E3145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F2A739-5F63-8358-ECD1-6598026F6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8B48C8-AE76-B0B4-4A4C-F19133721F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579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C129-C011-490C-A908-F9E0B11AB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ADF24A-8AA6-AFA5-0834-8FA7D59BD9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D5D25E-BE94-C8EE-D6F2-03B1DF774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C771DA-B519-0068-47EE-81170F3170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06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CC8CF-771B-4F5D-BBDC-8D228812AD7A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8F829-490B-4F28-BFD5-00F75A7BDA55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F1C3E-3CE2-4970-984C-DC5388B155D8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8F74-9C5D-4C97-9ACD-8D54F3DE363A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05B33-F6BF-4083-A7D4-BD51966A9EB2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96E3B-A8E7-4922-A2F1-2833B196B7CD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ACCB-8543-4DAD-9A68-3A7B8A4B0C10}" type="datetime1">
              <a:rPr lang="en-US" smtClean="0"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4654-CCD5-4C9D-9A3B-9E5D07A6B94F}" type="datetime1">
              <a:rPr lang="en-US" smtClean="0"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590F7-D1B1-4ED3-B9B2-9E1B24F2B012}" type="datetime1">
              <a:rPr lang="en-US" smtClean="0"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34671-2626-4D2D-AD96-01052155FFF6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9CB1A-42CA-4E95-972A-7D9A8FA20090}" type="datetime1">
              <a:rPr lang="en-US" smtClean="0"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5753D-3E42-4E7C-B345-641CB17FF047}" type="datetime1">
              <a:rPr lang="en-US" smtClean="0"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02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e replicar a página abaixo. Criar um repositório no GITHUB para resolver esta atividade.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E3E0F6D-3814-CEA5-9801-BEC93DCAA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0968" y="5173981"/>
            <a:ext cx="6715323" cy="6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1221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HTML, todos os elementos podem ser classificados em duas categorias: elementos de bloco e elementos de linha.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bloco: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Ocupam toda a largura disponível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Sempre começam em uma nova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Causam uma quebra de linha após seu término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Podem conter outros elementos de bloco e elementos de linha</a:t>
            </a: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linha: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Ocupam apenas o espaço necessário para seu conteúdo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causam quebras de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Fluem junto com o texto e outros elementos de linha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Normalmente só podem conter outros elementos de linha e texto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B7B02-3456-AC3B-9440-A46D6E8A7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8B9378B-879E-C791-3920-3F6781F4C31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8A6FEFB-0EAB-B16A-029A-99C8AF52544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C524DE2-7F58-3311-50A0-EA05B803A3CB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D2BF2F5-F777-6BE3-8FE6-74A579F12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57C0250-E016-E595-706B-8F8D02451450}"/>
              </a:ext>
            </a:extLst>
          </p:cNvPr>
          <p:cNvSpPr txBox="1"/>
          <p:nvPr/>
        </p:nvSpPr>
        <p:spPr>
          <a:xfrm>
            <a:off x="1006413" y="2947735"/>
            <a:ext cx="22517099" cy="1160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bloco: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Títulos: &lt;h1&gt; a &lt;h6&gt;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article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&lt;header&gt;,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footer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Texto: &lt;p&gt;,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blockquote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address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&lt;li&gt;, &lt;dl&gt;,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tbody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tfoot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fieldset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&lt;figure&gt;,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figcaption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video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audio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algn="just"/>
            <a:endParaRPr lang="pt-BR" sz="40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Os elementos de linha: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Formatação de texto: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strong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&lt;em&gt;, &lt;b&gt;, &lt;i&gt;,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&lt;sub&gt;,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&lt;cite&gt;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 e mídia: &lt;a&gt;,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Formulários: &lt;input&gt;,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button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label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textarea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Semânticos: &lt;time&gt;, &lt;q&gt;,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abbr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&lt;data&gt;,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dfn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kbd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&lt;var&gt;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2900106-6CF0-596C-8270-6BB9C568F8D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993A6A8-745E-A678-AB02-E086F71BD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C4A6025-D565-55D3-5B9A-F5FA7B1FA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6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5AD82-D415-0708-F4F0-2DA07590B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918FB8-AD54-7279-E9B8-3798A4F08AA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660EF6C-B89B-E928-893A-002C2BF7CF9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2B6538E-E47B-4F50-B84E-3F71C6D66A8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EB1D108-60A2-B0A1-E3D1-3187CEE0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2727B25-B06F-899F-C685-717046CB6FE4}"/>
              </a:ext>
            </a:extLst>
          </p:cNvPr>
          <p:cNvSpPr txBox="1"/>
          <p:nvPr/>
        </p:nvSpPr>
        <p:spPr>
          <a:xfrm>
            <a:off x="1006413" y="2947735"/>
            <a:ext cx="225170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é um elemento de bloco e é uma das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mais utilizadas no HTML.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principais: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contêiner genérico para agrupar conteúdo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Ocupa 100% da largura disponível do elemento pai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Sempre inicia em uma nova linha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ideal para criar seções e estruturar o layout da página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é um elemento de linha e também é muito utilizada.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Características principais: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um contêiner genérico em linha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Ocupa apenas o espaço necessário para seu conteúdo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Não causa quebras de linha</a:t>
            </a:r>
          </a:p>
          <a:p>
            <a:pPr marL="2400300" lvl="2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É ideal para aplicar estilos a partes específicas de texto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47BADC7-D6AF-81FE-D431-B97B1F11F0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CE7C3E7-FDF9-467A-3FDC-C5C9B4E45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315F4E4-078C-5C13-26A3-D869F1304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8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7A712-CEC8-498C-4FE2-A26CD99DD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7BDB47-D60E-CC81-08F4-72423FDF31F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D22FFB8-D1D5-CDBB-3213-FC08DEA9638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7C1282A-2D37-DA9E-BBD0-96CAAA03011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F27DA78-CE3E-7FD7-BD31-3147E436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C1010749-85DA-BF8C-182E-22D2DDF9057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EB72138-563F-4BED-A534-0CFB26B87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B9C3863-6945-3D63-D594-BA48C2A0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5122" name="Picture 2" descr="Block Level Element vs Inline Level Elements : HTML, CSS | by Leroy Leow |  Medium">
            <a:extLst>
              <a:ext uri="{FF2B5EF4-FFF2-40B4-BE49-F238E27FC236}">
                <a16:creationId xmlns:a16="http://schemas.microsoft.com/office/drawing/2014/main" id="{64A06A06-D9E7-B59C-0398-A4EF42461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079" y="3996098"/>
            <a:ext cx="7928695" cy="792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enhuma descrição de foto disponível.">
            <a:extLst>
              <a:ext uri="{FF2B5EF4-FFF2-40B4-BE49-F238E27FC236}">
                <a16:creationId xmlns:a16="http://schemas.microsoft.com/office/drawing/2014/main" id="{B3C19374-BBA0-470D-33B6-9369C94F4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9626" y="4273062"/>
            <a:ext cx="7249982" cy="76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7609F76-CC43-891F-7668-DFEADA3ED6C7}"/>
              </a:ext>
            </a:extLst>
          </p:cNvPr>
          <p:cNvSpPr txBox="1"/>
          <p:nvPr/>
        </p:nvSpPr>
        <p:spPr>
          <a:xfrm>
            <a:off x="2097657" y="3117974"/>
            <a:ext cx="792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Padrão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1A842F83-66D5-E4E1-17B7-19D4327272E9}"/>
              </a:ext>
            </a:extLst>
          </p:cNvPr>
          <p:cNvSpPr txBox="1"/>
          <p:nvPr/>
        </p:nvSpPr>
        <p:spPr>
          <a:xfrm>
            <a:off x="13890913" y="3128691"/>
            <a:ext cx="7928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 ser alterado no CSS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8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B0313-00EA-CF12-9C85-0429DF7F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8C228E-1A79-5C1F-5586-695707D4A58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E01C192-E81D-D983-E88C-97962B5E5ED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952B32F-4D56-EBAB-CF51-EA433491A88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Bloco e de Linha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7DE143-85BA-30CE-02CE-E23AF2D0E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57BEBF3-5410-E261-F733-028229699FFB}"/>
              </a:ext>
            </a:extLst>
          </p:cNvPr>
          <p:cNvSpPr txBox="1"/>
          <p:nvPr/>
        </p:nvSpPr>
        <p:spPr>
          <a:xfrm>
            <a:off x="1006413" y="2947735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Usar Cada Um?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Use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quando precisar: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Criar seções ou contêineres maiores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Agrupar elementos relacionados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Estruturar o layout da página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Use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span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quando precisar: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Estilizar parte específica de um texto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Aplicar formatações dentro de um parágrafo</a:t>
            </a:r>
          </a:p>
          <a:p>
            <a:pPr marL="3314700" lvl="3" indent="-57150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Adicionar comportamentos a partes específicas de conteúdo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67D2617-D3EA-5A4B-192F-39B80070E44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2CC5FD67-8DBC-4EA7-BEBF-193051D2B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8F1E95E-E4A4-5B79-4A33-44297AD8B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B3A1-9CFA-5414-376D-462829A81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DFECB9E-2DE9-CC94-E480-E8C16111B4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D0A8D7-F4E8-1830-B340-03F19AE5F1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92875C8-4080-7EF6-D71A-340F0C8248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Formulário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D56FDE0-A8F7-179B-8D98-5F284338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E9BDCD4A-435B-8D1D-99F1-EC37F13F3A1E}"/>
              </a:ext>
            </a:extLst>
          </p:cNvPr>
          <p:cNvSpPr txBox="1"/>
          <p:nvPr/>
        </p:nvSpPr>
        <p:spPr>
          <a:xfrm>
            <a:off x="1006413" y="2947735"/>
            <a:ext cx="225170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elemento 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em HTML é usado para criar formulários que permitem que os usuários enviem dados para um servidor ou realizem interações em uma página.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CB24CB3-6993-934E-BD46-5B232E91A94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65EB0AF-253F-4F75-59F8-CDB0DCB28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786138F-2250-7F78-9090-9D01DB42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FC65B1C-4E71-CA71-11A3-1C8CB0BD3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058769"/>
              </p:ext>
            </p:extLst>
          </p:nvPr>
        </p:nvGraphicFramePr>
        <p:xfrm>
          <a:off x="1950212" y="4970458"/>
          <a:ext cx="20629500" cy="5577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56788">
                  <a:extLst>
                    <a:ext uri="{9D8B030D-6E8A-4147-A177-3AD203B41FA5}">
                      <a16:colId xmlns:a16="http://schemas.microsoft.com/office/drawing/2014/main" val="3991710245"/>
                    </a:ext>
                  </a:extLst>
                </a:gridCol>
                <a:gridCol w="10496212">
                  <a:extLst>
                    <a:ext uri="{9D8B030D-6E8A-4147-A177-3AD203B41FA5}">
                      <a16:colId xmlns:a16="http://schemas.microsoft.com/office/drawing/2014/main" val="3702607243"/>
                    </a:ext>
                  </a:extLst>
                </a:gridCol>
                <a:gridCol w="6876500">
                  <a:extLst>
                    <a:ext uri="{9D8B030D-6E8A-4147-A177-3AD203B41FA5}">
                      <a16:colId xmlns:a16="http://schemas.microsoft.com/office/drawing/2014/main" val="28724937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Atributo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Exemplo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8171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a URL para onde os dados do formulário serão enviados.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action="/enviar.php"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8147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method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o método de envio dos dados: GET ou POST.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method="post"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8823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enctype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como os dados devem ser codificados ao serem enviados.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enctype="multipart/form-data" (para envio de arquivos)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3072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Define onde a resposta será exibida (_self, _blank, etc).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target="_blank"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116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autocomplete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Habilita ou desabilita a autocompletação dos campos.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/>
                        <a:t>autocomplete="on"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7204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/>
                        <a:t>novalidate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Ignora a validação HTML5 ao enviar o formulário.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dirty="0" err="1"/>
                        <a:t>novalidate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676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47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0D31D-F79C-37F3-96BF-E2473175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0BBF7F-0E8A-ADC8-112C-1CA0BDFC448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1FAD3AD-17E8-81E2-C062-DE3C7B61784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DEDED19-B101-1626-5C68-A509CCC3A8FA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 HTML - Formulário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40DD7DD-C3CE-E9C6-B263-5733DA290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B08E80F1-EE4D-4160-8A67-525C71A1B19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65FB2A38-CDFE-1914-1A72-0C8E9DCEC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9257B99C-BA2B-9B8A-441F-5F1D75CC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BF4CF63-2393-E848-E9E4-1DA483BED05C}"/>
              </a:ext>
            </a:extLst>
          </p:cNvPr>
          <p:cNvSpPr txBox="1"/>
          <p:nvPr/>
        </p:nvSpPr>
        <p:spPr>
          <a:xfrm>
            <a:off x="1465201" y="3182427"/>
            <a:ext cx="22361587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Resumo HTML (HTML </a:t>
            </a:r>
            <a:r>
              <a:rPr lang="pt-BR" sz="4800" b="0" i="0" dirty="0" err="1">
                <a:effectLst/>
                <a:latin typeface="Futura Bk BT" panose="020B0502020204020303"/>
              </a:rPr>
              <a:t>Cheat</a:t>
            </a:r>
            <a:r>
              <a:rPr lang="pt-BR" sz="4800" b="0" i="0" dirty="0">
                <a:effectLst/>
                <a:latin typeface="Futura Bk BT" panose="020B0502020204020303"/>
              </a:rPr>
              <a:t> </a:t>
            </a:r>
            <a:r>
              <a:rPr lang="pt-BR" sz="4800" b="0" i="0" dirty="0" err="1">
                <a:effectLst/>
                <a:latin typeface="Futura Bk BT" panose="020B0502020204020303"/>
              </a:rPr>
              <a:t>Sheet</a:t>
            </a:r>
            <a:r>
              <a:rPr lang="pt-BR" sz="4800" b="0" i="0" dirty="0">
                <a:effectLst/>
                <a:latin typeface="Futura Bk BT" panose="020B0502020204020303"/>
              </a:rPr>
              <a:t>) – Site do Professor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Livro Texto – Plataforma Árvore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Guia Prático HTML 5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Autor: Silvio Ferreira 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Editora: Universo Livros</a:t>
            </a:r>
          </a:p>
          <a:p>
            <a:pPr lvl="1"/>
            <a:r>
              <a:rPr lang="pt-BR" sz="4800" b="0" i="0" dirty="0">
                <a:effectLst/>
                <a:latin typeface="Futura Bk BT" panose="020B0502020204020303"/>
              </a:rPr>
              <a:t>	Capítulo: 5</a:t>
            </a:r>
          </a:p>
          <a:p>
            <a:pPr lvl="1"/>
            <a:r>
              <a:rPr lang="pt-BR" sz="4800" dirty="0">
                <a:latin typeface="Futura Bk BT" panose="020B0502020204020303"/>
              </a:rPr>
              <a:t>	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FD8DB4-6E02-7412-4472-08BB8C7B1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318" y="4903667"/>
            <a:ext cx="4139082" cy="611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5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Identificar os elementos e replicar a página abaixo. Criar um repositório no GITHUB para resolver esta atividade.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02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F6237E6-38BB-72C5-267F-38CF9CE74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42760" y="5173981"/>
            <a:ext cx="8709704" cy="676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12437</TotalTime>
  <Words>939</Words>
  <Application>Microsoft Office PowerPoint</Application>
  <PresentationFormat>Personalizar</PresentationFormat>
  <Paragraphs>143</Paragraphs>
  <Slides>11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494</cp:revision>
  <cp:lastPrinted>2022-06-11T19:51:40Z</cp:lastPrinted>
  <dcterms:created xsi:type="dcterms:W3CDTF">2014-09-26T10:57:37Z</dcterms:created>
  <dcterms:modified xsi:type="dcterms:W3CDTF">2025-04-24T00:42:17Z</dcterms:modified>
</cp:coreProperties>
</file>