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65" r:id="rId2"/>
    <p:sldId id="563" r:id="rId3"/>
    <p:sldId id="595" r:id="rId4"/>
    <p:sldId id="631" r:id="rId5"/>
    <p:sldId id="616" r:id="rId6"/>
    <p:sldId id="632" r:id="rId7"/>
    <p:sldId id="638" r:id="rId8"/>
    <p:sldId id="637" r:id="rId9"/>
    <p:sldId id="639" r:id="rId10"/>
    <p:sldId id="641" r:id="rId11"/>
    <p:sldId id="635" r:id="rId12"/>
    <p:sldId id="576" r:id="rId13"/>
    <p:sldId id="586" r:id="rId14"/>
    <p:sldId id="587" r:id="rId15"/>
    <p:sldId id="634" r:id="rId16"/>
    <p:sldId id="589" r:id="rId17"/>
    <p:sldId id="633" r:id="rId18"/>
    <p:sldId id="570" r:id="rId19"/>
    <p:sldId id="571" r:id="rId20"/>
    <p:sldId id="544" r:id="rId21"/>
    <p:sldId id="540" r:id="rId22"/>
    <p:sldId id="559" r:id="rId23"/>
    <p:sldId id="560" r:id="rId24"/>
    <p:sldId id="545" r:id="rId25"/>
    <p:sldId id="561" r:id="rId26"/>
    <p:sldId id="546" r:id="rId27"/>
    <p:sldId id="547" r:id="rId28"/>
    <p:sldId id="548" r:id="rId29"/>
    <p:sldId id="549" r:id="rId30"/>
    <p:sldId id="551" r:id="rId31"/>
    <p:sldId id="552" r:id="rId32"/>
    <p:sldId id="553" r:id="rId33"/>
    <p:sldId id="554" r:id="rId34"/>
    <p:sldId id="555" r:id="rId35"/>
    <p:sldId id="556" r:id="rId36"/>
    <p:sldId id="557" r:id="rId37"/>
    <p:sldId id="558" r:id="rId38"/>
    <p:sldId id="585" r:id="rId39"/>
    <p:sldId id="578" r:id="rId40"/>
    <p:sldId id="642" r:id="rId41"/>
    <p:sldId id="590" r:id="rId42"/>
    <p:sldId id="542" r:id="rId43"/>
    <p:sldId id="490" r:id="rId44"/>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708" autoAdjust="0"/>
  </p:normalViewPr>
  <p:slideViewPr>
    <p:cSldViewPr snapToGrid="0">
      <p:cViewPr varScale="1">
        <p:scale>
          <a:sx n="35" d="100"/>
          <a:sy n="35" d="100"/>
        </p:scale>
        <p:origin x="2352" y="264"/>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1A47C5-07F5-46E6-8EDA-8C592C77DDF3}"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lang="pt-BR"/>
        </a:p>
      </dgm:t>
    </dgm:pt>
    <dgm:pt modelId="{EA49C656-740C-4759-864A-E74714081023}">
      <dgm:prSet phldrT="[Texto]"/>
      <dgm:spPr/>
      <dgm:t>
        <a:bodyPr/>
        <a:lstStyle/>
        <a:p>
          <a:r>
            <a:rPr lang="pt-BR" dirty="0"/>
            <a:t>1. Análise de Domínio</a:t>
          </a:r>
        </a:p>
      </dgm:t>
    </dgm:pt>
    <dgm:pt modelId="{0113DC2B-F7E4-4C75-8D84-0E8B32DF6B3C}" type="parTrans" cxnId="{09BDC9B8-DDCA-4CA2-ABAF-E1AADB9CE2B2}">
      <dgm:prSet/>
      <dgm:spPr/>
      <dgm:t>
        <a:bodyPr/>
        <a:lstStyle/>
        <a:p>
          <a:endParaRPr lang="pt-BR"/>
        </a:p>
      </dgm:t>
    </dgm:pt>
    <dgm:pt modelId="{05F1DB1F-BD0F-4AC3-A5B4-B40329A863F1}" type="sibTrans" cxnId="{09BDC9B8-DDCA-4CA2-ABAF-E1AADB9CE2B2}">
      <dgm:prSet/>
      <dgm:spPr/>
      <dgm:t>
        <a:bodyPr/>
        <a:lstStyle/>
        <a:p>
          <a:endParaRPr lang="pt-BR"/>
        </a:p>
      </dgm:t>
    </dgm:pt>
    <dgm:pt modelId="{D603E67C-4D32-4224-993A-057188619935}">
      <dgm:prSet phldrT="[Texto]"/>
      <dgm:spPr/>
      <dgm:t>
        <a:bodyPr/>
        <a:lstStyle/>
        <a:p>
          <a:r>
            <a:rPr lang="pt-BR" dirty="0"/>
            <a:t>2. Abstração</a:t>
          </a:r>
        </a:p>
      </dgm:t>
    </dgm:pt>
    <dgm:pt modelId="{C612670F-9136-4236-ACEA-88815E017E83}" type="parTrans" cxnId="{721AB894-E848-4E9E-8180-8E594F268A24}">
      <dgm:prSet/>
      <dgm:spPr/>
      <dgm:t>
        <a:bodyPr/>
        <a:lstStyle/>
        <a:p>
          <a:endParaRPr lang="pt-BR"/>
        </a:p>
      </dgm:t>
    </dgm:pt>
    <dgm:pt modelId="{05543A34-69D5-47B4-87A6-18600448E231}" type="sibTrans" cxnId="{721AB894-E848-4E9E-8180-8E594F268A24}">
      <dgm:prSet/>
      <dgm:spPr/>
      <dgm:t>
        <a:bodyPr/>
        <a:lstStyle/>
        <a:p>
          <a:endParaRPr lang="pt-BR"/>
        </a:p>
      </dgm:t>
    </dgm:pt>
    <dgm:pt modelId="{92D310F2-72D0-4D04-A281-66FE72F5EE0F}">
      <dgm:prSet phldrT="[Texto]"/>
      <dgm:spPr/>
      <dgm:t>
        <a:bodyPr/>
        <a:lstStyle/>
        <a:p>
          <a:r>
            <a:rPr lang="pt-BR" dirty="0"/>
            <a:t>3. Modelagem</a:t>
          </a:r>
        </a:p>
      </dgm:t>
    </dgm:pt>
    <dgm:pt modelId="{716C5D54-8B1B-4734-A690-643EDFA242CE}" type="parTrans" cxnId="{92B32216-F5FD-4A8A-806C-E5A78DA31927}">
      <dgm:prSet/>
      <dgm:spPr/>
      <dgm:t>
        <a:bodyPr/>
        <a:lstStyle/>
        <a:p>
          <a:endParaRPr lang="pt-BR"/>
        </a:p>
      </dgm:t>
    </dgm:pt>
    <dgm:pt modelId="{D2EA4621-F741-4E2C-977F-EAEFBE25C9AB}" type="sibTrans" cxnId="{92B32216-F5FD-4A8A-806C-E5A78DA31927}">
      <dgm:prSet/>
      <dgm:spPr/>
      <dgm:t>
        <a:bodyPr/>
        <a:lstStyle/>
        <a:p>
          <a:endParaRPr lang="pt-BR"/>
        </a:p>
      </dgm:t>
    </dgm:pt>
    <dgm:pt modelId="{53BDD155-C30E-43B0-B57E-9F885554A447}">
      <dgm:prSet phldrT="[Texto]"/>
      <dgm:spPr/>
      <dgm:t>
        <a:bodyPr/>
        <a:lstStyle/>
        <a:p>
          <a:r>
            <a:rPr lang="pt-BR" dirty="0"/>
            <a:t>4. Representação</a:t>
          </a:r>
        </a:p>
      </dgm:t>
    </dgm:pt>
    <dgm:pt modelId="{D3968903-3080-4A61-BB86-C786A5DFEAA5}" type="parTrans" cxnId="{D3C6AEE3-85A0-4536-B75E-D6B744C5A335}">
      <dgm:prSet/>
      <dgm:spPr/>
      <dgm:t>
        <a:bodyPr/>
        <a:lstStyle/>
        <a:p>
          <a:endParaRPr lang="pt-BR"/>
        </a:p>
      </dgm:t>
    </dgm:pt>
    <dgm:pt modelId="{C9CE2CB7-63BF-4486-973A-0BFFF1A34DEA}" type="sibTrans" cxnId="{D3C6AEE3-85A0-4536-B75E-D6B744C5A335}">
      <dgm:prSet/>
      <dgm:spPr/>
      <dgm:t>
        <a:bodyPr/>
        <a:lstStyle/>
        <a:p>
          <a:endParaRPr lang="pt-BR"/>
        </a:p>
      </dgm:t>
    </dgm:pt>
    <dgm:pt modelId="{CDAE4F0A-B765-44F5-9850-3AFD86B61637}" type="pres">
      <dgm:prSet presAssocID="{4B1A47C5-07F5-46E6-8EDA-8C592C77DDF3}" presName="cycle" presStyleCnt="0">
        <dgm:presLayoutVars>
          <dgm:dir/>
          <dgm:resizeHandles val="exact"/>
        </dgm:presLayoutVars>
      </dgm:prSet>
      <dgm:spPr/>
    </dgm:pt>
    <dgm:pt modelId="{F0424E1C-6F9D-4471-B33A-7A76018EFBD6}" type="pres">
      <dgm:prSet presAssocID="{EA49C656-740C-4759-864A-E74714081023}" presName="node" presStyleLbl="node1" presStyleIdx="0" presStyleCnt="4" custScaleX="164331">
        <dgm:presLayoutVars>
          <dgm:bulletEnabled val="1"/>
        </dgm:presLayoutVars>
      </dgm:prSet>
      <dgm:spPr/>
    </dgm:pt>
    <dgm:pt modelId="{CC11FFE9-A8C3-48BC-86EE-54B1DD19B38C}" type="pres">
      <dgm:prSet presAssocID="{EA49C656-740C-4759-864A-E74714081023}" presName="spNode" presStyleCnt="0"/>
      <dgm:spPr/>
    </dgm:pt>
    <dgm:pt modelId="{B40E61A0-CA1B-472E-8195-AA02E63C66BF}" type="pres">
      <dgm:prSet presAssocID="{05F1DB1F-BD0F-4AC3-A5B4-B40329A863F1}" presName="sibTrans" presStyleLbl="sibTrans1D1" presStyleIdx="0" presStyleCnt="4"/>
      <dgm:spPr/>
    </dgm:pt>
    <dgm:pt modelId="{16E87BDC-751B-4760-B23F-20E05B87019F}" type="pres">
      <dgm:prSet presAssocID="{D603E67C-4D32-4224-993A-057188619935}" presName="node" presStyleLbl="node1" presStyleIdx="1" presStyleCnt="4" custScaleX="152825">
        <dgm:presLayoutVars>
          <dgm:bulletEnabled val="1"/>
        </dgm:presLayoutVars>
      </dgm:prSet>
      <dgm:spPr/>
    </dgm:pt>
    <dgm:pt modelId="{215DE4E9-6C3B-463F-82D0-735A3400725E}" type="pres">
      <dgm:prSet presAssocID="{D603E67C-4D32-4224-993A-057188619935}" presName="spNode" presStyleCnt="0"/>
      <dgm:spPr/>
    </dgm:pt>
    <dgm:pt modelId="{BEAF56A7-A676-43B5-97B3-C8E7310B6926}" type="pres">
      <dgm:prSet presAssocID="{05543A34-69D5-47B4-87A6-18600448E231}" presName="sibTrans" presStyleLbl="sibTrans1D1" presStyleIdx="1" presStyleCnt="4"/>
      <dgm:spPr/>
    </dgm:pt>
    <dgm:pt modelId="{6B3F9C6D-D9D9-426A-96DD-1415B9B49E70}" type="pres">
      <dgm:prSet presAssocID="{92D310F2-72D0-4D04-A281-66FE72F5EE0F}" presName="node" presStyleLbl="node1" presStyleIdx="2" presStyleCnt="4" custScaleX="165972">
        <dgm:presLayoutVars>
          <dgm:bulletEnabled val="1"/>
        </dgm:presLayoutVars>
      </dgm:prSet>
      <dgm:spPr/>
    </dgm:pt>
    <dgm:pt modelId="{FCC1A957-6C9F-41D1-9B57-D202009D4935}" type="pres">
      <dgm:prSet presAssocID="{92D310F2-72D0-4D04-A281-66FE72F5EE0F}" presName="spNode" presStyleCnt="0"/>
      <dgm:spPr/>
    </dgm:pt>
    <dgm:pt modelId="{261B2522-78BF-40D5-8479-BF5A087CDCF4}" type="pres">
      <dgm:prSet presAssocID="{D2EA4621-F741-4E2C-977F-EAEFBE25C9AB}" presName="sibTrans" presStyleLbl="sibTrans1D1" presStyleIdx="2" presStyleCnt="4"/>
      <dgm:spPr/>
    </dgm:pt>
    <dgm:pt modelId="{AA6396B1-C3C5-4DED-8A7A-197AA7381920}" type="pres">
      <dgm:prSet presAssocID="{53BDD155-C30E-43B0-B57E-9F885554A447}" presName="node" presStyleLbl="node1" presStyleIdx="3" presStyleCnt="4" custScaleX="150915">
        <dgm:presLayoutVars>
          <dgm:bulletEnabled val="1"/>
        </dgm:presLayoutVars>
      </dgm:prSet>
      <dgm:spPr/>
    </dgm:pt>
    <dgm:pt modelId="{D1DA4901-D860-4C2C-B1B7-E2B26541BF36}" type="pres">
      <dgm:prSet presAssocID="{53BDD155-C30E-43B0-B57E-9F885554A447}" presName="spNode" presStyleCnt="0"/>
      <dgm:spPr/>
    </dgm:pt>
    <dgm:pt modelId="{B3909FDE-4BA5-43AB-903C-043E7BC06089}" type="pres">
      <dgm:prSet presAssocID="{C9CE2CB7-63BF-4486-973A-0BFFF1A34DEA}" presName="sibTrans" presStyleLbl="sibTrans1D1" presStyleIdx="3" presStyleCnt="4"/>
      <dgm:spPr/>
    </dgm:pt>
  </dgm:ptLst>
  <dgm:cxnLst>
    <dgm:cxn modelId="{C5CA1807-9BBC-44B9-8C33-F9C5FFE789BC}" type="presOf" srcId="{EA49C656-740C-4759-864A-E74714081023}" destId="{F0424E1C-6F9D-4471-B33A-7A76018EFBD6}" srcOrd="0" destOrd="0" presId="urn:microsoft.com/office/officeart/2005/8/layout/cycle5"/>
    <dgm:cxn modelId="{92B32216-F5FD-4A8A-806C-E5A78DA31927}" srcId="{4B1A47C5-07F5-46E6-8EDA-8C592C77DDF3}" destId="{92D310F2-72D0-4D04-A281-66FE72F5EE0F}" srcOrd="2" destOrd="0" parTransId="{716C5D54-8B1B-4734-A690-643EDFA242CE}" sibTransId="{D2EA4621-F741-4E2C-977F-EAEFBE25C9AB}"/>
    <dgm:cxn modelId="{7B19EC1A-AF8A-4EB1-9C25-6813703138AE}" type="presOf" srcId="{D2EA4621-F741-4E2C-977F-EAEFBE25C9AB}" destId="{261B2522-78BF-40D5-8479-BF5A087CDCF4}" srcOrd="0" destOrd="0" presId="urn:microsoft.com/office/officeart/2005/8/layout/cycle5"/>
    <dgm:cxn modelId="{DA8D0A26-7727-4068-9754-0280E081FA47}" type="presOf" srcId="{05F1DB1F-BD0F-4AC3-A5B4-B40329A863F1}" destId="{B40E61A0-CA1B-472E-8195-AA02E63C66BF}" srcOrd="0" destOrd="0" presId="urn:microsoft.com/office/officeart/2005/8/layout/cycle5"/>
    <dgm:cxn modelId="{4207A264-2E83-480A-AEE7-1A2BD8103BAF}" type="presOf" srcId="{05543A34-69D5-47B4-87A6-18600448E231}" destId="{BEAF56A7-A676-43B5-97B3-C8E7310B6926}" srcOrd="0" destOrd="0" presId="urn:microsoft.com/office/officeart/2005/8/layout/cycle5"/>
    <dgm:cxn modelId="{7FED8787-B25A-4788-B20F-2EAB79B001AF}" type="presOf" srcId="{53BDD155-C30E-43B0-B57E-9F885554A447}" destId="{AA6396B1-C3C5-4DED-8A7A-197AA7381920}" srcOrd="0" destOrd="0" presId="urn:microsoft.com/office/officeart/2005/8/layout/cycle5"/>
    <dgm:cxn modelId="{721AB894-E848-4E9E-8180-8E594F268A24}" srcId="{4B1A47C5-07F5-46E6-8EDA-8C592C77DDF3}" destId="{D603E67C-4D32-4224-993A-057188619935}" srcOrd="1" destOrd="0" parTransId="{C612670F-9136-4236-ACEA-88815E017E83}" sibTransId="{05543A34-69D5-47B4-87A6-18600448E231}"/>
    <dgm:cxn modelId="{914F43A9-CF01-44C8-9A77-646B7A9F6AA2}" type="presOf" srcId="{D603E67C-4D32-4224-993A-057188619935}" destId="{16E87BDC-751B-4760-B23F-20E05B87019F}" srcOrd="0" destOrd="0" presId="urn:microsoft.com/office/officeart/2005/8/layout/cycle5"/>
    <dgm:cxn modelId="{09BDC9B8-DDCA-4CA2-ABAF-E1AADB9CE2B2}" srcId="{4B1A47C5-07F5-46E6-8EDA-8C592C77DDF3}" destId="{EA49C656-740C-4759-864A-E74714081023}" srcOrd="0" destOrd="0" parTransId="{0113DC2B-F7E4-4C75-8D84-0E8B32DF6B3C}" sibTransId="{05F1DB1F-BD0F-4AC3-A5B4-B40329A863F1}"/>
    <dgm:cxn modelId="{69048CD4-603A-407B-A245-BFBB5A8D6DAE}" type="presOf" srcId="{92D310F2-72D0-4D04-A281-66FE72F5EE0F}" destId="{6B3F9C6D-D9D9-426A-96DD-1415B9B49E70}" srcOrd="0" destOrd="0" presId="urn:microsoft.com/office/officeart/2005/8/layout/cycle5"/>
    <dgm:cxn modelId="{CA8FC0DC-F905-4391-935D-211595FE1AC2}" type="presOf" srcId="{C9CE2CB7-63BF-4486-973A-0BFFF1A34DEA}" destId="{B3909FDE-4BA5-43AB-903C-043E7BC06089}" srcOrd="0" destOrd="0" presId="urn:microsoft.com/office/officeart/2005/8/layout/cycle5"/>
    <dgm:cxn modelId="{D3C6AEE3-85A0-4536-B75E-D6B744C5A335}" srcId="{4B1A47C5-07F5-46E6-8EDA-8C592C77DDF3}" destId="{53BDD155-C30E-43B0-B57E-9F885554A447}" srcOrd="3" destOrd="0" parTransId="{D3968903-3080-4A61-BB86-C786A5DFEAA5}" sibTransId="{C9CE2CB7-63BF-4486-973A-0BFFF1A34DEA}"/>
    <dgm:cxn modelId="{09989CE8-9575-4E6A-B7C0-9B00C727CCB3}" type="presOf" srcId="{4B1A47C5-07F5-46E6-8EDA-8C592C77DDF3}" destId="{CDAE4F0A-B765-44F5-9850-3AFD86B61637}" srcOrd="0" destOrd="0" presId="urn:microsoft.com/office/officeart/2005/8/layout/cycle5"/>
    <dgm:cxn modelId="{AA9FE9B8-D5E1-4135-B22B-B4E2BD9D183E}" type="presParOf" srcId="{CDAE4F0A-B765-44F5-9850-3AFD86B61637}" destId="{F0424E1C-6F9D-4471-B33A-7A76018EFBD6}" srcOrd="0" destOrd="0" presId="urn:microsoft.com/office/officeart/2005/8/layout/cycle5"/>
    <dgm:cxn modelId="{CBF8EDEA-BCEB-46CF-8D5A-8C83794F1A5D}" type="presParOf" srcId="{CDAE4F0A-B765-44F5-9850-3AFD86B61637}" destId="{CC11FFE9-A8C3-48BC-86EE-54B1DD19B38C}" srcOrd="1" destOrd="0" presId="urn:microsoft.com/office/officeart/2005/8/layout/cycle5"/>
    <dgm:cxn modelId="{412A7CBD-CE1B-4D23-A2ED-2587F6F0BB4D}" type="presParOf" srcId="{CDAE4F0A-B765-44F5-9850-3AFD86B61637}" destId="{B40E61A0-CA1B-472E-8195-AA02E63C66BF}" srcOrd="2" destOrd="0" presId="urn:microsoft.com/office/officeart/2005/8/layout/cycle5"/>
    <dgm:cxn modelId="{2A402ACE-0848-40DF-AFA9-5B32CC6E53AA}" type="presParOf" srcId="{CDAE4F0A-B765-44F5-9850-3AFD86B61637}" destId="{16E87BDC-751B-4760-B23F-20E05B87019F}" srcOrd="3" destOrd="0" presId="urn:microsoft.com/office/officeart/2005/8/layout/cycle5"/>
    <dgm:cxn modelId="{2A0ABBBC-62E1-48C0-A45B-6E47BE2201E9}" type="presParOf" srcId="{CDAE4F0A-B765-44F5-9850-3AFD86B61637}" destId="{215DE4E9-6C3B-463F-82D0-735A3400725E}" srcOrd="4" destOrd="0" presId="urn:microsoft.com/office/officeart/2005/8/layout/cycle5"/>
    <dgm:cxn modelId="{8AB5C80F-3AE8-42F0-97DA-BAD0391F0F07}" type="presParOf" srcId="{CDAE4F0A-B765-44F5-9850-3AFD86B61637}" destId="{BEAF56A7-A676-43B5-97B3-C8E7310B6926}" srcOrd="5" destOrd="0" presId="urn:microsoft.com/office/officeart/2005/8/layout/cycle5"/>
    <dgm:cxn modelId="{A3D930A2-C1B3-49C7-A4FB-7851640E9D28}" type="presParOf" srcId="{CDAE4F0A-B765-44F5-9850-3AFD86B61637}" destId="{6B3F9C6D-D9D9-426A-96DD-1415B9B49E70}" srcOrd="6" destOrd="0" presId="urn:microsoft.com/office/officeart/2005/8/layout/cycle5"/>
    <dgm:cxn modelId="{5204A1BD-3147-42FB-B1D0-71B93B71269D}" type="presParOf" srcId="{CDAE4F0A-B765-44F5-9850-3AFD86B61637}" destId="{FCC1A957-6C9F-41D1-9B57-D202009D4935}" srcOrd="7" destOrd="0" presId="urn:microsoft.com/office/officeart/2005/8/layout/cycle5"/>
    <dgm:cxn modelId="{D049B8D8-1B61-46EB-886C-03B44464B28F}" type="presParOf" srcId="{CDAE4F0A-B765-44F5-9850-3AFD86B61637}" destId="{261B2522-78BF-40D5-8479-BF5A087CDCF4}" srcOrd="8" destOrd="0" presId="urn:microsoft.com/office/officeart/2005/8/layout/cycle5"/>
    <dgm:cxn modelId="{BF88E6C2-F838-44CA-9FF7-4226C14D2BA0}" type="presParOf" srcId="{CDAE4F0A-B765-44F5-9850-3AFD86B61637}" destId="{AA6396B1-C3C5-4DED-8A7A-197AA7381920}" srcOrd="9" destOrd="0" presId="urn:microsoft.com/office/officeart/2005/8/layout/cycle5"/>
    <dgm:cxn modelId="{FE6969B3-9204-44F3-88C1-DFC0CB1399C6}" type="presParOf" srcId="{CDAE4F0A-B765-44F5-9850-3AFD86B61637}" destId="{D1DA4901-D860-4C2C-B1B7-E2B26541BF36}" srcOrd="10" destOrd="0" presId="urn:microsoft.com/office/officeart/2005/8/layout/cycle5"/>
    <dgm:cxn modelId="{C56FA0A2-4DF6-4F9A-B476-026074EB4C33}" type="presParOf" srcId="{CDAE4F0A-B765-44F5-9850-3AFD86B61637}" destId="{B3909FDE-4BA5-43AB-903C-043E7BC06089}"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24E1C-6F9D-4471-B33A-7A76018EFBD6}">
      <dsp:nvSpPr>
        <dsp:cNvPr id="0" name=""/>
        <dsp:cNvSpPr/>
      </dsp:nvSpPr>
      <dsp:spPr>
        <a:xfrm>
          <a:off x="6011847" y="73"/>
          <a:ext cx="481924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1. Análise de Domínio</a:t>
          </a:r>
        </a:p>
      </dsp:txBody>
      <dsp:txXfrm>
        <a:off x="6104901" y="93127"/>
        <a:ext cx="4633136" cy="1720111"/>
      </dsp:txXfrm>
    </dsp:sp>
    <dsp:sp modelId="{B40E61A0-CA1B-472E-8195-AA02E63C66BF}">
      <dsp:nvSpPr>
        <dsp:cNvPr id="0" name=""/>
        <dsp:cNvSpPr/>
      </dsp:nvSpPr>
      <dsp:spPr>
        <a:xfrm>
          <a:off x="4711612" y="1516662"/>
          <a:ext cx="6292757" cy="6292757"/>
        </a:xfrm>
        <a:custGeom>
          <a:avLst/>
          <a:gdLst/>
          <a:ahLst/>
          <a:cxnLst/>
          <a:rect l="0" t="0" r="0" b="0"/>
          <a:pathLst>
            <a:path>
              <a:moveTo>
                <a:pt x="4960248" y="575469"/>
              </a:moveTo>
              <a:arcTo wR="3146378" hR="3146378" stAng="183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6E87BDC-751B-4760-B23F-20E05B87019F}">
      <dsp:nvSpPr>
        <dsp:cNvPr id="0" name=""/>
        <dsp:cNvSpPr/>
      </dsp:nvSpPr>
      <dsp:spPr>
        <a:xfrm>
          <a:off x="9326941" y="3146452"/>
          <a:ext cx="448181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2. Abstração</a:t>
          </a:r>
        </a:p>
      </dsp:txBody>
      <dsp:txXfrm>
        <a:off x="9419995" y="3239506"/>
        <a:ext cx="4295706" cy="1720111"/>
      </dsp:txXfrm>
    </dsp:sp>
    <dsp:sp modelId="{BEAF56A7-A676-43B5-97B3-C8E7310B6926}">
      <dsp:nvSpPr>
        <dsp:cNvPr id="0" name=""/>
        <dsp:cNvSpPr/>
      </dsp:nvSpPr>
      <dsp:spPr>
        <a:xfrm>
          <a:off x="4711612" y="389704"/>
          <a:ext cx="6292757" cy="6292757"/>
        </a:xfrm>
        <a:custGeom>
          <a:avLst/>
          <a:gdLst/>
          <a:ahLst/>
          <a:cxnLst/>
          <a:rect l="0" t="0" r="0" b="0"/>
          <a:pathLst>
            <a:path>
              <a:moveTo>
                <a:pt x="5717288" y="4960248"/>
              </a:moveTo>
              <a:arcTo wR="3146378" hR="3146378" stAng="21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B3F9C6D-D9D9-426A-96DD-1415B9B49E70}">
      <dsp:nvSpPr>
        <dsp:cNvPr id="0" name=""/>
        <dsp:cNvSpPr/>
      </dsp:nvSpPr>
      <dsp:spPr>
        <a:xfrm>
          <a:off x="5987785" y="6292831"/>
          <a:ext cx="4867369"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3. Modelagem</a:t>
          </a:r>
        </a:p>
      </dsp:txBody>
      <dsp:txXfrm>
        <a:off x="6080839" y="6385885"/>
        <a:ext cx="4681261" cy="1720111"/>
      </dsp:txXfrm>
    </dsp:sp>
    <dsp:sp modelId="{261B2522-78BF-40D5-8479-BF5A087CDCF4}">
      <dsp:nvSpPr>
        <dsp:cNvPr id="0" name=""/>
        <dsp:cNvSpPr/>
      </dsp:nvSpPr>
      <dsp:spPr>
        <a:xfrm>
          <a:off x="5838570" y="389704"/>
          <a:ext cx="6292757" cy="6292757"/>
        </a:xfrm>
        <a:custGeom>
          <a:avLst/>
          <a:gdLst/>
          <a:ahLst/>
          <a:cxnLst/>
          <a:rect l="0" t="0" r="0" b="0"/>
          <a:pathLst>
            <a:path>
              <a:moveTo>
                <a:pt x="1332508" y="5717288"/>
              </a:moveTo>
              <a:arcTo wR="3146378" hR="3146378" stAng="75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A6396B1-C3C5-4DED-8A7A-197AA7381920}">
      <dsp:nvSpPr>
        <dsp:cNvPr id="0" name=""/>
        <dsp:cNvSpPr/>
      </dsp:nvSpPr>
      <dsp:spPr>
        <a:xfrm>
          <a:off x="3062190" y="3146452"/>
          <a:ext cx="4425801"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4. Representação</a:t>
          </a:r>
        </a:p>
      </dsp:txBody>
      <dsp:txXfrm>
        <a:off x="3155244" y="3239506"/>
        <a:ext cx="4239693" cy="1720111"/>
      </dsp:txXfrm>
    </dsp:sp>
    <dsp:sp modelId="{B3909FDE-4BA5-43AB-903C-043E7BC06089}">
      <dsp:nvSpPr>
        <dsp:cNvPr id="0" name=""/>
        <dsp:cNvSpPr/>
      </dsp:nvSpPr>
      <dsp:spPr>
        <a:xfrm>
          <a:off x="5838570" y="1516662"/>
          <a:ext cx="6292757" cy="6292757"/>
        </a:xfrm>
        <a:custGeom>
          <a:avLst/>
          <a:gdLst/>
          <a:ahLst/>
          <a:cxnLst/>
          <a:rect l="0" t="0" r="0" b="0"/>
          <a:pathLst>
            <a:path>
              <a:moveTo>
                <a:pt x="575469" y="1332508"/>
              </a:moveTo>
              <a:arcTo wR="3146378" hR="3146378" stAng="129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5/6/2025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422892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4205771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369377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2444561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1457644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2996380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2853981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1914943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2878782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1246995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1047947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5FD95-8464-B498-E06E-D43F4C4FEA7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CF7A4C6-DCDB-785C-063E-A89D2AF2ECF0}"/>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BE83A92-BA93-0966-C538-438E42079E13}"/>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78B99FC-F6D5-57FB-8996-682CBB8EB97E}"/>
              </a:ext>
            </a:extLst>
          </p:cNvPr>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641355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4212688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442813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1321527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1001988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25162408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627322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3313199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2581377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29</a:t>
            </a:fld>
            <a:endParaRPr lang="en-US" dirty="0"/>
          </a:p>
        </p:txBody>
      </p:sp>
    </p:spTree>
    <p:extLst>
      <p:ext uri="{BB962C8B-B14F-4D97-AF65-F5344CB8AC3E}">
        <p14:creationId xmlns:p14="http://schemas.microsoft.com/office/powerpoint/2010/main" val="3480553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30</a:t>
            </a:fld>
            <a:endParaRPr lang="en-US" dirty="0"/>
          </a:p>
        </p:txBody>
      </p:sp>
    </p:spTree>
    <p:extLst>
      <p:ext uri="{BB962C8B-B14F-4D97-AF65-F5344CB8AC3E}">
        <p14:creationId xmlns:p14="http://schemas.microsoft.com/office/powerpoint/2010/main" val="939777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4B58A-625F-E899-C5F7-CF1FC430361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0F11863-4655-BD00-5903-108D590F7EF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A7D208D-4AFD-2C10-6157-E4DAC8760EC6}"/>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7C4471F1-C8F2-1EDB-75BE-5562D9B95624}"/>
              </a:ext>
            </a:extLst>
          </p:cNvPr>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924419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31</a:t>
            </a:fld>
            <a:endParaRPr lang="en-US" dirty="0"/>
          </a:p>
        </p:txBody>
      </p:sp>
    </p:spTree>
    <p:extLst>
      <p:ext uri="{BB962C8B-B14F-4D97-AF65-F5344CB8AC3E}">
        <p14:creationId xmlns:p14="http://schemas.microsoft.com/office/powerpoint/2010/main" val="5645173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32</a:t>
            </a:fld>
            <a:endParaRPr lang="en-US" dirty="0"/>
          </a:p>
        </p:txBody>
      </p:sp>
    </p:spTree>
    <p:extLst>
      <p:ext uri="{BB962C8B-B14F-4D97-AF65-F5344CB8AC3E}">
        <p14:creationId xmlns:p14="http://schemas.microsoft.com/office/powerpoint/2010/main" val="21608552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33</a:t>
            </a:fld>
            <a:endParaRPr lang="en-US" dirty="0"/>
          </a:p>
        </p:txBody>
      </p:sp>
    </p:spTree>
    <p:extLst>
      <p:ext uri="{BB962C8B-B14F-4D97-AF65-F5344CB8AC3E}">
        <p14:creationId xmlns:p14="http://schemas.microsoft.com/office/powerpoint/2010/main" val="2500991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34</a:t>
            </a:fld>
            <a:endParaRPr lang="en-US" dirty="0"/>
          </a:p>
        </p:txBody>
      </p:sp>
    </p:spTree>
    <p:extLst>
      <p:ext uri="{BB962C8B-B14F-4D97-AF65-F5344CB8AC3E}">
        <p14:creationId xmlns:p14="http://schemas.microsoft.com/office/powerpoint/2010/main" val="6073318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35</a:t>
            </a:fld>
            <a:endParaRPr lang="en-US" dirty="0"/>
          </a:p>
        </p:txBody>
      </p:sp>
    </p:spTree>
    <p:extLst>
      <p:ext uri="{BB962C8B-B14F-4D97-AF65-F5344CB8AC3E}">
        <p14:creationId xmlns:p14="http://schemas.microsoft.com/office/powerpoint/2010/main" val="3884223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36</a:t>
            </a:fld>
            <a:endParaRPr lang="en-US" dirty="0"/>
          </a:p>
        </p:txBody>
      </p:sp>
    </p:spTree>
    <p:extLst>
      <p:ext uri="{BB962C8B-B14F-4D97-AF65-F5344CB8AC3E}">
        <p14:creationId xmlns:p14="http://schemas.microsoft.com/office/powerpoint/2010/main" val="947810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37</a:t>
            </a:fld>
            <a:endParaRPr lang="en-US" dirty="0"/>
          </a:p>
        </p:txBody>
      </p:sp>
    </p:spTree>
    <p:extLst>
      <p:ext uri="{BB962C8B-B14F-4D97-AF65-F5344CB8AC3E}">
        <p14:creationId xmlns:p14="http://schemas.microsoft.com/office/powerpoint/2010/main" val="12788940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38</a:t>
            </a:fld>
            <a:endParaRPr lang="en-US" dirty="0"/>
          </a:p>
        </p:txBody>
      </p:sp>
    </p:spTree>
    <p:extLst>
      <p:ext uri="{BB962C8B-B14F-4D97-AF65-F5344CB8AC3E}">
        <p14:creationId xmlns:p14="http://schemas.microsoft.com/office/powerpoint/2010/main" val="8117207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39</a:t>
            </a:fld>
            <a:endParaRPr lang="en-US" dirty="0"/>
          </a:p>
        </p:txBody>
      </p:sp>
    </p:spTree>
    <p:extLst>
      <p:ext uri="{BB962C8B-B14F-4D97-AF65-F5344CB8AC3E}">
        <p14:creationId xmlns:p14="http://schemas.microsoft.com/office/powerpoint/2010/main" val="2400909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40</a:t>
            </a:fld>
            <a:endParaRPr lang="en-US" dirty="0"/>
          </a:p>
        </p:txBody>
      </p:sp>
    </p:spTree>
    <p:extLst>
      <p:ext uri="{BB962C8B-B14F-4D97-AF65-F5344CB8AC3E}">
        <p14:creationId xmlns:p14="http://schemas.microsoft.com/office/powerpoint/2010/main" val="2960976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DCC68-D51E-D452-4079-4CD46844517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F2CA83D7-EAE0-4455-6BBB-E947FE81503D}"/>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0145027-BF45-CE88-06FE-0AD486599D12}"/>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8591A4D9-2ACD-CC48-540E-B07CAEAA2187}"/>
              </a:ext>
            </a:extLst>
          </p:cNvPr>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54614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B4D66-CD7D-A9E1-28D9-F851F08D0F9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27BBC86-FD47-7F92-080E-CF3D08C8C0C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6D586A0-6C7C-F5E4-8A2A-73CA29CAB4E1}"/>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1117F32B-3FF6-BFEC-5BA6-FB0725E7065C}"/>
              </a:ext>
            </a:extLst>
          </p:cNvPr>
          <p:cNvSpPr>
            <a:spLocks noGrp="1"/>
          </p:cNvSpPr>
          <p:nvPr>
            <p:ph type="sldNum" sz="quarter" idx="10"/>
          </p:nvPr>
        </p:nvSpPr>
        <p:spPr/>
        <p:txBody>
          <a:bodyPr/>
          <a:lstStyle/>
          <a:p>
            <a:fld id="{8C747B73-6B03-4EF3-AD40-683CE00DABF6}" type="slidenum">
              <a:rPr lang="en-US" smtClean="0"/>
              <a:t>41</a:t>
            </a:fld>
            <a:endParaRPr lang="en-US" dirty="0"/>
          </a:p>
        </p:txBody>
      </p:sp>
    </p:spTree>
    <p:extLst>
      <p:ext uri="{BB962C8B-B14F-4D97-AF65-F5344CB8AC3E}">
        <p14:creationId xmlns:p14="http://schemas.microsoft.com/office/powerpoint/2010/main" val="33038094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42</a:t>
            </a:fld>
            <a:endParaRPr lang="en-US" dirty="0"/>
          </a:p>
        </p:txBody>
      </p:sp>
    </p:spTree>
    <p:extLst>
      <p:ext uri="{BB962C8B-B14F-4D97-AF65-F5344CB8AC3E}">
        <p14:creationId xmlns:p14="http://schemas.microsoft.com/office/powerpoint/2010/main" val="3198711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43</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9A57D-EC54-0B17-C5DD-0CDC7C4C3DD7}"/>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36A9F92-ED5C-8F6B-0AEF-B99F2592CBA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8627DF1-3741-9614-A73C-C6C71153D21D}"/>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33D77321-3A28-331E-68EC-0113F120BBEA}"/>
              </a:ext>
            </a:extLst>
          </p:cNvPr>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548710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9466E-4425-D975-453D-94592BE14EAA}"/>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68C1F7C-6D8F-26DF-7D14-F876FE2B6EC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5F9CC90-474C-9441-7329-5F27432634F1}"/>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EF0ABCA0-CA0D-B69B-B199-A89680FD4F8E}"/>
              </a:ext>
            </a:extLst>
          </p:cNvPr>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1484745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D1042-FA4B-4344-CBF5-080BA818222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7EBF702-0570-373C-7757-A350EA2659FF}"/>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E35E3BC-C9EB-974E-FEB7-ED7BF3DFACC1}"/>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BF705234-0176-7863-44DC-EB8198E08677}"/>
              </a:ext>
            </a:extLst>
          </p:cNvPr>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451276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B2BCC-50CC-E414-263A-D0FDDFA4414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7E280DF-EE5C-E3F5-54A9-E28295A6F00D}"/>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DD9F465-C2C7-1657-FBC9-0B3F38793E45}"/>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38AC534-39AA-C9FF-869D-CCCB50A41E55}"/>
              </a:ext>
            </a:extLst>
          </p:cNvPr>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2470722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AF5C6-C5E3-4733-1FB0-509DF097178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1D26529-2EA0-0A5F-2BB4-4826BD8E4FC1}"/>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F51DF61-B010-2B46-425C-77C0644A6E1B}"/>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B1115FC8-DF95-29F6-C3B4-25DCF4702791}"/>
              </a:ext>
            </a:extLst>
          </p:cNvPr>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1641230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7AC1BD-EBD4-494C-9338-A6F1891E6C7B}" type="datetime1">
              <a:rPr lang="en-US" smtClean="0"/>
              <a:t>5/6/2025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390F63-2DE3-4799-9887-5CBE60D8FC92}" type="datetime1">
              <a:rPr lang="en-US" smtClean="0"/>
              <a:t>5/6/2025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F895F4-1071-49B0-970C-19341861724A}" type="datetime1">
              <a:rPr lang="en-US" smtClean="0"/>
              <a:t>5/6/2025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EC7915-9A8B-49CB-9F4A-6DFDFBCC24EC}" type="datetime1">
              <a:rPr lang="en-US" smtClean="0"/>
              <a:t>5/6/2025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90A08B-20CE-4073-8AF7-D297632239B4}" type="datetime1">
              <a:rPr lang="en-US" smtClean="0"/>
              <a:t>5/6/2025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B13945-0655-4A5C-BEA8-83031503BA9D}" type="datetime1">
              <a:rPr lang="en-US" smtClean="0"/>
              <a:t>5/6/2025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1CA45B-ECD3-4F7A-9E82-95E67C053C34}" type="datetime1">
              <a:rPr lang="en-US" smtClean="0"/>
              <a:t>5/6/2025</a:t>
            </a:fld>
            <a:endParaRPr lang="en-US"/>
          </a:p>
        </p:txBody>
      </p:sp>
      <p:sp>
        <p:nvSpPr>
          <p:cNvPr id="8" name="Footer Placeholder 7"/>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F6E307-0A08-4C52-8B01-413FDC71F3C1}" type="datetime1">
              <a:rPr lang="en-US" smtClean="0"/>
              <a:t>5/6/2025</a:t>
            </a:fld>
            <a:endParaRPr lang="en-US"/>
          </a:p>
        </p:txBody>
      </p:sp>
      <p:sp>
        <p:nvSpPr>
          <p:cNvPr id="4" name="Footer Placeholder 3"/>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BC1538-D85B-4CAF-BFA3-C66C37D72F5A}" type="datetime1">
              <a:rPr lang="en-US" smtClean="0"/>
              <a:t>5/6/2025</a:t>
            </a:fld>
            <a:endParaRPr lang="en-US"/>
          </a:p>
        </p:txBody>
      </p:sp>
      <p:sp>
        <p:nvSpPr>
          <p:cNvPr id="3" name="Footer Placeholder 2"/>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B73CD6A-FAA0-4EB1-A431-21C5F18F9732}" type="datetime1">
              <a:rPr lang="en-US" smtClean="0"/>
              <a:t>5/6/2025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8EE12FD-34C6-4683-89AE-829889ECA005}" type="datetime1">
              <a:rPr lang="en-US" smtClean="0"/>
              <a:t>5/6/2025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082E20DD-DFA6-45AC-813C-35C6EFA02534}" type="datetime1">
              <a:rPr lang="en-US" smtClean="0"/>
              <a:t>5/6/2025</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hyperlink" Target="https://www.alura.com.br/artigos/convencoes-nomenclatura-camel-pascal-kebab-snake-case" TargetMode="External"/><Relationship Id="rId4" Type="http://schemas.openxmlformats.org/officeDocument/2006/relationships/hyperlink" Target="https://www.lucidchart.co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25CFC-EEA8-99EA-71FD-200E83C5F00F}"/>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1A5D595-CC10-543A-F0EC-CD4A859FB975}"/>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7770BCF-C5EA-8DD6-5AC4-F51995FF9E1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D8C58552-D50B-135C-924F-9C523ACC5A45}"/>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com </a:t>
            </a:r>
            <a:r>
              <a:rPr lang="en-US" sz="8000" b="1" spc="100" dirty="0" err="1">
                <a:latin typeface="Arial Black" panose="020B0A04020102020204" pitchFamily="34" charset="0"/>
                <a:ea typeface="Tahoma" panose="020B0604030504040204" pitchFamily="34" charset="0"/>
                <a:cs typeface="Tahoma" panose="020B0604030504040204" pitchFamily="34" charset="0"/>
              </a:rPr>
              <a:t>Esboço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A4E07565-F737-6C50-8B37-CC1019B51F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AE3B603F-475D-D261-1E0D-8FDE401F0023}"/>
              </a:ext>
            </a:extLst>
          </p:cNvPr>
          <p:cNvSpPr txBox="1"/>
          <p:nvPr/>
        </p:nvSpPr>
        <p:spPr>
          <a:xfrm>
            <a:off x="1006414" y="2822438"/>
            <a:ext cx="21437950" cy="11172289"/>
          </a:xfrm>
          <a:prstGeom prst="rect">
            <a:avLst/>
          </a:prstGeom>
          <a:noFill/>
        </p:spPr>
        <p:txBody>
          <a:bodyPr wrap="square" rtlCol="0">
            <a:spAutoFit/>
          </a:bodyPr>
          <a:lstStyle/>
          <a:p>
            <a:pPr algn="just"/>
            <a:r>
              <a:rPr lang="pt-BR" sz="6000" dirty="0">
                <a:latin typeface="Futura Bk BT" panose="020B0502020204020303"/>
              </a:rPr>
              <a:t>Modelagem são úteis em Engenharia Avante e em Engenharia Reversa</a:t>
            </a:r>
          </a:p>
          <a:p>
            <a:pPr algn="just"/>
            <a:endParaRPr lang="pt-BR" sz="6000" dirty="0">
              <a:latin typeface="Futura Bk BT" panose="020B0502020204020303"/>
            </a:endParaRPr>
          </a:p>
          <a:p>
            <a:pPr algn="just"/>
            <a:r>
              <a:rPr lang="pt-BR" sz="6000" dirty="0">
                <a:latin typeface="Futura Bk BT" panose="020B0502020204020303"/>
              </a:rPr>
              <a:t>Engenharia Avante (</a:t>
            </a:r>
            <a:r>
              <a:rPr lang="pt-BR" sz="6000" dirty="0" err="1">
                <a:latin typeface="Futura Bk BT" panose="020B0502020204020303"/>
              </a:rPr>
              <a:t>Forward</a:t>
            </a:r>
            <a:r>
              <a:rPr lang="pt-BR" sz="6000" dirty="0">
                <a:latin typeface="Futura Bk BT" panose="020B0502020204020303"/>
              </a:rPr>
              <a:t>)</a:t>
            </a:r>
          </a:p>
          <a:p>
            <a:pPr marL="857250" indent="-857250" algn="just">
              <a:buFont typeface="Wingdings" panose="05000000000000000000" pitchFamily="2" charset="2"/>
              <a:buChar char="§"/>
            </a:pPr>
            <a:r>
              <a:rPr lang="pt-BR" sz="6000" dirty="0">
                <a:latin typeface="Futura Bk BT" panose="020B0502020204020303"/>
              </a:rPr>
              <a:t>Modelo é usado para discutir alternativas de projeto</a:t>
            </a:r>
          </a:p>
          <a:p>
            <a:pPr marL="857250" indent="-857250" algn="just">
              <a:buFont typeface="Wingdings" panose="05000000000000000000" pitchFamily="2" charset="2"/>
              <a:buChar char="§"/>
            </a:pPr>
            <a:r>
              <a:rPr lang="pt-BR" sz="6000" dirty="0">
                <a:latin typeface="Futura Bk BT" panose="020B0502020204020303"/>
              </a:rPr>
              <a:t>Antes de qualquer linha de código ser </a:t>
            </a:r>
            <a:r>
              <a:rPr lang="pt-BR" sz="6000" dirty="0" err="1">
                <a:latin typeface="Futura Bk BT" panose="020B0502020204020303"/>
              </a:rPr>
              <a:t>implementad</a:t>
            </a:r>
            <a:endParaRPr lang="pt-BR" sz="6000" dirty="0">
              <a:latin typeface="Futura Bk BT" panose="020B0502020204020303"/>
            </a:endParaRPr>
          </a:p>
          <a:p>
            <a:pPr algn="just"/>
            <a:endParaRPr lang="pt-BR" sz="6000" dirty="0">
              <a:latin typeface="Futura Bk BT" panose="020B0502020204020303"/>
            </a:endParaRPr>
          </a:p>
          <a:p>
            <a:pPr algn="just"/>
            <a:r>
              <a:rPr lang="pt-BR" sz="6000" dirty="0">
                <a:latin typeface="Futura Bk BT" panose="020B0502020204020303"/>
              </a:rPr>
              <a:t>Engenharia Reversa</a:t>
            </a:r>
          </a:p>
          <a:p>
            <a:pPr marL="857250" indent="-857250" algn="just">
              <a:buFont typeface="Wingdings" panose="05000000000000000000" pitchFamily="2" charset="2"/>
              <a:buChar char="§"/>
            </a:pPr>
            <a:r>
              <a:rPr lang="pt-BR" sz="6000" dirty="0">
                <a:latin typeface="Futura Bk BT" panose="020B0502020204020303"/>
              </a:rPr>
              <a:t>Modelo é usado para explicar um código que já existe</a:t>
            </a:r>
          </a:p>
          <a:p>
            <a:pPr marL="857250" indent="-857250" algn="just">
              <a:buFont typeface="Wingdings" panose="05000000000000000000" pitchFamily="2" charset="2"/>
              <a:buChar char="§"/>
            </a:pPr>
            <a:r>
              <a:rPr lang="pt-BR" sz="6000" dirty="0">
                <a:latin typeface="Futura Bk BT" panose="020B0502020204020303"/>
              </a:rPr>
              <a:t>Contextos de manutenção e evolução de software</a:t>
            </a:r>
          </a:p>
          <a:p>
            <a:pPr algn="just"/>
            <a:endParaRPr lang="pt-BR" sz="6000" dirty="0">
              <a:latin typeface="Futura Bk BT" panose="020B0502020204020303"/>
            </a:endParaRPr>
          </a:p>
          <a:p>
            <a:pPr marL="857250" indent="-857250" algn="just">
              <a:buFont typeface="Wingdings" panose="05000000000000000000" pitchFamily="2" charset="2"/>
              <a:buChar char="§"/>
            </a:pPr>
            <a:endParaRPr lang="pt-BR" sz="6000" dirty="0">
              <a:latin typeface="Futura Bk BT" panose="020B0502020204020303"/>
            </a:endParaRPr>
          </a:p>
        </p:txBody>
      </p:sp>
      <p:sp>
        <p:nvSpPr>
          <p:cNvPr id="3" name="Rectangle 6">
            <a:extLst>
              <a:ext uri="{FF2B5EF4-FFF2-40B4-BE49-F238E27FC236}">
                <a16:creationId xmlns:a16="http://schemas.microsoft.com/office/drawing/2014/main" id="{61628DAA-C1BA-ACEB-1509-2531B55E1188}"/>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519EFF97-2406-89E6-F07B-F9532A036CD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6F83FD63-FB0D-43F9-9910-254940984AED}"/>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5339153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Modelagem de Domínio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CAFE14FC-576F-E02B-4D80-F49D7C48E388}"/>
              </a:ext>
            </a:extLst>
          </p:cNvPr>
          <p:cNvGraphicFramePr/>
          <p:nvPr/>
        </p:nvGraphicFramePr>
        <p:xfrm>
          <a:off x="9652032" y="3563576"/>
          <a:ext cx="16870947" cy="8199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77EBA22A-420C-E198-7B1D-3B430EE0BA35}"/>
              </a:ext>
            </a:extLst>
          </p:cNvPr>
          <p:cNvSpPr txBox="1"/>
          <p:nvPr/>
        </p:nvSpPr>
        <p:spPr>
          <a:xfrm>
            <a:off x="1425742" y="2719950"/>
            <a:ext cx="9883942" cy="10741402"/>
          </a:xfrm>
          <a:prstGeom prst="rect">
            <a:avLst/>
          </a:prstGeom>
          <a:noFill/>
        </p:spPr>
        <p:txBody>
          <a:bodyPr wrap="square" rtlCol="0">
            <a:spAutoFit/>
          </a:bodyPr>
          <a:lstStyle/>
          <a:p>
            <a:pPr marL="857250" indent="-857250">
              <a:buFont typeface="+mj-lt"/>
              <a:buAutoNum type="arabicPeriod"/>
            </a:pPr>
            <a:r>
              <a:rPr lang="pt-BR" sz="4400" dirty="0">
                <a:latin typeface="Futura Bk BT" panose="020B0502020204020303"/>
              </a:rPr>
              <a:t>Identificar o contexto do Sistema de Informação (Dados, Processo e Atores Envolvidos);</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Idealizar como funcionará o Sistema de Informação pretendido;</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Modelar a solução idealizada;</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Representar o modelo idealizado numa linguagem clara e legível.</a:t>
            </a:r>
          </a:p>
          <a:p>
            <a:pPr marL="857250" indent="-857250" algn="just">
              <a:buFont typeface="+mj-lt"/>
              <a:buAutoNum type="arabicPeriod"/>
            </a:pPr>
            <a:endParaRPr lang="pt-BR" sz="4000" dirty="0">
              <a:latin typeface="Futura Bk BT" panose="020B0502020204020303"/>
            </a:endParaRPr>
          </a:p>
          <a:p>
            <a:pPr marL="857250" indent="-857250" algn="just">
              <a:buFont typeface="Wingdings" panose="05000000000000000000" pitchFamily="2" charset="2"/>
              <a:buChar char="§"/>
            </a:pPr>
            <a:endParaRPr lang="pt-BR" sz="4000" dirty="0">
              <a:latin typeface="Futura Bk BT" panose="020B0502020204020303"/>
            </a:endParaRPr>
          </a:p>
          <a:p>
            <a:pPr algn="just"/>
            <a:endParaRPr lang="pt-BR" sz="4000" dirty="0">
              <a:latin typeface="Futura Bk BT" panose="020B0502020204020303"/>
            </a:endParaRPr>
          </a:p>
        </p:txBody>
      </p:sp>
      <p:sp>
        <p:nvSpPr>
          <p:cNvPr id="2" name="Rectangle 6">
            <a:extLst>
              <a:ext uri="{FF2B5EF4-FFF2-40B4-BE49-F238E27FC236}">
                <a16:creationId xmlns:a16="http://schemas.microsoft.com/office/drawing/2014/main" id="{185643E0-7C48-C4B9-F8F5-2D4CDA0F455C}"/>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D48DE67-85D9-C523-C661-2848A5CB49E1}"/>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C4626108-2AA6-B365-4824-E1B37CD6D5C7}"/>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56677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51380" y="6003710"/>
            <a:ext cx="22281240" cy="6863417"/>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Linguagem de Modelagem Unificada, ou </a:t>
            </a:r>
            <a:r>
              <a:rPr lang="pt-BR" sz="4000" b="1" dirty="0">
                <a:latin typeface="Futura Bk BT" panose="020B0502020204020303"/>
                <a:ea typeface="Tahoma" panose="020B0604030504040204" pitchFamily="34" charset="0"/>
                <a:cs typeface="Tahoma" panose="020B0604030504040204" pitchFamily="34" charset="0"/>
              </a:rPr>
              <a:t>UML (</a:t>
            </a:r>
            <a:r>
              <a:rPr lang="pt-BR" sz="4000" b="1" dirty="0" err="1">
                <a:latin typeface="Futura Bk BT" panose="020B0502020204020303"/>
                <a:ea typeface="Tahoma" panose="020B0604030504040204" pitchFamily="34" charset="0"/>
                <a:cs typeface="Tahoma" panose="020B0604030504040204" pitchFamily="34" charset="0"/>
              </a:rPr>
              <a:t>Unified</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Language</a:t>
            </a:r>
            <a:r>
              <a:rPr lang="pt-BR" sz="4000" b="1" dirty="0">
                <a:latin typeface="Futura Bk BT" panose="020B0502020204020303"/>
                <a:ea typeface="Tahoma" panose="020B0604030504040204" pitchFamily="34" charset="0"/>
                <a:cs typeface="Tahoma" panose="020B0604030504040204" pitchFamily="34" charset="0"/>
              </a:rPr>
              <a:t>), </a:t>
            </a:r>
            <a:r>
              <a:rPr lang="pt-BR" sz="4000" dirty="0">
                <a:latin typeface="Futura Bk BT" panose="020B0502020204020303"/>
                <a:ea typeface="Tahoma" panose="020B0604030504040204" pitchFamily="34" charset="0"/>
                <a:cs typeface="Tahoma" panose="020B0604030504040204" pitchFamily="34" charset="0"/>
              </a:rPr>
              <a:t>foi criada através da colaboração de um grupo de pessoas influentes na área de engenharia de software nos anos 90.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Nos anos 90, a engenharia de software estava passando por uma fase de transição. As metodologias tradicionais estavam sendo questionadas e uma necessidade crescente de uma linguagem padrão para modelagem de sistemas de software estava surgindo. Havia várias metodologias de modelagem em uso, como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OMT (</a:t>
            </a:r>
            <a:r>
              <a:rPr lang="pt-BR" sz="4000" dirty="0" err="1">
                <a:latin typeface="Futura Bk BT" panose="020B0502020204020303"/>
                <a:ea typeface="Tahoma" panose="020B0604030504040204" pitchFamily="34" charset="0"/>
                <a:cs typeface="Tahoma" panose="020B0604030504040204" pitchFamily="34" charset="0"/>
              </a:rPr>
              <a:t>Object</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Modeling</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Technique</a:t>
            </a:r>
            <a:r>
              <a:rPr lang="pt-BR" sz="4000" dirty="0">
                <a:latin typeface="Futura Bk BT" panose="020B0502020204020303"/>
                <a:ea typeface="Tahoma" panose="020B0604030504040204" pitchFamily="34" charset="0"/>
                <a:cs typeface="Tahoma" panose="020B0604030504040204" pitchFamily="34" charset="0"/>
              </a:rPr>
              <a:t>) e OOSE (</a:t>
            </a:r>
            <a:r>
              <a:rPr lang="pt-BR" sz="4000" dirty="0" err="1">
                <a:latin typeface="Futura Bk BT" panose="020B0502020204020303"/>
                <a:ea typeface="Tahoma" panose="020B0604030504040204" pitchFamily="34" charset="0"/>
                <a:cs typeface="Tahoma" panose="020B0604030504040204" pitchFamily="34" charset="0"/>
              </a:rPr>
              <a:t>Object-Oriented</a:t>
            </a:r>
            <a:r>
              <a:rPr lang="pt-BR" sz="4000" dirty="0">
                <a:latin typeface="Futura Bk BT" panose="020B0502020204020303"/>
                <a:ea typeface="Tahoma" panose="020B0604030504040204" pitchFamily="34" charset="0"/>
                <a:cs typeface="Tahoma" panose="020B0604030504040204" pitchFamily="34" charset="0"/>
              </a:rPr>
              <a:t> Software </a:t>
            </a:r>
            <a:r>
              <a:rPr lang="pt-BR" sz="4000" dirty="0" err="1">
                <a:latin typeface="Futura Bk BT" panose="020B0502020204020303"/>
                <a:ea typeface="Tahoma" panose="020B0604030504040204" pitchFamily="34" charset="0"/>
                <a:cs typeface="Tahoma" panose="020B0604030504040204" pitchFamily="34" charset="0"/>
              </a:rPr>
              <a:t>Engineering</a:t>
            </a:r>
            <a:r>
              <a:rPr lang="pt-BR" sz="4000" dirty="0">
                <a:latin typeface="Futura Bk BT" panose="020B0502020204020303"/>
                <a:ea typeface="Tahoma" panose="020B0604030504040204" pitchFamily="34" charset="0"/>
                <a:cs typeface="Tahoma" panose="020B0604030504040204" pitchFamily="34" charset="0"/>
              </a:rPr>
              <a:t>), cada uma com suas próprias notações e abordagens.</a:t>
            </a:r>
          </a:p>
          <a:p>
            <a:pPr algn="just"/>
            <a:endParaRPr lang="pt-BR" sz="4000" dirty="0">
              <a:latin typeface="Futura Bk BT" panose="020B0502020204020303"/>
              <a:ea typeface="Tahoma" panose="020B0604030504040204" pitchFamily="34" charset="0"/>
              <a:cs typeface="Tahoma" panose="020B0604030504040204" pitchFamily="34" charset="0"/>
            </a:endParaRPr>
          </a:p>
        </p:txBody>
      </p:sp>
      <p:pic>
        <p:nvPicPr>
          <p:cNvPr id="6" name="Picture 2">
            <a:extLst>
              <a:ext uri="{FF2B5EF4-FFF2-40B4-BE49-F238E27FC236}">
                <a16:creationId xmlns:a16="http://schemas.microsoft.com/office/drawing/2014/main" id="{12F48241-470A-7CC5-18CA-CCFFF2CCD5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2085" y="2854210"/>
            <a:ext cx="4639591" cy="27033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C491F0EB-0EB2-2C77-E33B-2C473028C904}"/>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522F28D4-CF0B-58D1-B2A3-7D911D3D6282}"/>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D9F7E728-ECB1-F956-EB34-AFD2275A9B3A}"/>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3151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9941183"/>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UML foi inicialmente desenvolvida como uma fusão de três metodologias principais: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Booch</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Method</a:t>
            </a:r>
            <a:r>
              <a:rPr lang="pt-BR" sz="4000" b="1" dirty="0">
                <a:latin typeface="Futura Bk BT" panose="020B0502020204020303"/>
                <a:ea typeface="Tahoma" panose="020B0604030504040204" pitchFamily="34" charset="0"/>
                <a:cs typeface="Tahoma" panose="020B0604030504040204" pitchFamily="34" charset="0"/>
              </a:rPr>
              <a: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Criado por </a:t>
            </a:r>
            <a:r>
              <a:rPr lang="pt-BR" dirty="0" err="1">
                <a:latin typeface="Futura Bk BT" panose="020B0502020204020303"/>
                <a:ea typeface="Tahoma" panose="020B0604030504040204" pitchFamily="34" charset="0"/>
                <a:cs typeface="Tahoma" panose="020B0604030504040204" pitchFamily="34" charset="0"/>
              </a:rPr>
              <a:t>Grady</a:t>
            </a:r>
            <a:r>
              <a:rPr lang="pt-BR" dirty="0">
                <a:latin typeface="Futura Bk BT" panose="020B0502020204020303"/>
                <a:ea typeface="Tahoma" panose="020B0604030504040204" pitchFamily="34" charset="0"/>
                <a:cs typeface="Tahoma" panose="020B0604030504040204" pitchFamily="34" charset="0"/>
              </a:rPr>
              <a:t> </a:t>
            </a:r>
            <a:r>
              <a:rPr lang="pt-BR" dirty="0" err="1">
                <a:latin typeface="Futura Bk BT" panose="020B0502020204020303"/>
                <a:ea typeface="Tahoma" panose="020B0604030504040204" pitchFamily="34" charset="0"/>
                <a:cs typeface="Tahoma" panose="020B0604030504040204" pitchFamily="34" charset="0"/>
              </a:rPr>
              <a:t>Booch</a:t>
            </a:r>
            <a:r>
              <a:rPr lang="pt-BR" dirty="0">
                <a:latin typeface="Futura Bk BT" panose="020B0502020204020303"/>
                <a:ea typeface="Tahoma" panose="020B0604030504040204" pitchFamily="34" charset="0"/>
                <a:cs typeface="Tahoma" panose="020B0604030504040204" pitchFamily="34" charset="0"/>
              </a:rPr>
              <a:t>, era uma das metodologias mais antigas e amplamente adotadas para modelagem de software.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Focava em diagramas de classes, diagramas de estado, diagramas de sequência,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Technique</a:t>
            </a:r>
            <a:r>
              <a:rPr lang="pt-BR" sz="4000" b="1" dirty="0">
                <a:latin typeface="Futura Bk BT" panose="020B0502020204020303"/>
                <a:ea typeface="Tahoma" panose="020B0604030504040204" pitchFamily="34" charset="0"/>
                <a:cs typeface="Tahoma" panose="020B0604030504040204" pitchFamily="34" charset="0"/>
              </a:rPr>
              <a:t> (OMT):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James </a:t>
            </a:r>
            <a:r>
              <a:rPr lang="pt-BR" dirty="0" err="1">
                <a:latin typeface="Futura Bk BT" panose="020B0502020204020303"/>
                <a:ea typeface="Tahoma" panose="020B0604030504040204" pitchFamily="34" charset="0"/>
                <a:cs typeface="Tahoma" panose="020B0604030504040204" pitchFamily="34" charset="0"/>
              </a:rPr>
              <a:t>Rumbaugh</a:t>
            </a:r>
            <a:r>
              <a:rPr lang="pt-BR" dirty="0">
                <a:latin typeface="Futura Bk BT" panose="020B0502020204020303"/>
                <a:ea typeface="Tahoma" panose="020B0604030504040204" pitchFamily="34" charset="0"/>
                <a:cs typeface="Tahoma" panose="020B0604030504040204" pitchFamily="34" charset="0"/>
              </a:rPr>
              <a:t>, era outra abordagem popular para modelagem de sistemas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Tinha um foco especial em diagramas de objetos, diagramas de estados,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Object-Oriented</a:t>
            </a:r>
            <a:r>
              <a:rPr lang="pt-BR" sz="4000" b="1" dirty="0">
                <a:latin typeface="Futura Bk BT" panose="020B0502020204020303"/>
                <a:ea typeface="Tahoma" panose="020B0604030504040204" pitchFamily="34" charset="0"/>
                <a:cs typeface="Tahoma" panose="020B0604030504040204" pitchFamily="34" charset="0"/>
              </a:rPr>
              <a:t> Software </a:t>
            </a:r>
            <a:r>
              <a:rPr lang="pt-BR" sz="4000" b="1" dirty="0" err="1">
                <a:latin typeface="Futura Bk BT" panose="020B0502020204020303"/>
                <a:ea typeface="Tahoma" panose="020B0604030504040204" pitchFamily="34" charset="0"/>
                <a:cs typeface="Tahoma" panose="020B0604030504040204" pitchFamily="34" charset="0"/>
              </a:rPr>
              <a:t>Engineering</a:t>
            </a:r>
            <a:r>
              <a:rPr lang="pt-BR" sz="4000" b="1" dirty="0">
                <a:latin typeface="Futura Bk BT" panose="020B0502020204020303"/>
                <a:ea typeface="Tahoma" panose="020B0604030504040204" pitchFamily="34" charset="0"/>
                <a:cs typeface="Tahoma" panose="020B0604030504040204" pitchFamily="34" charset="0"/>
              </a:rPr>
              <a:t> (OOSE):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Ivar Jacobson, foi outra metodologia influente com forte ênfase na análise e design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Introduziu conceitos como casos de uso.</a:t>
            </a:r>
          </a:p>
        </p:txBody>
      </p:sp>
      <p:sp>
        <p:nvSpPr>
          <p:cNvPr id="2" name="Rectangle 6">
            <a:extLst>
              <a:ext uri="{FF2B5EF4-FFF2-40B4-BE49-F238E27FC236}">
                <a16:creationId xmlns:a16="http://schemas.microsoft.com/office/drawing/2014/main" id="{B1CDC64F-C860-9D1F-FE62-082A4BB676B3}"/>
              </a:ext>
            </a:extLst>
          </p:cNvPr>
          <p:cNvSpPr/>
          <p:nvPr/>
        </p:nvSpPr>
        <p:spPr>
          <a:xfrm>
            <a:off x="-22412" y="1306474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0044E637-78D5-3625-58B0-EBE802F175AA}"/>
              </a:ext>
            </a:extLst>
          </p:cNvPr>
          <p:cNvSpPr>
            <a:spLocks noGrp="1"/>
          </p:cNvSpPr>
          <p:nvPr>
            <p:ph type="sldNum" sz="quarter" idx="12"/>
          </p:nvPr>
        </p:nvSpPr>
        <p:spPr>
          <a:xfrm>
            <a:off x="18530047" y="13070991"/>
            <a:ext cx="5486400" cy="730250"/>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80983045-D47A-FAF8-F87C-A1809F8B7FB7}"/>
              </a:ext>
            </a:extLst>
          </p:cNvPr>
          <p:cNvSpPr>
            <a:spLocks noGrp="1"/>
          </p:cNvSpPr>
          <p:nvPr>
            <p:ph type="ftr" sz="quarter" idx="11"/>
          </p:nvPr>
        </p:nvSpPr>
        <p:spPr>
          <a:xfrm>
            <a:off x="215153" y="13070991"/>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8203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787842"/>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Unificação, Desenvolvimento e Evolução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Em 1995, </a:t>
            </a:r>
            <a:r>
              <a:rPr lang="pt-BR" sz="4000" dirty="0" err="1">
                <a:latin typeface="Futura Bk BT" panose="020B0502020204020303"/>
                <a:ea typeface="Tahoma" panose="020B0604030504040204" pitchFamily="34" charset="0"/>
                <a:cs typeface="Tahoma" panose="020B0604030504040204" pitchFamily="34" charset="0"/>
              </a:rPr>
              <a:t>Grady</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James </a:t>
            </a:r>
            <a:r>
              <a:rPr lang="pt-BR" sz="4000" dirty="0" err="1">
                <a:latin typeface="Futura Bk BT" panose="020B0502020204020303"/>
                <a:ea typeface="Tahoma" panose="020B0604030504040204" pitchFamily="34" charset="0"/>
                <a:cs typeface="Tahoma" panose="020B0604030504040204" pitchFamily="34" charset="0"/>
              </a:rPr>
              <a:t>Rumbaugh</a:t>
            </a:r>
            <a:r>
              <a:rPr lang="pt-BR" sz="4000" dirty="0">
                <a:latin typeface="Futura Bk BT" panose="020B0502020204020303"/>
                <a:ea typeface="Tahoma" panose="020B0604030504040204" pitchFamily="34" charset="0"/>
                <a:cs typeface="Tahoma" panose="020B0604030504040204" pitchFamily="34" charset="0"/>
              </a:rPr>
              <a:t> e Ivar Jacobson uniram forças para criar uma linguagem de modelagem padrão, unificando o melhor de suas respectivas metodologias. Eles foram apoiados por outras empresas e especialistas em engenharia de software, formando o "</a:t>
            </a:r>
            <a:r>
              <a:rPr lang="pt-BR" sz="4000" dirty="0" err="1">
                <a:latin typeface="Futura Bk BT" panose="020B0502020204020303"/>
                <a:ea typeface="Tahoma" panose="020B0604030504040204" pitchFamily="34" charset="0"/>
                <a:cs typeface="Tahoma" panose="020B0604030504040204" pitchFamily="34" charset="0"/>
              </a:rPr>
              <a:t>Three</a:t>
            </a:r>
            <a:r>
              <a:rPr lang="pt-BR" sz="4000" dirty="0">
                <a:latin typeface="Futura Bk BT" panose="020B0502020204020303"/>
                <a:ea typeface="Tahoma" panose="020B0604030504040204" pitchFamily="34" charset="0"/>
                <a:cs typeface="Tahoma" panose="020B0604030504040204" pitchFamily="34" charset="0"/>
              </a:rPr>
              <a:t> Amigos" (Três Amigos).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objetivo era criar uma linguagem que pudesse abranger todos os aspectos do processo de desenvolvimento de software, desde a concepção até a implementação. A UML foi destinada a ser uma linguagem gráfica para visualizar, especificar, construir e documentar os artefatos de um sistema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trabalho inicial resultou na primeira versão da UML, conhecida como UML 0.8, em 1996. Ela foi seguida pela UML 0.9 e, finalmente, pela UML 1.0 em 1997, que foi amplamente adotada pela indústria de software.	Desde então, a UML passou por várias revisões e atualizações. A mais recente versão 2.5 com uma ampla gama de diagramas e elementos para modelagem de sistemas complexos.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8988F58F-30DD-8ECA-1A47-C6C41F999AAD}"/>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0157AD86-EE6A-E525-398E-4404639020CD}"/>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BA5C3283-847C-C625-7074-BC2D46C5007E}"/>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7062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377647" y="12863915"/>
            <a:ext cx="5486400" cy="730250"/>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62753" y="12863915"/>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172289"/>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Contribuições e Aceitação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A UML se tornou a linguagem padrão para modelagem de software. Sua aceitação foi impulsionada por uma série de fatores: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Padronização: </a:t>
            </a:r>
            <a:r>
              <a:rPr lang="pt-BR" sz="4000" dirty="0">
                <a:latin typeface="Futura Bk BT" panose="020B0502020204020303"/>
                <a:ea typeface="Tahoma" panose="020B0604030504040204" pitchFamily="34" charset="0"/>
                <a:cs typeface="Tahoma" panose="020B0604030504040204" pitchFamily="34" charset="0"/>
              </a:rPr>
              <a:t>Tornou-se um padrão da indústria, facilitando a comunicação entre equipes de desenvolvimento e organizações.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Flexibilidade: </a:t>
            </a:r>
            <a:r>
              <a:rPr lang="pt-BR" sz="4000" dirty="0">
                <a:latin typeface="Futura Bk BT" panose="020B0502020204020303"/>
                <a:ea typeface="Tahoma" panose="020B0604030504040204" pitchFamily="34" charset="0"/>
                <a:cs typeface="Tahoma" panose="020B0604030504040204" pitchFamily="34" charset="0"/>
              </a:rPr>
              <a:t>Oferece uma variedade de diagramas para atender às diferentes fases e aspectos do desenvolvimento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Ampla Comunidade: </a:t>
            </a:r>
            <a:r>
              <a:rPr lang="pt-BR" sz="4000" dirty="0">
                <a:latin typeface="Futura Bk BT" panose="020B0502020204020303"/>
                <a:ea typeface="Tahoma" panose="020B0604030504040204" pitchFamily="34" charset="0"/>
                <a:cs typeface="Tahoma" panose="020B0604030504040204" pitchFamily="34" charset="0"/>
              </a:rPr>
              <a:t>Conta com uma comunidade ativa de desenvolvedores, profissionais de engenharia de software e pesquisadores, que contribuem para seu desenvolvimento contínuo.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Ferramentas de Suporte: </a:t>
            </a:r>
            <a:r>
              <a:rPr lang="pt-BR" sz="4000" dirty="0">
                <a:latin typeface="Futura Bk BT" panose="020B0502020204020303"/>
                <a:ea typeface="Tahoma" panose="020B0604030504040204" pitchFamily="34" charset="0"/>
                <a:cs typeface="Tahoma" panose="020B0604030504040204" pitchFamily="34" charset="0"/>
              </a:rPr>
              <a:t>Há uma ampla variedade de ferramentas de modelagem UML disponíveis, tanto comerciais quanto de código aberto.</a:t>
            </a:r>
          </a:p>
          <a:p>
            <a:pPr algn="just"/>
            <a:r>
              <a:rPr lang="pt-BR" sz="4000" dirty="0">
                <a:latin typeface="Futura Bk BT" panose="020B0502020204020303"/>
                <a:ea typeface="Tahoma" panose="020B0604030504040204" pitchFamily="34" charset="0"/>
                <a:cs typeface="Tahoma" panose="020B0604030504040204" pitchFamily="34" charset="0"/>
              </a:rPr>
              <a:t>	</a:t>
            </a:r>
            <a:endParaRPr lang="pt-BR" dirty="0">
              <a:latin typeface="Futura Bk BT" panose="020B0502020204020303"/>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39225F9C-37BF-2775-C3A7-9E3A937585BC}"/>
              </a:ext>
            </a:extLst>
          </p:cNvPr>
          <p:cNvSpPr/>
          <p:nvPr/>
        </p:nvSpPr>
        <p:spPr>
          <a:xfrm>
            <a:off x="-22412" y="13010069"/>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0E75825-9AAB-46E2-2D29-E46C7C255778}"/>
              </a:ext>
            </a:extLst>
          </p:cNvPr>
          <p:cNvSpPr txBox="1">
            <a:spLocks/>
          </p:cNvSpPr>
          <p:nvPr/>
        </p:nvSpPr>
        <p:spPr>
          <a:xfrm>
            <a:off x="18530047" y="13016315"/>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15</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5BCB2FCF-30D6-1AAC-EC50-452F794DA63F}"/>
              </a:ext>
            </a:extLst>
          </p:cNvPr>
          <p:cNvSpPr txBox="1">
            <a:spLocks/>
          </p:cNvSpPr>
          <p:nvPr/>
        </p:nvSpPr>
        <p:spPr>
          <a:xfrm>
            <a:off x="215153" y="13016315"/>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9429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UML</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074" name="Picture 2" descr="UML — Unified Modeling Language | by Rodrigo Vieira | OperacionalTI | Medium">
            <a:extLst>
              <a:ext uri="{FF2B5EF4-FFF2-40B4-BE49-F238E27FC236}">
                <a16:creationId xmlns:a16="http://schemas.microsoft.com/office/drawing/2014/main" id="{95C54763-B02E-6E4F-2F3C-BBF28A1BEF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9091" y="1140453"/>
            <a:ext cx="20085990" cy="1314303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FD42B5EB-9A4D-0AD9-9D16-23FA5025AF9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4F5E54F1-2755-6C19-8FA3-11F2162482AB}"/>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1BDF7B93-C453-801F-309D-96D8D50208CD}"/>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72912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de Classe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43F963B5-F64D-C38A-C5B6-AF940EB90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915" y="2828881"/>
            <a:ext cx="13672646" cy="96685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CB2E3DEB-B3D5-84D4-D2AE-079619177EBC}"/>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AC70685A-60AA-6510-1A65-BD6D330FDE66}"/>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869158B4-E83E-C738-B0A9-2014566788AD}"/>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21470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(OO) é um paradigma de programação que se baseia na ideia de organizar o código em torno de objetos, que são instâncias de classes. É uma abordagem poderosa e amplamente utilizada no desenvolvimento de software, pois ajuda a criar sistemas </a:t>
            </a:r>
            <a:r>
              <a:rPr lang="pt-BR" sz="4000" b="1" dirty="0">
                <a:latin typeface="Futura Bk BT" panose="020B0502020204020303"/>
                <a:ea typeface="Tahoma" panose="020B0604030504040204" pitchFamily="34" charset="0"/>
                <a:cs typeface="Tahoma" panose="020B0604030504040204" pitchFamily="34" charset="0"/>
              </a:rPr>
              <a:t>mais organizados, modulares e reutilizáveis</a:t>
            </a:r>
            <a:r>
              <a:rPr lang="pt-BR" sz="4000" dirty="0">
                <a:latin typeface="Futura Bk BT" panose="020B0502020204020303"/>
                <a:ea typeface="Tahoma" panose="020B0604030504040204" pitchFamily="34" charset="0"/>
                <a:cs typeface="Tahoma" panose="020B0604030504040204" pitchFamily="34" charset="0"/>
              </a:rPr>
              <a:t>.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promove uma abordagem mais natural e organizada para modelar o mundo real em código, tornando-o mais legível, manutenível e flexível. É amplamente utilizada em linguagens de programação como Java, C++, Python, C#, entre outras, e é aplicável a uma variedade de domínios de desenvolvimento de software, desde aplicações desktop até sistemas distribuídos e aplicativos web.</a:t>
            </a:r>
          </a:p>
        </p:txBody>
      </p:sp>
      <p:sp>
        <p:nvSpPr>
          <p:cNvPr id="4" name="Rectangle 6">
            <a:extLst>
              <a:ext uri="{FF2B5EF4-FFF2-40B4-BE49-F238E27FC236}">
                <a16:creationId xmlns:a16="http://schemas.microsoft.com/office/drawing/2014/main" id="{527EA86C-5FB2-3BCF-63C6-455D41A73E80}"/>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FF125EA4-5A3D-2156-0A18-43679ED9F73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69004FD4-67D3-C03C-AF18-88C8619F3863}"/>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3261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Aqui estão os principais conceitos do paradigma de Orientação a Objetos: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Objeto: </a:t>
            </a:r>
            <a:r>
              <a:rPr lang="pt-BR" sz="4000" dirty="0">
                <a:latin typeface="Futura Bk BT" panose="020B0502020204020303"/>
                <a:ea typeface="Tahoma" panose="020B0604030504040204" pitchFamily="34" charset="0"/>
                <a:cs typeface="Tahoma" panose="020B0604030504040204" pitchFamily="34" charset="0"/>
              </a:rPr>
              <a:t>Um objeto é uma instância concreta de uma classe. Ele representa uma entidade do mundo real e possui atributos (propriedades) que descrevem seu estado e métodos que definem seu comportamento. Por exemplo, um objeto "Carro" pode ter atributos como "cor" e "velocidade" e métodos como "ligar" e "desligar".</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Classe: </a:t>
            </a:r>
            <a:r>
              <a:rPr lang="pt-BR" sz="4000" dirty="0">
                <a:latin typeface="Futura Bk BT" panose="020B0502020204020303"/>
                <a:ea typeface="Tahoma" panose="020B0604030504040204" pitchFamily="34" charset="0"/>
                <a:cs typeface="Tahoma" panose="020B0604030504040204" pitchFamily="34" charset="0"/>
              </a:rPr>
              <a:t>Uma classe é um modelo ou uma definição abstrata que descreve as características comuns a um conjunto de objetos. Ela serve como um plano para a criação de objetos. A classe define os atributos e métodos que seus objetos terão em comum. Por exemplo, uma classe "Carro" define os atributos e métodos que todos os carros terão</a:t>
            </a:r>
          </a:p>
        </p:txBody>
      </p:sp>
      <p:sp>
        <p:nvSpPr>
          <p:cNvPr id="4" name="Rectangle 6">
            <a:extLst>
              <a:ext uri="{FF2B5EF4-FFF2-40B4-BE49-F238E27FC236}">
                <a16:creationId xmlns:a16="http://schemas.microsoft.com/office/drawing/2014/main" id="{3A675676-2266-285A-3E3C-88ADB2F44FE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A67B2037-5E05-3046-4D12-2A1C44F84F6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D97F2C9E-B4F9-D598-E613-EEB642ACD63E}"/>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835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Revisão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37DF21E7-64FC-57E0-6C7A-77EE4FD8FFAE}"/>
              </a:ext>
            </a:extLst>
          </p:cNvPr>
          <p:cNvSpPr txBox="1"/>
          <p:nvPr/>
        </p:nvSpPr>
        <p:spPr>
          <a:xfrm>
            <a:off x="1769918" y="2560715"/>
            <a:ext cx="20021550" cy="9325630"/>
          </a:xfrm>
          <a:prstGeom prst="rect">
            <a:avLst/>
          </a:prstGeom>
          <a:noFill/>
        </p:spPr>
        <p:txBody>
          <a:bodyPr wrap="square" rtlCol="0">
            <a:spAutoFit/>
          </a:bodyPr>
          <a:lstStyle/>
          <a:p>
            <a:pPr marL="857250" indent="-857250" algn="just">
              <a:buFont typeface="Wingdings" panose="05000000000000000000" pitchFamily="2" charset="2"/>
              <a:buChar char="§"/>
            </a:pPr>
            <a:r>
              <a:rPr lang="pt-BR" sz="4000" b="1" dirty="0">
                <a:latin typeface="Futura Bk BT" panose="020B0502020204020303"/>
              </a:rPr>
              <a:t>Engenharia de Software</a:t>
            </a:r>
            <a:r>
              <a:rPr lang="pt-BR" sz="4000" dirty="0">
                <a:latin typeface="Futura Bk BT" panose="020B0502020204020303"/>
              </a:rPr>
              <a:t>:  processos, métodos e ferramentas de apoio que nos auxiliam no desenvolvimento de software;</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Arquitetura de Software: </a:t>
            </a:r>
            <a:r>
              <a:rPr lang="pt-BR" sz="4000" dirty="0">
                <a:latin typeface="Futura Bk BT" panose="020B0502020204020303"/>
              </a:rPr>
              <a:t>características de como o software será desenvolvido;</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Processo de Desenvolvimento:</a:t>
            </a:r>
            <a:r>
              <a:rPr lang="pt-BR" sz="4000" dirty="0">
                <a:latin typeface="Futura Bk BT" panose="020B0502020204020303"/>
              </a:rPr>
              <a:t> etapas específicas a serem percorridas  durante o desenvolvimento de um software (Cascata e Ágil);</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Engenharia de Requisitos</a:t>
            </a:r>
            <a:r>
              <a:rPr lang="pt-BR" sz="4000" dirty="0">
                <a:latin typeface="Futura Bk BT" panose="020B0502020204020303"/>
              </a:rPr>
              <a:t>: é o processo de entender o que o sistema deve fazer (requisitos funcionais) e como ele deve se comportar (requisitos não funcionais).</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Modelagem: </a:t>
            </a:r>
            <a:r>
              <a:rPr lang="pt-BR" sz="4000" b="1" dirty="0">
                <a:solidFill>
                  <a:srgbClr val="FF0000"/>
                </a:solidFill>
                <a:latin typeface="Futura Bk BT" panose="020B0502020204020303"/>
              </a:rPr>
              <a:t>é a representação graficamente a estrutura, o comportamento e os requisitos do sistema antes de sua construção.</a:t>
            </a:r>
          </a:p>
        </p:txBody>
      </p:sp>
      <p:sp>
        <p:nvSpPr>
          <p:cNvPr id="3" name="Rectangle 6">
            <a:extLst>
              <a:ext uri="{FF2B5EF4-FFF2-40B4-BE49-F238E27FC236}">
                <a16:creationId xmlns:a16="http://schemas.microsoft.com/office/drawing/2014/main" id="{A58409FC-55C7-97DB-0D89-B25C3A197D95}"/>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40BB7BAD-E1E4-3C00-5E00-E9C5E8D320B7}"/>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EDDA7912-E099-2EDD-5CF5-537531AACFA1}"/>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7552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1" y="2941040"/>
            <a:ext cx="15231979" cy="8217634"/>
          </a:xfrm>
          <a:prstGeom prst="rect">
            <a:avLst/>
          </a:prstGeom>
          <a:noFill/>
        </p:spPr>
        <p:txBody>
          <a:bodyPr wrap="square" rtlCol="0">
            <a:spAutoFit/>
          </a:bodyPr>
          <a:lstStyle/>
          <a:p>
            <a:pPr algn="ctr"/>
            <a:r>
              <a:rPr lang="pt-BR" sz="4400" b="1" dirty="0">
                <a:latin typeface="Futura Bk BT" panose="020B0502020204020303"/>
              </a:rPr>
              <a:t>Modelo Conceitual x Diagrama de Classes</a:t>
            </a:r>
            <a:endParaRPr lang="pt-BR" sz="4400" dirty="0">
              <a:latin typeface="Futura Bk BT" panose="020B0502020204020303"/>
              <a:ea typeface="Tahoma" panose="020B0604030504040204" pitchFamily="34" charset="0"/>
              <a:cs typeface="Tahoma" panose="020B0604030504040204" pitchFamily="34" charset="0"/>
            </a:endParaRP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uma descrição de um conjunto de objetos que compartilham os mesmos atributos, operações, relacionamentos e semântica.</a:t>
            </a:r>
          </a:p>
          <a:p>
            <a:pPr marL="1600200" lvl="1" indent="-685800" algn="just">
              <a:buFont typeface="Wingdings" panose="05000000000000000000" pitchFamily="2" charset="2"/>
              <a:buChar char="§"/>
            </a:pPr>
            <a:endParaRPr lang="pt-BR" sz="4400" dirty="0">
              <a:latin typeface="Futura Bk BT" panose="020B0502020204020303"/>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representadas por um retângulo que pode possuir até três divisões:</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Nome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Atributos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Métodos da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35137" y="4193620"/>
            <a:ext cx="7152806" cy="65025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4413A112-E7D4-8A9D-7D7D-54A69780E3BD}"/>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D3816864-3BAE-A184-7616-C9BA0F87436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89D49463-E49B-5BB5-B36C-30D1F3860658}"/>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4943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7540526"/>
          </a:xfrm>
          <a:prstGeom prst="rect">
            <a:avLst/>
          </a:prstGeom>
          <a:noFill/>
        </p:spPr>
        <p:txBody>
          <a:bodyPr wrap="square" rtlCol="0">
            <a:spAutoFit/>
          </a:bodyPr>
          <a:lstStyle/>
          <a:p>
            <a:pPr algn="ctr"/>
            <a:r>
              <a:rPr lang="pt-BR" sz="4400" b="1" dirty="0">
                <a:latin typeface="Futura Bk BT" panose="020B0502020204020303"/>
              </a:rPr>
              <a:t>Qual é a diferença entre Classe e Objeto ?</a:t>
            </a:r>
            <a:endParaRPr lang="pt-BR" sz="4400" dirty="0">
              <a:latin typeface="Futura Bk BT" panose="020B0502020204020303"/>
              <a:ea typeface="Tahoma" panose="020B0604030504040204" pitchFamily="34" charset="0"/>
              <a:cs typeface="Tahoma" panose="020B0604030504040204" pitchFamily="34" charset="0"/>
            </a:endParaRP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definição do tipo; </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representa um conjunto de objetos de mesmo tipo;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Classe = {obj1, obj2, obj3, …, </a:t>
            </a:r>
            <a:r>
              <a:rPr lang="pt-BR" sz="4400" dirty="0" err="1">
                <a:latin typeface="Futura Bk BT" panose="020B0502020204020303"/>
                <a:ea typeface="Tahoma" panose="020B0604030504040204" pitchFamily="34" charset="0"/>
                <a:cs typeface="Tahoma" panose="020B0604030504040204" pitchFamily="34" charset="0"/>
              </a:rPr>
              <a:t>objN</a:t>
            </a:r>
            <a:r>
              <a:rPr lang="pt-BR" sz="4400" dirty="0">
                <a:latin typeface="Futura Bk BT" panose="020B0502020204020303"/>
                <a:ea typeface="Tahoma" panose="020B0604030504040204" pitchFamily="34" charset="0"/>
                <a:cs typeface="Tahoma" panose="020B0604030504040204" pitchFamily="34" charset="0"/>
              </a:rPr>
              <a:t>}</a:t>
            </a:r>
          </a:p>
          <a:p>
            <a:r>
              <a:rPr lang="pt-BR" sz="4400" dirty="0">
                <a:latin typeface="Futura Bk BT" panose="020B0502020204020303"/>
                <a:ea typeface="Tahoma" panose="020B0604030504040204" pitchFamily="34" charset="0"/>
                <a:cs typeface="Tahoma" panose="020B0604030504040204" pitchFamily="34" charset="0"/>
              </a:rPr>
              <a:t>Objeto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cada instância derivada da 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 elemento do conjunto representado pela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50299" y="2268082"/>
            <a:ext cx="3074255" cy="2794777"/>
          </a:xfrm>
          <a:prstGeom prst="rect">
            <a:avLst/>
          </a:prstGeom>
          <a:noFill/>
          <a:extLst>
            <a:ext uri="{909E8E84-426E-40DD-AFC4-6F175D3DCCD1}">
              <a14:hiddenFill xmlns:a14="http://schemas.microsoft.com/office/drawing/2010/main">
                <a:solidFill>
                  <a:srgbClr val="FFFFFF"/>
                </a:solidFill>
              </a14:hiddenFill>
            </a:ext>
          </a:extLst>
        </p:spPr>
      </p:pic>
      <p:sp>
        <p:nvSpPr>
          <p:cNvPr id="14" name="Seta: para a Direita 13">
            <a:extLst>
              <a:ext uri="{FF2B5EF4-FFF2-40B4-BE49-F238E27FC236}">
                <a16:creationId xmlns:a16="http://schemas.microsoft.com/office/drawing/2014/main" id="{1FBD7411-EC5E-94BF-727B-2200E3EDC433}"/>
              </a:ext>
            </a:extLst>
          </p:cNvPr>
          <p:cNvSpPr/>
          <p:nvPr/>
        </p:nvSpPr>
        <p:spPr>
          <a:xfrm rot="7365948">
            <a:off x="14989163" y="5115230"/>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A42452EA-21FF-2B16-0C75-FB2CCE013A53}"/>
              </a:ext>
            </a:extLst>
          </p:cNvPr>
          <p:cNvPicPr>
            <a:picLocks noChangeAspect="1"/>
          </p:cNvPicPr>
          <p:nvPr/>
        </p:nvPicPr>
        <p:blipFill>
          <a:blip r:embed="rId5"/>
          <a:stretch>
            <a:fillRect/>
          </a:stretch>
        </p:blipFill>
        <p:spPr>
          <a:xfrm>
            <a:off x="14219113" y="6348688"/>
            <a:ext cx="1371600" cy="2628900"/>
          </a:xfrm>
          <a:prstGeom prst="rect">
            <a:avLst/>
          </a:prstGeom>
        </p:spPr>
      </p:pic>
      <p:pic>
        <p:nvPicPr>
          <p:cNvPr id="22" name="Imagem 21">
            <a:extLst>
              <a:ext uri="{FF2B5EF4-FFF2-40B4-BE49-F238E27FC236}">
                <a16:creationId xmlns:a16="http://schemas.microsoft.com/office/drawing/2014/main" id="{3138917A-FE4C-8CE5-12E9-00780DAEAE5F}"/>
              </a:ext>
            </a:extLst>
          </p:cNvPr>
          <p:cNvPicPr>
            <a:picLocks noChangeAspect="1"/>
          </p:cNvPicPr>
          <p:nvPr/>
        </p:nvPicPr>
        <p:blipFill>
          <a:blip r:embed="rId6"/>
          <a:stretch>
            <a:fillRect/>
          </a:stretch>
        </p:blipFill>
        <p:spPr>
          <a:xfrm>
            <a:off x="17795833" y="6244746"/>
            <a:ext cx="1828800" cy="2400300"/>
          </a:xfrm>
          <a:prstGeom prst="rect">
            <a:avLst/>
          </a:prstGeom>
        </p:spPr>
      </p:pic>
      <p:pic>
        <p:nvPicPr>
          <p:cNvPr id="26" name="Imagem 25">
            <a:extLst>
              <a:ext uri="{FF2B5EF4-FFF2-40B4-BE49-F238E27FC236}">
                <a16:creationId xmlns:a16="http://schemas.microsoft.com/office/drawing/2014/main" id="{BE179207-E818-85DA-DF8A-1710DCC7095D}"/>
              </a:ext>
            </a:extLst>
          </p:cNvPr>
          <p:cNvPicPr>
            <a:picLocks noChangeAspect="1"/>
          </p:cNvPicPr>
          <p:nvPr/>
        </p:nvPicPr>
        <p:blipFill>
          <a:blip r:embed="rId7"/>
          <a:stretch>
            <a:fillRect/>
          </a:stretch>
        </p:blipFill>
        <p:spPr>
          <a:xfrm>
            <a:off x="21389891" y="6143625"/>
            <a:ext cx="1704975" cy="2343150"/>
          </a:xfrm>
          <a:prstGeom prst="rect">
            <a:avLst/>
          </a:prstGeom>
        </p:spPr>
      </p:pic>
      <p:sp>
        <p:nvSpPr>
          <p:cNvPr id="27" name="TextBox 8">
            <a:extLst>
              <a:ext uri="{FF2B5EF4-FFF2-40B4-BE49-F238E27FC236}">
                <a16:creationId xmlns:a16="http://schemas.microsoft.com/office/drawing/2014/main" id="{2155C51D-269D-332E-54FE-5D080A11F9A4}"/>
              </a:ext>
            </a:extLst>
          </p:cNvPr>
          <p:cNvSpPr txBox="1"/>
          <p:nvPr/>
        </p:nvSpPr>
        <p:spPr>
          <a:xfrm>
            <a:off x="12801600" y="9427391"/>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Maria</a:t>
            </a:r>
          </a:p>
          <a:p>
            <a:pPr algn="ctr"/>
            <a:r>
              <a:rPr lang="pt-BR" sz="1800" dirty="0">
                <a:latin typeface="Futura Bk BT" panose="020B0502020204020303"/>
                <a:ea typeface="Tahoma" panose="020B0604030504040204" pitchFamily="34" charset="0"/>
                <a:cs typeface="Tahoma" panose="020B0604030504040204" pitchFamily="34" charset="0"/>
              </a:rPr>
              <a:t>matrícula:20230001</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15/10/2017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28" name="Seta: para a Direita 27">
            <a:extLst>
              <a:ext uri="{FF2B5EF4-FFF2-40B4-BE49-F238E27FC236}">
                <a16:creationId xmlns:a16="http://schemas.microsoft.com/office/drawing/2014/main" id="{87EF16FB-08F9-100E-1C64-FA7FF3B83534}"/>
              </a:ext>
            </a:extLst>
          </p:cNvPr>
          <p:cNvSpPr/>
          <p:nvPr/>
        </p:nvSpPr>
        <p:spPr>
          <a:xfrm rot="2756783">
            <a:off x="21873762" y="5119002"/>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9" name="Seta: para a Direita 28">
            <a:extLst>
              <a:ext uri="{FF2B5EF4-FFF2-40B4-BE49-F238E27FC236}">
                <a16:creationId xmlns:a16="http://schemas.microsoft.com/office/drawing/2014/main" id="{68F80813-1094-8A05-AF51-4B95F5A8BD13}"/>
              </a:ext>
            </a:extLst>
          </p:cNvPr>
          <p:cNvSpPr/>
          <p:nvPr/>
        </p:nvSpPr>
        <p:spPr>
          <a:xfrm rot="5614714">
            <a:off x="18341617" y="5208536"/>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 name="TextBox 8">
            <a:extLst>
              <a:ext uri="{FF2B5EF4-FFF2-40B4-BE49-F238E27FC236}">
                <a16:creationId xmlns:a16="http://schemas.microsoft.com/office/drawing/2014/main" id="{394F84C0-19D5-2AFD-2A45-9705703BD709}"/>
              </a:ext>
            </a:extLst>
          </p:cNvPr>
          <p:cNvSpPr txBox="1"/>
          <p:nvPr/>
        </p:nvSpPr>
        <p:spPr>
          <a:xfrm>
            <a:off x="16457050" y="9479047"/>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João</a:t>
            </a:r>
          </a:p>
          <a:p>
            <a:pPr algn="ctr"/>
            <a:r>
              <a:rPr lang="pt-BR" sz="1800" dirty="0">
                <a:latin typeface="Futura Bk BT" panose="020B0502020204020303"/>
                <a:ea typeface="Tahoma" panose="020B0604030504040204" pitchFamily="34" charset="0"/>
                <a:cs typeface="Tahoma" panose="020B0604030504040204" pitchFamily="34" charset="0"/>
              </a:rPr>
              <a:t>matrícula:20230002</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10/08/2017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31" name="TextBox 8">
            <a:extLst>
              <a:ext uri="{FF2B5EF4-FFF2-40B4-BE49-F238E27FC236}">
                <a16:creationId xmlns:a16="http://schemas.microsoft.com/office/drawing/2014/main" id="{9BCCDACE-EDE1-2098-AA46-836A22CB9248}"/>
              </a:ext>
            </a:extLst>
          </p:cNvPr>
          <p:cNvSpPr txBox="1"/>
          <p:nvPr/>
        </p:nvSpPr>
        <p:spPr>
          <a:xfrm>
            <a:off x="20245434" y="9530703"/>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Lia</a:t>
            </a:r>
          </a:p>
          <a:p>
            <a:pPr algn="ctr"/>
            <a:r>
              <a:rPr lang="pt-BR" sz="1800" dirty="0">
                <a:latin typeface="Futura Bk BT" panose="020B0502020204020303"/>
                <a:ea typeface="Tahoma" panose="020B0604030504040204" pitchFamily="34" charset="0"/>
                <a:cs typeface="Tahoma" panose="020B0604030504040204" pitchFamily="34" charset="0"/>
              </a:rPr>
              <a:t>matrícula:20230003</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20/12/2017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5" name="Rectangle 6">
            <a:extLst>
              <a:ext uri="{FF2B5EF4-FFF2-40B4-BE49-F238E27FC236}">
                <a16:creationId xmlns:a16="http://schemas.microsoft.com/office/drawing/2014/main" id="{AFDC1405-137B-B138-4824-918624CCED72}"/>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43D425F1-51D9-8807-2067-28BF7958B0E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D1BD4CCF-3A5B-BD5C-75B4-4BE461F5EBB6}"/>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78486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Atributos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8217634"/>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Representa as características (campos ou dados) de uma classe; </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Exemplo: Leitor (nome, </a:t>
            </a:r>
            <a:r>
              <a:rPr lang="pt-BR" sz="4800" dirty="0" err="1">
                <a:latin typeface="Futura Bk BT" panose="020B0502020204020303" pitchFamily="34" charset="0"/>
                <a:ea typeface="Tahoma" panose="020B0604030504040204" pitchFamily="34" charset="0"/>
                <a:cs typeface="Tahoma" panose="020B0604030504040204" pitchFamily="34" charset="0"/>
              </a:rPr>
              <a:t>dataNascimento</a:t>
            </a:r>
            <a:r>
              <a:rPr lang="pt-BR" sz="4800" dirty="0">
                <a:latin typeface="Futura Bk BT" panose="020B0502020204020303" pitchFamily="34" charset="0"/>
                <a:ea typeface="Tahoma" panose="020B0604030504040204" pitchFamily="34" charset="0"/>
                <a:cs typeface="Tahoma" panose="020B0604030504040204" pitchFamily="34" charset="0"/>
              </a:rPr>
              <a:t>, sexo, </a:t>
            </a:r>
            <a:r>
              <a:rPr lang="pt-BR" sz="4800" dirty="0" err="1">
                <a:latin typeface="Futura Bk BT" panose="020B0502020204020303" pitchFamily="34" charset="0"/>
                <a:ea typeface="Tahoma" panose="020B0604030504040204" pitchFamily="34" charset="0"/>
                <a:cs typeface="Tahoma" panose="020B0604030504040204" pitchFamily="34" charset="0"/>
              </a:rPr>
              <a:t>email</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No Diagrama de Classe também é permitido estabelecer:</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 visibilidade de atributo (+ público, #protegido, ~pacote e- privado)</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 tipo do dado do atributo (numérico, alfanumérico, data </a:t>
            </a:r>
            <a:r>
              <a:rPr lang="pt-BR" sz="4800" dirty="0" err="1">
                <a:latin typeface="Futura Bk BT" panose="020B0502020204020303" pitchFamily="34" charset="0"/>
                <a:ea typeface="Tahoma" panose="020B0604030504040204" pitchFamily="34" charset="0"/>
                <a:cs typeface="Tahoma" panose="020B0604030504040204" pitchFamily="34" charset="0"/>
              </a:rPr>
              <a:t>etc</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 valor pré-definido (inicial) do atributo;</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1CED3299-3BED-7844-C4BB-1CFE7A3044BF}"/>
              </a:ext>
            </a:extLst>
          </p:cNvPr>
          <p:cNvSpPr/>
          <p:nvPr/>
        </p:nvSpPr>
        <p:spPr>
          <a:xfrm>
            <a:off x="0" y="12979504"/>
            <a:ext cx="24384000"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D633FA36-0021-26DF-7861-7C6E4398357A}"/>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330F3E4B-C516-D68D-5D73-DB1B393784C2}"/>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20604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Atributos (Visibilidade)</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6740307"/>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Privado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Somente a própria classe pode manipular o atributo</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Pacote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Qualquer classe do mesmo pacote pode manipular o atributo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Protegido(#)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Qualquer subclasse pode manipular o atributo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Publico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Qualquer classe do sistema pode manipular o atributo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94CFF34F-8A3A-0B98-209D-A7D20BB3E4C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7C4FA9C1-3C07-6AB7-1971-ED562844327C}"/>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7A41009-7B05-0E1B-F998-1F368C69CCAA}"/>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34572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Métodos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8956298"/>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Representa atividades que um objeto de uma classe pode executar; </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Exemplo: Leitor (</a:t>
            </a:r>
            <a:r>
              <a:rPr lang="pt-BR" sz="4800" dirty="0" err="1">
                <a:latin typeface="Futura Bk BT" panose="020B0502020204020303" pitchFamily="34" charset="0"/>
                <a:ea typeface="Tahoma" panose="020B0604030504040204" pitchFamily="34" charset="0"/>
                <a:cs typeface="Tahoma" panose="020B0604030504040204" pitchFamily="34" charset="0"/>
              </a:rPr>
              <a:t>cadastrarLeitor</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No Diagrama de Classe também é permitido estabelecer:</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 visibilidade do método (+ público, #protegido, ~pacote e- privado)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 tipo do dado de retorno do método (numérico, alfanumérico, data </a:t>
            </a:r>
            <a:r>
              <a:rPr lang="pt-BR" sz="4800" dirty="0" err="1">
                <a:latin typeface="Futura Bk BT" panose="020B0502020204020303" pitchFamily="34" charset="0"/>
                <a:ea typeface="Tahoma" panose="020B0604030504040204" pitchFamily="34" charset="0"/>
                <a:cs typeface="Tahoma" panose="020B0604030504040204" pitchFamily="34" charset="0"/>
              </a:rPr>
              <a:t>etc</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Definir os parâmetros dos métodos;</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72D2EF2A-0B0B-38E3-82AD-BA2384031DE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E665E3CD-8503-145C-6643-55D97F871F68}"/>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48CE3115-A12B-4221-FB2C-3C8BAFCF2811}"/>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628144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Métodos (Visibilidade)</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6740307"/>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Privado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Funcionalidades de apoio à própria classe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Pacote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Funcionalidades de apoio a outras classes do pacote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Protegido(#)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Funcionalidades	que precisam ser estendidas por outras classes</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Publico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Funcionalidades	visíveis por todas as classes do sistema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39CF6ABA-B920-3F5D-806A-B8EA0DF63316}"/>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32DE135E-4058-9DEF-13AD-A4FC44F3DB29}"/>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CBAED768-BA50-A308-BA34-AF4957891A29}"/>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922432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Diagrama de Classes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747897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Classe</a:t>
            </a:r>
            <a:r>
              <a:rPr lang="pt-BR" sz="4800" dirty="0">
                <a:latin typeface="Futura Bk BT" panose="020B0502020204020303" pitchFamily="34" charset="0"/>
                <a:ea typeface="Tahoma" panose="020B0604030504040204" pitchFamily="34" charset="0"/>
                <a:cs typeface="Tahoma" panose="020B0604030504040204" pitchFamily="34" charset="0"/>
              </a:rPr>
              <a:t> </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É uma abstração que descreve um grupo de objetos com as mesmas propriedades (atributos), comportamento (operações), tipos de relacionamentos e semântica</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algn="just"/>
            <a:r>
              <a:rPr lang="pt-BR" sz="4800" b="1" dirty="0">
                <a:latin typeface="Futura Bk BT" panose="020B0502020204020303" pitchFamily="34" charset="0"/>
                <a:ea typeface="Tahoma" panose="020B0604030504040204" pitchFamily="34" charset="0"/>
                <a:cs typeface="Tahoma" panose="020B0604030504040204" pitchFamily="34" charset="0"/>
              </a:rPr>
              <a:t>Diagrama de Classe</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Apresenta uma visão estática de como as classes estão organizadas a fim de definir sua estrutura lógica</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0F4D7A43-9AB1-CF71-7750-07B0AE29DA8E}"/>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0AF5A051-729F-42A7-FB3D-2DA7BEB19391}"/>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E168936A-B4CC-2CCB-5208-467F905D8B8F}"/>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35722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Diagrama de Classes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523957"/>
            <a:ext cx="22627869" cy="10433625"/>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O que podemos descrever no diagrama de classes?</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 classes em si </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Seus atributos (campos, dados, propriedades...) </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Seus métodos (operações, transações...)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Os relacionamentos entre as classes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Os papéis das classes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 multiplicidade envolvidas nos relacionamentos </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12786D46-84DF-3D9E-570F-86972ACC5D1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DE915D9F-AF12-E1F9-92C2-BF1F33061A0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FCA0BF0D-A62A-38A3-5FD3-662329895D4E}"/>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94316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10433625"/>
          </a:xfrm>
          <a:prstGeom prst="rect">
            <a:avLst/>
          </a:prstGeom>
          <a:noFill/>
        </p:spPr>
        <p:txBody>
          <a:bodyPr wrap="square" rtlCol="0">
            <a:spAutoFit/>
          </a:bodyPr>
          <a:lstStyle/>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Permite compartilhar informações e colaborar com a execução dos processos do sistema.</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Descreve um vínculo que ocorre, normalmente, entre os objetos de uma ou mais classes.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Os tipos de relacionamento são:</a:t>
            </a: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Associação</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Agregação</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Composição</a:t>
            </a: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Especialização/Generalização</a:t>
            </a: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Dependência</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7" name="Imagem 6">
            <a:extLst>
              <a:ext uri="{FF2B5EF4-FFF2-40B4-BE49-F238E27FC236}">
                <a16:creationId xmlns:a16="http://schemas.microsoft.com/office/drawing/2014/main" id="{575C4C1C-32A3-6A46-DD20-E38844327369}"/>
              </a:ext>
            </a:extLst>
          </p:cNvPr>
          <p:cNvPicPr>
            <a:picLocks noChangeAspect="1"/>
          </p:cNvPicPr>
          <p:nvPr/>
        </p:nvPicPr>
        <p:blipFill>
          <a:blip r:embed="rId4"/>
          <a:stretch>
            <a:fillRect/>
          </a:stretch>
        </p:blipFill>
        <p:spPr>
          <a:xfrm>
            <a:off x="16003140" y="6671561"/>
            <a:ext cx="4301254" cy="5688252"/>
          </a:xfrm>
          <a:prstGeom prst="rect">
            <a:avLst/>
          </a:prstGeom>
        </p:spPr>
      </p:pic>
      <p:sp>
        <p:nvSpPr>
          <p:cNvPr id="5" name="Rectangle 6">
            <a:extLst>
              <a:ext uri="{FF2B5EF4-FFF2-40B4-BE49-F238E27FC236}">
                <a16:creationId xmlns:a16="http://schemas.microsoft.com/office/drawing/2014/main" id="{3594455A-EF21-693B-1E95-63A12144530F}"/>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1141A0CE-3AAA-F6BC-6719-AD662347DA08}"/>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2E27FCA8-E744-7DFB-6089-5C5BC5455CCF}"/>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1215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424932"/>
            <a:ext cx="22627869" cy="11172289"/>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Associação</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Descreve um conjunto de vínculos entre elementos de modelo.</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Relacionamento estrutural que especifica objetos de um item conectados a objetos de outro item:</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Associação binária – quando há duas classes envolvidas na associação de forma direta de uma para outra.</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Relacionamento entre duas classes (tipo mais comum).</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Podem possuir títulos para determinar o tipo de vínculo.</a:t>
            </a:r>
          </a:p>
          <a:p>
            <a:pPr marL="2514600" lvl="2"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Associação unária – quando há um relacionamento de uma classe consigo mesma.</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3430E768-506E-3E07-598D-70B2A7C35C3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AE8C5CBD-7AE9-A673-A220-111A2FF4358C}"/>
              </a:ext>
            </a:extLst>
          </p:cNvPr>
          <p:cNvSpPr txBox="1">
            <a:spLocks/>
          </p:cNvSpPr>
          <p:nvPr/>
        </p:nvSpPr>
        <p:spPr>
          <a:xfrm>
            <a:off x="23217759" y="12994699"/>
            <a:ext cx="798688"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29</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3BC0B48-522D-86F0-C073-4265173CB7A5}"/>
              </a:ext>
            </a:extLst>
          </p:cNvPr>
          <p:cNvSpPr txBox="1">
            <a:spLocks/>
          </p:cNvSpPr>
          <p:nvPr/>
        </p:nvSpPr>
        <p:spPr>
          <a:xfrm>
            <a:off x="215153" y="12994699"/>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44426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5D50-964F-5D3B-4DB5-1F35874ACE10}"/>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F46B9B92-45CD-717D-7D5C-AFAE620417F0}"/>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C4C894A-C5BC-ADE2-6060-72EF657B2438}"/>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4D4618B-FBF8-C7C6-9343-4E9BEE3598A2}"/>
              </a:ext>
            </a:extLst>
          </p:cNvPr>
          <p:cNvSpPr txBox="1"/>
          <p:nvPr/>
        </p:nvSpPr>
        <p:spPr>
          <a:xfrm>
            <a:off x="1006413" y="798966"/>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Motivação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BFC3724E-B519-2B01-836D-415D6BE1E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E02872DA-CBE9-D45F-6C88-279B9ABAEDC5}"/>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D73D66F3-6B3F-2D9E-5987-A5F7EA0A9750}"/>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4502FDAC-B572-D568-75D9-DDA5E906A080}"/>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42F622ED-E482-A813-E6BB-15A321D7EF3C}"/>
              </a:ext>
            </a:extLst>
          </p:cNvPr>
          <p:cNvSpPr txBox="1"/>
          <p:nvPr/>
        </p:nvSpPr>
        <p:spPr>
          <a:xfrm>
            <a:off x="1006413" y="2947735"/>
            <a:ext cx="21169874" cy="1015663"/>
          </a:xfrm>
          <a:prstGeom prst="rect">
            <a:avLst/>
          </a:prstGeom>
          <a:noFill/>
        </p:spPr>
        <p:txBody>
          <a:bodyPr wrap="square" rtlCol="0">
            <a:spAutoFit/>
          </a:bodyPr>
          <a:lstStyle/>
          <a:p>
            <a:pPr marL="571500" indent="-571500" algn="just">
              <a:buFont typeface="Arial" panose="020B0604020202020204" pitchFamily="34" charset="0"/>
              <a:buChar char="•"/>
            </a:pPr>
            <a:r>
              <a:rPr lang="pt-BR" sz="6000" b="1" dirty="0">
                <a:latin typeface="Futura Bk BT" panose="020B0502020204020303"/>
              </a:rPr>
              <a:t>Existe uma lacuna entre os requisitos e o código</a:t>
            </a:r>
            <a:endParaRPr lang="pt-BR" sz="6000" dirty="0">
              <a:latin typeface="Futura Bk BT" panose="020B0502020204020303"/>
            </a:endParaRPr>
          </a:p>
        </p:txBody>
      </p:sp>
      <p:sp>
        <p:nvSpPr>
          <p:cNvPr id="6" name="Retângulo 5">
            <a:extLst>
              <a:ext uri="{FF2B5EF4-FFF2-40B4-BE49-F238E27FC236}">
                <a16:creationId xmlns:a16="http://schemas.microsoft.com/office/drawing/2014/main" id="{3A5E501F-95DF-EA55-D52D-03B6FE400A25}"/>
              </a:ext>
            </a:extLst>
          </p:cNvPr>
          <p:cNvSpPr/>
          <p:nvPr/>
        </p:nvSpPr>
        <p:spPr>
          <a:xfrm>
            <a:off x="2382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Requisitos</a:t>
            </a:r>
          </a:p>
        </p:txBody>
      </p:sp>
      <p:sp>
        <p:nvSpPr>
          <p:cNvPr id="12" name="Retângulo 11">
            <a:extLst>
              <a:ext uri="{FF2B5EF4-FFF2-40B4-BE49-F238E27FC236}">
                <a16:creationId xmlns:a16="http://schemas.microsoft.com/office/drawing/2014/main" id="{32CCC5E1-A55D-CF3E-4002-930A8A5E5D69}"/>
              </a:ext>
            </a:extLst>
          </p:cNvPr>
          <p:cNvSpPr/>
          <p:nvPr/>
        </p:nvSpPr>
        <p:spPr>
          <a:xfrm>
            <a:off x="16860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Código</a:t>
            </a:r>
          </a:p>
        </p:txBody>
      </p:sp>
      <p:sp>
        <p:nvSpPr>
          <p:cNvPr id="15" name="Seta: da Esquerda para a Direita 14">
            <a:extLst>
              <a:ext uri="{FF2B5EF4-FFF2-40B4-BE49-F238E27FC236}">
                <a16:creationId xmlns:a16="http://schemas.microsoft.com/office/drawing/2014/main" id="{E721B71D-B8AF-F97D-3A3F-F2D1645D0E9D}"/>
              </a:ext>
            </a:extLst>
          </p:cNvPr>
          <p:cNvSpPr/>
          <p:nvPr/>
        </p:nvSpPr>
        <p:spPr>
          <a:xfrm>
            <a:off x="8063345" y="7675418"/>
            <a:ext cx="8797637" cy="736496"/>
          </a:xfrm>
          <a:prstGeom prst="leftRightArrow">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a:p>
        </p:txBody>
      </p:sp>
      <p:sp>
        <p:nvSpPr>
          <p:cNvPr id="16" name="TextBox 8">
            <a:extLst>
              <a:ext uri="{FF2B5EF4-FFF2-40B4-BE49-F238E27FC236}">
                <a16:creationId xmlns:a16="http://schemas.microsoft.com/office/drawing/2014/main" id="{9EB11CE5-2927-E16B-CB34-FAD360396A3A}"/>
              </a:ext>
            </a:extLst>
          </p:cNvPr>
          <p:cNvSpPr txBox="1"/>
          <p:nvPr/>
        </p:nvSpPr>
        <p:spPr>
          <a:xfrm>
            <a:off x="10661008" y="6782071"/>
            <a:ext cx="3602310" cy="1015663"/>
          </a:xfrm>
          <a:prstGeom prst="rect">
            <a:avLst/>
          </a:prstGeom>
          <a:noFill/>
        </p:spPr>
        <p:txBody>
          <a:bodyPr wrap="square" rtlCol="0">
            <a:spAutoFit/>
          </a:bodyPr>
          <a:lstStyle/>
          <a:p>
            <a:pPr algn="ctr"/>
            <a:r>
              <a:rPr lang="pt-BR" sz="6000" b="1" dirty="0">
                <a:latin typeface="Futura Bk BT" panose="020B0502020204020303"/>
              </a:rPr>
              <a:t>GAP</a:t>
            </a:r>
            <a:endParaRPr lang="pt-BR" sz="6000" dirty="0">
              <a:latin typeface="Futura Bk BT" panose="020B0502020204020303"/>
            </a:endParaRPr>
          </a:p>
        </p:txBody>
      </p:sp>
      <p:sp>
        <p:nvSpPr>
          <p:cNvPr id="17" name="TextBox 8">
            <a:extLst>
              <a:ext uri="{FF2B5EF4-FFF2-40B4-BE49-F238E27FC236}">
                <a16:creationId xmlns:a16="http://schemas.microsoft.com/office/drawing/2014/main" id="{627C59CC-39DC-2480-BD4F-6B9EA1F2ACE8}"/>
              </a:ext>
            </a:extLst>
          </p:cNvPr>
          <p:cNvSpPr txBox="1"/>
          <p:nvPr/>
        </p:nvSpPr>
        <p:spPr>
          <a:xfrm>
            <a:off x="1406269" y="10197712"/>
            <a:ext cx="7633788" cy="1200329"/>
          </a:xfrm>
          <a:prstGeom prst="rect">
            <a:avLst/>
          </a:prstGeom>
          <a:noFill/>
        </p:spPr>
        <p:txBody>
          <a:bodyPr wrap="square" rtlCol="0">
            <a:spAutoFit/>
          </a:bodyPr>
          <a:lstStyle/>
          <a:p>
            <a:pPr algn="ctr"/>
            <a:r>
              <a:rPr lang="pt-BR" b="1" dirty="0">
                <a:latin typeface="Futura Bk BT" panose="020B0502020204020303"/>
              </a:rPr>
              <a:t>O QUE O SISTEMA FAZ</a:t>
            </a:r>
          </a:p>
          <a:p>
            <a:pPr algn="ctr"/>
            <a:r>
              <a:rPr lang="pt-BR" b="1" dirty="0">
                <a:latin typeface="Futura Bk BT" panose="020B0502020204020303"/>
              </a:rPr>
              <a:t>( nível de abstração mais alto)</a:t>
            </a:r>
            <a:endParaRPr lang="pt-BR" dirty="0">
              <a:latin typeface="Futura Bk BT" panose="020B0502020204020303"/>
            </a:endParaRPr>
          </a:p>
        </p:txBody>
      </p:sp>
      <p:sp>
        <p:nvSpPr>
          <p:cNvPr id="18" name="TextBox 8">
            <a:extLst>
              <a:ext uri="{FF2B5EF4-FFF2-40B4-BE49-F238E27FC236}">
                <a16:creationId xmlns:a16="http://schemas.microsoft.com/office/drawing/2014/main" id="{5A1B59A2-544B-6483-4C21-503F55B41700}"/>
              </a:ext>
            </a:extLst>
          </p:cNvPr>
          <p:cNvSpPr txBox="1"/>
          <p:nvPr/>
        </p:nvSpPr>
        <p:spPr>
          <a:xfrm>
            <a:off x="15884269" y="10434372"/>
            <a:ext cx="7633788" cy="1200329"/>
          </a:xfrm>
          <a:prstGeom prst="rect">
            <a:avLst/>
          </a:prstGeom>
          <a:noFill/>
        </p:spPr>
        <p:txBody>
          <a:bodyPr wrap="square" rtlCol="0">
            <a:spAutoFit/>
          </a:bodyPr>
          <a:lstStyle/>
          <a:p>
            <a:pPr algn="ctr"/>
            <a:r>
              <a:rPr lang="pt-BR" b="1" dirty="0">
                <a:latin typeface="Futura Bk BT" panose="020B0502020204020303"/>
              </a:rPr>
              <a:t>COMO O SISTEMA FAZ</a:t>
            </a:r>
          </a:p>
          <a:p>
            <a:pPr algn="ctr"/>
            <a:r>
              <a:rPr lang="pt-BR" b="1" dirty="0">
                <a:latin typeface="Futura Bk BT" panose="020B0502020204020303"/>
              </a:rPr>
              <a:t>( nível de abstração mais baixo)</a:t>
            </a:r>
            <a:endParaRPr lang="pt-BR" dirty="0">
              <a:latin typeface="Futura Bk BT" panose="020B0502020204020303"/>
            </a:endParaRPr>
          </a:p>
        </p:txBody>
      </p:sp>
    </p:spTree>
    <p:extLst>
      <p:ext uri="{BB962C8B-B14F-4D97-AF65-F5344CB8AC3E}">
        <p14:creationId xmlns:p14="http://schemas.microsoft.com/office/powerpoint/2010/main" val="21151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424932"/>
            <a:ext cx="22627869" cy="6617196"/>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Associação Unária (ou reflexiva)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685800" indent="-685800" algn="just">
              <a:buFont typeface="Wingdings" panose="05000000000000000000" pitchFamily="2" charset="2"/>
              <a:buChar char="§"/>
            </a:pPr>
            <a:r>
              <a:rPr lang="pt-BR" sz="4000" dirty="0">
                <a:latin typeface="Futura Bk BT" panose="020B0502020204020303" pitchFamily="34" charset="0"/>
                <a:ea typeface="Tahoma" panose="020B0604030504040204" pitchFamily="34" charset="0"/>
                <a:cs typeface="Tahoma" panose="020B0604030504040204" pitchFamily="34" charset="0"/>
              </a:rPr>
              <a:t>Ocorre quando há um relacionamento de um objeto de uma classe com objetos da mesma classe;</a:t>
            </a:r>
          </a:p>
          <a:p>
            <a:pPr marL="685800" indent="-685800" algn="just">
              <a:buFont typeface="Wingdings" panose="05000000000000000000" pitchFamily="2" charset="2"/>
              <a:buChar char="§"/>
            </a:pPr>
            <a:endParaRPr lang="pt-BR" sz="40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pitchFamily="34" charset="0"/>
                <a:ea typeface="Tahoma" panose="020B0604030504040204" pitchFamily="34" charset="0"/>
                <a:cs typeface="Tahoma" panose="020B0604030504040204" pitchFamily="34" charset="0"/>
              </a:rPr>
              <a:t>No exemplo abaixo, percebe-se que um objeto da classe Funcionário pode (ou não) supervisionar outros objetos dessa mesma classe;</a:t>
            </a:r>
          </a:p>
          <a:p>
            <a:pPr marL="685800" indent="-685800" algn="just">
              <a:buFont typeface="Wingdings" panose="05000000000000000000" pitchFamily="2" charset="2"/>
              <a:buChar char="§"/>
            </a:pPr>
            <a:endParaRPr lang="pt-BR" sz="40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pitchFamily="34" charset="0"/>
                <a:ea typeface="Tahoma" panose="020B0604030504040204" pitchFamily="34" charset="0"/>
                <a:cs typeface="Tahoma" panose="020B0604030504040204" pitchFamily="34" charset="0"/>
              </a:rPr>
              <a:t>Para o relacionamento ficar mais claro, pode-se informar a sua multiplicidade.</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9" name="Imagem 18">
            <a:extLst>
              <a:ext uri="{FF2B5EF4-FFF2-40B4-BE49-F238E27FC236}">
                <a16:creationId xmlns:a16="http://schemas.microsoft.com/office/drawing/2014/main" id="{2B89F482-0DC9-BBCA-BE65-97C59C8D64A9}"/>
              </a:ext>
            </a:extLst>
          </p:cNvPr>
          <p:cNvPicPr>
            <a:picLocks noChangeAspect="1"/>
          </p:cNvPicPr>
          <p:nvPr/>
        </p:nvPicPr>
        <p:blipFill>
          <a:blip r:embed="rId4"/>
          <a:stretch>
            <a:fillRect/>
          </a:stretch>
        </p:blipFill>
        <p:spPr>
          <a:xfrm>
            <a:off x="5826793" y="8396480"/>
            <a:ext cx="11800959" cy="4766511"/>
          </a:xfrm>
          <a:prstGeom prst="rect">
            <a:avLst/>
          </a:prstGeom>
        </p:spPr>
      </p:pic>
      <p:sp>
        <p:nvSpPr>
          <p:cNvPr id="5" name="Rectangle 6">
            <a:extLst>
              <a:ext uri="{FF2B5EF4-FFF2-40B4-BE49-F238E27FC236}">
                <a16:creationId xmlns:a16="http://schemas.microsoft.com/office/drawing/2014/main" id="{48B20A02-ECCB-59EC-AE2A-E981F01DE466}"/>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125167F8-488E-0362-4A6B-B89EC6EA9A8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30</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5F5D01BD-6B04-D858-CD1C-7CE59DA40BD9}"/>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09333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aphicFrame>
        <p:nvGraphicFramePr>
          <p:cNvPr id="5" name="Tabela 6">
            <a:extLst>
              <a:ext uri="{FF2B5EF4-FFF2-40B4-BE49-F238E27FC236}">
                <a16:creationId xmlns:a16="http://schemas.microsoft.com/office/drawing/2014/main" id="{FC031EE3-12D2-1DF4-D24F-433DB77CA75E}"/>
              </a:ext>
            </a:extLst>
          </p:cNvPr>
          <p:cNvGraphicFramePr>
            <a:graphicFrameLocks noGrp="1"/>
          </p:cNvGraphicFramePr>
          <p:nvPr/>
        </p:nvGraphicFramePr>
        <p:xfrm>
          <a:off x="2310063" y="3777918"/>
          <a:ext cx="18697074" cy="8481912"/>
        </p:xfrm>
        <a:graphic>
          <a:graphicData uri="http://schemas.openxmlformats.org/drawingml/2006/table">
            <a:tbl>
              <a:tblPr firstRow="1" bandRow="1">
                <a:tableStyleId>{073A0DAA-6AF3-43AB-8588-CEC1D06C72B9}</a:tableStyleId>
              </a:tblPr>
              <a:tblGrid>
                <a:gridCol w="9348537">
                  <a:extLst>
                    <a:ext uri="{9D8B030D-6E8A-4147-A177-3AD203B41FA5}">
                      <a16:colId xmlns:a16="http://schemas.microsoft.com/office/drawing/2014/main" val="3850678433"/>
                    </a:ext>
                  </a:extLst>
                </a:gridCol>
                <a:gridCol w="9348537">
                  <a:extLst>
                    <a:ext uri="{9D8B030D-6E8A-4147-A177-3AD203B41FA5}">
                      <a16:colId xmlns:a16="http://schemas.microsoft.com/office/drawing/2014/main" val="3265465922"/>
                    </a:ext>
                  </a:extLst>
                </a:gridCol>
              </a:tblGrid>
              <a:tr h="1124092">
                <a:tc>
                  <a:txBody>
                    <a:bodyPr/>
                    <a:lstStyle/>
                    <a:p>
                      <a:pPr algn="ctr"/>
                      <a:r>
                        <a:rPr lang="pt-BR" sz="5400" dirty="0"/>
                        <a:t>Multiplicidade</a:t>
                      </a:r>
                    </a:p>
                  </a:txBody>
                  <a:tcPr anchor="ctr"/>
                </a:tc>
                <a:tc>
                  <a:txBody>
                    <a:bodyPr/>
                    <a:lstStyle/>
                    <a:p>
                      <a:pPr algn="ctr"/>
                      <a:r>
                        <a:rPr lang="pt-BR" sz="5400" dirty="0"/>
                        <a:t>Significado</a:t>
                      </a:r>
                    </a:p>
                  </a:txBody>
                  <a:tcPr anchor="ctr"/>
                </a:tc>
                <a:extLst>
                  <a:ext uri="{0D108BD9-81ED-4DB2-BD59-A6C34878D82A}">
                    <a16:rowId xmlns:a16="http://schemas.microsoft.com/office/drawing/2014/main" val="1332435141"/>
                  </a:ext>
                </a:extLst>
              </a:tr>
              <a:tr h="1124092">
                <a:tc>
                  <a:txBody>
                    <a:bodyPr/>
                    <a:lstStyle/>
                    <a:p>
                      <a:pPr algn="ctr"/>
                      <a:r>
                        <a:rPr lang="pt-BR" dirty="0"/>
                        <a:t>0..1</a:t>
                      </a:r>
                    </a:p>
                  </a:txBody>
                  <a:tcPr anchor="ctr"/>
                </a:tc>
                <a:tc>
                  <a:txBody>
                    <a:bodyPr/>
                    <a:lstStyle/>
                    <a:p>
                      <a:r>
                        <a:rPr lang="pt-BR" dirty="0"/>
                        <a:t>No mínimo zero e no máximo um. Os objetos não precisam estar relacionados, porém se houver relacionamento deve ser de no máximo 1</a:t>
                      </a:r>
                    </a:p>
                  </a:txBody>
                  <a:tcPr/>
                </a:tc>
                <a:extLst>
                  <a:ext uri="{0D108BD9-81ED-4DB2-BD59-A6C34878D82A}">
                    <a16:rowId xmlns:a16="http://schemas.microsoft.com/office/drawing/2014/main" val="2312939321"/>
                  </a:ext>
                </a:extLst>
              </a:tr>
              <a:tr h="1124092">
                <a:tc>
                  <a:txBody>
                    <a:bodyPr/>
                    <a:lstStyle/>
                    <a:p>
                      <a:pPr algn="ctr"/>
                      <a:r>
                        <a:rPr lang="pt-BR" dirty="0"/>
                        <a:t>1..1 (1)</a:t>
                      </a:r>
                    </a:p>
                  </a:txBody>
                  <a:tcPr anchor="ctr"/>
                </a:tc>
                <a:tc>
                  <a:txBody>
                    <a:bodyPr/>
                    <a:lstStyle/>
                    <a:p>
                      <a:r>
                        <a:rPr lang="pt-BR" dirty="0"/>
                        <a:t>Um e somente um (valor default)</a:t>
                      </a:r>
                    </a:p>
                  </a:txBody>
                  <a:tcPr/>
                </a:tc>
                <a:extLst>
                  <a:ext uri="{0D108BD9-81ED-4DB2-BD59-A6C34878D82A}">
                    <a16:rowId xmlns:a16="http://schemas.microsoft.com/office/drawing/2014/main" val="1022503421"/>
                  </a:ext>
                </a:extLst>
              </a:tr>
              <a:tr h="1124092">
                <a:tc>
                  <a:txBody>
                    <a:bodyPr/>
                    <a:lstStyle/>
                    <a:p>
                      <a:pPr algn="ctr"/>
                      <a:r>
                        <a:rPr lang="pt-BR" dirty="0"/>
                        <a:t>0..*</a:t>
                      </a:r>
                    </a:p>
                  </a:txBody>
                  <a:tcPr anchor="ctr"/>
                </a:tc>
                <a:tc>
                  <a:txBody>
                    <a:bodyPr/>
                    <a:lstStyle/>
                    <a:p>
                      <a:r>
                        <a:rPr lang="pt-BR" dirty="0"/>
                        <a:t>No mínimo nenhum e no máximo muitos</a:t>
                      </a:r>
                    </a:p>
                  </a:txBody>
                  <a:tcPr/>
                </a:tc>
                <a:extLst>
                  <a:ext uri="{0D108BD9-81ED-4DB2-BD59-A6C34878D82A}">
                    <a16:rowId xmlns:a16="http://schemas.microsoft.com/office/drawing/2014/main" val="232840772"/>
                  </a:ext>
                </a:extLst>
              </a:tr>
              <a:tr h="1124092">
                <a:tc>
                  <a:txBody>
                    <a:bodyPr/>
                    <a:lstStyle/>
                    <a:p>
                      <a:pPr algn="ctr"/>
                      <a:r>
                        <a:rPr lang="pt-BR" dirty="0"/>
                        <a:t>*</a:t>
                      </a:r>
                    </a:p>
                  </a:txBody>
                  <a:tcPr anchor="ctr"/>
                </a:tc>
                <a:tc>
                  <a:txBody>
                    <a:bodyPr/>
                    <a:lstStyle/>
                    <a:p>
                      <a:r>
                        <a:rPr lang="pt-BR" dirty="0"/>
                        <a:t>Muitos </a:t>
                      </a:r>
                    </a:p>
                  </a:txBody>
                  <a:tcPr/>
                </a:tc>
                <a:extLst>
                  <a:ext uri="{0D108BD9-81ED-4DB2-BD59-A6C34878D82A}">
                    <a16:rowId xmlns:a16="http://schemas.microsoft.com/office/drawing/2014/main" val="466969006"/>
                  </a:ext>
                </a:extLst>
              </a:tr>
              <a:tr h="1124092">
                <a:tc>
                  <a:txBody>
                    <a:bodyPr/>
                    <a:lstStyle/>
                    <a:p>
                      <a:pPr algn="ctr"/>
                      <a:r>
                        <a:rPr lang="pt-BR" dirty="0"/>
                        <a:t>1..*</a:t>
                      </a:r>
                    </a:p>
                  </a:txBody>
                  <a:tcPr anchor="ctr"/>
                </a:tc>
                <a:tc>
                  <a:txBody>
                    <a:bodyPr/>
                    <a:lstStyle/>
                    <a:p>
                      <a:r>
                        <a:rPr lang="pt-BR" dirty="0"/>
                        <a:t>No mínimo um e no máximo muitos</a:t>
                      </a:r>
                    </a:p>
                  </a:txBody>
                  <a:tcPr/>
                </a:tc>
                <a:extLst>
                  <a:ext uri="{0D108BD9-81ED-4DB2-BD59-A6C34878D82A}">
                    <a16:rowId xmlns:a16="http://schemas.microsoft.com/office/drawing/2014/main" val="2878144405"/>
                  </a:ext>
                </a:extLst>
              </a:tr>
              <a:tr h="1124092">
                <a:tc>
                  <a:txBody>
                    <a:bodyPr/>
                    <a:lstStyle/>
                    <a:p>
                      <a:pPr algn="ctr"/>
                      <a:r>
                        <a:rPr lang="pt-BR" dirty="0"/>
                        <a:t>3..5</a:t>
                      </a:r>
                    </a:p>
                  </a:txBody>
                  <a:tcPr anchor="ctr"/>
                </a:tc>
                <a:tc>
                  <a:txBody>
                    <a:bodyPr/>
                    <a:lstStyle/>
                    <a:p>
                      <a:r>
                        <a:rPr lang="pt-BR" dirty="0"/>
                        <a:t>No mínimo 3 e no máximo 5</a:t>
                      </a:r>
                    </a:p>
                  </a:txBody>
                  <a:tcPr/>
                </a:tc>
                <a:extLst>
                  <a:ext uri="{0D108BD9-81ED-4DB2-BD59-A6C34878D82A}">
                    <a16:rowId xmlns:a16="http://schemas.microsoft.com/office/drawing/2014/main" val="528160701"/>
                  </a:ext>
                </a:extLst>
              </a:tr>
            </a:tbl>
          </a:graphicData>
        </a:graphic>
      </p:graphicFrame>
      <p:sp>
        <p:nvSpPr>
          <p:cNvPr id="21" name="TextBox 8">
            <a:extLst>
              <a:ext uri="{FF2B5EF4-FFF2-40B4-BE49-F238E27FC236}">
                <a16:creationId xmlns:a16="http://schemas.microsoft.com/office/drawing/2014/main" id="{3DE9CE21-D857-A3D5-C8CB-30E5C5081965}"/>
              </a:ext>
            </a:extLst>
          </p:cNvPr>
          <p:cNvSpPr txBox="1"/>
          <p:nvPr/>
        </p:nvSpPr>
        <p:spPr>
          <a:xfrm>
            <a:off x="725665" y="2522970"/>
            <a:ext cx="22627869" cy="156966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Multiplicidade</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4" name="Rectangle 6">
            <a:extLst>
              <a:ext uri="{FF2B5EF4-FFF2-40B4-BE49-F238E27FC236}">
                <a16:creationId xmlns:a16="http://schemas.microsoft.com/office/drawing/2014/main" id="{5356EF74-B22C-4B3D-51B9-C2438AC5ADA9}"/>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9D51DD9A-683B-8129-7756-0AE2476CB866}"/>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31</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66FD18DA-0D42-56A7-412F-6BBDDCEC56AA}"/>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8121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424932"/>
            <a:ext cx="22627869" cy="5447645"/>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Agregação</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Tipo especial de associação que tenta demonstrar que as informações de um objeto-todo precisam ser complementadas pelas informações contidas em um (ou mais) objetos-parte.</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 existência do objeto-parte faz sentido mesmo não existindo o objeto-todo.</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 associação de agregação pode, em muitos casos, ser substituída por uma associação binária simples, dependendo da visão de quem faz a modelagem.</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026" name="Picture 2">
            <a:extLst>
              <a:ext uri="{FF2B5EF4-FFF2-40B4-BE49-F238E27FC236}">
                <a16:creationId xmlns:a16="http://schemas.microsoft.com/office/drawing/2014/main" id="{D66ACFD4-259A-39BF-AB69-FFAFE9DF7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174" y="8987869"/>
            <a:ext cx="11689626" cy="32175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61F95C5-2C1E-1E1F-2CC9-6A951717E6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01600" y="9031590"/>
            <a:ext cx="9733237" cy="32175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0F33933F-C9A6-899A-CF41-B4BD82C07512}"/>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FDC3E2E2-CF01-78B1-8891-184F8F25FF3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EB129FB-3E08-3AE5-2F86-B123FE6A4BF0}"/>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88628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433965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Composição</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É uma variação da agregação e considerada mais “forte”.</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O objeto-parte não pode existir sem o objeto-todo.</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Se o objeto-todo for destruído, o objeto-parte também será.</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5" name="Picture 2">
            <a:extLst>
              <a:ext uri="{FF2B5EF4-FFF2-40B4-BE49-F238E27FC236}">
                <a16:creationId xmlns:a16="http://schemas.microsoft.com/office/drawing/2014/main" id="{09DB4B99-63EF-43E7-245F-02D92CFBCA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0943" y="7626246"/>
            <a:ext cx="13585390" cy="44910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BC44ED5-8448-0498-8A73-AD58754E1BD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006AC5C1-8AFA-37EA-4F2A-1AE0C719DD79}"/>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33</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4780C5D1-B4A7-A94F-6CD4-C80C88CD713A}"/>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83646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3785652"/>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Especialização/Generalização</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Tem como objetivo identificar classes-mãe, denominadas de gerais, e classes-filha chamadas de especializadas;</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São chamados de relacionamentos “é um tipo de".</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3074" name="Picture 2">
            <a:extLst>
              <a:ext uri="{FF2B5EF4-FFF2-40B4-BE49-F238E27FC236}">
                <a16:creationId xmlns:a16="http://schemas.microsoft.com/office/drawing/2014/main" id="{F18B7253-C20E-D227-234C-E0E4331FE0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73546" y="5219820"/>
            <a:ext cx="8610600" cy="724073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0E035AF-E7D1-28B9-3508-BF1F353D88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6739" y="7491681"/>
            <a:ext cx="9680061" cy="4518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82FC3BBA-9DDE-C864-F176-BD159A9231CB}"/>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D75379DC-44E1-62F0-245C-25D6A69F0850}"/>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34</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140341FD-708B-42F9-26C6-FF3D8148A11B}"/>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84538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3231654"/>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Dependência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Como o nome sugere, indica um grau de dependência entre uma classe e outra.</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Uma dependência difere de uma associação porque a conexão entre as classes é temporária.</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Representada por uma seta tracejada entre duas classes.</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4098" name="Picture 2">
            <a:extLst>
              <a:ext uri="{FF2B5EF4-FFF2-40B4-BE49-F238E27FC236}">
                <a16:creationId xmlns:a16="http://schemas.microsoft.com/office/drawing/2014/main" id="{C5B88758-F9F3-DDF8-BC32-258D9E974C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5804" y="6269552"/>
            <a:ext cx="11625060" cy="60615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50AD081E-FB63-5D80-2336-596451E424C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B78C5A10-BF28-438B-8740-1D27E9AB899A}"/>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73436C7-DC42-73D8-063C-624DD3B331B7}"/>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5128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433965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Classe Associativa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Utilizada quando ocorrem associações que possuem multiplicidade muitos para muitos em todas as suas extremidades;</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Armazena os atributos transmitidos pela associação;</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Pode possuir seus próprios atributos;</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Representada por uma reta tracejada partindo do meio da associação até uma classe.</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5124" name="Picture 4">
            <a:extLst>
              <a:ext uri="{FF2B5EF4-FFF2-40B4-BE49-F238E27FC236}">
                <a16:creationId xmlns:a16="http://schemas.microsoft.com/office/drawing/2014/main" id="{596BF3D1-4BC8-D892-ABF3-C75DFC37E3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6059" y="7280524"/>
            <a:ext cx="9408694" cy="5281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171BD3CF-640E-3E7C-470A-2558D787121C}"/>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C3396739-2864-9400-772E-446ED083CBC3}"/>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36</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43118FC-1FAA-1CA5-A9A5-E60BBACE2921}"/>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5520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3231654"/>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Classe Intermediária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Substitui as classes associativas;</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Apresenta, exatamente, a mesma função da classe associativa;.</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Pode possuir seus próprios atributos;</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6146" name="Picture 2">
            <a:extLst>
              <a:ext uri="{FF2B5EF4-FFF2-40B4-BE49-F238E27FC236}">
                <a16:creationId xmlns:a16="http://schemas.microsoft.com/office/drawing/2014/main" id="{198D7CEE-E341-6715-B61B-50541BAF74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8714" y="7590706"/>
            <a:ext cx="19621772" cy="34641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6A0EF80F-7A9E-E5C2-9CBA-8AD77F991908}"/>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54D5FB55-CD4F-DA03-4B3A-5794B5B5B27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BE5C68D1-B3B9-C5E2-D2DF-5D6CB0A8D858}"/>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43599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2" name="Picture 2">
            <a:extLst>
              <a:ext uri="{FF2B5EF4-FFF2-40B4-BE49-F238E27FC236}">
                <a16:creationId xmlns:a16="http://schemas.microsoft.com/office/drawing/2014/main" id="{600D9907-3123-928D-538F-C7CEFDD073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2447" y="3980888"/>
            <a:ext cx="7487903" cy="5858304"/>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EAFC4B4C-8240-82F0-421E-3CD3842B014C}"/>
              </a:ext>
            </a:extLst>
          </p:cNvPr>
          <p:cNvSpPr txBox="1"/>
          <p:nvPr/>
        </p:nvSpPr>
        <p:spPr>
          <a:xfrm>
            <a:off x="1006413" y="3482911"/>
            <a:ext cx="9709583" cy="5909310"/>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Representando um objeto a partir de um Diagrama de Classe</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Vamos utilizar a ferramenta </a:t>
            </a:r>
            <a:r>
              <a:rPr lang="pt-BR" sz="5400" dirty="0" err="1">
                <a:latin typeface="Futura Bk BT" panose="020B0502020204020303"/>
              </a:rPr>
              <a:t>LucidChart</a:t>
            </a:r>
            <a:r>
              <a:rPr lang="pt-BR" sz="5400" dirty="0">
                <a:latin typeface="Futura Bk BT" panose="020B0502020204020303"/>
              </a:rPr>
              <a:t> ou </a:t>
            </a:r>
            <a:r>
              <a:rPr lang="pt-BR" sz="5400" dirty="0" err="1">
                <a:latin typeface="Futura Bk BT" panose="020B0502020204020303"/>
              </a:rPr>
              <a:t>Diagrams</a:t>
            </a:r>
            <a:r>
              <a:rPr lang="pt-BR" sz="5400" dirty="0">
                <a:latin typeface="Futura Bk BT" panose="020B0502020204020303"/>
              </a:rPr>
              <a:t> (Draw.io)</a:t>
            </a:r>
          </a:p>
        </p:txBody>
      </p:sp>
      <p:sp>
        <p:nvSpPr>
          <p:cNvPr id="3" name="Rectangle 6">
            <a:extLst>
              <a:ext uri="{FF2B5EF4-FFF2-40B4-BE49-F238E27FC236}">
                <a16:creationId xmlns:a16="http://schemas.microsoft.com/office/drawing/2014/main" id="{91C4B3BE-C1EF-AE66-6F77-2FA12ECF361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1201E470-CF2A-AB80-DC03-0E553E06A70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38</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6E847E68-335A-868A-DFE8-9B152F68D076}"/>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82134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6" name="Imagem 5">
            <a:extLst>
              <a:ext uri="{FF2B5EF4-FFF2-40B4-BE49-F238E27FC236}">
                <a16:creationId xmlns:a16="http://schemas.microsoft.com/office/drawing/2014/main" id="{672F19AB-CD46-8AF9-3933-CCD77D2CB1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0318" y="3226075"/>
            <a:ext cx="13563600" cy="9172575"/>
          </a:xfrm>
          <a:prstGeom prst="rect">
            <a:avLst/>
          </a:prstGeom>
        </p:spPr>
      </p:pic>
      <p:sp>
        <p:nvSpPr>
          <p:cNvPr id="7" name="CaixaDeTexto 6">
            <a:extLst>
              <a:ext uri="{FF2B5EF4-FFF2-40B4-BE49-F238E27FC236}">
                <a16:creationId xmlns:a16="http://schemas.microsoft.com/office/drawing/2014/main" id="{1C2E7A00-3441-2650-4EAA-6520AD769E82}"/>
              </a:ext>
            </a:extLst>
          </p:cNvPr>
          <p:cNvSpPr txBox="1"/>
          <p:nvPr/>
        </p:nvSpPr>
        <p:spPr>
          <a:xfrm>
            <a:off x="1006413" y="3482910"/>
            <a:ext cx="7099619" cy="757130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Acesse o link do aplicativo </a:t>
            </a:r>
            <a:r>
              <a:rPr lang="pt-BR" sz="5400" dirty="0" err="1">
                <a:latin typeface="Futura Bk BT" panose="020B0502020204020303"/>
              </a:rPr>
              <a:t>LucidChart</a:t>
            </a:r>
            <a:r>
              <a:rPr lang="pt-BR" sz="5400" dirty="0">
                <a:latin typeface="Futura Bk BT" panose="020B0502020204020303"/>
              </a:rPr>
              <a:t> disponível no site do professor</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Inclua o UML – Diagrama de Classes</a:t>
            </a:r>
          </a:p>
        </p:txBody>
      </p:sp>
      <p:sp>
        <p:nvSpPr>
          <p:cNvPr id="2" name="Rectangle 6">
            <a:extLst>
              <a:ext uri="{FF2B5EF4-FFF2-40B4-BE49-F238E27FC236}">
                <a16:creationId xmlns:a16="http://schemas.microsoft.com/office/drawing/2014/main" id="{8D2D5E6B-13AD-B70E-97D1-34FB13133807}"/>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61D4991F-2BCB-0F77-FA5D-A6A7D8970C0E}"/>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39</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D5E15E37-B365-4A5F-62B4-ABEC6287B653}"/>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70926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5306B-B8F7-0F8C-9D5E-C68F31A6F27D}"/>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669A5EDD-C4BB-C6A6-F927-CB98161AEBFB}"/>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A944D60-B661-5957-CBA2-16017DEE0CCF}"/>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C9E57A22-F439-1D1F-EC70-F52CBA67B11F}"/>
              </a:ext>
            </a:extLst>
          </p:cNvPr>
          <p:cNvSpPr txBox="1"/>
          <p:nvPr/>
        </p:nvSpPr>
        <p:spPr>
          <a:xfrm>
            <a:off x="1006413" y="798966"/>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de Software</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FE4E75DD-ED6B-6AC5-5964-7CD8A0AA5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DBE6BE8F-226D-1EC0-9CF7-A1E645D1772F}"/>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168A704D-DB95-D678-8E8D-BDB39D8DC742}"/>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F45BECD7-8FDE-D65B-7159-4546BC4BA144}"/>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5210DFD7-1F5B-9C86-E00B-9C2F53E947BE}"/>
              </a:ext>
            </a:extLst>
          </p:cNvPr>
          <p:cNvSpPr txBox="1"/>
          <p:nvPr/>
        </p:nvSpPr>
        <p:spPr>
          <a:xfrm>
            <a:off x="1006413" y="2947735"/>
            <a:ext cx="21169874" cy="2862322"/>
          </a:xfrm>
          <a:prstGeom prst="rect">
            <a:avLst/>
          </a:prstGeom>
          <a:noFill/>
        </p:spPr>
        <p:txBody>
          <a:bodyPr wrap="square" rtlCol="0">
            <a:spAutoFit/>
          </a:bodyPr>
          <a:lstStyle/>
          <a:p>
            <a:pPr marL="571500" indent="-571500" algn="just">
              <a:buFont typeface="Arial" panose="020B0604020202020204" pitchFamily="34" charset="0"/>
              <a:buChar char="•"/>
            </a:pPr>
            <a:r>
              <a:rPr lang="pt-BR" sz="6000" b="1" dirty="0">
                <a:latin typeface="Futura Bk BT" panose="020B0502020204020303"/>
              </a:rPr>
              <a:t>Objetivo: preencher essa “lacuna”</a:t>
            </a:r>
          </a:p>
          <a:p>
            <a:pPr marL="571500" indent="-571500" algn="just">
              <a:buFont typeface="Arial" panose="020B0604020202020204" pitchFamily="34" charset="0"/>
              <a:buChar char="•"/>
            </a:pPr>
            <a:r>
              <a:rPr lang="pt-BR" sz="6000" b="1" dirty="0">
                <a:latin typeface="Futura Bk BT" panose="020B0502020204020303"/>
              </a:rPr>
              <a:t>Documentar uma solução para o problema definido pelos requisitos</a:t>
            </a:r>
            <a:endParaRPr lang="pt-BR" sz="6000" dirty="0">
              <a:latin typeface="Futura Bk BT" panose="020B0502020204020303"/>
            </a:endParaRPr>
          </a:p>
        </p:txBody>
      </p:sp>
      <p:sp>
        <p:nvSpPr>
          <p:cNvPr id="6" name="Retângulo 5">
            <a:extLst>
              <a:ext uri="{FF2B5EF4-FFF2-40B4-BE49-F238E27FC236}">
                <a16:creationId xmlns:a16="http://schemas.microsoft.com/office/drawing/2014/main" id="{533BC169-77A6-02B0-C1C9-D241978191BA}"/>
              </a:ext>
            </a:extLst>
          </p:cNvPr>
          <p:cNvSpPr/>
          <p:nvPr/>
        </p:nvSpPr>
        <p:spPr>
          <a:xfrm>
            <a:off x="2382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Requisitos</a:t>
            </a:r>
          </a:p>
        </p:txBody>
      </p:sp>
      <p:sp>
        <p:nvSpPr>
          <p:cNvPr id="12" name="Retângulo 11">
            <a:extLst>
              <a:ext uri="{FF2B5EF4-FFF2-40B4-BE49-F238E27FC236}">
                <a16:creationId xmlns:a16="http://schemas.microsoft.com/office/drawing/2014/main" id="{A4D28783-FA5E-0634-0372-680993AEB63B}"/>
              </a:ext>
            </a:extLst>
          </p:cNvPr>
          <p:cNvSpPr/>
          <p:nvPr/>
        </p:nvSpPr>
        <p:spPr>
          <a:xfrm>
            <a:off x="16860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Código</a:t>
            </a:r>
          </a:p>
        </p:txBody>
      </p:sp>
      <p:sp>
        <p:nvSpPr>
          <p:cNvPr id="15" name="Seta: da Esquerda para a Direita 14">
            <a:extLst>
              <a:ext uri="{FF2B5EF4-FFF2-40B4-BE49-F238E27FC236}">
                <a16:creationId xmlns:a16="http://schemas.microsoft.com/office/drawing/2014/main" id="{7ECC73F6-4095-1BFE-B66C-0CD05302A109}"/>
              </a:ext>
            </a:extLst>
          </p:cNvPr>
          <p:cNvSpPr/>
          <p:nvPr/>
        </p:nvSpPr>
        <p:spPr>
          <a:xfrm>
            <a:off x="8063346" y="7675418"/>
            <a:ext cx="1302327" cy="736496"/>
          </a:xfrm>
          <a:prstGeom prst="leftRightArrow">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a:p>
        </p:txBody>
      </p:sp>
      <p:sp>
        <p:nvSpPr>
          <p:cNvPr id="17" name="TextBox 8">
            <a:extLst>
              <a:ext uri="{FF2B5EF4-FFF2-40B4-BE49-F238E27FC236}">
                <a16:creationId xmlns:a16="http://schemas.microsoft.com/office/drawing/2014/main" id="{F067458C-E41C-5411-8BF1-BE46C9DCA4E2}"/>
              </a:ext>
            </a:extLst>
          </p:cNvPr>
          <p:cNvSpPr txBox="1"/>
          <p:nvPr/>
        </p:nvSpPr>
        <p:spPr>
          <a:xfrm>
            <a:off x="1406269" y="10197712"/>
            <a:ext cx="7633788" cy="1200329"/>
          </a:xfrm>
          <a:prstGeom prst="rect">
            <a:avLst/>
          </a:prstGeom>
          <a:noFill/>
        </p:spPr>
        <p:txBody>
          <a:bodyPr wrap="square" rtlCol="0">
            <a:spAutoFit/>
          </a:bodyPr>
          <a:lstStyle/>
          <a:p>
            <a:pPr algn="ctr"/>
            <a:r>
              <a:rPr lang="pt-BR" b="1" dirty="0">
                <a:latin typeface="Futura Bk BT" panose="020B0502020204020303"/>
              </a:rPr>
              <a:t>O QUE O SISTEMA FAZ</a:t>
            </a:r>
          </a:p>
          <a:p>
            <a:pPr algn="ctr"/>
            <a:r>
              <a:rPr lang="pt-BR" b="1" dirty="0">
                <a:latin typeface="Futura Bk BT" panose="020B0502020204020303"/>
              </a:rPr>
              <a:t>( nível de abstração mais alto)</a:t>
            </a:r>
            <a:endParaRPr lang="pt-BR" dirty="0">
              <a:latin typeface="Futura Bk BT" panose="020B0502020204020303"/>
            </a:endParaRPr>
          </a:p>
        </p:txBody>
      </p:sp>
      <p:sp>
        <p:nvSpPr>
          <p:cNvPr id="18" name="TextBox 8">
            <a:extLst>
              <a:ext uri="{FF2B5EF4-FFF2-40B4-BE49-F238E27FC236}">
                <a16:creationId xmlns:a16="http://schemas.microsoft.com/office/drawing/2014/main" id="{DD21AF55-D049-4F06-AC3C-DCB88110244C}"/>
              </a:ext>
            </a:extLst>
          </p:cNvPr>
          <p:cNvSpPr txBox="1"/>
          <p:nvPr/>
        </p:nvSpPr>
        <p:spPr>
          <a:xfrm>
            <a:off x="15884269" y="10434372"/>
            <a:ext cx="7633788" cy="1200329"/>
          </a:xfrm>
          <a:prstGeom prst="rect">
            <a:avLst/>
          </a:prstGeom>
          <a:noFill/>
        </p:spPr>
        <p:txBody>
          <a:bodyPr wrap="square" rtlCol="0">
            <a:spAutoFit/>
          </a:bodyPr>
          <a:lstStyle/>
          <a:p>
            <a:pPr algn="ctr"/>
            <a:r>
              <a:rPr lang="pt-BR" b="1" dirty="0">
                <a:latin typeface="Futura Bk BT" panose="020B0502020204020303"/>
              </a:rPr>
              <a:t>COMO O SISTEMA FAZ</a:t>
            </a:r>
          </a:p>
          <a:p>
            <a:pPr algn="ctr"/>
            <a:r>
              <a:rPr lang="pt-BR" b="1" dirty="0">
                <a:latin typeface="Futura Bk BT" panose="020B0502020204020303"/>
              </a:rPr>
              <a:t>( nível de abstração mais baixo)</a:t>
            </a:r>
            <a:endParaRPr lang="pt-BR" dirty="0">
              <a:latin typeface="Futura Bk BT" panose="020B0502020204020303"/>
            </a:endParaRPr>
          </a:p>
        </p:txBody>
      </p:sp>
      <p:pic>
        <p:nvPicPr>
          <p:cNvPr id="1028" name="Picture 4" descr="Como fazer um diagrama de classe [+ exemplo]">
            <a:extLst>
              <a:ext uri="{FF2B5EF4-FFF2-40B4-BE49-F238E27FC236}">
                <a16:creationId xmlns:a16="http://schemas.microsoft.com/office/drawing/2014/main" id="{570E5661-7DA3-6F63-7A82-DD52A3A7F8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5673" y="5279818"/>
            <a:ext cx="6227717" cy="5400800"/>
          </a:xfrm>
          <a:prstGeom prst="rect">
            <a:avLst/>
          </a:prstGeom>
          <a:noFill/>
          <a:extLst>
            <a:ext uri="{909E8E84-426E-40DD-AFC4-6F175D3DCCD1}">
              <a14:hiddenFill xmlns:a14="http://schemas.microsoft.com/office/drawing/2010/main">
                <a:solidFill>
                  <a:srgbClr val="FFFFFF"/>
                </a:solidFill>
              </a14:hiddenFill>
            </a:ext>
          </a:extLst>
        </p:spPr>
      </p:pic>
      <p:sp>
        <p:nvSpPr>
          <p:cNvPr id="7" name="Seta: da Esquerda para a Direita 6">
            <a:extLst>
              <a:ext uri="{FF2B5EF4-FFF2-40B4-BE49-F238E27FC236}">
                <a16:creationId xmlns:a16="http://schemas.microsoft.com/office/drawing/2014/main" id="{B69F1C4F-0865-AA6D-F06C-CFCEF359F21C}"/>
              </a:ext>
            </a:extLst>
          </p:cNvPr>
          <p:cNvSpPr/>
          <p:nvPr/>
        </p:nvSpPr>
        <p:spPr>
          <a:xfrm>
            <a:off x="15593390" y="7611970"/>
            <a:ext cx="1302327" cy="736496"/>
          </a:xfrm>
          <a:prstGeom prst="leftRightArrow">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06931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CaixaDeTexto 6">
            <a:extLst>
              <a:ext uri="{FF2B5EF4-FFF2-40B4-BE49-F238E27FC236}">
                <a16:creationId xmlns:a16="http://schemas.microsoft.com/office/drawing/2014/main" id="{1C2E7A00-3441-2650-4EAA-6520AD769E82}"/>
              </a:ext>
            </a:extLst>
          </p:cNvPr>
          <p:cNvSpPr txBox="1"/>
          <p:nvPr/>
        </p:nvSpPr>
        <p:spPr>
          <a:xfrm>
            <a:off x="789844" y="2666364"/>
            <a:ext cx="21984845" cy="10679847"/>
          </a:xfrm>
          <a:prstGeom prst="rect">
            <a:avLst/>
          </a:prstGeom>
          <a:noFill/>
        </p:spPr>
        <p:txBody>
          <a:bodyPr wrap="square">
            <a:spAutoFit/>
          </a:bodyPr>
          <a:lstStyle/>
          <a:p>
            <a:pPr marL="571500" indent="-571500">
              <a:buFont typeface="Wingdings" panose="05000000000000000000" pitchFamily="2" charset="2"/>
              <a:buChar char="§"/>
            </a:pPr>
            <a:r>
              <a:rPr lang="pt-BR" dirty="0">
                <a:latin typeface="Futura Bk BT" panose="020B0502020204020303"/>
              </a:rPr>
              <a:t>Existem várias notações para nomes de variáveis, métodos, classes, e outros elementos em programação. Cada uma dessas notações segue regras específicas sobre como as palavras devem ser formatadas e combinadas.</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Benefícios das Notações:</a:t>
            </a:r>
          </a:p>
          <a:p>
            <a:pPr marL="1485900" lvl="1" indent="-571500">
              <a:buFont typeface="Wingdings" panose="05000000000000000000" pitchFamily="2" charset="2"/>
              <a:buChar char="§"/>
            </a:pPr>
            <a:endParaRPr lang="pt-BR" dirty="0">
              <a:latin typeface="Futura Bk BT" panose="020B0502020204020303"/>
            </a:endParaRPr>
          </a:p>
          <a:p>
            <a:pPr marL="1485900" lvl="1" indent="-571500">
              <a:buFont typeface="Wingdings" panose="05000000000000000000" pitchFamily="2" charset="2"/>
              <a:buChar char="§"/>
            </a:pPr>
            <a:r>
              <a:rPr lang="pt-BR" dirty="0">
                <a:latin typeface="Futura Bk BT" panose="020B0502020204020303"/>
              </a:rPr>
              <a:t>Legibilidade: Notações bem escolhidas facilitam a leitura e compreensão do código.</a:t>
            </a:r>
          </a:p>
          <a:p>
            <a:pPr marL="1485900" lvl="1" indent="-571500">
              <a:buFont typeface="Wingdings" panose="05000000000000000000" pitchFamily="2" charset="2"/>
              <a:buChar char="§"/>
            </a:pPr>
            <a:r>
              <a:rPr lang="pt-BR" dirty="0">
                <a:latin typeface="Futura Bk BT" panose="020B0502020204020303"/>
              </a:rPr>
              <a:t>Convenção: Seguir uma convenção de nomenclatura ajuda na consistência do código e na colaboração em equipe.</a:t>
            </a:r>
          </a:p>
          <a:p>
            <a:pPr marL="1485900" lvl="1" indent="-571500">
              <a:buFont typeface="Wingdings" panose="05000000000000000000" pitchFamily="2" charset="2"/>
              <a:buChar char="§"/>
            </a:pPr>
            <a:r>
              <a:rPr lang="pt-BR" dirty="0">
                <a:latin typeface="Futura Bk BT" panose="020B0502020204020303"/>
              </a:rPr>
              <a:t>Compatibilidade: Algumas linguagens ou ambientes têm convenções de nomenclatura específicas que devem ser seguidas para compatibilidade e boas práticas.</a:t>
            </a:r>
          </a:p>
          <a:p>
            <a:pPr lvl="1"/>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Em resumo, a escolha da notação de nomenclatura adequada depende das convenções da linguagem de programação, ambiente de desenvolvimento e práticas recomendadas. O importante é manter consistência dentro do projeto ou equipe para garantir um código claro e fácil de entende.</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Acesso a página do professor para conhecer as principais notações.</a:t>
            </a:r>
          </a:p>
          <a:p>
            <a:pPr marL="571500" indent="-571500">
              <a:buFont typeface="Wingdings" panose="05000000000000000000" pitchFamily="2" charset="2"/>
              <a:buChar char="§"/>
            </a:pPr>
            <a:endParaRPr lang="pt-BR" sz="4000" dirty="0">
              <a:latin typeface="Futura Bk BT" panose="020B0502020204020303"/>
            </a:endParaRPr>
          </a:p>
        </p:txBody>
      </p:sp>
      <p:sp>
        <p:nvSpPr>
          <p:cNvPr id="6" name="Rectangle 6">
            <a:extLst>
              <a:ext uri="{FF2B5EF4-FFF2-40B4-BE49-F238E27FC236}">
                <a16:creationId xmlns:a16="http://schemas.microsoft.com/office/drawing/2014/main" id="{43CEB7C3-501A-E657-0DF0-9B87458BB912}"/>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715E6211-2707-E347-DF8E-97E42A090A19}"/>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40</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B538E6F7-B52C-412C-B259-E18D0D9C0410}"/>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73979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00114-861A-2454-0E3F-A487FC928CC2}"/>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CBB9CBBD-8344-735F-DB6D-B9BF1014B1AF}"/>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5435B13-A295-0F31-122C-D4639927861C}"/>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456C2A7F-ED59-E6F7-02D0-8E3F656397AC}"/>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6889EA1-8069-6FCA-E150-1B9DE789BE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0CAC038C-3D27-8759-4C92-65FEF8E35362}"/>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 name="Imagem 2">
            <a:extLst>
              <a:ext uri="{FF2B5EF4-FFF2-40B4-BE49-F238E27FC236}">
                <a16:creationId xmlns:a16="http://schemas.microsoft.com/office/drawing/2014/main" id="{F6F2AE87-0491-A435-9C4F-1EEFA5D07575}"/>
              </a:ext>
            </a:extLst>
          </p:cNvPr>
          <p:cNvPicPr>
            <a:picLocks noChangeAspect="1"/>
          </p:cNvPicPr>
          <p:nvPr/>
        </p:nvPicPr>
        <p:blipFill>
          <a:blip r:embed="rId4"/>
          <a:stretch>
            <a:fillRect/>
          </a:stretch>
        </p:blipFill>
        <p:spPr>
          <a:xfrm>
            <a:off x="1840102" y="2574276"/>
            <a:ext cx="20543967" cy="9486569"/>
          </a:xfrm>
          <a:prstGeom prst="rect">
            <a:avLst/>
          </a:prstGeom>
        </p:spPr>
      </p:pic>
      <p:sp>
        <p:nvSpPr>
          <p:cNvPr id="2" name="Rectangle 6">
            <a:extLst>
              <a:ext uri="{FF2B5EF4-FFF2-40B4-BE49-F238E27FC236}">
                <a16:creationId xmlns:a16="http://schemas.microsoft.com/office/drawing/2014/main" id="{BC3A0206-67F6-087F-C6A7-3889FE97492C}"/>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CBDE1A10-D79A-569C-48EF-A6049B37BEF3}"/>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41</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1EE964E1-47EA-54CD-C6C7-2F4A2499E385}"/>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44410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673282" y="4157260"/>
            <a:ext cx="17232352" cy="5909310"/>
          </a:xfrm>
          <a:prstGeom prst="rect">
            <a:avLst/>
          </a:prstGeom>
          <a:noFill/>
        </p:spPr>
        <p:txBody>
          <a:bodyPr wrap="square" rtlCol="0">
            <a:spAutoFit/>
          </a:bodyPr>
          <a:lstStyle/>
          <a:p>
            <a:pPr marL="1143000" indent="-1143000" algn="just">
              <a:buAutoNum type="arabicPeriod"/>
            </a:pPr>
            <a:r>
              <a:rPr lang="pt-BR" sz="5400" dirty="0">
                <a:latin typeface="Futura Bk BT" panose="020B0502020204020303"/>
              </a:rPr>
              <a:t>Fazer cadastro no site do </a:t>
            </a:r>
            <a:r>
              <a:rPr lang="pt-BR" sz="5400" dirty="0" err="1">
                <a:latin typeface="Futura Bk BT" panose="020B0502020204020303"/>
                <a:hlinkClick r:id="rId4"/>
              </a:rPr>
              <a:t>LucidChart</a:t>
            </a:r>
            <a:r>
              <a:rPr lang="pt-BR" sz="5400" dirty="0">
                <a:latin typeface="Futura Bk BT" panose="020B0502020204020303"/>
              </a:rPr>
              <a:t>;</a:t>
            </a:r>
          </a:p>
          <a:p>
            <a:pPr marL="1143000" indent="-1143000" algn="just">
              <a:buAutoNum type="arabicPeriod"/>
            </a:pPr>
            <a:r>
              <a:rPr lang="pt-BR" sz="5400" dirty="0">
                <a:latin typeface="Futura Bk BT" panose="020B0502020204020303"/>
              </a:rPr>
              <a:t>Criar um novo diagrama utilizado a biblioteca de formas “UML – Diagrama de Classes”;</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a classe Paciente com os atributos e o método; </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Utilizar a convenção de nomenclatura para Javascript (</a:t>
            </a:r>
            <a:r>
              <a:rPr lang="pt-BR" sz="5400" dirty="0">
                <a:latin typeface="Futura Bk BT" panose="020B0502020204020303"/>
                <a:ea typeface="Tahoma" panose="020B0604030504040204" pitchFamily="34" charset="0"/>
                <a:cs typeface="Tahoma" panose="020B0604030504040204" pitchFamily="34" charset="0"/>
                <a:hlinkClick r:id="rId5"/>
              </a:rPr>
              <a:t>veja este artigo</a:t>
            </a:r>
            <a:r>
              <a:rPr lang="pt-BR" sz="5400" dirty="0">
                <a:latin typeface="Futura Bk BT" panose="020B0502020204020303"/>
                <a:ea typeface="Tahoma" panose="020B0604030504040204" pitchFamily="34" charset="0"/>
                <a:cs typeface="Tahoma" panose="020B0604030504040204" pitchFamily="34" charset="0"/>
              </a:rPr>
              <a:t>) </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42735233-F9E6-AB01-9A9E-8A42B28A9DF0}"/>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B9531BAF-1534-E544-589C-1FAB92AC7BD1}"/>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42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3A819B38-AAB2-AEDB-C85D-EE7831F780E7}"/>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9607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449F6E5C-0E5A-3B00-CC1A-4402B2855E63}"/>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78F96BAD-5E7E-6431-D9E9-94F66BAB04FA}"/>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43</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C21C0A5E-1FDF-7C87-069E-4FD208A9F55B}"/>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
        <p:nvSpPr>
          <p:cNvPr id="5" name="TextBox 76">
            <a:extLst>
              <a:ext uri="{FF2B5EF4-FFF2-40B4-BE49-F238E27FC236}">
                <a16:creationId xmlns:a16="http://schemas.microsoft.com/office/drawing/2014/main" id="{B1B4533E-1A1F-2B5B-25AC-31C0E461C523}"/>
              </a:ext>
            </a:extLst>
          </p:cNvPr>
          <p:cNvSpPr txBox="1"/>
          <p:nvPr/>
        </p:nvSpPr>
        <p:spPr>
          <a:xfrm>
            <a:off x="6448221" y="11604063"/>
            <a:ext cx="16490480" cy="830997"/>
          </a:xfrm>
          <a:prstGeom prst="rect">
            <a:avLst/>
          </a:prstGeom>
          <a:noFill/>
        </p:spPr>
        <p:txBody>
          <a:bodyPr wrap="square" rtlCol="0">
            <a:spAutoFit/>
          </a:bodyPr>
          <a:lstStyle/>
          <a:p>
            <a:pPr algn="r"/>
            <a:r>
              <a:rPr lang="pt-BR" sz="2400" b="1" spc="100" dirty="0" err="1">
                <a:latin typeface="Futura Bk BT" panose="020B0502020204020303" pitchFamily="34" charset="0"/>
                <a:ea typeface="Tahoma" panose="020B0604030504040204" pitchFamily="34" charset="0"/>
                <a:cs typeface="Tahoma" panose="020B0604030504040204" pitchFamily="34" charset="0"/>
              </a:rPr>
              <a:t>Referências:VALENTE</a:t>
            </a:r>
            <a:r>
              <a:rPr lang="pt-BR" sz="2400" b="1" spc="100" dirty="0">
                <a:latin typeface="Futura Bk BT" panose="020B0502020204020303" pitchFamily="34" charset="0"/>
                <a:ea typeface="Tahoma" panose="020B0604030504040204" pitchFamily="34" charset="0"/>
                <a:cs typeface="Tahoma" panose="020B0604030504040204" pitchFamily="34" charset="0"/>
              </a:rPr>
              <a:t>, M. T (2020). Engenharia de Software Moderna: Princípios e Práticas para Desenvolvimento de Software com Produtividade, Editora: Independente.  </a:t>
            </a:r>
            <a:endParaRPr lang="en-US" sz="2400" b="1" spc="100" dirty="0">
              <a:latin typeface="Futura Bk BT" panose="020B0502020204020303"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1C447-BE18-059D-8541-F1C7674E4594}"/>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6F0E655-52D4-1DBE-7C2A-090C45492B1D}"/>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6FCB422-E19A-7B75-DD7D-66403BD6C50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42F9A03A-FE00-12C4-B5BE-40B1ED12BB13}"/>
              </a:ext>
            </a:extLst>
          </p:cNvPr>
          <p:cNvSpPr txBox="1"/>
          <p:nvPr/>
        </p:nvSpPr>
        <p:spPr>
          <a:xfrm>
            <a:off x="557213" y="798966"/>
            <a:ext cx="17530294" cy="1323439"/>
          </a:xfrm>
          <a:prstGeom prst="rect">
            <a:avLst/>
          </a:prstGeom>
          <a:noFill/>
        </p:spPr>
        <p:txBody>
          <a:bodyPr wrap="square" rtlCol="0">
            <a:spAutoFit/>
          </a:bodyPr>
          <a:lstStyle/>
          <a:p>
            <a:r>
              <a:rPr lang="en-US" sz="8000" b="1" spc="100" dirty="0">
                <a:latin typeface="Arial Black" panose="020B0A04020102020204" pitchFamily="34" charset="0"/>
                <a:ea typeface="Tahoma" panose="020B0604030504040204" pitchFamily="34" charset="0"/>
                <a:cs typeface="Tahoma" panose="020B0604030504040204" pitchFamily="34" charset="0"/>
              </a:rPr>
              <a:t>Analogia com as </a:t>
            </a:r>
            <a:r>
              <a:rPr lang="en-US" sz="8000" b="1" spc="100" dirty="0" err="1">
                <a:latin typeface="Arial Black" panose="020B0A04020102020204" pitchFamily="34" charset="0"/>
                <a:ea typeface="Tahoma" panose="020B0604030504040204" pitchFamily="34" charset="0"/>
                <a:cs typeface="Tahoma" panose="020B0604030504040204" pitchFamily="34" charset="0"/>
              </a:rPr>
              <a:t>outras</a:t>
            </a:r>
            <a:r>
              <a:rPr lang="en-US" sz="8000" b="1" spc="100" dirty="0">
                <a:latin typeface="Arial Black" panose="020B0A04020102020204" pitchFamily="34" charset="0"/>
                <a:ea typeface="Tahoma" panose="020B0604030504040204" pitchFamily="34" charset="0"/>
                <a:cs typeface="Tahoma" panose="020B0604030504040204" pitchFamily="34" charset="0"/>
              </a:rPr>
              <a:t> </a:t>
            </a:r>
            <a:r>
              <a:rPr lang="en-US" sz="8000" b="1" spc="100" dirty="0" err="1">
                <a:latin typeface="Arial Black" panose="020B0A04020102020204" pitchFamily="34" charset="0"/>
                <a:ea typeface="Tahoma" panose="020B0604030504040204" pitchFamily="34" charset="0"/>
                <a:cs typeface="Tahoma" panose="020B0604030504040204" pitchFamily="34" charset="0"/>
              </a:rPr>
              <a:t>áreas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29DD7516-B4F1-D1ED-F347-4E49BB59CF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16AD3979-3135-4B8F-08FC-5F842A45B673}"/>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DC881A31-6FC7-8D80-A6E5-C9551B78D6A2}"/>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CADD6553-0295-8825-0C9A-270F4EAF0E9E}"/>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4" name="Picture 6" descr="Planta baixa: Veja Como Fazer em 7 Passos + Dicas Essenciais">
            <a:extLst>
              <a:ext uri="{FF2B5EF4-FFF2-40B4-BE49-F238E27FC236}">
                <a16:creationId xmlns:a16="http://schemas.microsoft.com/office/drawing/2014/main" id="{FD704FF4-9E55-796D-DA5A-944E89D214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104" y="4878966"/>
            <a:ext cx="7248057" cy="451727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ferência para fazer modelo 3d">
            <a:extLst>
              <a:ext uri="{FF2B5EF4-FFF2-40B4-BE49-F238E27FC236}">
                <a16:creationId xmlns:a16="http://schemas.microsoft.com/office/drawing/2014/main" id="{AE7410A6-D9A6-AD4D-55DC-5DCF997342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2360" y="4091781"/>
            <a:ext cx="4295775" cy="553243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Diagramas elétricos - Mundo da Elétrica">
            <a:extLst>
              <a:ext uri="{FF2B5EF4-FFF2-40B4-BE49-F238E27FC236}">
                <a16:creationId xmlns:a16="http://schemas.microsoft.com/office/drawing/2014/main" id="{94B6618D-AFC4-35B0-07BA-3C5E411D56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90242" y="3902627"/>
            <a:ext cx="8125878" cy="572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96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01D85-9463-19D3-EE8C-89875038C7FF}"/>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57F875B-B715-3A11-9E3A-F958ACC2ED8A}"/>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28C7358-8600-1B5A-6502-2541097660E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163AD289-1E78-94FE-B0C1-D0E0DEB88DDF}"/>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Modelos</a:t>
            </a:r>
            <a:r>
              <a:rPr lang="en-US" sz="8000" b="1" spc="100" dirty="0">
                <a:latin typeface="Arial Black" panose="020B0A04020102020204" pitchFamily="34" charset="0"/>
                <a:ea typeface="Tahoma" panose="020B0604030504040204" pitchFamily="34" charset="0"/>
                <a:cs typeface="Tahoma" panose="020B0604030504040204" pitchFamily="34" charset="0"/>
              </a:rPr>
              <a:t> de Software</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FE0DB6D-0654-7BE3-251C-91783AA4B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76D7896E-AEAA-1EED-AFA4-C1A032D36F7E}"/>
              </a:ext>
            </a:extLst>
          </p:cNvPr>
          <p:cNvSpPr txBox="1"/>
          <p:nvPr/>
        </p:nvSpPr>
        <p:spPr>
          <a:xfrm>
            <a:off x="1006413" y="2822438"/>
            <a:ext cx="22584489" cy="9325630"/>
          </a:xfrm>
          <a:prstGeom prst="rect">
            <a:avLst/>
          </a:prstGeom>
          <a:noFill/>
        </p:spPr>
        <p:txBody>
          <a:bodyPr wrap="square" rtlCol="0">
            <a:spAutoFit/>
          </a:bodyPr>
          <a:lstStyle/>
          <a:p>
            <a:pPr marL="857250" indent="-857250" algn="just">
              <a:buFont typeface="Wingdings" panose="05000000000000000000" pitchFamily="2" charset="2"/>
              <a:buChar char="§"/>
            </a:pPr>
            <a:r>
              <a:rPr lang="pt-BR" sz="6000" dirty="0">
                <a:latin typeface="Futura Bk BT" panose="020B0502020204020303"/>
              </a:rPr>
              <a:t>Infelizmente, não são tão efetivos e largamente usados, como em outras engenharias</a:t>
            </a:r>
          </a:p>
          <a:p>
            <a:pPr marL="857250" indent="-857250" algn="just">
              <a:buFont typeface="Wingdings" panose="05000000000000000000" pitchFamily="2" charset="2"/>
              <a:buChar char="§"/>
            </a:pPr>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Modelos de software podem ser:</a:t>
            </a:r>
          </a:p>
          <a:p>
            <a:pPr marL="1771650" lvl="1" indent="-857250" algn="just">
              <a:buFont typeface="Wingdings" panose="05000000000000000000" pitchFamily="2" charset="2"/>
              <a:buChar char="§"/>
            </a:pPr>
            <a:r>
              <a:rPr lang="pt-BR" sz="6000" dirty="0">
                <a:latin typeface="Futura Bk BT" panose="020B0502020204020303"/>
              </a:rPr>
              <a:t>Formais: menos comuns; não serão estudados aqui</a:t>
            </a:r>
          </a:p>
          <a:p>
            <a:pPr marL="1771650" lvl="1" indent="-857250" algn="just">
              <a:buFont typeface="Wingdings" panose="05000000000000000000" pitchFamily="2" charset="2"/>
              <a:buChar char="§"/>
            </a:pPr>
            <a:r>
              <a:rPr lang="pt-BR" sz="6000" dirty="0">
                <a:latin typeface="Futura Bk BT" panose="020B0502020204020303"/>
              </a:rPr>
              <a:t>Gráficos: UML é a notação mais comum</a:t>
            </a:r>
          </a:p>
          <a:p>
            <a:pPr marL="1771650" lvl="1" indent="-857250" algn="just">
              <a:buFont typeface="Wingdings" panose="05000000000000000000" pitchFamily="2" charset="2"/>
              <a:buChar char="§"/>
            </a:pPr>
            <a:endParaRPr lang="pt-BR" sz="6000" dirty="0">
              <a:latin typeface="Futura Bk BT" panose="020B0502020204020303"/>
            </a:endParaRPr>
          </a:p>
          <a:p>
            <a:pPr lvl="1" algn="r"/>
            <a:r>
              <a:rPr lang="pt-BR" sz="6000" dirty="0">
                <a:latin typeface="Futura Bk BT" panose="020B0502020204020303"/>
              </a:rPr>
              <a:t>"muitas vezes um diagrama UML </a:t>
            </a:r>
          </a:p>
          <a:p>
            <a:pPr lvl="1" algn="r"/>
            <a:r>
              <a:rPr lang="pt-BR" sz="6000" dirty="0">
                <a:latin typeface="Futura Bk BT" panose="020B0502020204020303"/>
              </a:rPr>
              <a:t>É mais claro do que </a:t>
            </a:r>
          </a:p>
          <a:p>
            <a:pPr lvl="1" algn="r"/>
            <a:r>
              <a:rPr lang="pt-BR" sz="6000" dirty="0">
                <a:latin typeface="Futura Bk BT" panose="020B0502020204020303"/>
              </a:rPr>
              <a:t>várias linhas de código”</a:t>
            </a:r>
          </a:p>
        </p:txBody>
      </p:sp>
      <p:sp>
        <p:nvSpPr>
          <p:cNvPr id="3" name="Rectangle 6">
            <a:extLst>
              <a:ext uri="{FF2B5EF4-FFF2-40B4-BE49-F238E27FC236}">
                <a16:creationId xmlns:a16="http://schemas.microsoft.com/office/drawing/2014/main" id="{8306846C-9E16-D790-6E03-65A9C5C37AA0}"/>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FDC25C6B-4941-6E2F-75E6-215C55E19DD4}"/>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C1185D9F-BE8C-2A4E-614C-8168C42F10BF}"/>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1028" name="Picture 4" descr="Drawing a UML Diagram in the VS Code | by Joe T. Santhanavanich | TDS  Archive | Medium">
            <a:extLst>
              <a:ext uri="{FF2B5EF4-FFF2-40B4-BE49-F238E27FC236}">
                <a16:creationId xmlns:a16="http://schemas.microsoft.com/office/drawing/2014/main" id="{E0E56F2C-77BE-734D-9AA0-1231E4DA20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8860" y="9354774"/>
            <a:ext cx="6449104" cy="3256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61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6D7BB-441D-1F5E-8DA5-AC6FFDF676C3}"/>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1AF0300-3100-B808-75B2-0AEC44D585E6}"/>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1C87CA9-C747-7CA1-CF0E-7C72170F2E0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51D78224-C8CB-C2C8-A226-F55923BEDC60}"/>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com </a:t>
            </a:r>
            <a:r>
              <a:rPr lang="en-US" sz="8000" b="1" spc="100" dirty="0" err="1">
                <a:latin typeface="Arial Black" panose="020B0A04020102020204" pitchFamily="34" charset="0"/>
                <a:ea typeface="Tahoma" panose="020B0604030504040204" pitchFamily="34" charset="0"/>
                <a:cs typeface="Tahoma" panose="020B0604030504040204" pitchFamily="34" charset="0"/>
              </a:rPr>
              <a:t>Esboço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F016323A-8264-AAC8-06AE-A5869F475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87C2DFFA-BAF2-EF55-9BB7-ED1C49DD4287}"/>
              </a:ext>
            </a:extLst>
          </p:cNvPr>
          <p:cNvSpPr txBox="1"/>
          <p:nvPr/>
        </p:nvSpPr>
        <p:spPr>
          <a:xfrm>
            <a:off x="1006414" y="2822438"/>
            <a:ext cx="21437950" cy="9140964"/>
          </a:xfrm>
          <a:prstGeom prst="rect">
            <a:avLst/>
          </a:prstGeom>
          <a:noFill/>
        </p:spPr>
        <p:txBody>
          <a:bodyPr wrap="square" rtlCol="0">
            <a:spAutoFit/>
          </a:bodyPr>
          <a:lstStyle/>
          <a:p>
            <a:pPr marL="857250" indent="-857250" algn="just">
              <a:buFont typeface="Wingdings" panose="05000000000000000000" pitchFamily="2" charset="2"/>
              <a:buChar char="§"/>
            </a:pPr>
            <a:r>
              <a:rPr lang="pt-BR" sz="6000" dirty="0">
                <a:latin typeface="Futura Bk BT" panose="020B0502020204020303"/>
              </a:rPr>
              <a:t>Uso mais comum com métodos ágeis</a:t>
            </a:r>
          </a:p>
          <a:p>
            <a:pPr marL="857250" indent="-857250" algn="just">
              <a:buFont typeface="Wingdings" panose="05000000000000000000" pitchFamily="2" charset="2"/>
              <a:buChar char="§"/>
            </a:pPr>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Uso mais informal e leve da notação</a:t>
            </a:r>
          </a:p>
          <a:p>
            <a:pPr marL="857250" indent="-857250" algn="just">
              <a:buFont typeface="Wingdings" panose="05000000000000000000" pitchFamily="2" charset="2"/>
              <a:buChar char="§"/>
            </a:pPr>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Objetivo não é ter um modelo completo</a:t>
            </a:r>
          </a:p>
          <a:p>
            <a:pPr algn="just"/>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A modelagem é usada para:</a:t>
            </a:r>
          </a:p>
          <a:p>
            <a:pPr marL="1771650" lvl="1" indent="-857250" algn="just">
              <a:buFont typeface="Wingdings" panose="05000000000000000000" pitchFamily="2" charset="2"/>
              <a:buChar char="§"/>
            </a:pPr>
            <a:r>
              <a:rPr lang="pt-BR" sz="5400" dirty="0">
                <a:latin typeface="Futura Bk BT" panose="020B0502020204020303"/>
              </a:rPr>
              <a:t>Conversar sobre uma parte do código ou do projeto</a:t>
            </a:r>
          </a:p>
          <a:p>
            <a:pPr marL="1771650" lvl="1" indent="-857250" algn="just">
              <a:buFont typeface="Wingdings" panose="05000000000000000000" pitchFamily="2" charset="2"/>
              <a:buChar char="§"/>
            </a:pPr>
            <a:r>
              <a:rPr lang="pt-BR" sz="5400" dirty="0">
                <a:latin typeface="Futura Bk BT" panose="020B0502020204020303"/>
              </a:rPr>
              <a:t>Documentar uma parte do código ou do projeto</a:t>
            </a:r>
          </a:p>
          <a:p>
            <a:pPr marL="857250" indent="-857250" algn="just">
              <a:buFont typeface="Wingdings" panose="05000000000000000000" pitchFamily="2" charset="2"/>
              <a:buChar char="§"/>
            </a:pPr>
            <a:endParaRPr lang="pt-BR" sz="6000" dirty="0">
              <a:latin typeface="Futura Bk BT" panose="020B0502020204020303"/>
            </a:endParaRPr>
          </a:p>
        </p:txBody>
      </p:sp>
      <p:sp>
        <p:nvSpPr>
          <p:cNvPr id="3" name="Rectangle 6">
            <a:extLst>
              <a:ext uri="{FF2B5EF4-FFF2-40B4-BE49-F238E27FC236}">
                <a16:creationId xmlns:a16="http://schemas.microsoft.com/office/drawing/2014/main" id="{E30FEF6A-1D7D-65E3-2C57-E819708C0222}"/>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43BB8C10-1A9A-D2FC-FA53-C038A7CF497E}"/>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9DA1ACD6-1768-6148-4F17-3B3D8686B4F2}"/>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380110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B2C18-94AA-0ECC-F47E-EE38253C65A9}"/>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EEBBFEB-C582-7EE9-50BC-6A68F150E521}"/>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7D480C-5094-EBFD-B6B8-ECB8AAA5589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C5C4CC59-8FE3-A5EF-7CB3-A671C8C467E3}"/>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Modelos</a:t>
            </a:r>
            <a:r>
              <a:rPr lang="en-US" sz="8000" b="1" spc="100" dirty="0">
                <a:latin typeface="Arial Black" panose="020B0A04020102020204" pitchFamily="34" charset="0"/>
                <a:ea typeface="Tahoma" panose="020B0604030504040204" pitchFamily="34" charset="0"/>
                <a:cs typeface="Tahoma" panose="020B0604030504040204" pitchFamily="34" charset="0"/>
              </a:rPr>
              <a:t> de Software</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F4915EA-4411-8EB2-3479-AB6366A96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83C86E09-7DC6-4B94-1D36-09C0FFD95118}"/>
              </a:ext>
            </a:extLst>
          </p:cNvPr>
          <p:cNvSpPr txBox="1"/>
          <p:nvPr/>
        </p:nvSpPr>
        <p:spPr>
          <a:xfrm>
            <a:off x="1006414" y="2822438"/>
            <a:ext cx="21437950" cy="1938992"/>
          </a:xfrm>
          <a:prstGeom prst="rect">
            <a:avLst/>
          </a:prstGeom>
          <a:noFill/>
        </p:spPr>
        <p:txBody>
          <a:bodyPr wrap="square" rtlCol="0">
            <a:spAutoFit/>
          </a:bodyPr>
          <a:lstStyle/>
          <a:p>
            <a:pPr marL="857250" indent="-857250" algn="just">
              <a:buFont typeface="Wingdings" panose="05000000000000000000" pitchFamily="2" charset="2"/>
              <a:buChar char="§"/>
            </a:pPr>
            <a:r>
              <a:rPr lang="pt-BR" sz="6000" dirty="0">
                <a:latin typeface="Futura Bk BT" panose="020B0502020204020303"/>
              </a:rPr>
              <a:t>Como planta detalhada (blue print)</a:t>
            </a:r>
          </a:p>
          <a:p>
            <a:pPr marL="857250" indent="-857250" algn="just">
              <a:buFont typeface="Wingdings" panose="05000000000000000000" pitchFamily="2" charset="2"/>
              <a:buChar char="§"/>
            </a:pPr>
            <a:r>
              <a:rPr lang="pt-BR" sz="6000" dirty="0">
                <a:latin typeface="Futura Bk BT" panose="020B0502020204020303"/>
              </a:rPr>
              <a:t>Como esboços/rascunhos (sketches)</a:t>
            </a:r>
          </a:p>
        </p:txBody>
      </p:sp>
      <p:sp>
        <p:nvSpPr>
          <p:cNvPr id="3" name="Rectangle 6">
            <a:extLst>
              <a:ext uri="{FF2B5EF4-FFF2-40B4-BE49-F238E27FC236}">
                <a16:creationId xmlns:a16="http://schemas.microsoft.com/office/drawing/2014/main" id="{4C767946-460B-35B7-D307-63BD75B30CE6}"/>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034913C-BCFD-2997-97F6-8E8CA60B6813}"/>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748D8C12-90E6-1DBC-6110-C41F83B23C58}"/>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2" name="Picture 4" descr="Darci Campioti: Wile E. Coyote - conheçam mais esse maravilhoso personagem">
            <a:extLst>
              <a:ext uri="{FF2B5EF4-FFF2-40B4-BE49-F238E27FC236}">
                <a16:creationId xmlns:a16="http://schemas.microsoft.com/office/drawing/2014/main" id="{38F73B43-1AD6-FA6C-5E46-B9D3DEEE4E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6109" y="6124826"/>
            <a:ext cx="6844146" cy="513311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rchitectural Sketch House Stock Illustrations – 35,018 Architectural Sketch  House Stock Illustrations, Vectors &amp; Clipart - Dreamstime">
            <a:extLst>
              <a:ext uri="{FF2B5EF4-FFF2-40B4-BE49-F238E27FC236}">
                <a16:creationId xmlns:a16="http://schemas.microsoft.com/office/drawing/2014/main" id="{9B848CA6-926F-0E37-0154-A3FD9DF82E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70517" y="6509355"/>
            <a:ext cx="11373847" cy="474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6153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0E2C-AE35-CA05-E787-BF4F03F0F04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6E2C1B20-0E87-C30B-6BBF-FC107ED44428}"/>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B6AF4AD-0C41-F08C-93B0-B2903F08A1C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7A937CC7-9699-60D1-6F79-DD1CA1E6E747}"/>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com </a:t>
            </a:r>
            <a:r>
              <a:rPr lang="en-US" sz="8000" b="1" spc="100" dirty="0" err="1">
                <a:latin typeface="Arial Black" panose="020B0A04020102020204" pitchFamily="34" charset="0"/>
                <a:ea typeface="Tahoma" panose="020B0604030504040204" pitchFamily="34" charset="0"/>
                <a:cs typeface="Tahoma" panose="020B0604030504040204" pitchFamily="34" charset="0"/>
              </a:rPr>
              <a:t>Esboço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D3596FF6-C6D6-C672-FFE9-BA2C13918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DB09DF05-D7F8-2991-9285-AADF7B1B2BD7}"/>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2C5EA309-59D7-2FD8-3747-83CF512FE654}"/>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21A6A79A-22A4-2404-9B13-16CFFBC79EA1}"/>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3074" name="Picture 2">
            <a:extLst>
              <a:ext uri="{FF2B5EF4-FFF2-40B4-BE49-F238E27FC236}">
                <a16:creationId xmlns:a16="http://schemas.microsoft.com/office/drawing/2014/main" id="{640C6F5B-2317-3195-32E6-B4AA420CF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5070" y="3547629"/>
            <a:ext cx="18306066" cy="6620741"/>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a:extLst>
              <a:ext uri="{FF2B5EF4-FFF2-40B4-BE49-F238E27FC236}">
                <a16:creationId xmlns:a16="http://schemas.microsoft.com/office/drawing/2014/main" id="{5090F41A-CEEA-ABBF-522F-1E34006D16A2}"/>
              </a:ext>
            </a:extLst>
          </p:cNvPr>
          <p:cNvSpPr txBox="1"/>
          <p:nvPr/>
        </p:nvSpPr>
        <p:spPr>
          <a:xfrm>
            <a:off x="5153892" y="10853678"/>
            <a:ext cx="17955490" cy="2308324"/>
          </a:xfrm>
          <a:prstGeom prst="rect">
            <a:avLst/>
          </a:prstGeom>
          <a:noFill/>
        </p:spPr>
        <p:txBody>
          <a:bodyPr wrap="square">
            <a:spAutoFit/>
          </a:bodyPr>
          <a:lstStyle/>
          <a:p>
            <a:pPr algn="r" rtl="0">
              <a:buNone/>
            </a:pPr>
            <a:r>
              <a:rPr lang="en-US" sz="3600" b="0" i="0" u="none" strike="noStrike" dirty="0">
                <a:solidFill>
                  <a:srgbClr val="595959"/>
                </a:solidFill>
                <a:effectLst/>
                <a:latin typeface="Arial" panose="020B0604020202020204" pitchFamily="34" charset="0"/>
              </a:rPr>
              <a:t>Q. Chen, J. Grundy, J. Hosking: SUMLOW: early design-stage sketching of UML diagrams on an E-whiteboard. Software Practice and Experience, 2008</a:t>
            </a:r>
            <a:endParaRPr lang="en-US" b="0" dirty="0">
              <a:effectLst/>
            </a:endParaRPr>
          </a:p>
          <a:p>
            <a:pPr algn="r">
              <a:buNone/>
            </a:pPr>
            <a:br>
              <a:rPr lang="en-US" dirty="0"/>
            </a:br>
            <a:endParaRPr lang="pt-BR" dirty="0"/>
          </a:p>
        </p:txBody>
      </p:sp>
    </p:spTree>
    <p:extLst>
      <p:ext uri="{BB962C8B-B14F-4D97-AF65-F5344CB8AC3E}">
        <p14:creationId xmlns:p14="http://schemas.microsoft.com/office/powerpoint/2010/main" val="31205771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14995</TotalTime>
  <Words>3645</Words>
  <Application>Microsoft Office PowerPoint</Application>
  <PresentationFormat>Personalizar</PresentationFormat>
  <Paragraphs>515</Paragraphs>
  <Slides>43</Slides>
  <Notes>42</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43</vt:i4>
      </vt:variant>
    </vt:vector>
  </HeadingPairs>
  <TitlesOfParts>
    <vt:vector size="50"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527</cp:revision>
  <cp:lastPrinted>2022-06-11T19:51:40Z</cp:lastPrinted>
  <dcterms:created xsi:type="dcterms:W3CDTF">2014-09-26T10:57:37Z</dcterms:created>
  <dcterms:modified xsi:type="dcterms:W3CDTF">2025-05-06T19:11:29Z</dcterms:modified>
</cp:coreProperties>
</file>