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65" r:id="rId2"/>
    <p:sldId id="563" r:id="rId3"/>
    <p:sldId id="587" r:id="rId4"/>
    <p:sldId id="586" r:id="rId5"/>
    <p:sldId id="588" r:id="rId6"/>
    <p:sldId id="589" r:id="rId7"/>
    <p:sldId id="511" r:id="rId8"/>
    <p:sldId id="591" r:id="rId9"/>
    <p:sldId id="613" r:id="rId10"/>
    <p:sldId id="614" r:id="rId11"/>
    <p:sldId id="615" r:id="rId12"/>
    <p:sldId id="627" r:id="rId13"/>
    <p:sldId id="546" r:id="rId14"/>
    <p:sldId id="585" r:id="rId15"/>
    <p:sldId id="618" r:id="rId16"/>
    <p:sldId id="616" r:id="rId17"/>
    <p:sldId id="620" r:id="rId18"/>
    <p:sldId id="621" r:id="rId19"/>
    <p:sldId id="623" r:id="rId20"/>
    <p:sldId id="624" r:id="rId21"/>
    <p:sldId id="625" r:id="rId22"/>
    <p:sldId id="626" r:id="rId23"/>
    <p:sldId id="628" r:id="rId24"/>
    <p:sldId id="564" r:id="rId25"/>
    <p:sldId id="566" r:id="rId26"/>
    <p:sldId id="629" r:id="rId27"/>
    <p:sldId id="630" r:id="rId28"/>
    <p:sldId id="631" r:id="rId29"/>
    <p:sldId id="633" r:id="rId30"/>
    <p:sldId id="634" r:id="rId31"/>
    <p:sldId id="520" r:id="rId32"/>
    <p:sldId id="490" r:id="rId33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655BA7-3E39-4EAC-B875-734205C82493}" v="107" dt="2025-04-08T01:15:01.9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57" autoAdjust="0"/>
    <p:restoredTop sz="74697" autoAdjust="0"/>
  </p:normalViewPr>
  <p:slideViewPr>
    <p:cSldViewPr snapToGrid="0">
      <p:cViewPr>
        <p:scale>
          <a:sx n="33" d="100"/>
          <a:sy n="33" d="100"/>
        </p:scale>
        <p:origin x="1932" y="4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741121-9610-41A5-AF25-5D9CCDEC9678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55904B5-3E6D-49F0-9621-526C201921C8}">
      <dgm:prSet phldrT="[Texto]"/>
      <dgm:spPr/>
      <dgm:t>
        <a:bodyPr/>
        <a:lstStyle/>
        <a:p>
          <a:r>
            <a:rPr lang="pt-BR" dirty="0"/>
            <a:t>Análise </a:t>
          </a:r>
        </a:p>
      </dgm:t>
    </dgm:pt>
    <dgm:pt modelId="{C675B301-2343-4D8D-A6F0-B47ED9247D57}" type="parTrans" cxnId="{A35A412D-76DA-4837-BF27-AF5F7970E022}">
      <dgm:prSet/>
      <dgm:spPr/>
      <dgm:t>
        <a:bodyPr/>
        <a:lstStyle/>
        <a:p>
          <a:endParaRPr lang="pt-BR"/>
        </a:p>
      </dgm:t>
    </dgm:pt>
    <dgm:pt modelId="{173395F9-F7CE-4573-AEBC-B296E7B60955}" type="sibTrans" cxnId="{A35A412D-76DA-4837-BF27-AF5F7970E022}">
      <dgm:prSet/>
      <dgm:spPr/>
      <dgm:t>
        <a:bodyPr/>
        <a:lstStyle/>
        <a:p>
          <a:endParaRPr lang="pt-BR"/>
        </a:p>
      </dgm:t>
    </dgm:pt>
    <dgm:pt modelId="{38D991F5-FFF6-441B-9C22-52FF4781005E}">
      <dgm:prSet phldrT="[Texto]"/>
      <dgm:spPr/>
      <dgm:t>
        <a:bodyPr/>
        <a:lstStyle/>
        <a:p>
          <a:r>
            <a:rPr lang="pt-BR" dirty="0"/>
            <a:t>Projeto</a:t>
          </a:r>
        </a:p>
      </dgm:t>
    </dgm:pt>
    <dgm:pt modelId="{9C3B74CE-0CA2-4F3C-8BD4-E2EDCC8F405F}" type="parTrans" cxnId="{0E64ADEA-E54D-459E-87B5-D10A82565FAC}">
      <dgm:prSet/>
      <dgm:spPr/>
      <dgm:t>
        <a:bodyPr/>
        <a:lstStyle/>
        <a:p>
          <a:endParaRPr lang="pt-BR"/>
        </a:p>
      </dgm:t>
    </dgm:pt>
    <dgm:pt modelId="{3ACFDBF3-DAE5-4757-9C9B-2F4E7FF97B4D}" type="sibTrans" cxnId="{0E64ADEA-E54D-459E-87B5-D10A82565FAC}">
      <dgm:prSet/>
      <dgm:spPr/>
      <dgm:t>
        <a:bodyPr/>
        <a:lstStyle/>
        <a:p>
          <a:endParaRPr lang="pt-BR"/>
        </a:p>
      </dgm:t>
    </dgm:pt>
    <dgm:pt modelId="{F9968853-905E-4FF4-9813-1AEB3BB06BE9}">
      <dgm:prSet phldrT="[Texto]"/>
      <dgm:spPr/>
      <dgm:t>
        <a:bodyPr/>
        <a:lstStyle/>
        <a:p>
          <a:r>
            <a:rPr lang="pt-BR" dirty="0"/>
            <a:t>Implementação</a:t>
          </a:r>
        </a:p>
      </dgm:t>
    </dgm:pt>
    <dgm:pt modelId="{FC39CBAE-3ABD-449E-99DD-35F579933817}" type="parTrans" cxnId="{A974BB14-A9A7-4326-9422-131D3871BF1C}">
      <dgm:prSet/>
      <dgm:spPr/>
      <dgm:t>
        <a:bodyPr/>
        <a:lstStyle/>
        <a:p>
          <a:endParaRPr lang="pt-BR"/>
        </a:p>
      </dgm:t>
    </dgm:pt>
    <dgm:pt modelId="{57241849-DEDE-422F-A2BA-730FBB3722A6}" type="sibTrans" cxnId="{A974BB14-A9A7-4326-9422-131D3871BF1C}">
      <dgm:prSet/>
      <dgm:spPr/>
      <dgm:t>
        <a:bodyPr/>
        <a:lstStyle/>
        <a:p>
          <a:endParaRPr lang="pt-BR"/>
        </a:p>
      </dgm:t>
    </dgm:pt>
    <dgm:pt modelId="{1C0F9850-B001-48B3-9509-E56D9865FFC1}">
      <dgm:prSet phldrT="[Texto]"/>
      <dgm:spPr/>
      <dgm:t>
        <a:bodyPr/>
        <a:lstStyle/>
        <a:p>
          <a:r>
            <a:rPr lang="pt-BR" dirty="0"/>
            <a:t>Teste</a:t>
          </a:r>
        </a:p>
      </dgm:t>
    </dgm:pt>
    <dgm:pt modelId="{0977F471-D063-48AC-9C82-3C55020ACA63}" type="parTrans" cxnId="{F7353888-868A-48B1-8D0E-EB90B752DF22}">
      <dgm:prSet/>
      <dgm:spPr/>
      <dgm:t>
        <a:bodyPr/>
        <a:lstStyle/>
        <a:p>
          <a:endParaRPr lang="pt-BR"/>
        </a:p>
      </dgm:t>
    </dgm:pt>
    <dgm:pt modelId="{6188235F-E26E-45B2-856D-FEF58DCF88D4}" type="sibTrans" cxnId="{F7353888-868A-48B1-8D0E-EB90B752DF22}">
      <dgm:prSet/>
      <dgm:spPr/>
      <dgm:t>
        <a:bodyPr/>
        <a:lstStyle/>
        <a:p>
          <a:endParaRPr lang="pt-BR"/>
        </a:p>
      </dgm:t>
    </dgm:pt>
    <dgm:pt modelId="{8DED4680-C8FE-461F-BA27-0EA5009B3C5F}">
      <dgm:prSet phldrT="[Texto]"/>
      <dgm:spPr/>
      <dgm:t>
        <a:bodyPr/>
        <a:lstStyle/>
        <a:p>
          <a:r>
            <a:rPr lang="pt-BR" dirty="0"/>
            <a:t>Manutenção</a:t>
          </a:r>
        </a:p>
      </dgm:t>
    </dgm:pt>
    <dgm:pt modelId="{C9F3D63F-C040-43C9-B5CB-D461CE88EC73}" type="parTrans" cxnId="{15B78710-676A-4C7E-98EE-31AB2F2246DA}">
      <dgm:prSet/>
      <dgm:spPr/>
      <dgm:t>
        <a:bodyPr/>
        <a:lstStyle/>
        <a:p>
          <a:endParaRPr lang="pt-BR"/>
        </a:p>
      </dgm:t>
    </dgm:pt>
    <dgm:pt modelId="{7F24407A-2A16-48FE-BDD2-5895868A1858}" type="sibTrans" cxnId="{15B78710-676A-4C7E-98EE-31AB2F2246DA}">
      <dgm:prSet/>
      <dgm:spPr/>
      <dgm:t>
        <a:bodyPr/>
        <a:lstStyle/>
        <a:p>
          <a:endParaRPr lang="pt-BR"/>
        </a:p>
      </dgm:t>
    </dgm:pt>
    <dgm:pt modelId="{D84CFCA2-42BD-496F-9176-A3A2FBC4BB21}">
      <dgm:prSet phldrT="[Texto]"/>
      <dgm:spPr/>
      <dgm:t>
        <a:bodyPr/>
        <a:lstStyle/>
        <a:p>
          <a:r>
            <a:rPr lang="pt-BR" dirty="0"/>
            <a:t>Levantamento de Requisitos</a:t>
          </a:r>
        </a:p>
      </dgm:t>
    </dgm:pt>
    <dgm:pt modelId="{A721D007-A270-4388-B0D1-8CD209547500}" type="parTrans" cxnId="{F3AAD7CC-09A0-4B97-B50E-39001BFF6018}">
      <dgm:prSet/>
      <dgm:spPr/>
      <dgm:t>
        <a:bodyPr/>
        <a:lstStyle/>
        <a:p>
          <a:endParaRPr lang="pt-BR"/>
        </a:p>
      </dgm:t>
    </dgm:pt>
    <dgm:pt modelId="{51FFB2F8-E2C4-4572-B297-2C336C25F8F6}" type="sibTrans" cxnId="{F3AAD7CC-09A0-4B97-B50E-39001BFF6018}">
      <dgm:prSet/>
      <dgm:spPr/>
      <dgm:t>
        <a:bodyPr/>
        <a:lstStyle/>
        <a:p>
          <a:endParaRPr lang="pt-BR"/>
        </a:p>
      </dgm:t>
    </dgm:pt>
    <dgm:pt modelId="{EA516832-0198-4566-81DB-FA211D439767}" type="pres">
      <dgm:prSet presAssocID="{2C741121-9610-41A5-AF25-5D9CCDEC9678}" presName="rootnode" presStyleCnt="0">
        <dgm:presLayoutVars>
          <dgm:chMax/>
          <dgm:chPref/>
          <dgm:dir/>
          <dgm:animLvl val="lvl"/>
        </dgm:presLayoutVars>
      </dgm:prSet>
      <dgm:spPr/>
    </dgm:pt>
    <dgm:pt modelId="{ADC02335-9156-403D-8283-6744CDDC7945}" type="pres">
      <dgm:prSet presAssocID="{D84CFCA2-42BD-496F-9176-A3A2FBC4BB21}" presName="composite" presStyleCnt="0"/>
      <dgm:spPr/>
    </dgm:pt>
    <dgm:pt modelId="{2E434BF6-05AB-4DBB-B318-D502F0936D2C}" type="pres">
      <dgm:prSet presAssocID="{D84CFCA2-42BD-496F-9176-A3A2FBC4BB21}" presName="bentUpArrow1" presStyleLbl="alignImgPlace1" presStyleIdx="0" presStyleCnt="5"/>
      <dgm:spPr/>
    </dgm:pt>
    <dgm:pt modelId="{5AA7B9C1-A4C1-42E9-93FC-5FA873474E61}" type="pres">
      <dgm:prSet presAssocID="{D84CFCA2-42BD-496F-9176-A3A2FBC4BB21}" presName="ParentText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94D3CD28-18E9-428E-A5DF-FC94EFE17310}" type="pres">
      <dgm:prSet presAssocID="{D84CFCA2-42BD-496F-9176-A3A2FBC4BB21}" presName="Child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16CD3D19-0784-4847-89FC-4353BE9A15CD}" type="pres">
      <dgm:prSet presAssocID="{51FFB2F8-E2C4-4572-B297-2C336C25F8F6}" presName="sibTrans" presStyleCnt="0"/>
      <dgm:spPr/>
    </dgm:pt>
    <dgm:pt modelId="{4F6FBC18-ABBC-4742-943E-DE51F7470AC9}" type="pres">
      <dgm:prSet presAssocID="{155904B5-3E6D-49F0-9621-526C201921C8}" presName="composite" presStyleCnt="0"/>
      <dgm:spPr/>
    </dgm:pt>
    <dgm:pt modelId="{B7D8D3C7-7636-4804-80FE-B2DD8B3EC007}" type="pres">
      <dgm:prSet presAssocID="{155904B5-3E6D-49F0-9621-526C201921C8}" presName="bentUpArrow1" presStyleLbl="alignImgPlace1" presStyleIdx="1" presStyleCnt="5"/>
      <dgm:spPr/>
    </dgm:pt>
    <dgm:pt modelId="{9F255B1F-A983-409B-B150-41DF5E053B80}" type="pres">
      <dgm:prSet presAssocID="{155904B5-3E6D-49F0-9621-526C201921C8}" presName="ParentText" presStyleLbl="node1" presStyleIdx="1" presStyleCnt="6">
        <dgm:presLayoutVars>
          <dgm:chMax val="1"/>
          <dgm:chPref val="1"/>
          <dgm:bulletEnabled val="1"/>
        </dgm:presLayoutVars>
      </dgm:prSet>
      <dgm:spPr/>
    </dgm:pt>
    <dgm:pt modelId="{5FB30ADF-8ECB-4A07-ABAB-B702A4F839BE}" type="pres">
      <dgm:prSet presAssocID="{155904B5-3E6D-49F0-9621-526C201921C8}" presName="Child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33D141B2-C7C5-4B18-BA77-F2664DA50038}" type="pres">
      <dgm:prSet presAssocID="{173395F9-F7CE-4573-AEBC-B296E7B60955}" presName="sibTrans" presStyleCnt="0"/>
      <dgm:spPr/>
    </dgm:pt>
    <dgm:pt modelId="{1CD06D98-6306-41B5-ABA2-9B74C055DEF7}" type="pres">
      <dgm:prSet presAssocID="{38D991F5-FFF6-441B-9C22-52FF4781005E}" presName="composite" presStyleCnt="0"/>
      <dgm:spPr/>
    </dgm:pt>
    <dgm:pt modelId="{F4B00A0A-E730-44D8-AA31-C435D20AED1F}" type="pres">
      <dgm:prSet presAssocID="{38D991F5-FFF6-441B-9C22-52FF4781005E}" presName="bentUpArrow1" presStyleLbl="alignImgPlace1" presStyleIdx="2" presStyleCnt="5"/>
      <dgm:spPr/>
    </dgm:pt>
    <dgm:pt modelId="{69068AA6-9260-420C-A4AB-9A62A6962116}" type="pres">
      <dgm:prSet presAssocID="{38D991F5-FFF6-441B-9C22-52FF4781005E}" presName="ParentText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56091B27-DFFA-4EF8-A005-40EDEECA56B9}" type="pres">
      <dgm:prSet presAssocID="{38D991F5-FFF6-441B-9C22-52FF4781005E}" presName="Child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810C795E-E810-44CF-ABAC-7930CEAC926A}" type="pres">
      <dgm:prSet presAssocID="{3ACFDBF3-DAE5-4757-9C9B-2F4E7FF97B4D}" presName="sibTrans" presStyleCnt="0"/>
      <dgm:spPr/>
    </dgm:pt>
    <dgm:pt modelId="{53BA9A0B-AF9F-4F49-BB48-2E83BD89AE3F}" type="pres">
      <dgm:prSet presAssocID="{F9968853-905E-4FF4-9813-1AEB3BB06BE9}" presName="composite" presStyleCnt="0"/>
      <dgm:spPr/>
    </dgm:pt>
    <dgm:pt modelId="{347DFF81-C07B-480E-820A-E0D10894B585}" type="pres">
      <dgm:prSet presAssocID="{F9968853-905E-4FF4-9813-1AEB3BB06BE9}" presName="bentUpArrow1" presStyleLbl="alignImgPlace1" presStyleIdx="3" presStyleCnt="5"/>
      <dgm:spPr/>
    </dgm:pt>
    <dgm:pt modelId="{869887EF-0F2A-4CF4-9602-1BF1D8AE96A1}" type="pres">
      <dgm:prSet presAssocID="{F9968853-905E-4FF4-9813-1AEB3BB06BE9}" presName="ParentText" presStyleLbl="node1" presStyleIdx="3" presStyleCnt="6">
        <dgm:presLayoutVars>
          <dgm:chMax val="1"/>
          <dgm:chPref val="1"/>
          <dgm:bulletEnabled val="1"/>
        </dgm:presLayoutVars>
      </dgm:prSet>
      <dgm:spPr/>
    </dgm:pt>
    <dgm:pt modelId="{9377B0DA-97C5-4451-A017-01B4C0C18BDD}" type="pres">
      <dgm:prSet presAssocID="{F9968853-905E-4FF4-9813-1AEB3BB06BE9}" presName="Child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26632C17-5DE7-4350-9933-7F29CEAF8A78}" type="pres">
      <dgm:prSet presAssocID="{57241849-DEDE-422F-A2BA-730FBB3722A6}" presName="sibTrans" presStyleCnt="0"/>
      <dgm:spPr/>
    </dgm:pt>
    <dgm:pt modelId="{F80DA33D-1C07-405A-AA44-885ABAEE7CB3}" type="pres">
      <dgm:prSet presAssocID="{1C0F9850-B001-48B3-9509-E56D9865FFC1}" presName="composite" presStyleCnt="0"/>
      <dgm:spPr/>
    </dgm:pt>
    <dgm:pt modelId="{9C640BF6-F74C-4B6B-ABFD-D21B6340BF89}" type="pres">
      <dgm:prSet presAssocID="{1C0F9850-B001-48B3-9509-E56D9865FFC1}" presName="bentUpArrow1" presStyleLbl="alignImgPlace1" presStyleIdx="4" presStyleCnt="5"/>
      <dgm:spPr/>
    </dgm:pt>
    <dgm:pt modelId="{68F2098D-9A74-4253-9FF7-6B646234D573}" type="pres">
      <dgm:prSet presAssocID="{1C0F9850-B001-48B3-9509-E56D9865FFC1}" presName="ParentText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98B2A5E4-1D0E-4119-852E-489792612D5C}" type="pres">
      <dgm:prSet presAssocID="{1C0F9850-B001-48B3-9509-E56D9865FFC1}" presName="ChildText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EB0905CA-AED7-47CE-86DD-A0ED7FB9D1EB}" type="pres">
      <dgm:prSet presAssocID="{6188235F-E26E-45B2-856D-FEF58DCF88D4}" presName="sibTrans" presStyleCnt="0"/>
      <dgm:spPr/>
    </dgm:pt>
    <dgm:pt modelId="{E892B997-4444-447B-AE18-9B81CB688513}" type="pres">
      <dgm:prSet presAssocID="{8DED4680-C8FE-461F-BA27-0EA5009B3C5F}" presName="composite" presStyleCnt="0"/>
      <dgm:spPr/>
    </dgm:pt>
    <dgm:pt modelId="{0F3C4668-E5C3-4FA2-BD3E-6FB1C9FD8017}" type="pres">
      <dgm:prSet presAssocID="{8DED4680-C8FE-461F-BA27-0EA5009B3C5F}" presName="ParentText" presStyleLbl="node1" presStyleIdx="5" presStyleCnt="6">
        <dgm:presLayoutVars>
          <dgm:chMax val="1"/>
          <dgm:chPref val="1"/>
          <dgm:bulletEnabled val="1"/>
        </dgm:presLayoutVars>
      </dgm:prSet>
      <dgm:spPr/>
    </dgm:pt>
  </dgm:ptLst>
  <dgm:cxnLst>
    <dgm:cxn modelId="{A498530D-4E83-4C0E-9D7E-C4F236B63144}" type="presOf" srcId="{38D991F5-FFF6-441B-9C22-52FF4781005E}" destId="{69068AA6-9260-420C-A4AB-9A62A6962116}" srcOrd="0" destOrd="0" presId="urn:microsoft.com/office/officeart/2005/8/layout/StepDownProcess"/>
    <dgm:cxn modelId="{15B78710-676A-4C7E-98EE-31AB2F2246DA}" srcId="{2C741121-9610-41A5-AF25-5D9CCDEC9678}" destId="{8DED4680-C8FE-461F-BA27-0EA5009B3C5F}" srcOrd="5" destOrd="0" parTransId="{C9F3D63F-C040-43C9-B5CB-D461CE88EC73}" sibTransId="{7F24407A-2A16-48FE-BDD2-5895868A1858}"/>
    <dgm:cxn modelId="{A974BB14-A9A7-4326-9422-131D3871BF1C}" srcId="{2C741121-9610-41A5-AF25-5D9CCDEC9678}" destId="{F9968853-905E-4FF4-9813-1AEB3BB06BE9}" srcOrd="3" destOrd="0" parTransId="{FC39CBAE-3ABD-449E-99DD-35F579933817}" sibTransId="{57241849-DEDE-422F-A2BA-730FBB3722A6}"/>
    <dgm:cxn modelId="{A35A412D-76DA-4837-BF27-AF5F7970E022}" srcId="{2C741121-9610-41A5-AF25-5D9CCDEC9678}" destId="{155904B5-3E6D-49F0-9621-526C201921C8}" srcOrd="1" destOrd="0" parTransId="{C675B301-2343-4D8D-A6F0-B47ED9247D57}" sibTransId="{173395F9-F7CE-4573-AEBC-B296E7B60955}"/>
    <dgm:cxn modelId="{B215D232-98E3-4013-861A-1F670DBBA271}" type="presOf" srcId="{1C0F9850-B001-48B3-9509-E56D9865FFC1}" destId="{68F2098D-9A74-4253-9FF7-6B646234D573}" srcOrd="0" destOrd="0" presId="urn:microsoft.com/office/officeart/2005/8/layout/StepDownProcess"/>
    <dgm:cxn modelId="{50F51336-6564-4231-9E43-77FFACEF3AA7}" type="presOf" srcId="{155904B5-3E6D-49F0-9621-526C201921C8}" destId="{9F255B1F-A983-409B-B150-41DF5E053B80}" srcOrd="0" destOrd="0" presId="urn:microsoft.com/office/officeart/2005/8/layout/StepDownProcess"/>
    <dgm:cxn modelId="{83702B68-DAD9-478D-BFB2-DD453AC26C3A}" type="presOf" srcId="{2C741121-9610-41A5-AF25-5D9CCDEC9678}" destId="{EA516832-0198-4566-81DB-FA211D439767}" srcOrd="0" destOrd="0" presId="urn:microsoft.com/office/officeart/2005/8/layout/StepDownProcess"/>
    <dgm:cxn modelId="{F7353888-868A-48B1-8D0E-EB90B752DF22}" srcId="{2C741121-9610-41A5-AF25-5D9CCDEC9678}" destId="{1C0F9850-B001-48B3-9509-E56D9865FFC1}" srcOrd="4" destOrd="0" parTransId="{0977F471-D063-48AC-9C82-3C55020ACA63}" sibTransId="{6188235F-E26E-45B2-856D-FEF58DCF88D4}"/>
    <dgm:cxn modelId="{88F947AB-4B0C-42A3-B394-0F671ED6D65A}" type="presOf" srcId="{D84CFCA2-42BD-496F-9176-A3A2FBC4BB21}" destId="{5AA7B9C1-A4C1-42E9-93FC-5FA873474E61}" srcOrd="0" destOrd="0" presId="urn:microsoft.com/office/officeart/2005/8/layout/StepDownProcess"/>
    <dgm:cxn modelId="{E61077CC-7274-4268-87FC-DB981A2CE0A3}" type="presOf" srcId="{F9968853-905E-4FF4-9813-1AEB3BB06BE9}" destId="{869887EF-0F2A-4CF4-9602-1BF1D8AE96A1}" srcOrd="0" destOrd="0" presId="urn:microsoft.com/office/officeart/2005/8/layout/StepDownProcess"/>
    <dgm:cxn modelId="{F3AAD7CC-09A0-4B97-B50E-39001BFF6018}" srcId="{2C741121-9610-41A5-AF25-5D9CCDEC9678}" destId="{D84CFCA2-42BD-496F-9176-A3A2FBC4BB21}" srcOrd="0" destOrd="0" parTransId="{A721D007-A270-4388-B0D1-8CD209547500}" sibTransId="{51FFB2F8-E2C4-4572-B297-2C336C25F8F6}"/>
    <dgm:cxn modelId="{0E64ADEA-E54D-459E-87B5-D10A82565FAC}" srcId="{2C741121-9610-41A5-AF25-5D9CCDEC9678}" destId="{38D991F5-FFF6-441B-9C22-52FF4781005E}" srcOrd="2" destOrd="0" parTransId="{9C3B74CE-0CA2-4F3C-8BD4-E2EDCC8F405F}" sibTransId="{3ACFDBF3-DAE5-4757-9C9B-2F4E7FF97B4D}"/>
    <dgm:cxn modelId="{8ABB73F2-EF47-4CA2-9E70-33E0745BDBC4}" type="presOf" srcId="{8DED4680-C8FE-461F-BA27-0EA5009B3C5F}" destId="{0F3C4668-E5C3-4FA2-BD3E-6FB1C9FD8017}" srcOrd="0" destOrd="0" presId="urn:microsoft.com/office/officeart/2005/8/layout/StepDownProcess"/>
    <dgm:cxn modelId="{CD070412-4D1B-405D-8A3E-A512F18F7108}" type="presParOf" srcId="{EA516832-0198-4566-81DB-FA211D439767}" destId="{ADC02335-9156-403D-8283-6744CDDC7945}" srcOrd="0" destOrd="0" presId="urn:microsoft.com/office/officeart/2005/8/layout/StepDownProcess"/>
    <dgm:cxn modelId="{BC89D835-F09A-44CF-8157-AA5088AC6ED5}" type="presParOf" srcId="{ADC02335-9156-403D-8283-6744CDDC7945}" destId="{2E434BF6-05AB-4DBB-B318-D502F0936D2C}" srcOrd="0" destOrd="0" presId="urn:microsoft.com/office/officeart/2005/8/layout/StepDownProcess"/>
    <dgm:cxn modelId="{A03622F3-D896-4A6C-977B-C0C154491955}" type="presParOf" srcId="{ADC02335-9156-403D-8283-6744CDDC7945}" destId="{5AA7B9C1-A4C1-42E9-93FC-5FA873474E61}" srcOrd="1" destOrd="0" presId="urn:microsoft.com/office/officeart/2005/8/layout/StepDownProcess"/>
    <dgm:cxn modelId="{1EC12F29-AEC9-4042-9604-1D81A6E4202B}" type="presParOf" srcId="{ADC02335-9156-403D-8283-6744CDDC7945}" destId="{94D3CD28-18E9-428E-A5DF-FC94EFE17310}" srcOrd="2" destOrd="0" presId="urn:microsoft.com/office/officeart/2005/8/layout/StepDownProcess"/>
    <dgm:cxn modelId="{C3D20691-F598-469D-9D94-8F383E2035D3}" type="presParOf" srcId="{EA516832-0198-4566-81DB-FA211D439767}" destId="{16CD3D19-0784-4847-89FC-4353BE9A15CD}" srcOrd="1" destOrd="0" presId="urn:microsoft.com/office/officeart/2005/8/layout/StepDownProcess"/>
    <dgm:cxn modelId="{81F3001C-EE0D-49C9-AAD3-3F2C50FEAD92}" type="presParOf" srcId="{EA516832-0198-4566-81DB-FA211D439767}" destId="{4F6FBC18-ABBC-4742-943E-DE51F7470AC9}" srcOrd="2" destOrd="0" presId="urn:microsoft.com/office/officeart/2005/8/layout/StepDownProcess"/>
    <dgm:cxn modelId="{B85357D1-3205-49B9-B545-E05AF66383E5}" type="presParOf" srcId="{4F6FBC18-ABBC-4742-943E-DE51F7470AC9}" destId="{B7D8D3C7-7636-4804-80FE-B2DD8B3EC007}" srcOrd="0" destOrd="0" presId="urn:microsoft.com/office/officeart/2005/8/layout/StepDownProcess"/>
    <dgm:cxn modelId="{D83CC01C-FE2F-480B-9704-6E3B7CC6458A}" type="presParOf" srcId="{4F6FBC18-ABBC-4742-943E-DE51F7470AC9}" destId="{9F255B1F-A983-409B-B150-41DF5E053B80}" srcOrd="1" destOrd="0" presId="urn:microsoft.com/office/officeart/2005/8/layout/StepDownProcess"/>
    <dgm:cxn modelId="{657EE23D-0170-4BFC-A9CA-9DE5F39F5427}" type="presParOf" srcId="{4F6FBC18-ABBC-4742-943E-DE51F7470AC9}" destId="{5FB30ADF-8ECB-4A07-ABAB-B702A4F839BE}" srcOrd="2" destOrd="0" presId="urn:microsoft.com/office/officeart/2005/8/layout/StepDownProcess"/>
    <dgm:cxn modelId="{3BF74E5B-7BBE-4545-A384-C504A83779D9}" type="presParOf" srcId="{EA516832-0198-4566-81DB-FA211D439767}" destId="{33D141B2-C7C5-4B18-BA77-F2664DA50038}" srcOrd="3" destOrd="0" presId="urn:microsoft.com/office/officeart/2005/8/layout/StepDownProcess"/>
    <dgm:cxn modelId="{9DC8F821-23B1-4B39-9E8E-0081E58F4741}" type="presParOf" srcId="{EA516832-0198-4566-81DB-FA211D439767}" destId="{1CD06D98-6306-41B5-ABA2-9B74C055DEF7}" srcOrd="4" destOrd="0" presId="urn:microsoft.com/office/officeart/2005/8/layout/StepDownProcess"/>
    <dgm:cxn modelId="{00E3319A-6176-4CE3-B820-7C3B79AF6D4B}" type="presParOf" srcId="{1CD06D98-6306-41B5-ABA2-9B74C055DEF7}" destId="{F4B00A0A-E730-44D8-AA31-C435D20AED1F}" srcOrd="0" destOrd="0" presId="urn:microsoft.com/office/officeart/2005/8/layout/StepDownProcess"/>
    <dgm:cxn modelId="{EA718474-D993-4195-ADFB-A0D867A76382}" type="presParOf" srcId="{1CD06D98-6306-41B5-ABA2-9B74C055DEF7}" destId="{69068AA6-9260-420C-A4AB-9A62A6962116}" srcOrd="1" destOrd="0" presId="urn:microsoft.com/office/officeart/2005/8/layout/StepDownProcess"/>
    <dgm:cxn modelId="{D3E3D591-FC5D-4AAD-BE8C-5B1D27D95C81}" type="presParOf" srcId="{1CD06D98-6306-41B5-ABA2-9B74C055DEF7}" destId="{56091B27-DFFA-4EF8-A005-40EDEECA56B9}" srcOrd="2" destOrd="0" presId="urn:microsoft.com/office/officeart/2005/8/layout/StepDownProcess"/>
    <dgm:cxn modelId="{3C99402F-8E5E-47CA-81E3-D56CD84A6471}" type="presParOf" srcId="{EA516832-0198-4566-81DB-FA211D439767}" destId="{810C795E-E810-44CF-ABAC-7930CEAC926A}" srcOrd="5" destOrd="0" presId="urn:microsoft.com/office/officeart/2005/8/layout/StepDownProcess"/>
    <dgm:cxn modelId="{9C5A21A9-6163-4745-9360-C78539BAEB9D}" type="presParOf" srcId="{EA516832-0198-4566-81DB-FA211D439767}" destId="{53BA9A0B-AF9F-4F49-BB48-2E83BD89AE3F}" srcOrd="6" destOrd="0" presId="urn:microsoft.com/office/officeart/2005/8/layout/StepDownProcess"/>
    <dgm:cxn modelId="{CA8CA0FB-1FAC-4E1B-A9CC-0FBD2824DB03}" type="presParOf" srcId="{53BA9A0B-AF9F-4F49-BB48-2E83BD89AE3F}" destId="{347DFF81-C07B-480E-820A-E0D10894B585}" srcOrd="0" destOrd="0" presId="urn:microsoft.com/office/officeart/2005/8/layout/StepDownProcess"/>
    <dgm:cxn modelId="{7DB13770-E65A-4DF4-B52E-0647E90F1763}" type="presParOf" srcId="{53BA9A0B-AF9F-4F49-BB48-2E83BD89AE3F}" destId="{869887EF-0F2A-4CF4-9602-1BF1D8AE96A1}" srcOrd="1" destOrd="0" presId="urn:microsoft.com/office/officeart/2005/8/layout/StepDownProcess"/>
    <dgm:cxn modelId="{8BB2FFF3-8F4D-4C18-AEF8-A94ED563B7B5}" type="presParOf" srcId="{53BA9A0B-AF9F-4F49-BB48-2E83BD89AE3F}" destId="{9377B0DA-97C5-4451-A017-01B4C0C18BDD}" srcOrd="2" destOrd="0" presId="urn:microsoft.com/office/officeart/2005/8/layout/StepDownProcess"/>
    <dgm:cxn modelId="{37DACABB-5EA6-4E08-94C0-3AC390A88BAE}" type="presParOf" srcId="{EA516832-0198-4566-81DB-FA211D439767}" destId="{26632C17-5DE7-4350-9933-7F29CEAF8A78}" srcOrd="7" destOrd="0" presId="urn:microsoft.com/office/officeart/2005/8/layout/StepDownProcess"/>
    <dgm:cxn modelId="{308B367C-FA6A-4F2C-9708-C43CE24D6DC8}" type="presParOf" srcId="{EA516832-0198-4566-81DB-FA211D439767}" destId="{F80DA33D-1C07-405A-AA44-885ABAEE7CB3}" srcOrd="8" destOrd="0" presId="urn:microsoft.com/office/officeart/2005/8/layout/StepDownProcess"/>
    <dgm:cxn modelId="{9C274171-CF0E-41C9-A170-681EA253D7D6}" type="presParOf" srcId="{F80DA33D-1C07-405A-AA44-885ABAEE7CB3}" destId="{9C640BF6-F74C-4B6B-ABFD-D21B6340BF89}" srcOrd="0" destOrd="0" presId="urn:microsoft.com/office/officeart/2005/8/layout/StepDownProcess"/>
    <dgm:cxn modelId="{F7392E56-B34D-4557-9909-6567B3A951F2}" type="presParOf" srcId="{F80DA33D-1C07-405A-AA44-885ABAEE7CB3}" destId="{68F2098D-9A74-4253-9FF7-6B646234D573}" srcOrd="1" destOrd="0" presId="urn:microsoft.com/office/officeart/2005/8/layout/StepDownProcess"/>
    <dgm:cxn modelId="{F1FC76C3-1F7E-4858-962D-26BCEDCAC8F6}" type="presParOf" srcId="{F80DA33D-1C07-405A-AA44-885ABAEE7CB3}" destId="{98B2A5E4-1D0E-4119-852E-489792612D5C}" srcOrd="2" destOrd="0" presId="urn:microsoft.com/office/officeart/2005/8/layout/StepDownProcess"/>
    <dgm:cxn modelId="{130DB5F0-2544-442F-9658-6221B3E7EE56}" type="presParOf" srcId="{EA516832-0198-4566-81DB-FA211D439767}" destId="{EB0905CA-AED7-47CE-86DD-A0ED7FB9D1EB}" srcOrd="9" destOrd="0" presId="urn:microsoft.com/office/officeart/2005/8/layout/StepDownProcess"/>
    <dgm:cxn modelId="{14877498-0511-46AD-B550-0035747C54C6}" type="presParOf" srcId="{EA516832-0198-4566-81DB-FA211D439767}" destId="{E892B997-4444-447B-AE18-9B81CB688513}" srcOrd="10" destOrd="0" presId="urn:microsoft.com/office/officeart/2005/8/layout/StepDownProcess"/>
    <dgm:cxn modelId="{C8FB28D7-7FA8-4095-8EF2-FC8F11BCC4C5}" type="presParOf" srcId="{E892B997-4444-447B-AE18-9B81CB688513}" destId="{0F3C4668-E5C3-4FA2-BD3E-6FB1C9FD8017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434BF6-05AB-4DBB-B318-D502F0936D2C}">
      <dsp:nvSpPr>
        <dsp:cNvPr id="0" name=""/>
        <dsp:cNvSpPr/>
      </dsp:nvSpPr>
      <dsp:spPr>
        <a:xfrm rot="5400000">
          <a:off x="5589941" y="1244238"/>
          <a:ext cx="1071010" cy="121930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A7B9C1-A4C1-42E9-93FC-5FA873474E61}">
      <dsp:nvSpPr>
        <dsp:cNvPr id="0" name=""/>
        <dsp:cNvSpPr/>
      </dsp:nvSpPr>
      <dsp:spPr>
        <a:xfrm>
          <a:off x="5306188" y="57001"/>
          <a:ext cx="1802951" cy="12620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Levantamento de Requisitos</a:t>
          </a:r>
        </a:p>
      </dsp:txBody>
      <dsp:txXfrm>
        <a:off x="5367805" y="118618"/>
        <a:ext cx="1679717" cy="1138773"/>
      </dsp:txXfrm>
    </dsp:sp>
    <dsp:sp modelId="{94D3CD28-18E9-428E-A5DF-FC94EFE17310}">
      <dsp:nvSpPr>
        <dsp:cNvPr id="0" name=""/>
        <dsp:cNvSpPr/>
      </dsp:nvSpPr>
      <dsp:spPr>
        <a:xfrm>
          <a:off x="7109139" y="177362"/>
          <a:ext cx="1311294" cy="1020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D8D3C7-7636-4804-80FE-B2DD8B3EC007}">
      <dsp:nvSpPr>
        <dsp:cNvPr id="0" name=""/>
        <dsp:cNvSpPr/>
      </dsp:nvSpPr>
      <dsp:spPr>
        <a:xfrm rot="5400000">
          <a:off x="7084779" y="2661888"/>
          <a:ext cx="1071010" cy="121930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255B1F-A983-409B-B150-41DF5E053B80}">
      <dsp:nvSpPr>
        <dsp:cNvPr id="0" name=""/>
        <dsp:cNvSpPr/>
      </dsp:nvSpPr>
      <dsp:spPr>
        <a:xfrm>
          <a:off x="6801026" y="1474652"/>
          <a:ext cx="1802951" cy="12620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Análise </a:t>
          </a:r>
        </a:p>
      </dsp:txBody>
      <dsp:txXfrm>
        <a:off x="6862643" y="1536269"/>
        <a:ext cx="1679717" cy="1138773"/>
      </dsp:txXfrm>
    </dsp:sp>
    <dsp:sp modelId="{5FB30ADF-8ECB-4A07-ABAB-B702A4F839BE}">
      <dsp:nvSpPr>
        <dsp:cNvPr id="0" name=""/>
        <dsp:cNvSpPr/>
      </dsp:nvSpPr>
      <dsp:spPr>
        <a:xfrm>
          <a:off x="8603977" y="1595013"/>
          <a:ext cx="1311294" cy="1020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B00A0A-E730-44D8-AA31-C435D20AED1F}">
      <dsp:nvSpPr>
        <dsp:cNvPr id="0" name=""/>
        <dsp:cNvSpPr/>
      </dsp:nvSpPr>
      <dsp:spPr>
        <a:xfrm rot="5400000">
          <a:off x="8579617" y="4079539"/>
          <a:ext cx="1071010" cy="121930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068AA6-9260-420C-A4AB-9A62A6962116}">
      <dsp:nvSpPr>
        <dsp:cNvPr id="0" name=""/>
        <dsp:cNvSpPr/>
      </dsp:nvSpPr>
      <dsp:spPr>
        <a:xfrm>
          <a:off x="8295864" y="2892303"/>
          <a:ext cx="1802951" cy="12620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Projeto</a:t>
          </a:r>
        </a:p>
      </dsp:txBody>
      <dsp:txXfrm>
        <a:off x="8357481" y="2953920"/>
        <a:ext cx="1679717" cy="1138773"/>
      </dsp:txXfrm>
    </dsp:sp>
    <dsp:sp modelId="{56091B27-DFFA-4EF8-A005-40EDEECA56B9}">
      <dsp:nvSpPr>
        <dsp:cNvPr id="0" name=""/>
        <dsp:cNvSpPr/>
      </dsp:nvSpPr>
      <dsp:spPr>
        <a:xfrm>
          <a:off x="10098816" y="3012664"/>
          <a:ext cx="1311294" cy="1020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7DFF81-C07B-480E-820A-E0D10894B585}">
      <dsp:nvSpPr>
        <dsp:cNvPr id="0" name=""/>
        <dsp:cNvSpPr/>
      </dsp:nvSpPr>
      <dsp:spPr>
        <a:xfrm rot="5400000">
          <a:off x="10074455" y="5497190"/>
          <a:ext cx="1071010" cy="121930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9887EF-0F2A-4CF4-9602-1BF1D8AE96A1}">
      <dsp:nvSpPr>
        <dsp:cNvPr id="0" name=""/>
        <dsp:cNvSpPr/>
      </dsp:nvSpPr>
      <dsp:spPr>
        <a:xfrm>
          <a:off x="9790702" y="4309953"/>
          <a:ext cx="1802951" cy="12620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Implementação</a:t>
          </a:r>
        </a:p>
      </dsp:txBody>
      <dsp:txXfrm>
        <a:off x="9852319" y="4371570"/>
        <a:ext cx="1679717" cy="1138773"/>
      </dsp:txXfrm>
    </dsp:sp>
    <dsp:sp modelId="{9377B0DA-97C5-4451-A017-01B4C0C18BDD}">
      <dsp:nvSpPr>
        <dsp:cNvPr id="0" name=""/>
        <dsp:cNvSpPr/>
      </dsp:nvSpPr>
      <dsp:spPr>
        <a:xfrm>
          <a:off x="11593654" y="4430314"/>
          <a:ext cx="1311294" cy="1020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640BF6-F74C-4B6B-ABFD-D21B6340BF89}">
      <dsp:nvSpPr>
        <dsp:cNvPr id="0" name=""/>
        <dsp:cNvSpPr/>
      </dsp:nvSpPr>
      <dsp:spPr>
        <a:xfrm rot="5400000">
          <a:off x="11569293" y="6914840"/>
          <a:ext cx="1071010" cy="121930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F2098D-9A74-4253-9FF7-6B646234D573}">
      <dsp:nvSpPr>
        <dsp:cNvPr id="0" name=""/>
        <dsp:cNvSpPr/>
      </dsp:nvSpPr>
      <dsp:spPr>
        <a:xfrm>
          <a:off x="11285541" y="5727604"/>
          <a:ext cx="1802951" cy="12620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Teste</a:t>
          </a:r>
        </a:p>
      </dsp:txBody>
      <dsp:txXfrm>
        <a:off x="11347158" y="5789221"/>
        <a:ext cx="1679717" cy="1138773"/>
      </dsp:txXfrm>
    </dsp:sp>
    <dsp:sp modelId="{98B2A5E4-1D0E-4119-852E-489792612D5C}">
      <dsp:nvSpPr>
        <dsp:cNvPr id="0" name=""/>
        <dsp:cNvSpPr/>
      </dsp:nvSpPr>
      <dsp:spPr>
        <a:xfrm>
          <a:off x="13088492" y="5847965"/>
          <a:ext cx="1311294" cy="1020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3C4668-E5C3-4FA2-BD3E-6FB1C9FD8017}">
      <dsp:nvSpPr>
        <dsp:cNvPr id="0" name=""/>
        <dsp:cNvSpPr/>
      </dsp:nvSpPr>
      <dsp:spPr>
        <a:xfrm>
          <a:off x="12780379" y="7145254"/>
          <a:ext cx="1802951" cy="126200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kern="1200" dirty="0"/>
            <a:t>Manutenção</a:t>
          </a:r>
        </a:p>
      </dsp:txBody>
      <dsp:txXfrm>
        <a:off x="12841996" y="7206871"/>
        <a:ext cx="1679717" cy="11387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4/7/2025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9214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23253-658E-30DA-66D9-EA46E9568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056D631-DAD8-F436-8515-6E75FFF87F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8FFC43F-91B1-7F50-AAB8-3F5A49ED33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12500A2-7A1F-A176-871C-4CC1D8C0EC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6027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A7BD0-D378-FBDF-9141-E49FB1581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8B06A16-3483-BD7B-0004-4C663A7F5E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5BF300D-C112-9E72-FD65-F0CAA1A4B0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5656542-7058-A717-9E74-C2DED61833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5850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6061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1DECD-1BE4-5CD3-5705-733D9B93E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8D32616-B888-CB82-0A09-2213D06725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F325C7D-EF83-DA88-1B58-E6D4B1ACC8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2E68159-740A-087D-012B-7691666231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8554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E560-FE92-5D11-AB92-DF4DF67A8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B98A5E3-D681-DADF-09C8-C420EFF2B3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16E8FFB-D6A1-C7E9-5BDB-C27D0E9059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4832E27-023F-D0D2-49F6-44AD55C10F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4076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E2532-426E-1587-83F8-63098BA52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AD04DB2-6D6F-8E47-925F-A3B38FF87D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7F43AC8-14C7-CB0D-294E-83E62E50FE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D03B6FD-EB9F-7489-7766-3CDC140B5E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3870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644B0-203F-3A41-EA72-F1C913A5C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7ACF024-291B-9CC1-8FF8-C330A1CC88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C31E313-ED33-7338-55DD-083003CEA5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D015A23-06D9-9F62-4356-F19D8BF49E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2743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3D46A-D383-454E-B49E-4ABD917CF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A030250-73B3-BEC5-E6CA-092DC6A195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B36998D-03A2-E6A1-A8B3-317F610F21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2AF2BCF-5243-5D3C-B748-D56F518E25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8834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5C71F-F0AC-ABD2-DD8B-86CE5BF8F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C5E53CD-C31A-33AC-6E9C-0F9E6FBA67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D8C6B14-73F5-709D-E3EE-9E195A3B75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3AB6ADE-5606-EF7C-06CE-82EB14154C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8794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52E2F-A414-D9B5-82EF-E427598E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41B913E-98F7-FBAB-B26F-D02FE4C5BA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90322F3-D305-00E7-160B-FBF3CBF76B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0461FBC-790A-1E54-EEE3-D1D3BA3C80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486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D1B8F-36C2-DE57-D563-51BFD5E9D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6936911-746A-5DB5-92B3-D9B4636675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75AE35C-9F92-C619-C15A-05D09B6A1B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B7694F9-C415-AC3F-5CEA-B325D6BA60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8961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377BF-CA80-94B8-52E7-3CEE4D8B5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D713E40-0574-CC1A-A748-E95084109E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CF75279-1B1E-74BB-2376-5AC5056912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D11676A-2895-67CD-5A95-6A4601960D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7165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FAEAF-A8EF-5892-09DA-F2509F84E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950EB03-EC5F-B198-1D8E-61153D01D5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72ADC06-2634-BC62-EC4D-4C60CF049A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812BD87-9B74-C102-966A-D306C8B27D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1979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BD8B7-5601-EB61-0ED1-830FE8169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41CD194-84D2-90E7-51BE-5C36CA5F78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DB5CB58-BA5D-6624-6A6B-580BCCD818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E5210D1-051D-D2EC-3AB1-7076E354F5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1099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5013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6146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61E21-D975-1CB3-57FC-B6298A3EC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5C66BEE-FCF6-CA02-C32F-970F9391A8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1D73978-F439-95FF-373C-ED38B88C5F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AE23A4A-3C33-30BC-DFE5-89C3D4C877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1920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6BC49-B2D9-AAB8-2AC9-1FC670991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E27DA03-F7AF-EBC6-44FC-33B18467E0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13A1A40-A237-A110-6DB3-0B187A2C1F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9773CA9-A0D4-A95B-674A-9DDE9E17CD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6566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1BFF4-2645-D8B5-C11F-BDE30D81D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D7E583F-50C1-ABAF-5FE6-C06CD82681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B66F7CE-EF7F-725C-86B9-0FCD55AF21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D306A75-558C-7E7C-B946-CBCC7DE868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7329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FF022-6FC2-F0F7-49AB-EC0D45C3E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607393A-013A-5254-E74E-E35FEAF525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339694F-7071-3843-6007-74EFEE48B8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BCFB6F9-7981-B1B6-CD22-685E7D31A6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7140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3E0F2-B760-E0F9-DCAC-1A8ECD61D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4BDDACE-4EAA-9041-11A2-C6A4039A0F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25A761D-AEF1-C850-8381-25A61F2609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AE83355-855A-A0C1-492B-304449F922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609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828D4-D4DC-13F1-71DF-1E6D2EF14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494A7D4-ABB3-73CC-A07E-9CE0BDA9CC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6923A89-85CD-9002-CA76-DFB436CAF5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2399DC9-35EF-7236-84C4-B788C368A5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3212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7357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130D2-BB6E-6D19-E8B8-AFFD5853F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A036F3A-96EB-30A0-CE45-5F759D636F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2AF770E-CEE0-3602-664C-4CA31C4941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D99A378-1AF9-B21B-88EC-2EAEC59939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670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1FE9A-D20A-9AA1-41E9-EB810F007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B596299-82D2-FBFB-D426-1B5BEC4045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1003850-3BC8-4417-3747-A7182FAAC6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D53AF4A-9179-4FB0-7063-EC82B77D5E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121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6061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569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3EB30-C94A-33C8-DE5B-5FFDE1FA4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DA5FD95-3996-16D9-20AD-F000CB7E54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20449E7-ADFD-2D0B-067D-0E06ED7A2D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C8CAED6-49D2-E71B-821A-D6ED38058B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561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1655B-8ED2-1CE0-08AF-D6278C749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8152670-F170-9064-3EA8-E32B6CCF62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641075E-B5BC-6D45-3288-1E67260444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507DB70-4332-B9BE-5B31-FEBC192B33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038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2E042-7CDF-4350-A59F-753A2349F951}" type="datetime1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128E5-75BE-4F03-A9FE-34156B8DC2AA}" type="datetime1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9A54E-DF17-48BC-9272-E8A934E01F10}" type="datetime1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90050-ABE7-4792-82BF-5A88FC1059A7}" type="datetime1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6D75D-59E6-475D-86D8-CC235C795940}" type="datetime1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10402-7D75-4952-AAB6-2F8726584FAE}" type="datetime1">
              <a:rPr lang="en-US" smtClean="0"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D632-5958-4B0A-873C-3438A86B575E}" type="datetime1">
              <a:rPr lang="en-US" smtClean="0"/>
              <a:t>4/7/2025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048AB-02AA-4BEC-BDCA-290822CC030C}" type="datetime1">
              <a:rPr lang="en-US" smtClean="0"/>
              <a:t>4/7/2025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293C8-B8FB-4460-8CC6-401F97459FD3}" type="datetime1">
              <a:rPr lang="en-US" smtClean="0"/>
              <a:t>4/7/2025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2B9F2-C040-4B09-9F36-8F989D6AE2B9}" type="datetime1">
              <a:rPr lang="en-US" smtClean="0"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0B6F-370F-49D4-AE30-A60708645EE0}" type="datetime1">
              <a:rPr lang="en-US" smtClean="0"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275DA-F719-4241-9FAB-B2DBA165F82E}" type="datetime1">
              <a:rPr lang="en-US" smtClean="0"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Modelagem de Domínio e Conceitos de Orientação a Objetos| Aula 02 – Conceitos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computer.org/education/bodies-of-knowledge/software-engineering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A2CAF-2DA0-DFB8-97F6-9816AD720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DF15078-0A37-8182-8B2E-54B5CF01BF3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ABD6F3D-94A3-2085-FC22-E5C87B23A93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8606FD2-B70E-7530-AF4F-7789A192C7D6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Aplicativos Desktop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1E3E8976-F8CD-C14A-5EEE-D827C898A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E9F50046-1EC4-E3DD-0D78-F4BD8CA64D78}"/>
              </a:ext>
            </a:extLst>
          </p:cNvPr>
          <p:cNvSpPr txBox="1"/>
          <p:nvPr/>
        </p:nvSpPr>
        <p:spPr>
          <a:xfrm>
            <a:off x="824554" y="2733230"/>
            <a:ext cx="22107634" cy="951029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pt-BR" b="1" dirty="0">
                <a:latin typeface="Futura Bk BT" panose="020B0502020204020303"/>
              </a:rPr>
              <a:t>Descrição:</a:t>
            </a:r>
          </a:p>
          <a:p>
            <a:pPr algn="just"/>
            <a:r>
              <a:rPr lang="pt-BR" dirty="0">
                <a:latin typeface="Futura Bk BT" panose="020B0502020204020303"/>
              </a:rPr>
              <a:t>	São programas instalados diretamente no sistema operacional de um computador e executados localmente.</a:t>
            </a:r>
          </a:p>
          <a:p>
            <a:pPr algn="just"/>
            <a:endParaRPr lang="pt-BR" dirty="0">
              <a:latin typeface="Futura Bk BT" panose="020B0502020204020303"/>
            </a:endParaRPr>
          </a:p>
          <a:p>
            <a:pPr algn="just"/>
            <a:r>
              <a:rPr lang="pt-BR" b="1" dirty="0">
                <a:latin typeface="Futura Bk BT" panose="020B0502020204020303"/>
              </a:rPr>
              <a:t>Vantagens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Desempenho: Pode usar totalmente os recursos de hardware do dispositivo, o que é ideal para softwares pesados (edição de vídeo, design 3D, etc.).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Funcionamento offline: A maioria dos aplicativos desktop pode ser usada sem conexão com a internet.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Integração com o sistema operacional: Melhor acesso a APIs do sistema e integração com recursos do SO.</a:t>
            </a:r>
          </a:p>
          <a:p>
            <a:pPr algn="just"/>
            <a:r>
              <a:rPr lang="pt-BR" b="1" dirty="0">
                <a:latin typeface="Futura Bk BT" panose="020B0502020204020303"/>
              </a:rPr>
              <a:t>Desvantagens: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Instalação e Atualização: Requer instalação manual e atualizações podem precisar ser baixadas e instaladas.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Compatibilidade: Pode ser compatível apenas com sistemas operacionais específicos (Windows, </a:t>
            </a:r>
            <a:r>
              <a:rPr lang="pt-BR" dirty="0" err="1">
                <a:latin typeface="Futura Bk BT" panose="020B0502020204020303"/>
              </a:rPr>
              <a:t>macOS</a:t>
            </a:r>
            <a:r>
              <a:rPr lang="pt-BR" dirty="0">
                <a:latin typeface="Futura Bk BT" panose="020B0502020204020303"/>
              </a:rPr>
              <a:t>, Linux).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Manutenção: É preciso instalar e manter em cada dispositivo.</a:t>
            </a:r>
          </a:p>
        </p:txBody>
      </p:sp>
      <p:sp>
        <p:nvSpPr>
          <p:cNvPr id="3" name="AutoShape 2" descr="CLI - 나무위키">
            <a:extLst>
              <a:ext uri="{FF2B5EF4-FFF2-40B4-BE49-F238E27FC236}">
                <a16:creationId xmlns:a16="http://schemas.microsoft.com/office/drawing/2014/main" id="{9A2831CB-A849-A5B7-CBFA-C72E99799A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4" descr="clireplacement">
            <a:extLst>
              <a:ext uri="{FF2B5EF4-FFF2-40B4-BE49-F238E27FC236}">
                <a16:creationId xmlns:a16="http://schemas.microsoft.com/office/drawing/2014/main" id="{19D2D9F5-2CF1-F3F5-59B4-6A00410FC0A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1999" y="6857999"/>
            <a:ext cx="10587789" cy="1058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AutoShape 6" descr="clireplacement">
            <a:extLst>
              <a:ext uri="{FF2B5EF4-FFF2-40B4-BE49-F238E27FC236}">
                <a16:creationId xmlns:a16="http://schemas.microsoft.com/office/drawing/2014/main" id="{334C8C6C-FFCC-251E-91BE-71B6AD9D1D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399" y="7010399"/>
            <a:ext cx="10587789" cy="1058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5333598-3891-9BAE-56CB-11C03364A71D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Espaço Reservado para Número de Slide 1">
            <a:extLst>
              <a:ext uri="{FF2B5EF4-FFF2-40B4-BE49-F238E27FC236}">
                <a16:creationId xmlns:a16="http://schemas.microsoft.com/office/drawing/2014/main" id="{8BD4FDA9-7436-A733-8224-C530D52F1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Espaço Reservado para Rodapé 2">
            <a:extLst>
              <a:ext uri="{FF2B5EF4-FFF2-40B4-BE49-F238E27FC236}">
                <a16:creationId xmlns:a16="http://schemas.microsoft.com/office/drawing/2014/main" id="{D2892A49-CC8A-630D-0E4F-DB034470F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40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BBF52-4F5A-6F16-2669-5F933FB5F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504FB76-60CE-D3C1-6701-09731A81501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727FF24-A6A5-297A-2CEA-31D6DD19707F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A4F26595-18A6-B6A7-D80E-A25B6C0E141F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Aplicativos WEB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3895C4D9-98E6-0A9F-E112-A902761B5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D0EEBEF1-BFDA-25F4-D063-7F78379274AE}"/>
              </a:ext>
            </a:extLst>
          </p:cNvPr>
          <p:cNvSpPr txBox="1"/>
          <p:nvPr/>
        </p:nvSpPr>
        <p:spPr>
          <a:xfrm>
            <a:off x="824554" y="2733230"/>
            <a:ext cx="22107634" cy="1006429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pt-BR" b="1" dirty="0">
                <a:latin typeface="Futura Bk BT" panose="020B0502020204020303"/>
              </a:rPr>
              <a:t>Descrição:</a:t>
            </a:r>
          </a:p>
          <a:p>
            <a:pPr algn="just"/>
            <a:r>
              <a:rPr lang="pt-BR" dirty="0">
                <a:latin typeface="Futura Bk BT" panose="020B0502020204020303"/>
              </a:rPr>
              <a:t>	São aplicações que funcionam através de navegadores e podem ser acessadas por meio de URLs, sem necessidade de instalação.</a:t>
            </a:r>
          </a:p>
          <a:p>
            <a:pPr algn="just"/>
            <a:endParaRPr lang="pt-BR" dirty="0">
              <a:latin typeface="Futura Bk BT" panose="020B0502020204020303"/>
            </a:endParaRPr>
          </a:p>
          <a:p>
            <a:pPr algn="just"/>
            <a:r>
              <a:rPr lang="pt-BR" b="1" dirty="0">
                <a:latin typeface="Futura Bk BT" panose="020B0502020204020303"/>
              </a:rPr>
              <a:t>Vantagens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Acessibilidade: Pode ser acessado em qualquer dispositivo com um navegador e conexão à internet.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Atualização centralizada: Atualizações são feitas diretamente no servidor, o que significa que todos os usuários acessam a versão mais recente automaticamente.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Compatibilidade </a:t>
            </a:r>
            <a:r>
              <a:rPr lang="pt-BR" dirty="0" err="1">
                <a:latin typeface="Futura Bk BT" panose="020B0502020204020303"/>
              </a:rPr>
              <a:t>cross-platform</a:t>
            </a:r>
            <a:r>
              <a:rPr lang="pt-BR" dirty="0">
                <a:latin typeface="Futura Bk BT" panose="020B0502020204020303"/>
              </a:rPr>
              <a:t>: Compatível com qualquer sistema operacional que tenha um navegador.</a:t>
            </a:r>
          </a:p>
          <a:p>
            <a:pPr algn="just"/>
            <a:endParaRPr lang="pt-BR" b="1" dirty="0">
              <a:latin typeface="Futura Bk BT" panose="020B0502020204020303"/>
            </a:endParaRPr>
          </a:p>
          <a:p>
            <a:pPr algn="just"/>
            <a:r>
              <a:rPr lang="pt-BR" b="1" dirty="0">
                <a:latin typeface="Futura Bk BT" panose="020B0502020204020303"/>
              </a:rPr>
              <a:t>Desvantagens: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Dependência de Internet: Em sua maioria, exigem uma conexão constante com a internet.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Limitações de desempenho: Não tem o mesmo acesso ao hardware como os aplicativos desktop.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Segurança: É suscetível a ameaças de segurança da web, como ataques de SQL </a:t>
            </a:r>
            <a:r>
              <a:rPr lang="pt-BR" dirty="0" err="1">
                <a:latin typeface="Futura Bk BT" panose="020B0502020204020303"/>
              </a:rPr>
              <a:t>injection</a:t>
            </a:r>
            <a:r>
              <a:rPr lang="pt-BR" dirty="0">
                <a:latin typeface="Futura Bk BT" panose="020B0502020204020303"/>
              </a:rPr>
              <a:t> ou XSS.</a:t>
            </a:r>
          </a:p>
        </p:txBody>
      </p:sp>
      <p:sp>
        <p:nvSpPr>
          <p:cNvPr id="3" name="AutoShape 2" descr="CLI - 나무위키">
            <a:extLst>
              <a:ext uri="{FF2B5EF4-FFF2-40B4-BE49-F238E27FC236}">
                <a16:creationId xmlns:a16="http://schemas.microsoft.com/office/drawing/2014/main" id="{14B5CEFB-9A7E-D445-3471-4BA3D4758A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4" descr="clireplacement">
            <a:extLst>
              <a:ext uri="{FF2B5EF4-FFF2-40B4-BE49-F238E27FC236}">
                <a16:creationId xmlns:a16="http://schemas.microsoft.com/office/drawing/2014/main" id="{FB5BF96B-415B-D653-CF2F-52CB68163DA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1999" y="6857999"/>
            <a:ext cx="10587789" cy="1058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AutoShape 6" descr="clireplacement">
            <a:extLst>
              <a:ext uri="{FF2B5EF4-FFF2-40B4-BE49-F238E27FC236}">
                <a16:creationId xmlns:a16="http://schemas.microsoft.com/office/drawing/2014/main" id="{E57AB11B-69BF-68E2-CB13-36B9DFC602E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399" y="7010399"/>
            <a:ext cx="10587789" cy="1058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72B9F667-7AF3-DCCB-A411-153B8D699F6F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42DFEBD3-F408-4CEC-36DD-2B4846E4B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Espaço Reservado para Rodapé 2">
            <a:extLst>
              <a:ext uri="{FF2B5EF4-FFF2-40B4-BE49-F238E27FC236}">
                <a16:creationId xmlns:a16="http://schemas.microsoft.com/office/drawing/2014/main" id="{990BA156-F52E-206F-5F10-D958AB79E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33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E64A1-647B-5390-BD42-71966EA60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A8E0376-ABAA-3A72-685C-6CB7E8D3ABA2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6BF3DC3-8956-B6E0-111A-CEFD7D94DE8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D142030-FCA2-B5B0-8C2B-392E494CF55A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Aplicativos Mobile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A23738D-A516-2FC5-7A00-4BF6007492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BD3546FE-5DDB-AE12-63F9-A1AE6B03ED70}"/>
              </a:ext>
            </a:extLst>
          </p:cNvPr>
          <p:cNvSpPr txBox="1"/>
          <p:nvPr/>
        </p:nvSpPr>
        <p:spPr>
          <a:xfrm>
            <a:off x="824554" y="2733230"/>
            <a:ext cx="22107634" cy="1006429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pt-BR" b="1" dirty="0">
                <a:latin typeface="Futura Bk BT" panose="020B0502020204020303"/>
              </a:rPr>
              <a:t>Descrição:</a:t>
            </a:r>
          </a:p>
          <a:p>
            <a:pPr algn="just"/>
            <a:r>
              <a:rPr lang="pt-BR" dirty="0">
                <a:latin typeface="Futura Bk BT" panose="020B0502020204020303"/>
              </a:rPr>
              <a:t>	Aplicações desenvolvidas para dispositivos móveis, como smartphones e tablets. Podem ser nativas (feitas para um SO específico) ou híbridas (</a:t>
            </a:r>
            <a:r>
              <a:rPr lang="pt-BR" dirty="0" err="1">
                <a:latin typeface="Futura Bk BT" panose="020B0502020204020303"/>
              </a:rPr>
              <a:t>multi-plataforma</a:t>
            </a:r>
            <a:r>
              <a:rPr lang="pt-BR" dirty="0">
                <a:latin typeface="Futura Bk BT" panose="020B0502020204020303"/>
              </a:rPr>
              <a:t>).</a:t>
            </a:r>
          </a:p>
          <a:p>
            <a:pPr algn="just"/>
            <a:endParaRPr lang="pt-BR" dirty="0">
              <a:latin typeface="Futura Bk BT" panose="020B0502020204020303"/>
            </a:endParaRPr>
          </a:p>
          <a:p>
            <a:pPr algn="just"/>
            <a:r>
              <a:rPr lang="pt-BR" b="1" dirty="0">
                <a:latin typeface="Futura Bk BT" panose="020B0502020204020303"/>
              </a:rPr>
              <a:t>Vantagens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Acessibilidade e Mobilidade: Permitem que os usuários utilizem serviços e recursos em qualquer lugar.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Notificações: Oferece notificações que facilitam o engajamento e a comunicação com o usuário.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Acesso a hardware do dispositivo: Pode utilizar recursos do dispositivo, como GPS, câmera, e sensores.</a:t>
            </a:r>
            <a:endParaRPr lang="pt-BR" b="1" dirty="0">
              <a:latin typeface="Futura Bk BT" panose="020B0502020204020303"/>
            </a:endParaRPr>
          </a:p>
          <a:p>
            <a:pPr algn="just"/>
            <a:r>
              <a:rPr lang="pt-BR" b="1" dirty="0">
                <a:latin typeface="Futura Bk BT" panose="020B0502020204020303"/>
              </a:rPr>
              <a:t>Desvantagens: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Compatibilidade: Podem exigir desenvolvimento para diferentes sistemas operacionais (iOS, Android).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Limitações de Hardware: Recursos como memória e processamento são mais limitados em dispositivos móveis.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Atualizações frequentes: Necessita atualizações frequentes para acompanhar as mudanças nos sistemas móveis.</a:t>
            </a:r>
          </a:p>
        </p:txBody>
      </p:sp>
      <p:sp>
        <p:nvSpPr>
          <p:cNvPr id="3" name="AutoShape 2" descr="CLI - 나무위키">
            <a:extLst>
              <a:ext uri="{FF2B5EF4-FFF2-40B4-BE49-F238E27FC236}">
                <a16:creationId xmlns:a16="http://schemas.microsoft.com/office/drawing/2014/main" id="{0984C1A5-E150-2460-74C2-3B403D4D73A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4" descr="clireplacement">
            <a:extLst>
              <a:ext uri="{FF2B5EF4-FFF2-40B4-BE49-F238E27FC236}">
                <a16:creationId xmlns:a16="http://schemas.microsoft.com/office/drawing/2014/main" id="{79E2C147-3300-E264-4296-E6978CF044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1999" y="6857999"/>
            <a:ext cx="10587789" cy="1058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AutoShape 6" descr="clireplacement">
            <a:extLst>
              <a:ext uri="{FF2B5EF4-FFF2-40B4-BE49-F238E27FC236}">
                <a16:creationId xmlns:a16="http://schemas.microsoft.com/office/drawing/2014/main" id="{6B22B9BD-BFF8-7E7C-C544-41DACDCD129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399" y="7010399"/>
            <a:ext cx="10587789" cy="1058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59A6B30E-F9EF-8F34-EFCD-58AD64EF339A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425E32F1-C39D-5FE7-9FED-70756A028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18E91B72-20D7-35A2-AC14-8001A4A7E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47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 desenvolver um software?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Qual melhor arquitetura para desenvolver um software? - Guia dev">
            <a:extLst>
              <a:ext uri="{FF2B5EF4-FFF2-40B4-BE49-F238E27FC236}">
                <a16:creationId xmlns:a16="http://schemas.microsoft.com/office/drawing/2014/main" id="{1105C06F-515D-1553-F41B-5E8ABC394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862" y="5717685"/>
            <a:ext cx="723900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E49BF239-8CA3-DDD7-25C6-E39CC07F202C}"/>
              </a:ext>
            </a:extLst>
          </p:cNvPr>
          <p:cNvSpPr txBox="1"/>
          <p:nvPr/>
        </p:nvSpPr>
        <p:spPr>
          <a:xfrm>
            <a:off x="1714500" y="3369655"/>
            <a:ext cx="200215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Quais são as etapas, os métodos, as ferramentas e linguagem (arquitetura) necessária para desenvolver um software? 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</p:txBody>
      </p:sp>
      <p:pic>
        <p:nvPicPr>
          <p:cNvPr id="1028" name="Picture 4" descr="Programa, Software, Sistema e Aplicativo. Qual a diferença?">
            <a:extLst>
              <a:ext uri="{FF2B5EF4-FFF2-40B4-BE49-F238E27FC236}">
                <a16:creationId xmlns:a16="http://schemas.microsoft.com/office/drawing/2014/main" id="{ADBD3F71-C2B0-3E18-9394-A3B8B9579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7149" y="7936274"/>
            <a:ext cx="6549702" cy="4381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esenvolvimento de software: é melhor terceirizar? - Cedro Technologies">
            <a:extLst>
              <a:ext uri="{FF2B5EF4-FFF2-40B4-BE49-F238E27FC236}">
                <a16:creationId xmlns:a16="http://schemas.microsoft.com/office/drawing/2014/main" id="{74D71EA3-B4B7-A637-1DFF-6B4B5901F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584" y="5717685"/>
            <a:ext cx="4866774" cy="4573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74E2FBD-AAF6-8985-16EE-11E90293A836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B485AC1B-4092-C20F-C4AA-263C73BB4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94C8127E-5B2B-EED0-42C7-DF1C79AFD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73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2D8FE-F29B-327A-9FAB-AC667EE5F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0D11EE1-E71E-EE05-9204-44958368E4E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7FB247B-634E-0EB1-CF66-5DE894D70D9F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E072F59-6013-F5FD-935E-620CE3E10224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Eng. De Software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C14B5A21-769F-0704-43CD-FAE4BF51A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B0F8AD4A-5ADD-0EB5-2A31-ABB80BE945E5}"/>
              </a:ext>
            </a:extLst>
          </p:cNvPr>
          <p:cNvSpPr txBox="1"/>
          <p:nvPr/>
        </p:nvSpPr>
        <p:spPr>
          <a:xfrm>
            <a:off x="215153" y="3477558"/>
            <a:ext cx="1290492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latin typeface="Futura Bk BT" panose="020B0502020204020303"/>
              </a:rPr>
              <a:t>Conferência da OTAN (Alemanha, 1968)</a:t>
            </a:r>
          </a:p>
          <a:p>
            <a:pPr algn="ctr"/>
            <a:r>
              <a:rPr lang="pt-BR" sz="2800" dirty="0">
                <a:latin typeface="Futura Bk BT" panose="020B0502020204020303"/>
              </a:rPr>
              <a:t>1a vez que o termo Engenharia de Software foi usado</a:t>
            </a:r>
          </a:p>
          <a:p>
            <a:pPr algn="ctr"/>
            <a:endParaRPr lang="pt-BR" sz="4800" b="1" dirty="0">
              <a:latin typeface="Futura Bk BT" panose="020B0502020204020303"/>
            </a:endParaRPr>
          </a:p>
          <a:p>
            <a:pPr algn="ctr"/>
            <a:endParaRPr lang="pt-BR" sz="4800" b="1" dirty="0">
              <a:latin typeface="Futura Bk BT" panose="020B0502020204020303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44EF5BA1-264C-DDEA-45F9-ACFA9DEEAEF9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58A3F66A-F676-700A-E9F8-012826489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405BA29-26F0-10E3-BCF1-0034E9458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BCFC07A-4099-3321-C39E-AB31F7EC1A3E}"/>
              </a:ext>
            </a:extLst>
          </p:cNvPr>
          <p:cNvSpPr txBox="1"/>
          <p:nvPr/>
        </p:nvSpPr>
        <p:spPr>
          <a:xfrm>
            <a:off x="11603412" y="7409670"/>
            <a:ext cx="1222337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b="1" i="1" dirty="0">
                <a:latin typeface="Futura Bk BT" panose="020B0502020204020303"/>
              </a:rPr>
              <a:t>Comentário de participante da Conferência da OTAN</a:t>
            </a:r>
          </a:p>
          <a:p>
            <a:pPr algn="r"/>
            <a:endParaRPr lang="pt-BR" sz="3600" b="0" i="1" u="none" strike="noStrike" dirty="0">
              <a:effectLst/>
              <a:latin typeface="Futura Bk BT" panose="020B0502020204020303"/>
            </a:endParaRPr>
          </a:p>
          <a:p>
            <a:pPr algn="r"/>
            <a:r>
              <a:rPr lang="pt-BR" sz="3600" b="0" i="1" u="none" strike="noStrike" dirty="0">
                <a:effectLst/>
                <a:latin typeface="Futura Bk BT" panose="020B0502020204020303"/>
              </a:rPr>
              <a:t>"Certos sistemas estão colocando demandas que estão além das nossas capacidades… </a:t>
            </a:r>
            <a:r>
              <a:rPr lang="pt-BR" sz="3600" b="1" i="1" u="none" strike="noStrike" dirty="0">
                <a:effectLst/>
                <a:latin typeface="Futura Bk BT" panose="020B0502020204020303"/>
              </a:rPr>
              <a:t>Estamos tendo dificuldades com grandes aplicações."</a:t>
            </a:r>
            <a:endParaRPr lang="pt-BR" i="1" dirty="0">
              <a:latin typeface="Futura Bk BT" panose="020B0502020204020303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DEE38F4-2049-9B72-A04A-F7FB51A1B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554" y="5180193"/>
            <a:ext cx="7858125" cy="526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98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05877-E7AA-0269-224B-C14486793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295098-F126-6BC8-932F-B08367DA77F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EB2DE31-9280-3FE7-8FD4-AFA12E99E2F2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B2D3283-BB68-6215-1262-625439F036D5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Áreas da ES 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D43C4E04-5373-BAA3-6F1D-FB0CC6EF7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D9EA38B6-5B0C-AFC7-015C-69793B95B301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DE98A2A1-2609-39F6-8765-2C1FE5D09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4A57B12B-084E-64DE-37AF-7B365A7F7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4EB8103-8DC6-BB13-06A6-D3BDBDC4D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325" y="2780924"/>
            <a:ext cx="13148702" cy="868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A1BB498E-EFF8-ED1A-F42C-57C4AF6B2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220" y="4482562"/>
            <a:ext cx="4762500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5FE01FB9-2F83-0107-3036-FE877C58932F}"/>
              </a:ext>
            </a:extLst>
          </p:cNvPr>
          <p:cNvSpPr txBox="1"/>
          <p:nvPr/>
        </p:nvSpPr>
        <p:spPr>
          <a:xfrm>
            <a:off x="1259647" y="6177531"/>
            <a:ext cx="654087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i="0" u="none" strike="noStrike" dirty="0">
                <a:solidFill>
                  <a:srgbClr val="333333"/>
                </a:solidFill>
                <a:effectLst/>
                <a:latin typeface="Futura Bk BT" panose="020B0502020204020303"/>
              </a:rPr>
              <a:t>Guide to the Software Engineering Body of Knowledge* </a:t>
            </a:r>
            <a:endParaRPr lang="pt-BR" sz="4800" dirty="0">
              <a:latin typeface="Futura Bk BT" panose="020B0502020204020303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A63A70F-1711-9634-26EC-476F705AA0B1}"/>
              </a:ext>
            </a:extLst>
          </p:cNvPr>
          <p:cNvSpPr txBox="1"/>
          <p:nvPr/>
        </p:nvSpPr>
        <p:spPr>
          <a:xfrm>
            <a:off x="1660648" y="11829703"/>
            <a:ext cx="203353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hlinkClick r:id="rId6"/>
              </a:rPr>
              <a:t>*https://www.computer.org/education/bodies-of-knowledge/software-engineering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70223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04ABC-6039-C529-7901-DFCD4AA84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A6E2035-838A-6A5B-1662-F14AE6CA179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2097988-1EC1-154A-5654-DD6799336D5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E95C00E-AC47-108E-8ED8-D150FB58E47C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Engenharia de Software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1AD5C800-3C3B-B284-CD42-324DBDFEC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24CEDB75-70D7-BE7E-1E08-A0D1B4CB99D0}"/>
              </a:ext>
            </a:extLst>
          </p:cNvPr>
          <p:cNvSpPr txBox="1"/>
          <p:nvPr/>
        </p:nvSpPr>
        <p:spPr>
          <a:xfrm>
            <a:off x="1714500" y="3369655"/>
            <a:ext cx="20021550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Complexidade, Facilidade de Mudanças e Invisibilidade torna a Engenharia de Software diferentes de outras engenharias;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dificuldade de especificar a execução de tarefas simples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Engenharia de Software como agrupamento de técnicas, métodos e ferramentas de apoio ao processo de desenvolvimento de Sistema de Informação (SI)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Arquitetura de Software como a definição das características de como se desenvolverá um Sistema de Informação (SI)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 descrição do problema a ser atacado pelo Sistema de Informação.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O processo de levantamentos dos requisitos de um Sistema de Informação.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0EACA0E8-1C84-8E88-E645-6F26DD57B4B1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700A960D-C271-2322-E7ED-05A018FA5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2691EA7-4F9A-9B16-C813-3841DD9D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679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027ED-6D8D-A3DF-6FEF-A6FE8166D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B42D2B3-C348-49B0-99CC-ED345BE68D3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D7D2493-2A2D-4342-8089-2C49CAC16F84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26C2ED5-0ADC-1842-B583-AF55259F0E6B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Engenharia de Software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14237A4A-E166-78F7-E082-D8F5601D0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EB2BA18C-D8F6-3DE0-C142-30617B7748AF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E41C938F-402D-9AF9-54FC-6C030135F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71AAEFE-EEC5-20DB-C77E-77FE56806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B1AF01E-6907-899E-74FB-457939BB7D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1999" y="4448475"/>
            <a:ext cx="13567601" cy="7122365"/>
          </a:xfrm>
          <a:prstGeom prst="rect">
            <a:avLst/>
          </a:prstGeom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E769F7CC-DEC6-668F-F91F-98BEA545CB4E}"/>
              </a:ext>
            </a:extLst>
          </p:cNvPr>
          <p:cNvSpPr txBox="1"/>
          <p:nvPr/>
        </p:nvSpPr>
        <p:spPr>
          <a:xfrm>
            <a:off x="779930" y="2975579"/>
            <a:ext cx="129049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>
                <a:latin typeface="Futura Bk BT" panose="020B0502020204020303"/>
              </a:rPr>
              <a:t>Componentes da Engenharia de Software</a:t>
            </a:r>
            <a:endParaRPr lang="pt-BR" sz="2800" dirty="0">
              <a:latin typeface="Futura Bk BT" panose="020B0502020204020303"/>
            </a:endParaRPr>
          </a:p>
          <a:p>
            <a:pPr algn="ctr"/>
            <a:endParaRPr lang="pt-BR" sz="4800" b="1" dirty="0">
              <a:latin typeface="Futura Bk BT" panose="020B0502020204020303"/>
            </a:endParaRPr>
          </a:p>
          <a:p>
            <a:pPr algn="ctr"/>
            <a:endParaRPr lang="pt-BR" sz="4800" b="1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1417423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3B4C5-C216-5ACA-ED4E-E4B9B5D96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701DE60-4F6D-B7DD-CD5D-A6D31238A9DD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9AE2DB2-7684-F0A5-B8EB-F0E9105F7139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B83615E-E7E4-67C7-AD43-69C76CA6AF75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Engenharia de Software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ACD5A83-8EEB-BB30-8D0C-51C95511A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A3B9165F-D772-6721-DB74-97B2471399AD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2E1070A8-833B-2A0B-9D6D-794A72F79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3F983CA-A826-5EE0-17F9-89B68451B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D6D97D1-E827-AF10-FFFD-F9065C3A69E7}"/>
              </a:ext>
            </a:extLst>
          </p:cNvPr>
          <p:cNvSpPr txBox="1"/>
          <p:nvPr/>
        </p:nvSpPr>
        <p:spPr>
          <a:xfrm>
            <a:off x="1006413" y="2947735"/>
            <a:ext cx="12904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latin typeface="Futura Bk BT" panose="020B0502020204020303"/>
              </a:rPr>
              <a:t>Não existe bala de Prata !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F2B0E31F-3944-9A4C-8DCD-324436F1D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635" y="4105371"/>
            <a:ext cx="12904928" cy="766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C392967F-629B-8E95-94DD-69EBCBBBC6E4}"/>
              </a:ext>
            </a:extLst>
          </p:cNvPr>
          <p:cNvSpPr txBox="1"/>
          <p:nvPr/>
        </p:nvSpPr>
        <p:spPr>
          <a:xfrm>
            <a:off x="5678904" y="12049130"/>
            <a:ext cx="183375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0" i="0" u="none" strike="noStrike" dirty="0">
                <a:solidFill>
                  <a:srgbClr val="505B62"/>
                </a:solidFill>
                <a:effectLst/>
                <a:latin typeface="Arial" panose="020B0604020202020204" pitchFamily="34" charset="0"/>
              </a:rPr>
              <a:t>Frederick Brooks. No Silver Bullet - Essence and Accidents of Software Engineering. IEEE Computer, 1987. I</a:t>
            </a:r>
          </a:p>
          <a:p>
            <a:pPr algn="r"/>
            <a:r>
              <a:rPr lang="en-US" sz="1800" b="0" i="0" u="none" strike="noStrike" dirty="0" err="1">
                <a:solidFill>
                  <a:srgbClr val="505B62"/>
                </a:solidFill>
                <a:effectLst/>
                <a:latin typeface="Arial" panose="020B0604020202020204" pitchFamily="34" charset="0"/>
              </a:rPr>
              <a:t>magem</a:t>
            </a:r>
            <a:r>
              <a:rPr lang="en-US" sz="1800" b="0" i="0" u="none" strike="noStrike" dirty="0">
                <a:solidFill>
                  <a:srgbClr val="505B62"/>
                </a:solidFill>
                <a:effectLst/>
                <a:latin typeface="Arial" panose="020B0604020202020204" pitchFamily="34" charset="0"/>
              </a:rPr>
              <a:t> de: https://twitter.com/zeljko_obren/status/90901465680257433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1674823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F6CE3-E8DF-11AB-C758-426C7DEC1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E19D26A-106B-5C76-5523-FC84614C98A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5D742D8-7EB0-551C-6EFF-E243CF3E384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FCAB0A1-4533-F026-989C-40D63E760019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Falhas de Software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BB843B5-7549-57D1-683C-C52EAE4C1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A8FF1419-B8F4-31BE-434B-651512331B6F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534E5A98-B7BD-CE87-42E8-1EA351CE0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DADB8A1-4A8E-00BC-2306-2ACFFA98D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8A43842-D100-9F52-2EAD-476A11F5306C}"/>
              </a:ext>
            </a:extLst>
          </p:cNvPr>
          <p:cNvSpPr txBox="1"/>
          <p:nvPr/>
        </p:nvSpPr>
        <p:spPr>
          <a:xfrm>
            <a:off x="14110395" y="5367811"/>
            <a:ext cx="934563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pt-BR" sz="4800" dirty="0">
                <a:latin typeface="Futura Bk BT" panose="020B0502020204020303"/>
              </a:rPr>
              <a:t>Em 4 de junho de 1996, o foguete europeu </a:t>
            </a:r>
            <a:r>
              <a:rPr lang="pt-BR" sz="4800" b="1" dirty="0">
                <a:latin typeface="Futura Bk BT" panose="020B0502020204020303"/>
              </a:rPr>
              <a:t>Ariane 5</a:t>
            </a:r>
            <a:r>
              <a:rPr lang="pt-BR" sz="4800" dirty="0">
                <a:latin typeface="Futura Bk BT" panose="020B0502020204020303"/>
              </a:rPr>
              <a:t> explodiu </a:t>
            </a:r>
            <a:r>
              <a:rPr lang="pt-BR" sz="4800" b="1" dirty="0">
                <a:latin typeface="Futura Bk BT" panose="020B0502020204020303"/>
              </a:rPr>
              <a:t>apenas 37 segundos após o lançamento</a:t>
            </a:r>
            <a:r>
              <a:rPr lang="pt-BR" sz="4800" dirty="0">
                <a:latin typeface="Futura Bk BT" panose="020B0502020204020303"/>
              </a:rPr>
              <a:t>, causando a perda da missão e de mais de </a:t>
            </a:r>
            <a:r>
              <a:rPr lang="pt-BR" sz="4800" b="1" dirty="0">
                <a:latin typeface="Futura Bk BT" panose="020B0502020204020303"/>
              </a:rPr>
              <a:t>US$ 370 milhões</a:t>
            </a:r>
            <a:r>
              <a:rPr lang="pt-BR" sz="4800" dirty="0">
                <a:latin typeface="Futura Bk BT" panose="020B0502020204020303"/>
              </a:rPr>
              <a:t>.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DF7BF286-DBDD-ABA2-6381-C0B2094EB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065" y="2844995"/>
            <a:ext cx="6205678" cy="8026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74B2A6AB-5944-EB4E-C176-4654C7D2A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717" y="4804039"/>
            <a:ext cx="5326370" cy="8079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23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Classificação de Software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927394" y="2618912"/>
            <a:ext cx="22376811" cy="1043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/>
              </a:rPr>
              <a:t>Baseada nos propósitos e características funcionais </a:t>
            </a:r>
          </a:p>
          <a:p>
            <a:pPr algn="just"/>
            <a:r>
              <a:rPr lang="pt-BR" sz="3200" dirty="0">
                <a:latin typeface="Futura Bk BT" panose="020B0502020204020303"/>
              </a:rPr>
              <a:t>(proposta por Bertrand Meyer)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800" b="1" dirty="0">
                <a:latin typeface="Futura Bk BT" panose="020B0502020204020303"/>
              </a:rPr>
              <a:t>Software de sistema (System Software):</a:t>
            </a:r>
          </a:p>
          <a:p>
            <a:pPr lvl="1" algn="just"/>
            <a:endParaRPr lang="pt-BR" sz="4800" dirty="0">
              <a:latin typeface="Futura Bk BT" panose="020B0502020204020303"/>
            </a:endParaRPr>
          </a:p>
          <a:p>
            <a:pPr lvl="1" algn="just"/>
            <a:r>
              <a:rPr lang="pt-BR" sz="4800" dirty="0">
                <a:latin typeface="Futura Bk BT" panose="020B0502020204020303"/>
              </a:rPr>
              <a:t>	Inclui sistemas operacionais, compiladores, interpretadores, gerenciadores de memória, etc. Esse tipo de software serve como base para a execução de outros programas.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800" b="1" dirty="0">
                <a:latin typeface="Futura Bk BT" panose="020B0502020204020303"/>
              </a:rPr>
              <a:t>Software de aplicação (</a:t>
            </a:r>
            <a:r>
              <a:rPr lang="pt-BR" sz="4800" b="1" dirty="0" err="1">
                <a:latin typeface="Futura Bk BT" panose="020B0502020204020303"/>
              </a:rPr>
              <a:t>Application</a:t>
            </a:r>
            <a:r>
              <a:rPr lang="pt-BR" sz="4800" b="1" dirty="0">
                <a:latin typeface="Futura Bk BT" panose="020B0502020204020303"/>
              </a:rPr>
              <a:t> Software):</a:t>
            </a:r>
          </a:p>
          <a:p>
            <a:pPr lvl="1" algn="just"/>
            <a:r>
              <a:rPr lang="pt-BR" sz="4800" dirty="0">
                <a:latin typeface="Futura Bk BT" panose="020B0502020204020303"/>
              </a:rPr>
              <a:t>	</a:t>
            </a:r>
          </a:p>
          <a:p>
            <a:pPr lvl="1" algn="just"/>
            <a:r>
              <a:rPr lang="pt-BR" sz="4800" dirty="0">
                <a:latin typeface="Futura Bk BT" panose="020B0502020204020303"/>
              </a:rPr>
              <a:t>	São os programas voltados diretamente para os usuários finais, como editores de texto, planilhas, navegadores, sistemas bancários, etc.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E9E59C82-784A-EF57-5124-25E7C8B5E09A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042D1DF7-532E-F267-0FC6-0D14363A7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7E72DBAE-1A43-FF13-A431-DD818F37F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52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02B9F-9D05-F31F-700F-6AB7148C8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DA2B1F5-1043-22AB-D58A-9EF239AB420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7DBBE34-4349-846E-5001-A6F91A3E5E1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3F3F52D6-EC4C-3E41-A729-F8A2D195FA09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Falhas de Software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AA424197-E569-8DFA-2204-AA26405EB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394CB063-50CC-0CE3-D925-2AB321987874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D6979059-8B69-F4D5-46F7-E1DE4A39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438435A-D583-B9FF-FEAE-C04C8755D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9E42B44-3986-C068-8BBC-CAF425391A49}"/>
              </a:ext>
            </a:extLst>
          </p:cNvPr>
          <p:cNvSpPr txBox="1"/>
          <p:nvPr/>
        </p:nvSpPr>
        <p:spPr>
          <a:xfrm>
            <a:off x="1006413" y="2798631"/>
            <a:ext cx="22200254" cy="8956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dirty="0">
                <a:latin typeface="Futura Bk BT" panose="020B0502020204020303"/>
              </a:rPr>
              <a:t> </a:t>
            </a:r>
            <a:r>
              <a:rPr lang="pt-BR" b="1" dirty="0">
                <a:latin typeface="Futura Bk BT" panose="020B0502020204020303"/>
              </a:rPr>
              <a:t>Causa principal: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Um erro de software herdado do Ariane 4, usado no sistema de inércia de navegação.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O software tentou converter um número de ponto flutuante (</a:t>
            </a:r>
            <a:r>
              <a:rPr lang="pt-BR" dirty="0" err="1">
                <a:latin typeface="Futura Bk BT" panose="020B0502020204020303"/>
              </a:rPr>
              <a:t>float</a:t>
            </a:r>
            <a:r>
              <a:rPr lang="pt-BR" dirty="0">
                <a:latin typeface="Futura Bk BT" panose="020B0502020204020303"/>
              </a:rPr>
              <a:t>) para um inteiro (</a:t>
            </a:r>
            <a:r>
              <a:rPr lang="pt-BR" dirty="0" err="1">
                <a:latin typeface="Futura Bk BT" panose="020B0502020204020303"/>
              </a:rPr>
              <a:t>int</a:t>
            </a:r>
            <a:r>
              <a:rPr lang="pt-BR" dirty="0">
                <a:latin typeface="Futura Bk BT" panose="020B0502020204020303"/>
              </a:rPr>
              <a:t>), mas o valor era muito alto para ser representado como inteiro.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Isso gerou uma exceção não tratada, que levou o sistema a desligar.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Como o sistema redundante usava o mesmo software com o mesmo erro, ele também falhou.</a:t>
            </a:r>
          </a:p>
          <a:p>
            <a:pPr>
              <a:buFont typeface="Arial" panose="020B0604020202020204" pitchFamily="34" charset="0"/>
              <a:buChar char="•"/>
            </a:pPr>
            <a:endParaRPr lang="pt-BR" dirty="0">
              <a:latin typeface="Futura Bk BT" panose="020B0502020204020303"/>
            </a:endParaRPr>
          </a:p>
          <a:p>
            <a:r>
              <a:rPr lang="pt-BR" b="1" dirty="0">
                <a:latin typeface="Futura Bk BT" panose="020B0502020204020303"/>
              </a:rPr>
              <a:t>Resultado: 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O foguete perdeu o controle e foi autodestruído por segurança.</a:t>
            </a:r>
          </a:p>
          <a:p>
            <a:pPr>
              <a:buNone/>
            </a:pPr>
            <a:endParaRPr lang="pt-BR" dirty="0">
              <a:latin typeface="Futura Bk BT" panose="020B0502020204020303"/>
            </a:endParaRPr>
          </a:p>
          <a:p>
            <a:pPr>
              <a:buNone/>
            </a:pPr>
            <a:r>
              <a:rPr lang="pt-BR" b="1" dirty="0">
                <a:latin typeface="Futura Bk BT" panose="020B0502020204020303"/>
              </a:rPr>
              <a:t>Lições importantes: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A importância de tratar exceções adequadamente.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Nunca reutilizar software crítico sem validá-lo para o novo contexto.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A necessidade de testes rigorosos em sistemas classificados como “A” (Agudos) na classificação de Bertrand Meyer</a:t>
            </a:r>
          </a:p>
        </p:txBody>
      </p:sp>
    </p:spTree>
    <p:extLst>
      <p:ext uri="{BB962C8B-B14F-4D97-AF65-F5344CB8AC3E}">
        <p14:creationId xmlns:p14="http://schemas.microsoft.com/office/powerpoint/2010/main" val="582445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F0BFF-1832-ED89-195C-2F04FB1DD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AFC80A8-15B7-31DF-0E7C-A92739DA628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309D493-A864-DAAC-B6E5-BE4593A9E265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1861A4C-AE58-53E2-F69C-EB7A1567F347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Falhas de Processo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C2D09DCF-6736-A572-6F69-545DF5225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D4CF9BA5-1787-6E6A-692A-62ABC11555D6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4049A84F-DEB2-D0A8-96CA-0609E06F1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0345290F-8A76-6177-FD2E-CB1E6298D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672D6D7-EB09-6403-6BD6-7C8B0D29E09C}"/>
              </a:ext>
            </a:extLst>
          </p:cNvPr>
          <p:cNvSpPr txBox="1"/>
          <p:nvPr/>
        </p:nvSpPr>
        <p:spPr>
          <a:xfrm>
            <a:off x="13928973" y="4012541"/>
            <a:ext cx="9716393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4000" b="1" dirty="0">
                <a:latin typeface="Futura Bk BT" panose="020B0502020204020303"/>
              </a:rPr>
              <a:t>O Caso do Voo Belém–Brasília (Erro de Digitação de Rota)</a:t>
            </a:r>
          </a:p>
          <a:p>
            <a:endParaRPr lang="pt-BR" sz="2800" dirty="0">
              <a:latin typeface="Futura Bk BT" panose="020B0502020204020303"/>
            </a:endParaRPr>
          </a:p>
          <a:p>
            <a:pPr algn="just"/>
            <a:r>
              <a:rPr lang="pt-BR" sz="2800" dirty="0">
                <a:latin typeface="Futura Bk BT" panose="020B0502020204020303"/>
              </a:rPr>
              <a:t>Durante um voo entre Belém (PA) e Brasília (DF), a tripulação inseriu manualmente as coordenadas de uma rota no sistema de navegação da aeronave. No entanto, houve um erro: uma casa decimal a mais foi digitada na latitude ou longitude.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08663C5A-F2E9-6D53-FFE1-694FC045A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771" y="5075669"/>
            <a:ext cx="93726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4710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F84C2-A225-0185-225D-7ACDEF5E3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1738842-EB5F-7C41-9449-9C0C3D0A190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AFEBBEA-0F1A-72EC-9DF9-9E64C3214910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2B07CFB-5413-FD23-BD54-5AFCBACBFC9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Falhas de Processo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22DD778-1829-3ABE-04F9-C8A1AF524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B89793F5-FE00-DCB2-2D3D-7BD7B2884269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3CDF5C23-7738-5532-5ABB-3DEA7941E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AC72992-E0F7-834F-BAAF-83CB0A0FC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7960506-CFBF-B697-4D94-1593CC53E308}"/>
              </a:ext>
            </a:extLst>
          </p:cNvPr>
          <p:cNvSpPr txBox="1"/>
          <p:nvPr/>
        </p:nvSpPr>
        <p:spPr>
          <a:xfrm>
            <a:off x="1006413" y="2798631"/>
            <a:ext cx="22200254" cy="8956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dirty="0">
                <a:latin typeface="Futura Bk BT" panose="020B0502020204020303"/>
              </a:rPr>
              <a:t> </a:t>
            </a:r>
            <a:r>
              <a:rPr lang="pt-BR" b="1" dirty="0">
                <a:latin typeface="Futura Bk BT" panose="020B0502020204020303"/>
              </a:rPr>
              <a:t>Causa principal:</a:t>
            </a:r>
          </a:p>
          <a:p>
            <a:pPr>
              <a:buNone/>
            </a:pPr>
            <a:endParaRPr lang="pt-BR" b="1" dirty="0">
              <a:latin typeface="Futura Bk BT" panose="020B0502020204020303"/>
            </a:endParaRP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O erro no caso do voo Belém–Brasília não foi apenas humano, mas também causado por uma mudança no sistema de navegação, que passou a adotar um novo formato com uma casa decimal a mais nas coordenadas inseridas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O sistema de navegação da aeronave foi atualizado, alterando o formato esperado das coordenadas (de 3 dígitos para 4 dígitos).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A tripulação, acostumada com o formato antigo, inseriu os dados no formato anterior.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O sistema interpretou os números de forma errada, sem avisar que o valor era fora do esperado.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Isso levou a uma navegação para o ponto errado, centenas de quilômetros distante da rota planejada.</a:t>
            </a:r>
          </a:p>
        </p:txBody>
      </p:sp>
    </p:spTree>
    <p:extLst>
      <p:ext uri="{BB962C8B-B14F-4D97-AF65-F5344CB8AC3E}">
        <p14:creationId xmlns:p14="http://schemas.microsoft.com/office/powerpoint/2010/main" val="1513369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F9BB5-657C-9E4E-7B4B-E1558273F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304784B-6788-429E-9977-78D5400EAA93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5BBCC8F-C592-19C6-4A85-C60E9A36A3A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E4918E9-EBBC-7D2E-F2E8-C7282371F0AE}"/>
              </a:ext>
            </a:extLst>
          </p:cNvPr>
          <p:cNvSpPr txBox="1"/>
          <p:nvPr/>
        </p:nvSpPr>
        <p:spPr>
          <a:xfrm>
            <a:off x="1006413" y="798966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Processo de Desenvolvimento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0133735-BF34-EB75-889F-5B7CA9CE2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421A5CC-9FAC-185E-C5B9-56A45A854CDC}"/>
              </a:ext>
            </a:extLst>
          </p:cNvPr>
          <p:cNvSpPr txBox="1"/>
          <p:nvPr/>
        </p:nvSpPr>
        <p:spPr>
          <a:xfrm>
            <a:off x="577257" y="2610181"/>
            <a:ext cx="23249531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/>
              </a:rPr>
              <a:t>Um processo de desenvolvimento define as etapas para construir um software com qualidade. Dois modelos clássicos são: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Modelo Cascata (</a:t>
            </a:r>
            <a:r>
              <a:rPr lang="pt-BR" sz="4000" b="1" dirty="0" err="1">
                <a:latin typeface="Futura Bk BT" panose="020B0502020204020303"/>
              </a:rPr>
              <a:t>Waterfall</a:t>
            </a:r>
            <a:r>
              <a:rPr lang="pt-BR" sz="4000" b="1" dirty="0">
                <a:latin typeface="Futura Bk BT" panose="020B0502020204020303"/>
              </a:rPr>
              <a:t>):</a:t>
            </a:r>
          </a:p>
          <a:p>
            <a:pPr marL="1771650" lvl="1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Sequencial e linear: cada fase começa somente quando a anterior termina.</a:t>
            </a:r>
          </a:p>
          <a:p>
            <a:pPr marL="1771650" lvl="1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Etapas típicas: Requisitos → Projeto → Implementação → Testes → Manutenção.</a:t>
            </a:r>
          </a:p>
          <a:p>
            <a:pPr marL="1771650" lvl="1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Vantagens: Clareza, documentação detalhada.</a:t>
            </a:r>
          </a:p>
          <a:p>
            <a:pPr marL="1771650" lvl="1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Desvantagens: Pouca flexibilidade para mudanças; atraso na detecção de falhas.</a:t>
            </a:r>
          </a:p>
          <a:p>
            <a:pPr marL="1771650" lvl="1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Modelo Ágil:</a:t>
            </a:r>
          </a:p>
          <a:p>
            <a:pPr marL="1771650" lvl="1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Iterativo e incremental: o software é desenvolvido em ciclos curtos chamados sprints.</a:t>
            </a:r>
          </a:p>
          <a:p>
            <a:pPr marL="1771650" lvl="1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Foco: colaboração com o cliente, entrega rápida e adaptação constante.</a:t>
            </a:r>
          </a:p>
          <a:p>
            <a:pPr marL="1771650" lvl="1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Exemplo popular: Scrum.</a:t>
            </a:r>
          </a:p>
          <a:p>
            <a:pPr marL="1771650" lvl="1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Vantagens: Resposta rápida a mudanças, entrega contínua.</a:t>
            </a:r>
          </a:p>
          <a:p>
            <a:pPr marL="1771650" lvl="1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Desvantagens: Pode exigir alta disciplina e envolvimento constante do cliente.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720F32D4-AC82-9665-9E4D-D5B35A7287B2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E0C85612-1FC2-9224-23D1-E3C7FBC10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2A987368-D592-B9D5-17C9-9DBEA79E9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12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Modelo de Cascata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0E16B718-AEAC-5CDE-22AF-2800B35FD4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0682916"/>
              </p:ext>
            </p:extLst>
          </p:nvPr>
        </p:nvGraphicFramePr>
        <p:xfrm>
          <a:off x="-3700380" y="3593226"/>
          <a:ext cx="19889519" cy="8464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0DF93B30-57C3-91D0-3DB7-C6B10F943DDF}"/>
              </a:ext>
            </a:extLst>
          </p:cNvPr>
          <p:cNvSpPr txBox="1"/>
          <p:nvPr/>
        </p:nvSpPr>
        <p:spPr>
          <a:xfrm>
            <a:off x="10724063" y="3808874"/>
            <a:ext cx="13050338" cy="803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O modelo de cascata é um dos modelos de desenvolvimento de software mais antigos e tradicionais. Ele segue uma </a:t>
            </a:r>
            <a:r>
              <a:rPr lang="pt-BR" sz="4000" b="1" u="sng" dirty="0">
                <a:latin typeface="Futura Bk BT" panose="020B0502020204020303"/>
              </a:rPr>
              <a:t>abordagem linear e sequencial</a:t>
            </a:r>
            <a:r>
              <a:rPr lang="pt-BR" sz="4000" dirty="0">
                <a:latin typeface="Futura Bk BT" panose="020B0502020204020303"/>
              </a:rPr>
              <a:t>, dividindo o processo de desenvolvimento em fases distintas, como análise, projeto, implementação, teste e manutenção.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Cada fase deve ser concluída antes de passar para a próxima, e as mudanças nos requisitos são difíceis de acomodar após o início da fase de implementação</a:t>
            </a:r>
          </a:p>
          <a:p>
            <a:endParaRPr lang="pt-BR" dirty="0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72F06210-7A4A-7ED2-5564-CC9320932007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1E312503-B397-0300-7B33-4D142BCED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D7B4183B-72BF-8F04-4D54-B6AEFD018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31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Modelo de Desenvolvimento Ágil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DF93B30-57C3-91D0-3DB7-C6B10F943DDF}"/>
              </a:ext>
            </a:extLst>
          </p:cNvPr>
          <p:cNvSpPr txBox="1"/>
          <p:nvPr/>
        </p:nvSpPr>
        <p:spPr>
          <a:xfrm>
            <a:off x="1287149" y="2096050"/>
            <a:ext cx="21516703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O modelo ágil no desenvolvimento de software é uma abordagem moderna e flexível que se concentra na entrega contínua de software funcional, </a:t>
            </a:r>
            <a:r>
              <a:rPr lang="pt-BR" sz="4000" b="1" u="sng" dirty="0">
                <a:latin typeface="Futura Bk BT" panose="020B0502020204020303"/>
              </a:rPr>
              <a:t>de modo interativo e incremental</a:t>
            </a:r>
            <a:r>
              <a:rPr lang="pt-BR" sz="4000" dirty="0">
                <a:latin typeface="Futura Bk BT" panose="020B0502020204020303"/>
              </a:rPr>
              <a:t>, e na colaboração próxima com os clientes. Algumas das metodologias ágeis mais conhecidas incluem Scrum, </a:t>
            </a:r>
            <a:r>
              <a:rPr lang="pt-BR" sz="4000" dirty="0" err="1">
                <a:latin typeface="Futura Bk BT" panose="020B0502020204020303"/>
              </a:rPr>
              <a:t>Kanban</a:t>
            </a:r>
            <a:r>
              <a:rPr lang="pt-BR" sz="4000" dirty="0">
                <a:latin typeface="Futura Bk BT" panose="020B0502020204020303"/>
              </a:rPr>
              <a:t> e Extreme </a:t>
            </a:r>
            <a:r>
              <a:rPr lang="pt-BR" sz="4000" dirty="0" err="1">
                <a:latin typeface="Futura Bk BT" panose="020B0502020204020303"/>
              </a:rPr>
              <a:t>Programming</a:t>
            </a:r>
            <a:r>
              <a:rPr lang="pt-BR" sz="4000" dirty="0">
                <a:latin typeface="Futura Bk BT" panose="020B0502020204020303"/>
              </a:rPr>
              <a:t> (XP).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As principais características do modelo ágil incluem: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/>
            </a:endParaRP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Iterações e Incrementos</a:t>
            </a: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Colaboração</a:t>
            </a: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Flexibilidade</a:t>
            </a: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Entrega Contínua</a:t>
            </a: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Auto-organização</a:t>
            </a: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Teste Contínuo </a:t>
            </a:r>
          </a:p>
          <a:p>
            <a:pPr marL="2686050" lvl="2" indent="-8572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Transparência.</a:t>
            </a:r>
          </a:p>
        </p:txBody>
      </p:sp>
      <p:pic>
        <p:nvPicPr>
          <p:cNvPr id="3074" name="Picture 2" descr="Como as metodologias ágeis podem ajudar no gerenciamento dos projetos? -  Inventta">
            <a:extLst>
              <a:ext uri="{FF2B5EF4-FFF2-40B4-BE49-F238E27FC236}">
                <a16:creationId xmlns:a16="http://schemas.microsoft.com/office/drawing/2014/main" id="{19EAB2E4-0D95-62AA-450C-5C9D4AAEC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2189" y="6865422"/>
            <a:ext cx="10949228" cy="6212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7FB4212-243A-6F3E-47D8-3213F429747A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D777CC3B-7AA6-4E08-49D9-D229BD7A7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38665F5-A2F0-FCE9-7DDC-DF7473DBB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50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CB845-82B5-4969-3B5F-74F364F3E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E2D8A40-4255-F5FD-B62D-FF01134F04C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0C8C9E5-1A8D-35F9-1795-06855BD99AD8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8388F14-483A-F32F-1456-8C4151069E69}"/>
              </a:ext>
            </a:extLst>
          </p:cNvPr>
          <p:cNvSpPr txBox="1"/>
          <p:nvPr/>
        </p:nvSpPr>
        <p:spPr>
          <a:xfrm>
            <a:off x="1006413" y="798966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Processo de Desenvolvimento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4FA3075-FE89-2EE8-B95A-0C103B566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F4B46F50-CB44-E822-2267-95AAD7EFA45B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3A225868-0E5D-B0E2-9BC8-6591ED061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70F2CC1E-A57B-03F9-9C96-36E43D6F0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A8DE5DAE-DABA-5762-A43F-EB7A07BAE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490" y="2374496"/>
            <a:ext cx="13382523" cy="827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B858BD85-14F9-7C6A-68E8-5590710F135E}"/>
              </a:ext>
            </a:extLst>
          </p:cNvPr>
          <p:cNvSpPr txBox="1"/>
          <p:nvPr/>
        </p:nvSpPr>
        <p:spPr>
          <a:xfrm>
            <a:off x="4874341" y="11062184"/>
            <a:ext cx="179327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3600" b="0" i="0" u="none" strike="noStrike" dirty="0">
                <a:solidFill>
                  <a:srgbClr val="595959"/>
                </a:solidFill>
                <a:effectLst/>
                <a:latin typeface="Futura Bk BT" panose="020B0502020204020303"/>
              </a:rPr>
              <a:t>Fonte: Surveying the Impacts of COVID-19 on the Perceived Productivity of Brazilian Software Developers. SBES 2020</a:t>
            </a:r>
            <a:endParaRPr lang="pt-BR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1387922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77AA1-9E99-CCAA-2CCC-577BBA4D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BA4C667-3FAD-9E17-92BA-33EBC21378AA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92617AB-DC2D-DB28-52A6-380E339177F9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CAA4CD3B-ADFD-CAA0-A8AA-35DA53CE80F6}"/>
              </a:ext>
            </a:extLst>
          </p:cNvPr>
          <p:cNvSpPr txBox="1"/>
          <p:nvPr/>
        </p:nvSpPr>
        <p:spPr>
          <a:xfrm>
            <a:off x="1006413" y="798966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Levantamento de Requisitos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FB86574-7827-4F7B-9D15-B637E0669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668892B-7BC2-7151-077D-70D571030E7F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D32C64D2-6ED9-A3F5-183F-5A8C20E3E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E154A160-8104-34B7-A329-14B7F022B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CA9F9A6-D4A7-1D33-7749-C0F0BD417376}"/>
              </a:ext>
            </a:extLst>
          </p:cNvPr>
          <p:cNvSpPr txBox="1"/>
          <p:nvPr/>
        </p:nvSpPr>
        <p:spPr>
          <a:xfrm>
            <a:off x="1511962" y="3347601"/>
            <a:ext cx="21525019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dirty="0">
                <a:latin typeface="Futura Bk BT" panose="020B0502020204020303"/>
              </a:rPr>
              <a:t>É o processo de entender o que o sistema deve fazer (requisitos funcionais) e como ele deve se comportar (requisitos não funcionais).</a:t>
            </a:r>
          </a:p>
          <a:p>
            <a:pPr algn="just"/>
            <a:endParaRPr lang="pt-BR" sz="4800" dirty="0">
              <a:latin typeface="Futura Bk BT" panose="020B0502020204020303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	Envolve entrevistas, observações, workshops e prototipagem.</a:t>
            </a:r>
          </a:p>
          <a:p>
            <a:pPr algn="just"/>
            <a:endParaRPr lang="pt-BR" sz="4800" dirty="0">
              <a:latin typeface="Futura Bk BT" panose="020B0502020204020303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	Resulta em um documento de requisitos que guia o desenvolvimento.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	Requisitos mal definidos são uma das principais causas de falhas em projetos</a:t>
            </a:r>
            <a:r>
              <a:rPr lang="pt-BR" sz="4000" dirty="0">
                <a:latin typeface="Futura Bk BT" panose="020B0502020204020303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8510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833DF-D5D0-210D-280A-A748627CE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3D2117C-E1CA-355D-773E-D68AC1793ED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1789E5D-B29A-36F9-7FD0-A288449D6494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C57EA67-8C4D-055F-5687-4CD60799ED58}"/>
              </a:ext>
            </a:extLst>
          </p:cNvPr>
          <p:cNvSpPr txBox="1"/>
          <p:nvPr/>
        </p:nvSpPr>
        <p:spPr>
          <a:xfrm>
            <a:off x="1006413" y="798966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Testes de Software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C85FE23-EA11-EC0C-1BBC-ACEE4A8F3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256AABD2-22B5-E311-9418-49C42C0F3866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C668BF6C-B698-13C3-919A-0A0176329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37C6EA7D-2CCA-A4D9-BD68-2231B4DE0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60C8CED-DCCE-726E-C3F3-049C1CCCC243}"/>
              </a:ext>
            </a:extLst>
          </p:cNvPr>
          <p:cNvSpPr txBox="1"/>
          <p:nvPr/>
        </p:nvSpPr>
        <p:spPr>
          <a:xfrm>
            <a:off x="1511962" y="3347601"/>
            <a:ext cx="21525019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dirty="0">
                <a:latin typeface="Futura Bk BT" panose="020B0502020204020303"/>
              </a:rPr>
              <a:t>Servem para verificar se o software funciona corretamente e atende aos requisitos. Tipos principais:</a:t>
            </a:r>
          </a:p>
          <a:p>
            <a:pPr algn="just"/>
            <a:endParaRPr lang="pt-BR" sz="4800" dirty="0">
              <a:highlight>
                <a:srgbClr val="FFFF00"/>
              </a:highlight>
              <a:latin typeface="Futura Bk BT" panose="020B0502020204020303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	Teste de unidade: verifica partes isoladas do código.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	Teste de integração: verifica a comunicação entre módulos.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	Teste de sistema: verifica o sistema como um todo.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	Teste de aceitação: verifica se o sistema atende às necessidades do usuário.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	Testes podem ser manuais ou automatizados e são essenciais em qualquer processo, ágil ou não.</a:t>
            </a:r>
            <a:endParaRPr lang="pt-BR" sz="40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2911991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0F234-8AAF-D809-AF39-73147B858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7D5CE26-299D-F189-30EF-0966F23ED72A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2677C785-89D4-3E34-6396-4775D4EF97F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CD8812CD-A307-9072-8BAB-4D9DF2EAF316}"/>
              </a:ext>
            </a:extLst>
          </p:cNvPr>
          <p:cNvSpPr txBox="1"/>
          <p:nvPr/>
        </p:nvSpPr>
        <p:spPr>
          <a:xfrm>
            <a:off x="1006413" y="798966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Modelagem de Software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AC700A8-3B23-E52E-23C5-89CEA2D1C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E25FD373-C7CE-7E8D-1B17-8ECE39F747AD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D06C51DE-3A0E-5C90-4EAA-B83F6589F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4CCCEF31-E096-1D9E-8D47-2ABF2B286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5ADADE4-BA13-853C-6626-E97E99E13051}"/>
              </a:ext>
            </a:extLst>
          </p:cNvPr>
          <p:cNvSpPr txBox="1"/>
          <p:nvPr/>
        </p:nvSpPr>
        <p:spPr>
          <a:xfrm>
            <a:off x="1511962" y="3347601"/>
            <a:ext cx="2152501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dirty="0">
                <a:latin typeface="Futura Bk BT" panose="020B0502020204020303"/>
              </a:rPr>
              <a:t>A modelagem é uma etapa fundamental na engenharia de software que visa representar graficamente a estrutura, o comportamento e os requisitos do sistema antes de sua construção.</a:t>
            </a:r>
          </a:p>
          <a:p>
            <a:pPr algn="just"/>
            <a:endParaRPr lang="pt-BR" sz="4800" dirty="0">
              <a:latin typeface="Futura Bk BT" panose="020B0502020204020303"/>
            </a:endParaRPr>
          </a:p>
          <a:p>
            <a:pPr algn="just"/>
            <a:r>
              <a:rPr lang="pt-BR" sz="4800" dirty="0">
                <a:latin typeface="Futura Bk BT" panose="020B0502020204020303"/>
              </a:rPr>
              <a:t>Objetivos: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	Ajudar a entender o problema e planejar a solução.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	Facilitar a comunicação entre equipe técnica e stakeholders.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	Servir como base para implementação e testes.</a:t>
            </a:r>
            <a:endParaRPr lang="pt-BR" sz="40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2521189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32BF4-EC1D-F58A-B391-1321EA25D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1D7C50F-A6E5-D025-DAD9-4D08F0C421F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E6B4133-9B64-A8C8-70D9-5485B0B3FD3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CE419FF-3BE1-426A-0C73-D0E01466982C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Classificação de Software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AF92E590-41A4-EBF2-7FE2-A138DEB22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B04206B5-9A4C-3204-111F-86F11361E7DC}"/>
              </a:ext>
            </a:extLst>
          </p:cNvPr>
          <p:cNvSpPr txBox="1"/>
          <p:nvPr/>
        </p:nvSpPr>
        <p:spPr>
          <a:xfrm>
            <a:off x="832813" y="3118515"/>
            <a:ext cx="22376811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latin typeface="Futura Bk BT" panose="020B0502020204020303"/>
              </a:rPr>
              <a:t>Baseada nos propósitos e características funcionais: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800" b="1" dirty="0">
                <a:latin typeface="Futura Bk BT" panose="020B0502020204020303"/>
              </a:rPr>
              <a:t>Software de suporte (</a:t>
            </a:r>
            <a:r>
              <a:rPr lang="pt-BR" sz="4800" b="1" dirty="0" err="1">
                <a:latin typeface="Futura Bk BT" panose="020B0502020204020303"/>
              </a:rPr>
              <a:t>Support</a:t>
            </a:r>
            <a:r>
              <a:rPr lang="pt-BR" sz="4800" b="1" dirty="0">
                <a:latin typeface="Futura Bk BT" panose="020B0502020204020303"/>
              </a:rPr>
              <a:t> Software ou Middleware):</a:t>
            </a:r>
          </a:p>
          <a:p>
            <a:pPr lvl="1" algn="just"/>
            <a:endParaRPr lang="pt-BR" sz="4800" dirty="0">
              <a:latin typeface="Futura Bk BT" panose="020B0502020204020303"/>
            </a:endParaRPr>
          </a:p>
          <a:p>
            <a:pPr lvl="1" algn="just"/>
            <a:r>
              <a:rPr lang="pt-BR" sz="4800" dirty="0">
                <a:latin typeface="Futura Bk BT" panose="020B0502020204020303"/>
              </a:rPr>
              <a:t>	Serve como ponte entre o software de aplicação e o de sistema, como bancos de dados, servidores de aplicação, bibliotecas e frameworks.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800" b="1" dirty="0">
                <a:latin typeface="Futura Bk BT" panose="020B0502020204020303"/>
              </a:rPr>
              <a:t>Software embutido (</a:t>
            </a:r>
            <a:r>
              <a:rPr lang="pt-BR" sz="4800" b="1" dirty="0" err="1">
                <a:latin typeface="Futura Bk BT" panose="020B0502020204020303"/>
              </a:rPr>
              <a:t>Embedded</a:t>
            </a:r>
            <a:r>
              <a:rPr lang="pt-BR" sz="4800" b="1" dirty="0">
                <a:latin typeface="Futura Bk BT" panose="020B0502020204020303"/>
              </a:rPr>
              <a:t> Software):</a:t>
            </a:r>
          </a:p>
          <a:p>
            <a:pPr algn="just"/>
            <a:r>
              <a:rPr lang="pt-BR" sz="4800" dirty="0">
                <a:latin typeface="Futura Bk BT" panose="020B0502020204020303"/>
              </a:rPr>
              <a:t>	</a:t>
            </a:r>
          </a:p>
          <a:p>
            <a:pPr algn="just"/>
            <a:r>
              <a:rPr lang="pt-BR" sz="4800" dirty="0">
                <a:latin typeface="Futura Bk BT" panose="020B0502020204020303"/>
              </a:rPr>
              <a:t>	Projetado para dispositivos específicos, como eletrodomésticos, automóveis, e equipamentos médicos. Geralmente, funciona com recursos limitados e requisitos de tempo real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34C0DED8-27D0-FD34-EB13-4EACDA6351E0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F401A898-2CDD-63DB-4A9E-293F2C4A1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487B967-A948-BD49-8B0A-0305444F9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101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F3DCF-F19F-957A-1CD0-0C6D8740F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2B93EC9-B073-E750-551A-291DF742D7DD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47FE245-74BC-9949-87B5-539A6A8CBAC2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45F3BE58-C575-B9B5-6E4A-8024455FE217}"/>
              </a:ext>
            </a:extLst>
          </p:cNvPr>
          <p:cNvSpPr txBox="1"/>
          <p:nvPr/>
        </p:nvSpPr>
        <p:spPr>
          <a:xfrm>
            <a:off x="1006413" y="798966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Modelagem de Software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F91D6EFC-9A73-2830-EB9D-3DB80450B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415AD0A1-D225-8089-DD7C-217B008334DB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86845219-6596-C77B-6576-3E6B47CA0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87B965C4-F27C-4AA0-BD33-AC0799E1B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904A82F-1708-0424-2F1F-F859B62B1C5A}"/>
              </a:ext>
            </a:extLst>
          </p:cNvPr>
          <p:cNvSpPr txBox="1"/>
          <p:nvPr/>
        </p:nvSpPr>
        <p:spPr>
          <a:xfrm>
            <a:off x="1418284" y="2963624"/>
            <a:ext cx="21525019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Modelagem de Requisitos:</a:t>
            </a:r>
          </a:p>
          <a:p>
            <a:pPr algn="just"/>
            <a:r>
              <a:rPr lang="pt-BR" sz="4800" dirty="0">
                <a:latin typeface="Futura Bk BT" panose="020B0502020204020303"/>
              </a:rPr>
              <a:t>	</a:t>
            </a:r>
            <a:r>
              <a:rPr lang="pt-BR" sz="4800" dirty="0" err="1">
                <a:latin typeface="Futura Bk BT" panose="020B0502020204020303"/>
              </a:rPr>
              <a:t>Ex</a:t>
            </a:r>
            <a:r>
              <a:rPr lang="pt-BR" sz="4800" dirty="0">
                <a:latin typeface="Futura Bk BT" panose="020B0502020204020303"/>
              </a:rPr>
              <a:t>: Casos de uso (UML), diagramas de atividades.</a:t>
            </a:r>
          </a:p>
          <a:p>
            <a:pPr algn="just"/>
            <a:r>
              <a:rPr lang="pt-BR" sz="4800" dirty="0">
                <a:latin typeface="Futura Bk BT" panose="020B0502020204020303"/>
              </a:rPr>
              <a:t>	Mostram o que o sistema deve fazer do ponto de vista do usuário.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Modelagem Estrutural:</a:t>
            </a:r>
          </a:p>
          <a:p>
            <a:pPr algn="just"/>
            <a:r>
              <a:rPr lang="pt-BR" sz="4800" dirty="0">
                <a:latin typeface="Futura Bk BT" panose="020B0502020204020303"/>
              </a:rPr>
              <a:t>	</a:t>
            </a:r>
            <a:r>
              <a:rPr lang="pt-BR" sz="4800" dirty="0" err="1">
                <a:latin typeface="Futura Bk BT" panose="020B0502020204020303"/>
              </a:rPr>
              <a:t>Ex</a:t>
            </a:r>
            <a:r>
              <a:rPr lang="pt-BR" sz="4800" dirty="0">
                <a:latin typeface="Futura Bk BT" panose="020B0502020204020303"/>
              </a:rPr>
              <a:t>: Diagramas de classes (UML), entidade-relacionamento (ER).</a:t>
            </a:r>
          </a:p>
          <a:p>
            <a:pPr algn="just"/>
            <a:r>
              <a:rPr lang="pt-BR" sz="4800" dirty="0">
                <a:latin typeface="Futura Bk BT" panose="020B0502020204020303"/>
              </a:rPr>
              <a:t>	Representam a estrutura dos dados e suas relações.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Modelagem Comportamental:</a:t>
            </a:r>
          </a:p>
          <a:p>
            <a:pPr algn="just"/>
            <a:r>
              <a:rPr lang="pt-BR" sz="4800" dirty="0">
                <a:latin typeface="Futura Bk BT" panose="020B0502020204020303"/>
              </a:rPr>
              <a:t>	</a:t>
            </a:r>
            <a:r>
              <a:rPr lang="pt-BR" sz="4800" dirty="0" err="1">
                <a:latin typeface="Futura Bk BT" panose="020B0502020204020303"/>
              </a:rPr>
              <a:t>Ex</a:t>
            </a:r>
            <a:r>
              <a:rPr lang="pt-BR" sz="4800" dirty="0">
                <a:latin typeface="Futura Bk BT" panose="020B0502020204020303"/>
              </a:rPr>
              <a:t>: Diagramas de sequência, máquinas de estados.</a:t>
            </a:r>
          </a:p>
          <a:p>
            <a:pPr algn="just"/>
            <a:r>
              <a:rPr lang="pt-BR" sz="4800" dirty="0">
                <a:latin typeface="Futura Bk BT" panose="020B0502020204020303"/>
              </a:rPr>
              <a:t>	Mostram como os componentes interagem no tempo.</a:t>
            </a:r>
            <a:endParaRPr lang="pt-BR" sz="40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857865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39" y="5280593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652896" y="2805433"/>
            <a:ext cx="15173892" cy="10125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Abrir o github e criar um repositório chamado “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imc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(minúsculo);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Capturar o código da página indicado pelo link IMC no site do professor;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um arquivo index.html com o conteúdo da página do IMC;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Subir o projeto no github;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Explorar o formulário do arquivo criado e apontar os seus erros</a:t>
            </a:r>
          </a:p>
          <a:p>
            <a:pPr marL="742950" indent="-742950" algn="just">
              <a:buFont typeface="+mj-lt"/>
              <a:buAutoNum type="arabicPeriod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98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2B22C-5EE7-E41C-E798-B8F861D0D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C655D56-EE26-0947-E346-659DC216F4C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CBABA0B-E3B6-5E82-1587-D5987233C70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AA5AA8E5-8182-7567-D265-A701F0975B84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Classificação de Software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EDD30BB-CE1B-6F98-BDDC-063A01D53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B6331265-4EDF-164F-B554-8203D229FB67}"/>
              </a:ext>
            </a:extLst>
          </p:cNvPr>
          <p:cNvSpPr txBox="1"/>
          <p:nvPr/>
        </p:nvSpPr>
        <p:spPr>
          <a:xfrm>
            <a:off x="832813" y="3118515"/>
            <a:ext cx="22376811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</a:rPr>
              <a:t>Baseada nos níveis de criticidade e exigência do software</a:t>
            </a:r>
          </a:p>
          <a:p>
            <a:pPr algn="just"/>
            <a:r>
              <a:rPr lang="pt-BR" sz="2400" i="1" dirty="0">
                <a:latin typeface="Futura Bk BT" panose="020B0502020204020303"/>
              </a:rPr>
              <a:t>(proposta por Bertrand Meyer)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 A — </a:t>
            </a:r>
            <a:r>
              <a:rPr lang="pt-BR" sz="4000" b="1" dirty="0" err="1">
                <a:latin typeface="Futura Bk BT" panose="020B0502020204020303"/>
              </a:rPr>
              <a:t>Acute</a:t>
            </a:r>
            <a:r>
              <a:rPr lang="pt-BR" sz="4000" b="1" dirty="0">
                <a:latin typeface="Futura Bk BT" panose="020B0502020204020303"/>
              </a:rPr>
              <a:t> (Agudo):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endParaRPr lang="pt-BR" sz="4000" dirty="0">
              <a:latin typeface="Futura Bk BT" panose="020B0502020204020303"/>
            </a:endParaRP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b="1" dirty="0">
                <a:latin typeface="Futura Bk BT" panose="020B0502020204020303"/>
              </a:rPr>
              <a:t>Características:</a:t>
            </a:r>
          </a:p>
          <a:p>
            <a:pPr lvl="2" algn="just"/>
            <a:r>
              <a:rPr lang="pt-BR" sz="4000" dirty="0">
                <a:latin typeface="Futura Bk BT" panose="020B0502020204020303"/>
              </a:rPr>
              <a:t>Softwares críticos, em que falhas podem causar danos graves, incluindo perdas humanas, financeiras ou ambientais.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endParaRPr lang="pt-BR" sz="4000" dirty="0">
              <a:latin typeface="Futura Bk BT" panose="020B0502020204020303"/>
            </a:endParaRP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b="1" dirty="0">
                <a:latin typeface="Futura Bk BT" panose="020B0502020204020303"/>
              </a:rPr>
              <a:t>Exemplos:</a:t>
            </a:r>
          </a:p>
          <a:p>
            <a:pPr lvl="2" algn="just"/>
            <a:r>
              <a:rPr lang="pt-BR" sz="4000" dirty="0">
                <a:latin typeface="Futura Bk BT" panose="020B0502020204020303"/>
              </a:rPr>
              <a:t>Sistemas de controle de aviões, equipamentos médicos, controle de usinas nucleares.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endParaRPr lang="pt-BR" sz="4000" dirty="0">
              <a:latin typeface="Futura Bk BT" panose="020B0502020204020303"/>
            </a:endParaRP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000" b="1" dirty="0">
                <a:latin typeface="Futura Bk BT" panose="020B0502020204020303"/>
              </a:rPr>
              <a:t>Exigências:</a:t>
            </a:r>
          </a:p>
          <a:p>
            <a:pPr lvl="2" algn="just"/>
            <a:r>
              <a:rPr lang="pt-BR" sz="4000" dirty="0">
                <a:latin typeface="Futura Bk BT" panose="020B0502020204020303"/>
              </a:rPr>
              <a:t>Máximo de confiabilidade, segurança, precisão e validação formal. Testes rigorosos são obrigatórios.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4788846-050B-1D5E-8EEA-F8261922987D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75ED8E1D-7B4A-D799-9877-036F393BC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1DD2A6A5-E662-0A7E-7C3B-4F7395E0E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382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69003-6926-5832-1764-00CBF917F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CC8C96F-80A1-B4C8-EC78-CBB332EB5EA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288C89C-EFEC-1094-CCA4-2617663D5B8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9DFEE1C-2FDE-188C-8E95-3233F337BB27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Classificação de Software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F58D97B-769E-F7E4-B779-E9D9EC93F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DEE9C385-1D84-8F53-404C-C707D9AFDCAB}"/>
              </a:ext>
            </a:extLst>
          </p:cNvPr>
          <p:cNvSpPr txBox="1"/>
          <p:nvPr/>
        </p:nvSpPr>
        <p:spPr>
          <a:xfrm>
            <a:off x="832813" y="3118515"/>
            <a:ext cx="22376811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</a:rPr>
              <a:t>Baseada nos níveis de criticidade e exigência do software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 B — Business (Negócios):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b="1" dirty="0">
              <a:latin typeface="Futura Bk BT" panose="020B0502020204020303"/>
            </a:endParaRPr>
          </a:p>
          <a:p>
            <a:pPr marL="1771650" lvl="1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Características:</a:t>
            </a:r>
          </a:p>
          <a:p>
            <a:pPr lvl="2" algn="just"/>
            <a:r>
              <a:rPr lang="pt-BR" sz="4000" dirty="0">
                <a:latin typeface="Futura Bk BT" panose="020B0502020204020303"/>
              </a:rPr>
              <a:t>Softwares usados para atividades comerciais, administrativas e operacionais. Erros podem causar prejuízos financeiros ou operacionais, mas geralmente não envolvem riscos à vida.</a:t>
            </a:r>
          </a:p>
          <a:p>
            <a:pPr lvl="2" algn="just"/>
            <a:endParaRPr lang="pt-BR" sz="4000" b="1" dirty="0">
              <a:latin typeface="Futura Bk BT" panose="020B0502020204020303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Exemplos:</a:t>
            </a:r>
          </a:p>
          <a:p>
            <a:pPr lvl="1" algn="just"/>
            <a:r>
              <a:rPr lang="pt-BR" sz="4000" b="1" dirty="0">
                <a:latin typeface="Futura Bk BT" panose="020B0502020204020303"/>
              </a:rPr>
              <a:t>	</a:t>
            </a:r>
            <a:r>
              <a:rPr lang="pt-BR" sz="4000" dirty="0">
                <a:latin typeface="Futura Bk BT" panose="020B0502020204020303"/>
              </a:rPr>
              <a:t>Sistemas bancários, </a:t>
            </a:r>
            <a:r>
              <a:rPr lang="pt-BR" sz="4000" dirty="0" err="1">
                <a:latin typeface="Futura Bk BT" panose="020B0502020204020303"/>
              </a:rPr>
              <a:t>ERPs</a:t>
            </a:r>
            <a:r>
              <a:rPr lang="pt-BR" sz="4000" dirty="0">
                <a:latin typeface="Futura Bk BT" panose="020B0502020204020303"/>
              </a:rPr>
              <a:t>, comércio eletrônico, sistemas de gestão.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000" b="1" dirty="0">
              <a:latin typeface="Futura Bk BT" panose="020B0502020204020303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Exigências:</a:t>
            </a:r>
          </a:p>
          <a:p>
            <a:pPr lvl="2" algn="just"/>
            <a:r>
              <a:rPr lang="pt-BR" sz="4000" dirty="0">
                <a:latin typeface="Futura Bk BT" panose="020B0502020204020303"/>
              </a:rPr>
              <a:t>Alta confiabilidade, performance, boa usabilidade, mas com margens menores de risco do que os sistemas “A”.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EDF56552-ADE2-F0D9-E40A-ED6E0227DCC5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932AE8BC-B162-0DE5-54C4-176732661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763947A3-AE6F-BC3C-4F2E-9CD798E78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220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73CC7-F7EF-3F5D-48B5-55F58DB9A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FB8383B-77EB-9D12-2191-5A3312901296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722397A-D470-9339-B96A-6D6651329788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FDD1E0E-0A5E-B9FE-F926-681C01579D08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Classificação de Software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F68FFDB7-8644-331B-A2BB-B25E15FB8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E7D2FAE1-1330-9413-E321-17AB5B06724A}"/>
              </a:ext>
            </a:extLst>
          </p:cNvPr>
          <p:cNvSpPr txBox="1"/>
          <p:nvPr/>
        </p:nvSpPr>
        <p:spPr>
          <a:xfrm>
            <a:off x="832813" y="3118515"/>
            <a:ext cx="22376811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</a:rPr>
              <a:t>Baseada nos níveis de criticidade e exigência do software</a:t>
            </a:r>
          </a:p>
          <a:p>
            <a:pPr algn="just"/>
            <a:endParaRPr lang="pt-BR" sz="40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 C — Casual (Casual)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000" b="1" dirty="0">
              <a:latin typeface="Futura Bk BT" panose="020B0502020204020303"/>
            </a:endParaRPr>
          </a:p>
          <a:p>
            <a:pPr marL="1771650" lvl="1" indent="-85725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Características:</a:t>
            </a:r>
          </a:p>
          <a:p>
            <a:pPr lvl="2" algn="just"/>
            <a:r>
              <a:rPr lang="pt-BR" sz="4000" dirty="0">
                <a:latin typeface="Futura Bk BT" panose="020B0502020204020303"/>
              </a:rPr>
              <a:t>Softwares de uso mais simples, onde erros são inconvenientes, mas não críticos.</a:t>
            </a:r>
          </a:p>
          <a:p>
            <a:pPr lvl="2" algn="just"/>
            <a:endParaRPr lang="pt-BR" sz="4000" b="1" dirty="0">
              <a:latin typeface="Futura Bk BT" panose="020B0502020204020303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Exemplos:</a:t>
            </a:r>
          </a:p>
          <a:p>
            <a:pPr lvl="1" algn="just"/>
            <a:r>
              <a:rPr lang="pt-BR" sz="4000" b="1" dirty="0">
                <a:latin typeface="Futura Bk BT" panose="020B0502020204020303"/>
              </a:rPr>
              <a:t>	</a:t>
            </a:r>
            <a:r>
              <a:rPr lang="pt-BR" sz="4000" dirty="0">
                <a:latin typeface="Futura Bk BT" panose="020B0502020204020303"/>
              </a:rPr>
              <a:t>Jogos, apps de entretenimento, blogs pessoais..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000" b="1" dirty="0">
              <a:latin typeface="Futura Bk BT" panose="020B0502020204020303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b="1" dirty="0">
                <a:latin typeface="Futura Bk BT" panose="020B0502020204020303"/>
              </a:rPr>
              <a:t>Exigências:</a:t>
            </a:r>
          </a:p>
          <a:p>
            <a:pPr lvl="2" algn="just"/>
            <a:r>
              <a:rPr lang="pt-BR" sz="4000" dirty="0">
                <a:latin typeface="Futura Bk BT" panose="020B0502020204020303"/>
              </a:rPr>
              <a:t>Ênfase em usabilidade, design e experiência do usuário, com tolerância maior a falhas menores.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1D4AF02E-FC8A-12A6-BDF0-C6B61E611FFD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85649ECF-2BDC-8B3C-1B64-86A1825A0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46167A5-4153-C560-463D-A5812C75D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854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A sabedoria e inovação da arquitetura japonesa">
            <a:extLst>
              <a:ext uri="{FF2B5EF4-FFF2-40B4-BE49-F238E27FC236}">
                <a16:creationId xmlns:a16="http://schemas.microsoft.com/office/drawing/2014/main" id="{D0490422-1871-CCB2-F5C9-683111742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362" y="8512032"/>
            <a:ext cx="4632953" cy="3470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Arquitetura das Aplicações</a:t>
            </a:r>
            <a:endParaRPr lang="en-US" sz="28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354998" y="12808183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104" y="12808183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VC ou Arquitetura em Camadas? | Cleverson Sacramento">
            <a:extLst>
              <a:ext uri="{FF2B5EF4-FFF2-40B4-BE49-F238E27FC236}">
                <a16:creationId xmlns:a16="http://schemas.microsoft.com/office/drawing/2014/main" id="{94F36280-30CA-7C7A-29BA-CA2351551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9553" y="7869316"/>
            <a:ext cx="8753475" cy="477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ML5 – Wikipédia, a enciclopédia livre">
            <a:extLst>
              <a:ext uri="{FF2B5EF4-FFF2-40B4-BE49-F238E27FC236}">
                <a16:creationId xmlns:a16="http://schemas.microsoft.com/office/drawing/2014/main" id="{D13BDFE3-EF5D-5C93-1237-5D2CC4262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9874" y="3718227"/>
            <a:ext cx="2681312" cy="268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ss - ícones de marcas e logotipos grátis">
            <a:extLst>
              <a:ext uri="{FF2B5EF4-FFF2-40B4-BE49-F238E27FC236}">
                <a16:creationId xmlns:a16="http://schemas.microsoft.com/office/drawing/2014/main" id="{815C7503-FC60-662D-CFB1-45DB33251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3761" y="5137190"/>
            <a:ext cx="947886" cy="94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Javascript Icon - Download in Flat Style">
            <a:extLst>
              <a:ext uri="{FF2B5EF4-FFF2-40B4-BE49-F238E27FC236}">
                <a16:creationId xmlns:a16="http://schemas.microsoft.com/office/drawing/2014/main" id="{B153B902-7605-076E-6050-34530E23A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6989" y="3725859"/>
            <a:ext cx="947886" cy="94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udo o que você precisa saber sobre os estilos de arquitetura que marcaram  cada época">
            <a:extLst>
              <a:ext uri="{FF2B5EF4-FFF2-40B4-BE49-F238E27FC236}">
                <a16:creationId xmlns:a16="http://schemas.microsoft.com/office/drawing/2014/main" id="{FD6C1BB4-61B5-58A5-6E94-020750047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923" y="3080719"/>
            <a:ext cx="7356696" cy="3850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rquitetura Gótica: história e exemplos - Franco Arquitetura e Construção">
            <a:extLst>
              <a:ext uri="{FF2B5EF4-FFF2-40B4-BE49-F238E27FC236}">
                <a16:creationId xmlns:a16="http://schemas.microsoft.com/office/drawing/2014/main" id="{358C0093-2551-7942-EAF8-B650D2DE3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975" y="6090499"/>
            <a:ext cx="3313820" cy="331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 sabedoria e inovação da arquitetura japonesa">
            <a:extLst>
              <a:ext uri="{FF2B5EF4-FFF2-40B4-BE49-F238E27FC236}">
                <a16:creationId xmlns:a16="http://schemas.microsoft.com/office/drawing/2014/main" id="{069B710D-A659-E112-E305-AA88D11A8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877" y="6150145"/>
            <a:ext cx="4518970" cy="300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15 exemplos impressionantes de arquitetura modernista pelo mundo –  DecorStyle | Decoração de quarto, sala, cozinha, banheiro, varanda, casa e  apartamentoDesejo Luxo | Grifes, moda, beleza, carros, iates, casa, viagens  e alta gastronomia">
            <a:extLst>
              <a:ext uri="{FF2B5EF4-FFF2-40B4-BE49-F238E27FC236}">
                <a16:creationId xmlns:a16="http://schemas.microsoft.com/office/drawing/2014/main" id="{933E289E-3080-AD4F-B9BA-A91371B80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124" y="8719299"/>
            <a:ext cx="4518970" cy="286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6D21AD7B-E51B-7F1B-BCF3-5D602F897728}"/>
              </a:ext>
            </a:extLst>
          </p:cNvPr>
          <p:cNvSpPr/>
          <p:nvPr/>
        </p:nvSpPr>
        <p:spPr>
          <a:xfrm>
            <a:off x="-45061" y="12954337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B5FD81FA-7B6D-C9DF-B519-6153B90E2F8C}"/>
              </a:ext>
            </a:extLst>
          </p:cNvPr>
          <p:cNvSpPr txBox="1">
            <a:spLocks/>
          </p:cNvSpPr>
          <p:nvPr/>
        </p:nvSpPr>
        <p:spPr>
          <a:xfrm>
            <a:off x="18507398" y="12960583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CD03AB0B-D165-5701-3808-EFF149FEFE86}"/>
              </a:ext>
            </a:extLst>
          </p:cNvPr>
          <p:cNvSpPr txBox="1">
            <a:spLocks/>
          </p:cNvSpPr>
          <p:nvPr/>
        </p:nvSpPr>
        <p:spPr>
          <a:xfrm>
            <a:off x="192504" y="12960583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88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Software de </a:t>
            </a:r>
            <a:r>
              <a:rPr lang="en-US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Aplicação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474261" y="3079359"/>
            <a:ext cx="20323058" cy="34163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Aplicações de Linhas de Comando (CLI)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Aplicações Desktop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Aplicações WEB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Aplicações Mobile</a:t>
            </a:r>
          </a:p>
        </p:txBody>
      </p:sp>
      <p:sp>
        <p:nvSpPr>
          <p:cNvPr id="3" name="AutoShape 2" descr="CLI - 나무위키">
            <a:extLst>
              <a:ext uri="{FF2B5EF4-FFF2-40B4-BE49-F238E27FC236}">
                <a16:creationId xmlns:a16="http://schemas.microsoft.com/office/drawing/2014/main" id="{776F2C8B-46F5-ADBA-FAD5-E3F5A7F425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4" descr="clireplacement">
            <a:extLst>
              <a:ext uri="{FF2B5EF4-FFF2-40B4-BE49-F238E27FC236}">
                <a16:creationId xmlns:a16="http://schemas.microsoft.com/office/drawing/2014/main" id="{E2FE77AE-D1F4-C21B-85B5-750EBAE292A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1999" y="6857999"/>
            <a:ext cx="10587789" cy="1058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AutoShape 6" descr="clireplacement">
            <a:extLst>
              <a:ext uri="{FF2B5EF4-FFF2-40B4-BE49-F238E27FC236}">
                <a16:creationId xmlns:a16="http://schemas.microsoft.com/office/drawing/2014/main" id="{4A5ED8A9-29DD-17F4-970E-2D0F5902BB5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399" y="7010399"/>
            <a:ext cx="10587789" cy="1058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397194D9-776E-14F7-FD5B-56B6F1404D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881" y="8774427"/>
            <a:ext cx="4276701" cy="3181350"/>
          </a:xfrm>
          <a:prstGeom prst="rect">
            <a:avLst/>
          </a:prstGeom>
        </p:spPr>
      </p:pic>
      <p:pic>
        <p:nvPicPr>
          <p:cNvPr id="2056" name="Picture 8" descr="Git for Windows">
            <a:extLst>
              <a:ext uri="{FF2B5EF4-FFF2-40B4-BE49-F238E27FC236}">
                <a16:creationId xmlns:a16="http://schemas.microsoft.com/office/drawing/2014/main" id="{8AE2F498-C8D6-924A-3983-D00CE60D1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894" y="9785529"/>
            <a:ext cx="3846264" cy="2929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0736C504-1EEF-BE33-A767-66D282F09D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8049" y="7067339"/>
            <a:ext cx="4781550" cy="3181350"/>
          </a:xfrm>
          <a:prstGeom prst="rect">
            <a:avLst/>
          </a:prstGeom>
        </p:spPr>
      </p:pic>
      <p:pic>
        <p:nvPicPr>
          <p:cNvPr id="2058" name="Picture 10" descr="Internet Explorer faz 25 anos; veja como ele ajudou a mudar a web - Olhar  Digital">
            <a:extLst>
              <a:ext uri="{FF2B5EF4-FFF2-40B4-BE49-F238E27FC236}">
                <a16:creationId xmlns:a16="http://schemas.microsoft.com/office/drawing/2014/main" id="{03DA8FE4-1E7E-284E-181F-A516218F9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032" y="8937319"/>
            <a:ext cx="5256984" cy="3837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Ranking dos 10 aplicativos mais populares na tela principal dos smartphones  do brasileiro">
            <a:extLst>
              <a:ext uri="{FF2B5EF4-FFF2-40B4-BE49-F238E27FC236}">
                <a16:creationId xmlns:a16="http://schemas.microsoft.com/office/drawing/2014/main" id="{34596B80-82AD-B0BA-C868-E37B39090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0013" y="7199214"/>
            <a:ext cx="4472175" cy="297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F6F61CD-2A50-61F1-0C6D-197388107736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A6E3B720-F2F0-FFB6-9DD3-D3850AB28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0587FACC-CE12-9BFE-7FDA-9A93D637F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67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26237-FB0A-E6AA-2D38-3B3B0C904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B2A42FF-7DFE-6B97-407D-1E7380A643A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877FD59-3AE5-A74A-27DA-8613A6BAB50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DA42015-7D6C-19FF-2F93-BAB10C6AEB8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App. Linhas de Comando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C75802E3-035A-B545-2CF7-0141733907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B165BE-D93C-B040-5B3F-68D576C7F671}"/>
              </a:ext>
            </a:extLst>
          </p:cNvPr>
          <p:cNvSpPr txBox="1"/>
          <p:nvPr/>
        </p:nvSpPr>
        <p:spPr>
          <a:xfrm>
            <a:off x="824554" y="2733230"/>
            <a:ext cx="22107634" cy="840230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pt-BR" b="1" dirty="0">
                <a:latin typeface="Futura Bk BT" panose="020B0502020204020303"/>
              </a:rPr>
              <a:t>Descrição:</a:t>
            </a:r>
          </a:p>
          <a:p>
            <a:pPr algn="just"/>
            <a:r>
              <a:rPr lang="pt-BR" dirty="0">
                <a:latin typeface="Futura Bk BT" panose="020B0502020204020303"/>
              </a:rPr>
              <a:t>	Aplicações de Linha de Comando são softwares que interagem com o usuário por meio de uma interface de texto, em que os comandos são inseridos diretamente no terminal ou prompt de comando.</a:t>
            </a:r>
          </a:p>
          <a:p>
            <a:pPr algn="just"/>
            <a:endParaRPr lang="pt-BR" dirty="0">
              <a:latin typeface="Futura Bk BT" panose="020B0502020204020303"/>
            </a:endParaRPr>
          </a:p>
          <a:p>
            <a:pPr algn="just"/>
            <a:r>
              <a:rPr lang="pt-BR" b="1" dirty="0">
                <a:latin typeface="Futura Bk BT" panose="020B0502020204020303"/>
              </a:rPr>
              <a:t>Vantagens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Performance: Geralmente, são mais leves e rápidas.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Automação: Facilita a automação de tarefas por scripts.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Recursos do sistema: Consome menos memória e processamento.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Acessibilidade Remota: Fácil de usar em ambientes remotos via SSH.</a:t>
            </a:r>
          </a:p>
          <a:p>
            <a:pPr algn="just"/>
            <a:endParaRPr lang="pt-BR" dirty="0">
              <a:latin typeface="Futura Bk BT" panose="020B0502020204020303"/>
            </a:endParaRPr>
          </a:p>
          <a:p>
            <a:pPr algn="just"/>
            <a:r>
              <a:rPr lang="pt-BR" b="1" dirty="0">
                <a:latin typeface="Futura Bk BT" panose="020B0502020204020303"/>
              </a:rPr>
              <a:t>Desvantagens: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Curva de aprendizado: Requer que o usuário aprenda e memorize comandos específicos.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Interface: Menos intuitivo e visualmente amigável para usuários finais.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dirty="0">
                <a:latin typeface="Futura Bk BT" panose="020B0502020204020303"/>
              </a:rPr>
              <a:t>Funcionalidade limitada: Em geral, são menos interativas, o que pode limitar seu uso.</a:t>
            </a:r>
          </a:p>
        </p:txBody>
      </p:sp>
      <p:sp>
        <p:nvSpPr>
          <p:cNvPr id="3" name="AutoShape 2" descr="CLI - 나무위키">
            <a:extLst>
              <a:ext uri="{FF2B5EF4-FFF2-40B4-BE49-F238E27FC236}">
                <a16:creationId xmlns:a16="http://schemas.microsoft.com/office/drawing/2014/main" id="{865331B1-7899-2F47-80AE-ABAF86A87D6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4" descr="clireplacement">
            <a:extLst>
              <a:ext uri="{FF2B5EF4-FFF2-40B4-BE49-F238E27FC236}">
                <a16:creationId xmlns:a16="http://schemas.microsoft.com/office/drawing/2014/main" id="{9CB9BDB5-312F-394F-1661-884974C9F68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1999" y="6857999"/>
            <a:ext cx="10587789" cy="1058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AutoShape 6" descr="clireplacement">
            <a:extLst>
              <a:ext uri="{FF2B5EF4-FFF2-40B4-BE49-F238E27FC236}">
                <a16:creationId xmlns:a16="http://schemas.microsoft.com/office/drawing/2014/main" id="{8BAE73D1-EEB1-3AF0-FEA1-A695B55F852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399" y="7010399"/>
            <a:ext cx="10587789" cy="1058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64CE318-9FA3-39E0-395E-0E48EF63EDCB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9" name="Espaço Reservado para Número de Slide 1">
            <a:extLst>
              <a:ext uri="{FF2B5EF4-FFF2-40B4-BE49-F238E27FC236}">
                <a16:creationId xmlns:a16="http://schemas.microsoft.com/office/drawing/2014/main" id="{4EFB3D85-DF3F-269B-EC83-9F71AF23F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Espaço Reservado para Rodapé 2">
            <a:extLst>
              <a:ext uri="{FF2B5EF4-FFF2-40B4-BE49-F238E27FC236}">
                <a16:creationId xmlns:a16="http://schemas.microsoft.com/office/drawing/2014/main" id="{C174BC5A-0976-989B-4499-1DD69F032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348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12691</TotalTime>
  <Words>3031</Words>
  <Application>Microsoft Office PowerPoint</Application>
  <PresentationFormat>Personalizar</PresentationFormat>
  <Paragraphs>384</Paragraphs>
  <Slides>32</Slides>
  <Notes>31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9" baseType="lpstr">
      <vt:lpstr>Arial</vt:lpstr>
      <vt:lpstr>Arial Black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490</cp:revision>
  <cp:lastPrinted>2022-06-11T19:51:40Z</cp:lastPrinted>
  <dcterms:created xsi:type="dcterms:W3CDTF">2014-09-26T10:57:37Z</dcterms:created>
  <dcterms:modified xsi:type="dcterms:W3CDTF">2025-04-08T01:21:10Z</dcterms:modified>
</cp:coreProperties>
</file>