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65" r:id="rId2"/>
    <p:sldId id="523" r:id="rId3"/>
    <p:sldId id="524" r:id="rId4"/>
    <p:sldId id="472" r:id="rId5"/>
    <p:sldId id="511" r:id="rId6"/>
    <p:sldId id="512" r:id="rId7"/>
    <p:sldId id="525" r:id="rId8"/>
    <p:sldId id="526" r:id="rId9"/>
    <p:sldId id="474" r:id="rId10"/>
    <p:sldId id="514" r:id="rId11"/>
    <p:sldId id="516" r:id="rId12"/>
    <p:sldId id="517" r:id="rId13"/>
    <p:sldId id="515" r:id="rId14"/>
    <p:sldId id="518" r:id="rId15"/>
    <p:sldId id="519" r:id="rId16"/>
    <p:sldId id="529" r:id="rId17"/>
    <p:sldId id="530" r:id="rId18"/>
    <p:sldId id="527" r:id="rId19"/>
    <p:sldId id="538" r:id="rId20"/>
    <p:sldId id="531" r:id="rId21"/>
    <p:sldId id="534" r:id="rId22"/>
    <p:sldId id="537" r:id="rId23"/>
    <p:sldId id="521" r:id="rId24"/>
    <p:sldId id="536" r:id="rId25"/>
    <p:sldId id="539" r:id="rId26"/>
    <p:sldId id="540" r:id="rId27"/>
    <p:sldId id="490" r:id="rId28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6672D1-826F-4508-A81E-B570EA1E5A1A}" v="14" dt="2025-04-02T02:26:03.2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38" d="100"/>
          <a:sy n="38" d="100"/>
        </p:scale>
        <p:origin x="2004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48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578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461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602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024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335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546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841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1624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570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173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578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7967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841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841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691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094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88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323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18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053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380-6DBF-4464-B2A0-EA4E16AF1230}" type="datetime1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BC0C0-0377-4135-95C1-00A3C585371D}" type="datetime1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5B591-168D-4DF4-8225-504AA9320E8F}" type="datetime1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D645-1D6E-4748-85E7-AA86930AD6F2}" type="datetime1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3AE0-CF36-4BFF-8847-7261FCF7DF79}" type="datetime1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76D1A-AB8F-47C5-B604-82C180DE3C88}" type="datetime1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E552-848D-4E05-B27F-638ACFC623FC}" type="datetime1">
              <a:rPr lang="en-US" smtClean="0"/>
              <a:t>4/7/2025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79873-6FEC-4C6C-96D5-835CE018A4CB}" type="datetime1">
              <a:rPr lang="en-US" smtClean="0"/>
              <a:t>4/7/2025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7EA-DD75-4FD5-9BFE-C3AFC5286380}" type="datetime1">
              <a:rPr lang="en-US" smtClean="0"/>
              <a:t>4/7/2025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0963-8C0B-4519-9488-E199E9C38311}" type="datetime1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84DB-5E18-46A4-AB23-2A4AC029A6A0}" type="datetime1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80705-EF5D-4FBD-988E-17143DF3ECC3}" type="datetime1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pdhqwbUWf4U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hyperlink" Target="https://github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ernando.alves@ifrj.edu.b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Setores de TI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" name="Picture 2" descr="CompTIA Tech Industry Visualization_US">
            <a:extLst>
              <a:ext uri="{FF2B5EF4-FFF2-40B4-BE49-F238E27FC236}">
                <a16:creationId xmlns:a16="http://schemas.microsoft.com/office/drawing/2014/main" id="{1D662F81-C378-D3F1-4580-D471A8224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530" y="2722042"/>
            <a:ext cx="17426940" cy="980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83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Setores de TI x Disciplinas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CE2F8FE5-F6D4-C39A-B653-EDEB9C2C8BF4}"/>
              </a:ext>
            </a:extLst>
          </p:cNvPr>
          <p:cNvSpPr txBox="1"/>
          <p:nvPr/>
        </p:nvSpPr>
        <p:spPr>
          <a:xfrm>
            <a:off x="3549831" y="3289141"/>
            <a:ext cx="57999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Infraestrutura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8316017-CF04-25DB-9F3B-77E24DA6F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30375" y="5160645"/>
            <a:ext cx="6267450" cy="668655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5BDD4B8-D087-4D25-4552-AC8B83901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4259" y="4832521"/>
            <a:ext cx="6362700" cy="66770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04DF52-98FD-6BD4-C12B-9F8DAAEABA79}"/>
              </a:ext>
            </a:extLst>
          </p:cNvPr>
          <p:cNvSpPr txBox="1"/>
          <p:nvPr/>
        </p:nvSpPr>
        <p:spPr>
          <a:xfrm>
            <a:off x="14325599" y="3289141"/>
            <a:ext cx="73043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01682F4A-5F72-71D1-6050-A62E3687E50C}"/>
              </a:ext>
            </a:extLst>
          </p:cNvPr>
          <p:cNvSpPr/>
          <p:nvPr/>
        </p:nvSpPr>
        <p:spPr>
          <a:xfrm>
            <a:off x="9546959" y="7402828"/>
            <a:ext cx="1060081" cy="112013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0931EF66-EFC1-0334-165E-839484BA179A}"/>
              </a:ext>
            </a:extLst>
          </p:cNvPr>
          <p:cNvSpPr/>
          <p:nvPr/>
        </p:nvSpPr>
        <p:spPr>
          <a:xfrm rot="10800000">
            <a:off x="12716881" y="7402828"/>
            <a:ext cx="1060081" cy="112013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692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E889CBF8-C5E0-148E-BB23-9D2B13C135BE}"/>
              </a:ext>
            </a:extLst>
          </p:cNvPr>
          <p:cNvSpPr txBox="1"/>
          <p:nvPr/>
        </p:nvSpPr>
        <p:spPr>
          <a:xfrm>
            <a:off x="1309689" y="2947735"/>
            <a:ext cx="22517099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 consiste em: 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arenBoth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instruções (programas de computador) que, quando executadas, fornecem características, funções e desempenho desejados; </a:t>
            </a:r>
          </a:p>
          <a:p>
            <a:pPr marL="914400" indent="-914400" algn="just">
              <a:buAutoNum type="arabicParenBoth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arenBoth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estruturas de dados que possibilitam aos programas manipular informações adequadamente e; </a:t>
            </a:r>
          </a:p>
          <a:p>
            <a:pPr marL="914400" indent="-914400" algn="just">
              <a:buAutoNum type="arabicParenBoth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arenBoth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informação descritiva, tanto na forma impressa quanto na virtual, descrevendo a operação e o uso dos programas.</a:t>
            </a:r>
          </a:p>
          <a:p>
            <a:pPr marL="914400" indent="-914400" algn="just">
              <a:buAutoNum type="arabicParenBoth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Engenharia de software - Roger S. Pressman; Bruce R. Maxim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6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Análise à Eng.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4" name="Picture 2" descr="Engenharia de Software - Deviante">
            <a:extLst>
              <a:ext uri="{FF2B5EF4-FFF2-40B4-BE49-F238E27FC236}">
                <a16:creationId xmlns:a16="http://schemas.microsoft.com/office/drawing/2014/main" id="{0629F20E-23F6-BBE8-8E8B-73449654D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5390" y="5262983"/>
            <a:ext cx="6611398" cy="493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C3F53A47-B841-59C7-BDC8-34CA4C00A5B5}"/>
              </a:ext>
            </a:extLst>
          </p:cNvPr>
          <p:cNvSpPr txBox="1"/>
          <p:nvPr/>
        </p:nvSpPr>
        <p:spPr>
          <a:xfrm>
            <a:off x="1006413" y="2915129"/>
            <a:ext cx="15756062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engenharia de software engloba processos, métodos e ferramentas que possibilitam a construção de sistemas complexos baseados em computador dentro do prazo e com qualidade. 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 processo de software incorpora cinco atividades estruturais: comunicação, planejamento, modelagem, construção e entrega, e elas se aplicam a todos os projetos de software. 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prática da engenharia de software é uma atividade de resolução de problemas que segue um conjunto de princípios básicos.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Engenharia de software - Roger S. Pressman; Bruce R. Maxim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66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Desafios do Processo de Software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5122" name="Picture 2" descr="FaceMash: wat was het en hoe werkte het? | Gratis dating tips">
            <a:extLst>
              <a:ext uri="{FF2B5EF4-FFF2-40B4-BE49-F238E27FC236}">
                <a16:creationId xmlns:a16="http://schemas.microsoft.com/office/drawing/2014/main" id="{54EEC2D8-9149-3108-780F-DC3831F4D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733" y="6942577"/>
            <a:ext cx="7471607" cy="529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acemash: Mark Zuckerberg Harvard | PDF | Mark Zuckerberg | Web 2.0">
            <a:extLst>
              <a:ext uri="{FF2B5EF4-FFF2-40B4-BE49-F238E27FC236}">
                <a16:creationId xmlns:a16="http://schemas.microsoft.com/office/drawing/2014/main" id="{E07D7937-6FF7-1F06-DD2F-74246E4DF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580" y="4305978"/>
            <a:ext cx="4189095" cy="558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1FB23543-7616-B0FF-FFC6-F0C84F4BFCD8}"/>
              </a:ext>
            </a:extLst>
          </p:cNvPr>
          <p:cNvSpPr txBox="1"/>
          <p:nvPr/>
        </p:nvSpPr>
        <p:spPr>
          <a:xfrm>
            <a:off x="2884578" y="3210524"/>
            <a:ext cx="57999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Facemash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6B10A629-6AA5-4F79-16E5-019C0D32744C}"/>
              </a:ext>
            </a:extLst>
          </p:cNvPr>
          <p:cNvSpPr txBox="1"/>
          <p:nvPr/>
        </p:nvSpPr>
        <p:spPr>
          <a:xfrm>
            <a:off x="12192000" y="3102671"/>
            <a:ext cx="107822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Desafio de Instruções Exatas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hlinkClick r:id="rId6"/>
            <a:extLst>
              <a:ext uri="{FF2B5EF4-FFF2-40B4-BE49-F238E27FC236}">
                <a16:creationId xmlns:a16="http://schemas.microsoft.com/office/drawing/2014/main" id="{70C1C2AC-0D01-40D8-08D7-ED33CCA104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01761" y="5226329"/>
            <a:ext cx="6962775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0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Piadinha</a:t>
            </a:r>
            <a:r>
              <a:rPr lang="en-US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Clássica</a:t>
            </a:r>
            <a:r>
              <a:rPr lang="en-US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6" name="Picture 4" descr="Conceitos de Gerenciamento de Projetos (Parte 3) | Flávio Almada de França">
            <a:extLst>
              <a:ext uri="{FF2B5EF4-FFF2-40B4-BE49-F238E27FC236}">
                <a16:creationId xmlns:a16="http://schemas.microsoft.com/office/drawing/2014/main" id="{1B803A3A-749B-5167-8A15-FDB5DB69A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411" y="2442194"/>
            <a:ext cx="13898880" cy="1044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73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4" name="Picture 2" descr="Abordagem Iterativa e Incremental">
            <a:extLst>
              <a:ext uri="{FF2B5EF4-FFF2-40B4-BE49-F238E27FC236}">
                <a16:creationId xmlns:a16="http://schemas.microsoft.com/office/drawing/2014/main" id="{7C70A93F-5E70-D235-6139-A16BB1A44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964" y="2899683"/>
            <a:ext cx="15666244" cy="962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54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098" name="Picture 2" descr="Iterativo e incremental - YouTube">
            <a:extLst>
              <a:ext uri="{FF2B5EF4-FFF2-40B4-BE49-F238E27FC236}">
                <a16:creationId xmlns:a16="http://schemas.microsoft.com/office/drawing/2014/main" id="{667D1102-538F-4C8B-B100-17F4F7971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779" y="2773374"/>
            <a:ext cx="16170121" cy="909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37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Começando do início...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83207B4-E1F6-0950-C527-34E1161BAB37}"/>
              </a:ext>
            </a:extLst>
          </p:cNvPr>
          <p:cNvSpPr txBox="1"/>
          <p:nvPr/>
        </p:nvSpPr>
        <p:spPr>
          <a:xfrm>
            <a:off x="1211452" y="3907096"/>
            <a:ext cx="12778867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800" b="1" dirty="0"/>
              <a:t>Você sabe usar o computador?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sabe o que é um Sistema Operacional?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sabe usar um Navegador (Browser) 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sabe enviar e ler um e-mail?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tem uma conta no Google?</a:t>
            </a:r>
          </a:p>
          <a:p>
            <a:endParaRPr lang="pt-BR" dirty="0"/>
          </a:p>
        </p:txBody>
      </p:sp>
      <p:pic>
        <p:nvPicPr>
          <p:cNvPr id="4098" name="Picture 2" descr="Computador Completo TOB Intel Core I5 4aGeração Memória 8GB Ssd 480GB Teclado Mouse Win10 Trial, Monitor 21 Desktop Pc Cpu">
            <a:extLst>
              <a:ext uri="{FF2B5EF4-FFF2-40B4-BE49-F238E27FC236}">
                <a16:creationId xmlns:a16="http://schemas.microsoft.com/office/drawing/2014/main" id="{90088543-571F-3BAC-3C32-9D78B40D8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7115" y="3611078"/>
            <a:ext cx="2738229" cy="273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O que é sistema operacional? Entenda sua importância e suas funções!">
            <a:extLst>
              <a:ext uri="{FF2B5EF4-FFF2-40B4-BE49-F238E27FC236}">
                <a16:creationId xmlns:a16="http://schemas.microsoft.com/office/drawing/2014/main" id="{9A5C3B65-9955-A5EA-59A0-63ECF106F9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6728460" cy="67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O que é sistema operacional? Entenda sua importância e suas funções!">
            <a:extLst>
              <a:ext uri="{FF2B5EF4-FFF2-40B4-BE49-F238E27FC236}">
                <a16:creationId xmlns:a16="http://schemas.microsoft.com/office/drawing/2014/main" id="{C3603EFC-FC31-1D31-270F-E0DC6B5BA7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6728460" cy="67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8EE69DE0-3911-FCF0-927D-45DF05C45D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A690ECB-98F0-8012-9788-040D8F63CA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20460" y="3458851"/>
            <a:ext cx="4022535" cy="2381764"/>
          </a:xfrm>
          <a:prstGeom prst="rect">
            <a:avLst/>
          </a:prstGeom>
        </p:spPr>
      </p:pic>
      <p:pic>
        <p:nvPicPr>
          <p:cNvPr id="4106" name="Picture 10" descr="16 atalhos mais úteis dos navegadores">
            <a:extLst>
              <a:ext uri="{FF2B5EF4-FFF2-40B4-BE49-F238E27FC236}">
                <a16:creationId xmlns:a16="http://schemas.microsoft.com/office/drawing/2014/main" id="{99596701-9514-768D-0A9A-56F16E3AF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6958" y="7716266"/>
            <a:ext cx="427672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O Guia Definitivo de Como Escrever um E-mail 📧: Dicas e Truques para  Encantar sua Caixa de Entrada! - Blog Nova Legião">
            <a:extLst>
              <a:ext uri="{FF2B5EF4-FFF2-40B4-BE49-F238E27FC236}">
                <a16:creationId xmlns:a16="http://schemas.microsoft.com/office/drawing/2014/main" id="{6E52B87D-13B1-ACD8-A89C-4B718BCAE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0460" y="7086471"/>
            <a:ext cx="3851198" cy="216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riar conta Google usando e-mail da empresa">
            <a:extLst>
              <a:ext uri="{FF2B5EF4-FFF2-40B4-BE49-F238E27FC236}">
                <a16:creationId xmlns:a16="http://schemas.microsoft.com/office/drawing/2014/main" id="{E472B2E5-0A0F-2FE3-F709-0C1CBEB56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7946" y="10001251"/>
            <a:ext cx="285750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AB4CE1B-A85F-0366-3F40-04A04C916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7C6053B-D6C5-F5FB-59CA-EEEC4ABC7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72BF8DF-2BD6-0541-24AB-780B4C590F06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Espaço Reservado para Número de Slide 1">
            <a:extLst>
              <a:ext uri="{FF2B5EF4-FFF2-40B4-BE49-F238E27FC236}">
                <a16:creationId xmlns:a16="http://schemas.microsoft.com/office/drawing/2014/main" id="{F9F0D409-D0A6-6759-CDCD-2214C460DAE4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Espaço Reservado para Rodapé 2">
            <a:extLst>
              <a:ext uri="{FF2B5EF4-FFF2-40B4-BE49-F238E27FC236}">
                <a16:creationId xmlns:a16="http://schemas.microsoft.com/office/drawing/2014/main" id="{3989DF3D-024E-BF8A-4871-709A1FEB1CB2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59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 na internet...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4523514" y="2743051"/>
            <a:ext cx="18953706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Navegadores/Browsers  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um Browser ou Navegador?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conhece o navegador Netscape?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Quais os navegadores mais usados nos dias atuais?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O que é WWW, HTTP/HTTPS, URL?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domínio?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E-mail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usa qual serviço de e-mail? Google, Outlook, Yahoo ou iCloud?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diferenciar um e-mail com domínio próprio?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ler e enviar um e-mail?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diferenciar os campos do e-mail? Para (</a:t>
            </a:r>
            <a:r>
              <a:rPr lang="pt-BR" sz="4000" dirty="0" err="1">
                <a:latin typeface="Futura Bk BT" panose="020B0502020204020303"/>
              </a:rPr>
              <a:t>To</a:t>
            </a:r>
            <a:r>
              <a:rPr lang="pt-BR" sz="4000" dirty="0">
                <a:latin typeface="Futura Bk BT" panose="020B0502020204020303"/>
              </a:rPr>
              <a:t>); </a:t>
            </a:r>
            <a:r>
              <a:rPr lang="pt-BR" sz="4000" dirty="0" err="1">
                <a:latin typeface="Futura Bk BT" panose="020B0502020204020303"/>
              </a:rPr>
              <a:t>Cc</a:t>
            </a:r>
            <a:r>
              <a:rPr lang="pt-BR" sz="4000" dirty="0">
                <a:latin typeface="Futura Bk BT" panose="020B0502020204020303"/>
              </a:rPr>
              <a:t>; </a:t>
            </a:r>
            <a:r>
              <a:rPr lang="pt-BR" sz="4000" dirty="0" err="1">
                <a:latin typeface="Futura Bk BT" panose="020B0502020204020303"/>
              </a:rPr>
              <a:t>Cco</a:t>
            </a:r>
            <a:r>
              <a:rPr lang="pt-BR" sz="4000" dirty="0">
                <a:latin typeface="Futura Bk BT" panose="020B0502020204020303"/>
              </a:rPr>
              <a:t>, Assunto(</a:t>
            </a:r>
            <a:r>
              <a:rPr lang="pt-BR" sz="4000" dirty="0" err="1">
                <a:latin typeface="Futura Bk BT" panose="020B0502020204020303"/>
              </a:rPr>
              <a:t>subject</a:t>
            </a:r>
            <a:r>
              <a:rPr lang="pt-BR" sz="4000" dirty="0">
                <a:latin typeface="Futura Bk BT" panose="020B0502020204020303"/>
              </a:rPr>
              <a:t>); Corpo; Adicionar Anexo;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programar envio de e-mail?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utiliza os itens de formatação de e-mail</a:t>
            </a:r>
            <a:endParaRPr lang="pt-BR" sz="4000" b="0" i="0" dirty="0">
              <a:effectLst/>
              <a:latin typeface="Futura Bk BT" panose="020B0502020204020303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E070BD3-7B5E-E795-25EF-A80448302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707" y="9144009"/>
            <a:ext cx="3877563" cy="130206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2F89B83-CCE2-101E-3BA4-1D53A24D7D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493" y="3144489"/>
            <a:ext cx="3524250" cy="189547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411DCD5-A6F6-D0A6-E0B0-6A9C06E195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9286" y="5161523"/>
            <a:ext cx="2152650" cy="1628775"/>
          </a:xfrm>
          <a:prstGeom prst="rect">
            <a:avLst/>
          </a:prstGeom>
        </p:spPr>
      </p:pic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CDF0AEFE-EFA8-808D-3BCB-59B810322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A0546C0-30E4-10EF-35DE-824102356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E84244-8E9D-D027-6D52-5484C592DB56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EAD5FBD4-1C06-F0DF-9181-5899E970A520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Espaço Reservado para Rodapé 2">
            <a:extLst>
              <a:ext uri="{FF2B5EF4-FFF2-40B4-BE49-F238E27FC236}">
                <a16:creationId xmlns:a16="http://schemas.microsoft.com/office/drawing/2014/main" id="{D1329546-196E-5FE0-E3D0-987D1789F98A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8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Sumário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Apresentação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Engenharia de Software, Modelo, Domínio e Orientação a Objetos?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3397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Redes Sociais...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2257947" y="7747396"/>
            <a:ext cx="1895370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Rede Social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uma Rede Social?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teve conta no Orkut, MySpace, Google+, ICQ, MSN?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tem conta no Facebook, Instagram, X (</a:t>
            </a:r>
            <a:r>
              <a:rPr lang="pt-BR" sz="4000" dirty="0" err="1">
                <a:latin typeface="Futura Bk BT" panose="020B0502020204020303"/>
              </a:rPr>
              <a:t>ex-Twitter</a:t>
            </a:r>
            <a:r>
              <a:rPr lang="pt-BR" sz="4000" dirty="0">
                <a:latin typeface="Futura Bk BT" panose="020B0502020204020303"/>
              </a:rPr>
              <a:t>), TikTok, LinkedIn, WhatsApp, </a:t>
            </a:r>
            <a:r>
              <a:rPr lang="pt-BR" sz="4000" dirty="0" err="1">
                <a:latin typeface="Futura Bk BT" panose="020B0502020204020303"/>
              </a:rPr>
              <a:t>Telegram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Reddit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Discord</a:t>
            </a:r>
            <a:r>
              <a:rPr lang="pt-BR" sz="4000" dirty="0">
                <a:latin typeface="Futura Bk BT" panose="020B0502020204020303"/>
              </a:rPr>
              <a:t>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diferenciar o público e o alvo de cada uma desta redes sociais?</a:t>
            </a:r>
          </a:p>
        </p:txBody>
      </p:sp>
      <p:pic>
        <p:nvPicPr>
          <p:cNvPr id="1026" name="Picture 2" descr="Sua empresa não precisa estar em todas as redes sociais">
            <a:extLst>
              <a:ext uri="{FF2B5EF4-FFF2-40B4-BE49-F238E27FC236}">
                <a16:creationId xmlns:a16="http://schemas.microsoft.com/office/drawing/2014/main" id="{A4BB5942-C162-9E0E-E114-ACFF4BBF5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79" y="3360981"/>
            <a:ext cx="7128254" cy="374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269C380A-9F28-EC38-B272-2BB54BB7A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9189239-7DDE-F54A-B6DD-D18933F0A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36A410F-D481-DDA4-B75A-AC71132FEE23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8BF72929-9956-342E-1BA6-15CA19A950DE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75CC7DDF-C522-C448-37BB-517DD59B1760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57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 de IA...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2715147" y="8018959"/>
            <a:ext cx="1895370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Ferramentas de IA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conhece uma ferramenta de IA? 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Quais tipos de ferramentas de IA você conhece?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</a:t>
            </a:r>
            <a:r>
              <a:rPr lang="pt-BR" sz="4000" dirty="0">
                <a:latin typeface="Futura Bk BT" panose="020B0502020204020303"/>
              </a:rPr>
              <a:t> utiliza essas ferramentas para que?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consegue perguntar algo que elas não respondem corretamente?</a:t>
            </a:r>
          </a:p>
        </p:txBody>
      </p:sp>
      <p:pic>
        <p:nvPicPr>
          <p:cNvPr id="4098" name="Picture 2" descr="ChatGPT logo and Its History | LogoMyWay">
            <a:extLst>
              <a:ext uri="{FF2B5EF4-FFF2-40B4-BE49-F238E27FC236}">
                <a16:creationId xmlns:a16="http://schemas.microsoft.com/office/drawing/2014/main" id="{2A474A8E-4F39-6775-D43F-7FA9C9F5A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744" y="4423345"/>
            <a:ext cx="4547235" cy="264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laude AI: Your new favorite assistant - Jennergy QuickShare">
            <a:extLst>
              <a:ext uri="{FF2B5EF4-FFF2-40B4-BE49-F238E27FC236}">
                <a16:creationId xmlns:a16="http://schemas.microsoft.com/office/drawing/2014/main" id="{76D3EEDC-8D75-EC80-5360-8E9DCEEBF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323" y="4423345"/>
            <a:ext cx="5015354" cy="26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70BD35FD-84E3-5DE4-15C7-87098C279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3654" y="4818734"/>
            <a:ext cx="5275199" cy="193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FA33778-C491-154F-E9BC-8EED13C4B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D5ED903-5855-01CA-49D8-48BCCE392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A81416-D5ED-1E2E-3D80-C1C777AA2CB2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D6053DCC-3D54-1A7D-322B-33AE9B8D8D48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D59B5C52-3A79-3232-B52A-34A13D9F03A0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07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 Arquivo HTML...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ML5 – Wikipédia, a enciclopédia livre">
            <a:extLst>
              <a:ext uri="{FF2B5EF4-FFF2-40B4-BE49-F238E27FC236}">
                <a16:creationId xmlns:a16="http://schemas.microsoft.com/office/drawing/2014/main" id="{BC8A60C1-E9B2-70CB-C5FF-D0EEC7F95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333958"/>
            <a:ext cx="4617720" cy="46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A620F53-2120-C837-FA6C-B53BAC0FD69E}"/>
              </a:ext>
            </a:extLst>
          </p:cNvPr>
          <p:cNvSpPr txBox="1"/>
          <p:nvPr/>
        </p:nvSpPr>
        <p:spPr>
          <a:xfrm>
            <a:off x="8846820" y="3333958"/>
            <a:ext cx="1479042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HTML – </a:t>
            </a:r>
            <a:r>
              <a:rPr lang="pt-BR" sz="4800" b="1" dirty="0" err="1">
                <a:latin typeface="Futura Bk BT" panose="020B0502020204020303"/>
              </a:rPr>
              <a:t>HyperText</a:t>
            </a:r>
            <a:r>
              <a:rPr lang="pt-BR" sz="4800" b="1" dirty="0">
                <a:latin typeface="Futura Bk BT" panose="020B0502020204020303"/>
              </a:rPr>
              <a:t> Markup </a:t>
            </a:r>
            <a:r>
              <a:rPr lang="pt-BR" sz="4800" b="1" dirty="0" err="1">
                <a:latin typeface="Futura Bk BT" panose="020B0502020204020303"/>
              </a:rPr>
              <a:t>Language</a:t>
            </a:r>
            <a:endParaRPr lang="pt-BR" sz="4800" b="1" dirty="0">
              <a:latin typeface="Futura Bk BT" panose="020B0502020204020303"/>
            </a:endParaRP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Traduzindo para “Linguagem de Marcação de Hipertexto”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O que é Hipertexto?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O que é Marcação (</a:t>
            </a:r>
            <a:r>
              <a:rPr lang="pt-BR" sz="3200" dirty="0" err="1">
                <a:latin typeface="Futura Bk BT" panose="020B0502020204020303"/>
              </a:rPr>
              <a:t>Tags</a:t>
            </a:r>
            <a:r>
              <a:rPr lang="pt-BR" sz="3200" dirty="0">
                <a:latin typeface="Futura Bk BT" panose="020B0502020204020303"/>
              </a:rPr>
              <a:t>)?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É uma linguagem de programação?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Quem lê um arquivo HTML?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Como ver o HTML de uma página na WEB?</a:t>
            </a:r>
            <a:endParaRPr lang="pt-BR" sz="3600" dirty="0">
              <a:latin typeface="Futura Bk BT" panose="020B0502020204020303"/>
            </a:endParaRPr>
          </a:p>
        </p:txBody>
      </p:sp>
      <p:pic>
        <p:nvPicPr>
          <p:cNvPr id="10246" name="Picture 6" descr="Css - ícones de marcas e logotipos grátis">
            <a:extLst>
              <a:ext uri="{FF2B5EF4-FFF2-40B4-BE49-F238E27FC236}">
                <a16:creationId xmlns:a16="http://schemas.microsoft.com/office/drawing/2014/main" id="{8B6807CA-EB15-4A19-F3E1-22A823C98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886982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avascript Icon - Download in Flat Style">
            <a:extLst>
              <a:ext uri="{FF2B5EF4-FFF2-40B4-BE49-F238E27FC236}">
                <a16:creationId xmlns:a16="http://schemas.microsoft.com/office/drawing/2014/main" id="{50834457-315A-F955-9E26-5A25391A9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74" y="889480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F8A14C1-F5E1-E0AE-36D6-58AC35DDA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E71330DB-B1DC-8911-ED3C-789BE7C91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CBF777D-80AD-AE99-5B04-A454F1638AA9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C018CE4C-8B61-AE5E-AB89-52B782CB359C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BF32DBAA-A7EF-1312-769B-189F804FBFB2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67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Aplicações WEB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42" name="Picture 2" descr="HTML5 – Wikipédia, a enciclopédia livre">
            <a:extLst>
              <a:ext uri="{FF2B5EF4-FFF2-40B4-BE49-F238E27FC236}">
                <a16:creationId xmlns:a16="http://schemas.microsoft.com/office/drawing/2014/main" id="{BC8A60C1-E9B2-70CB-C5FF-D0EEC7F95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333958"/>
            <a:ext cx="4617720" cy="46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ss - ícones de marcas e logotipos grátis">
            <a:extLst>
              <a:ext uri="{FF2B5EF4-FFF2-40B4-BE49-F238E27FC236}">
                <a16:creationId xmlns:a16="http://schemas.microsoft.com/office/drawing/2014/main" id="{8B6807CA-EB15-4A19-F3E1-22A823C98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886982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avascript Icon - Download in Flat Style">
            <a:extLst>
              <a:ext uri="{FF2B5EF4-FFF2-40B4-BE49-F238E27FC236}">
                <a16:creationId xmlns:a16="http://schemas.microsoft.com/office/drawing/2014/main" id="{50834457-315A-F955-9E26-5A25391A9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74" y="889480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641CABE-56BB-A9B6-1F94-93D07C9CC8D5}"/>
              </a:ext>
            </a:extLst>
          </p:cNvPr>
          <p:cNvSpPr txBox="1"/>
          <p:nvPr/>
        </p:nvSpPr>
        <p:spPr>
          <a:xfrm>
            <a:off x="7522547" y="2871615"/>
            <a:ext cx="15371955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HTML</a:t>
            </a:r>
            <a:r>
              <a:rPr lang="pt-BR" sz="4000" b="0" i="0" dirty="0">
                <a:effectLst/>
                <a:latin typeface="Futura Bk BT" panose="020B0502020204020303"/>
              </a:rPr>
              <a:t>: linguagem de marcação utilizada para estruturar os elementos da página, como parágrafos, links, títulos, tabelas, imagens e até vídeos.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CSS:</a:t>
            </a:r>
            <a:r>
              <a:rPr lang="pt-BR" sz="4000" b="0" i="0" dirty="0">
                <a:effectLst/>
                <a:latin typeface="Futura Bk BT" panose="020B0502020204020303"/>
              </a:rPr>
              <a:t> linguagem de estilos utilizada para definir cores, fontes, tamanhos, posicionamento e qualquer outro valor estético para os elementos da página.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dirty="0"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Javascript:</a:t>
            </a:r>
            <a:r>
              <a:rPr lang="pt-BR" sz="4000" b="0" i="0" dirty="0">
                <a:effectLst/>
                <a:latin typeface="Futura Bk BT" panose="020B0502020204020303"/>
              </a:rPr>
              <a:t> linguagem de programação utilizada para deixar a página com mais movimento, podendo atualizar elementos dinamicamente e lidar melhor com dados enviados e recebidos na página.</a:t>
            </a:r>
          </a:p>
        </p:txBody>
      </p:sp>
    </p:spTree>
    <p:extLst>
      <p:ext uri="{BB962C8B-B14F-4D97-AF65-F5344CB8AC3E}">
        <p14:creationId xmlns:p14="http://schemas.microsoft.com/office/powerpoint/2010/main" val="14283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conta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A620F53-2120-C837-FA6C-B53BAC0FD69E}"/>
              </a:ext>
            </a:extLst>
          </p:cNvPr>
          <p:cNvSpPr txBox="1"/>
          <p:nvPr/>
        </p:nvSpPr>
        <p:spPr>
          <a:xfrm>
            <a:off x="5440680" y="2920580"/>
            <a:ext cx="17647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t-BR" sz="3200" dirty="0">
                <a:latin typeface="Futura Bk BT" panose="020B0502020204020303"/>
              </a:rPr>
              <a:t>O GitHub é uma plataforma de hospedagem de código-fonte que usa o sistema de controle de versão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. Ele oferece um conjunto de ferramentas para colaboração no desenvolvimento de software, permitindo que desenvolvedores trabalhem juntos em projetos de qualquer lugar do mundo.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Repositórios: </a:t>
            </a:r>
            <a:r>
              <a:rPr lang="pt-BR" sz="3200" dirty="0">
                <a:latin typeface="Futura Bk BT" panose="020B0502020204020303"/>
              </a:rPr>
              <a:t>No GitHub, os projetos são armazenados em repositórios (</a:t>
            </a:r>
            <a:r>
              <a:rPr lang="pt-BR" sz="3200" dirty="0" err="1">
                <a:latin typeface="Futura Bk BT" panose="020B0502020204020303"/>
              </a:rPr>
              <a:t>repos</a:t>
            </a:r>
            <a:r>
              <a:rPr lang="pt-BR" sz="3200" dirty="0">
                <a:latin typeface="Futura Bk BT" panose="020B0502020204020303"/>
              </a:rPr>
              <a:t>), que contêm todos os arquivos do projeto, bem como o histórico completo de alterações. Os repositórios podem ser públicos (acessíveis a qualquer pessoa) ou privados (acessíveis apenas a colaboradores específicos).</a:t>
            </a:r>
          </a:p>
        </p:txBody>
      </p:sp>
      <p:pic>
        <p:nvPicPr>
          <p:cNvPr id="3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8641B571-0237-BE57-BF14-528ECE2B6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34" y="5182737"/>
            <a:ext cx="5614194" cy="314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DEA182A-454F-7699-E7BD-98F6EC620E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6476" y="8548309"/>
            <a:ext cx="11416328" cy="3426103"/>
          </a:xfrm>
          <a:prstGeom prst="rect">
            <a:avLst/>
          </a:prstGeom>
        </p:spPr>
      </p:pic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A556C32E-9FF7-1B2B-361A-197A685ED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06D9CF4F-0A9D-E6E0-CA51-B3E417D02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86E88A-3997-0B48-ED86-1179EA491503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615BEBFE-2EE8-C391-E55F-E0BD429E842D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Espaço Reservado para Rodapé 2">
            <a:extLst>
              <a:ext uri="{FF2B5EF4-FFF2-40B4-BE49-F238E27FC236}">
                <a16:creationId xmlns:a16="http://schemas.microsoft.com/office/drawing/2014/main" id="{9FCAC42B-3BAA-1A56-3BC3-4119D75C9110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45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275320" y="2805433"/>
            <a:ext cx="15551468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conta no Google caso não tenha;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conta no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criar o repositório “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minhapagina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o arquivo index.html no repositório recém-criado; 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Editar o arquivo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incluindo uma breve apresentação sobre o aluno;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Publicar o repositório;</a:t>
            </a: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4ABA924C-1519-721F-506A-232A28CF9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CB3D8D69-508D-C4A5-6F6C-75D65FF97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19800CA-7C8F-09AD-4079-3578A665A460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9" name="Espaço Reservado para Número de Slide 1">
            <a:extLst>
              <a:ext uri="{FF2B5EF4-FFF2-40B4-BE49-F238E27FC236}">
                <a16:creationId xmlns:a16="http://schemas.microsoft.com/office/drawing/2014/main" id="{28AC779B-5F36-789A-37D6-7A4E9CEE9B90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Espaço Reservado para Rodapé 2">
            <a:extLst>
              <a:ext uri="{FF2B5EF4-FFF2-40B4-BE49-F238E27FC236}">
                <a16:creationId xmlns:a16="http://schemas.microsoft.com/office/drawing/2014/main" id="{FCC82856-F6AE-3712-34B9-A0A72C25475C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7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Resolução – Estrutura Básica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D3204E1-B79B-69E8-249E-7C78E4023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816" y="3414097"/>
            <a:ext cx="16463963" cy="8144963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EE8F66B-7963-786F-B41D-2F0C9FC75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97F1E975-D5F5-3BAB-F92C-47D85A6BD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D6D3E5A-BB2C-AED2-6B0C-7E386014C1DD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9" name="Espaço Reservado para Número de Slide 1">
            <a:extLst>
              <a:ext uri="{FF2B5EF4-FFF2-40B4-BE49-F238E27FC236}">
                <a16:creationId xmlns:a16="http://schemas.microsoft.com/office/drawing/2014/main" id="{3F7C0BF9-069F-3A59-1E53-4A03668B402D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Espaço Reservado para Rodapé 2">
            <a:extLst>
              <a:ext uri="{FF2B5EF4-FFF2-40B4-BE49-F238E27FC236}">
                <a16:creationId xmlns:a16="http://schemas.microsoft.com/office/drawing/2014/main" id="{69C2995B-137D-9B48-568C-2A305BCC4BD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90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Disciplina MDCOO – 2024.01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 e Conceitos de Orientação a Objetos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Prof. Fernando Tamberlini Alves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E-mail: 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fernando.alves@ifrj.edu.br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Site: ftamberlini.dev.br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Horário: 4ª feira – 08:30 até 11:45 – Matutino</a:t>
            </a:r>
          </a:p>
          <a:p>
            <a:pPr lvl="3"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4ª feira – 13:15 até 16:15 – Vespertino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Local: Laboratório 203 – IFRJ/CSJM</a:t>
            </a:r>
          </a:p>
        </p:txBody>
      </p:sp>
    </p:spTree>
    <p:extLst>
      <p:ext uri="{BB962C8B-B14F-4D97-AF65-F5344CB8AC3E}">
        <p14:creationId xmlns:p14="http://schemas.microsoft.com/office/powerpoint/2010/main" val="24427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Geral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2568036" y="2912014"/>
            <a:ext cx="190881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 e o paradigma orientado a objetos.</a:t>
            </a:r>
          </a:p>
          <a:p>
            <a:pPr algn="ctr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Desenvolver competências de modelagem de domínio e reconhecer conceitos do paradigma orientado a objetos</a:t>
            </a:r>
          </a:p>
        </p:txBody>
      </p:sp>
      <p:pic>
        <p:nvPicPr>
          <p:cNvPr id="1026" name="Picture 2" descr="Java: o que é, linguagem e Guia para iniciar na tecnologia | Alura">
            <a:extLst>
              <a:ext uri="{FF2B5EF4-FFF2-40B4-BE49-F238E27FC236}">
                <a16:creationId xmlns:a16="http://schemas.microsoft.com/office/drawing/2014/main" id="{7361A5D3-3C83-2D5F-9643-B298C386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2630" y="6874385"/>
            <a:ext cx="8313420" cy="459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C809818-A8BC-7CBE-EEEA-DD4E95FFE7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4294" y="6273312"/>
            <a:ext cx="6388366" cy="564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Objetivos Específicos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714500" y="3369655"/>
            <a:ext cx="20021550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Reconhecer os conceitos gerais de “Domínio”, “Abstração”, “Modelo” e “Representação”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Identificar construtores básicos de Diagramas de Classe UML: Classes, Atributos e Relacionamentos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Criar modelos de classe utilizando Diagramas de Classe UML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Reconhecer os conceitos específicos sobre o paradigma orientado a objetos: “Classe”, Objeto”, “Herança”, “Composição”, “Polimorfismo” e “Encapsulamento”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Identificar a sintaxe, semântica e instruções básicas de uma linguagem de programação orientada a objetos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Implementar modelos de domínio com uma linguagem de programação orientada a objetos</a:t>
            </a:r>
            <a:endParaRPr lang="pt-BR" sz="6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Planejamento do Curso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807720" y="3387396"/>
            <a:ext cx="10850881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1º Bimestre</a:t>
            </a: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algn="ctr"/>
            <a:r>
              <a:rPr lang="pt-BR" sz="3200" dirty="0">
                <a:latin typeface="Futura Bk BT" panose="020B0502020204020303"/>
              </a:rPr>
              <a:t>Unidade I – Modelagem de Domínio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Introdução a Engenharia de Software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Conceitualização de “Domínio”, “Abstração”, “Modelo” e “Representação”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Construtores básicos de Diagramas de Classe UML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Criação de modelos de domínio representados com Diagramas de Classe UML</a:t>
            </a:r>
          </a:p>
          <a:p>
            <a:pPr algn="just"/>
            <a:endParaRPr lang="pt-BR" sz="3600" dirty="0">
              <a:latin typeface="Futura Bk BT" panose="020B0502020204020303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72605DD-4D5D-9BBB-C43E-4D470F01A838}"/>
              </a:ext>
            </a:extLst>
          </p:cNvPr>
          <p:cNvSpPr txBox="1"/>
          <p:nvPr/>
        </p:nvSpPr>
        <p:spPr>
          <a:xfrm>
            <a:off x="12725400" y="3333958"/>
            <a:ext cx="10911840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2º Bimestre</a:t>
            </a: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algn="ctr"/>
            <a:r>
              <a:rPr lang="pt-BR" sz="3200" dirty="0">
                <a:latin typeface="Futura Bk BT" panose="020B0502020204020303"/>
              </a:rPr>
              <a:t>Unidade II – O Paradigma Orientado a Objetos</a:t>
            </a:r>
          </a:p>
          <a:p>
            <a:pPr marL="457200" indent="-457200" algn="ctr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Conceitualização de Classe”, Objeto”, “Herança”, “Composição”, “Polimorfismo” e “Encapsulamento”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Aplicação dos conceitos em Diagramas de Classe UML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Sintaxe, semântica e instruções básicas de uma linguagem de programação orientada a objetos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Implementação de modelos de domínio utilizando uma linguagem de programação orientada a objetos</a:t>
            </a:r>
          </a:p>
          <a:p>
            <a:pPr algn="just"/>
            <a:endParaRPr lang="pt-BR" sz="36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349285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e Recursos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92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Metodológico: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expositiva e prática, a partir do uso de aplicativos e ferramentas da internet, com foco na colaboração. Atividades práticas envolvendo estudos de caso, seminários, trabalhos individuais e em grupo, apresentação individual e em grupo.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 digital,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datashow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laboratório de informática com acesso à internet para o professor e para os alunos, preferencialmente um computador por aluno.</a:t>
            </a:r>
          </a:p>
          <a:p>
            <a:pPr lvl="1"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Ferramentas: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 Windows,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VSCode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++,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LucidChart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Draw.io, GIT, GITHUB e Ferramentas de Inteligência Artificial.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6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E8D6F071-D773-9C04-7A4F-6B704289C5D7}"/>
              </a:ext>
            </a:extLst>
          </p:cNvPr>
          <p:cNvSpPr txBox="1"/>
          <p:nvPr/>
        </p:nvSpPr>
        <p:spPr>
          <a:xfrm>
            <a:off x="1198919" y="2455328"/>
            <a:ext cx="22862469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1ª Avaliação – Prova sobre Conceitos de Engenharia de Software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2ª Avaliação – Trabalho – Elaboração de Modelo via Diagrama de Classes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MV1 = (AV1 + AV2)/2</a:t>
            </a:r>
          </a:p>
          <a:p>
            <a:pPr lvl="1" algn="just"/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3ª Avaliação – Prova sobre Conceitos de Orientação a Objetos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4ª Avaliação – Trabalho - Codificação em Javascript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5ª Avaliação – Elaboração de Modelo via Diagrama de Classes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MV2 = (AV3 + AV4 + AV5)/3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28F7B48-2D12-5A8F-E9B0-4C802A6C7B25}"/>
              </a:ext>
            </a:extLst>
          </p:cNvPr>
          <p:cNvSpPr txBox="1"/>
          <p:nvPr/>
        </p:nvSpPr>
        <p:spPr>
          <a:xfrm>
            <a:off x="2371096" y="9030520"/>
            <a:ext cx="18898437" cy="421653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Semestre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G=(MV1+ 2*MV2) / 3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Recuperação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Final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GF=(G + 1,5*MVR) / 2,5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Reprovado </a:t>
            </a:r>
          </a:p>
          <a:p>
            <a:pPr marL="2971800" lvl="2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775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Bibliografia Básica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D7B0C96A-9D0D-45D0-98F2-E93EB1421C53}"/>
              </a:ext>
            </a:extLst>
          </p:cNvPr>
          <p:cNvSpPr txBox="1"/>
          <p:nvPr/>
        </p:nvSpPr>
        <p:spPr>
          <a:xfrm>
            <a:off x="853536" y="2183730"/>
            <a:ext cx="22517099" cy="12834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CARTER, J (2020). Manual de sobrevivência do novo programador. Editora Casa do Código.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GUEDES, G. T. (2018). UML 2-Uma abordagem prática.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Novatec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Editora.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LEITE, T. (2016). Orientação a objetos: aprenda seus conceitos e suas aplicabilidades de forma efetiva. Editora Casa do Código.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OLIVEIRA, W (2018). O universo da programação: Um guia de carreira em desenvolvimento de software. Editora Casa do Código.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VALENTE, M. T (2020). Engenharia de Software Moderna: Princípios e Práticas para Desenvolvimento de Software com Produtividade, Editora: Independente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8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12003</TotalTime>
  <Words>2507</Words>
  <Application>Microsoft Office PowerPoint</Application>
  <PresentationFormat>Personalizar</PresentationFormat>
  <Paragraphs>349</Paragraphs>
  <Slides>27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487</cp:revision>
  <cp:lastPrinted>2022-06-11T19:51:40Z</cp:lastPrinted>
  <dcterms:created xsi:type="dcterms:W3CDTF">2014-09-26T10:57:37Z</dcterms:created>
  <dcterms:modified xsi:type="dcterms:W3CDTF">2025-04-07T15:34:33Z</dcterms:modified>
</cp:coreProperties>
</file>