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65" r:id="rId2"/>
    <p:sldId id="511" r:id="rId3"/>
    <p:sldId id="524" r:id="rId4"/>
    <p:sldId id="523" r:id="rId5"/>
    <p:sldId id="525" r:id="rId6"/>
    <p:sldId id="526" r:id="rId7"/>
    <p:sldId id="519" r:id="rId8"/>
    <p:sldId id="515" r:id="rId9"/>
    <p:sldId id="520" r:id="rId10"/>
    <p:sldId id="527" r:id="rId11"/>
    <p:sldId id="528" r:id="rId12"/>
    <p:sldId id="529" r:id="rId13"/>
    <p:sldId id="530" r:id="rId14"/>
    <p:sldId id="490" r:id="rId15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506"/>
    <a:srgbClr val="FECD04"/>
    <a:srgbClr val="0579CC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57" autoAdjust="0"/>
    <p:restoredTop sz="72034" autoAdjust="0"/>
  </p:normalViewPr>
  <p:slideViewPr>
    <p:cSldViewPr snapToGrid="0">
      <p:cViewPr varScale="1">
        <p:scale>
          <a:sx n="36" d="100"/>
          <a:sy n="36" d="100"/>
        </p:scale>
        <p:origin x="2226" y="2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7598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5596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58323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060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3892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7012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1289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37159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6886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5963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96137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4996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8522E-93FC-4862-9271-D398DBC5AC0E}" type="datetime1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 | Aula 15 – Planilha Eletrônica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0CEBD-B700-4EFB-97BA-C4B322A62FEC}" type="datetime1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 | Aula 15 – Planilha Eletrônica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296B9-EF76-4EE3-8830-C5C9B700BC67}" type="datetime1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 | Aula 15 – Planilha Eletrônica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0B933-2900-4465-A3A8-0F49D218276E}" type="datetime1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 | Aula 15 – Planilha Eletrônica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57C8B-5C65-4C1D-BAFC-6E6CCA3E3DCC}" type="datetime1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 | Aula 15 – Planilha Eletrônica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B24C6-6AC7-4E42-9FD7-988A7CDCC78D}" type="datetime1">
              <a:rPr lang="en-US" smtClean="0"/>
              <a:t>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 | Aula 15 – Planilha Eletrônica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9CBF8-FE10-4057-99DB-BE72823686F8}" type="datetime1">
              <a:rPr lang="en-US" smtClean="0"/>
              <a:t>2/11/2025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 | Aula 15 – Planilha Eletrônica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6451C-F900-4D23-875A-2789B30F1510}" type="datetime1">
              <a:rPr lang="en-US" smtClean="0"/>
              <a:t>2/11/2025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 | Aula 15 – Planilha Eletrônica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36011-E858-4006-B8AF-6FF82FD0BBDC}" type="datetime1">
              <a:rPr lang="en-US" smtClean="0"/>
              <a:t>2/11/2025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 | Aula 15 – Planilha Eletrônica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5B8BF-5B6A-4CD3-8A13-E42D47823F0C}" type="datetime1">
              <a:rPr lang="en-US" smtClean="0"/>
              <a:t>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 | Aula 15 – Planilha Eletrônica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48657-8A9B-4BB9-813E-C906C67724CB}" type="datetime1">
              <a:rPr lang="en-US" smtClean="0"/>
              <a:t>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 | Aula 15 – Planilha Eletrônica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6FBE27-0A7F-4A74-84A7-1A3A633AC57F}" type="datetime1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Metodologia e Produção de Conhecimento na Cultura Digital | Aula 15 – Planilha Eletrônica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hyperlink" Target="https://www.kaggle.com/datasets/adaoduque/campeonato-brasileiro-de-futebol?resource=download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3182702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5153" y="6572717"/>
            <a:ext cx="1122046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5400" dirty="0">
                <a:solidFill>
                  <a:schemeClr val="bg1"/>
                </a:solidFill>
                <a:latin typeface="Futura Bk BT" panose="020B0502020204020303" pitchFamily="34" charset="0"/>
              </a:rPr>
              <a:t>Metodologia e Produção de Conhecimento na Cultura Digital</a:t>
            </a:r>
            <a:endParaRPr lang="en-US" sz="54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15 – Planilha Eletrônica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79504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Planilha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Eletrônica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Excel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340388" y="1295558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353" y="12999161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15 – Planilha Eletrônica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0A87D99B-A9EA-5421-34D1-B4282EDA20E7}"/>
              </a:ext>
            </a:extLst>
          </p:cNvPr>
          <p:cNvSpPr txBox="1"/>
          <p:nvPr/>
        </p:nvSpPr>
        <p:spPr>
          <a:xfrm>
            <a:off x="1006413" y="2707222"/>
            <a:ext cx="22820375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 Prático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partir de filtros, o time mais vencedor, o estádio e o estado com mais jogos, a maior goleada do mandante e a maior goleada do visitante;</a:t>
            </a:r>
          </a:p>
          <a:p>
            <a:pPr marL="571500" indent="-571500" algn="just">
              <a:buFontTx/>
              <a:buChar char="-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Tx/>
              <a:buChar char="-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Aplique o filtro no cabeçalho;</a:t>
            </a:r>
          </a:p>
          <a:p>
            <a:pPr marL="1485900" lvl="1" indent="-571500" algn="just">
              <a:buFontTx/>
              <a:buChar char="-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Selecione a coluna do campo a ser contabilizado;</a:t>
            </a:r>
          </a:p>
          <a:p>
            <a:pPr marL="1485900" lvl="1" indent="-571500" algn="just">
              <a:buFontTx/>
              <a:buChar char="-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Verifique a contagem no canto inferior esquerdo;</a:t>
            </a:r>
          </a:p>
          <a:p>
            <a:pPr marL="571500" indent="-571500" algn="just">
              <a:buFontTx/>
              <a:buChar char="-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Tx/>
              <a:buChar char="-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8B073BA-1C07-C355-0D41-AA0F4DCAB8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1977" y="8590385"/>
            <a:ext cx="8510895" cy="2877165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9D621E0A-315A-D62C-8EB2-AEB225AFD4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23654" y="9711423"/>
            <a:ext cx="8670877" cy="1756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043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79504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Planilha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Eletrônica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Excel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340388" y="1295558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353" y="12999161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15 – Planilha Eletrônica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0A87D99B-A9EA-5421-34D1-B4282EDA20E7}"/>
              </a:ext>
            </a:extLst>
          </p:cNvPr>
          <p:cNvSpPr txBox="1"/>
          <p:nvPr/>
        </p:nvSpPr>
        <p:spPr>
          <a:xfrm>
            <a:off x="770606" y="2268107"/>
            <a:ext cx="22820375" cy="13018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 Prático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partir de fórmulas de texto crie o placar do jogo no formato “Time Mandate 0 x 0 Time Visitante”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Tx/>
              <a:buChar char="-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Utilize a função CONCATENAR  “=CONCATENAR(E2;" ";M2;" X ";N2;" ";F2)”</a:t>
            </a:r>
          </a:p>
          <a:p>
            <a:pPr marL="1485900" lvl="1" indent="-571500" algn="just">
              <a:buFontTx/>
              <a:buChar char="-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partir de fórmulas extraia o último nome dos técnicos; </a:t>
            </a:r>
          </a:p>
          <a:p>
            <a:pPr algn="just"/>
            <a:endParaRPr lang="pt-BR" sz="40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Tx/>
              <a:buChar char="-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Crie uma coluna contendo o nome do técnico sem espaço usando a função SUBSTITUIR;</a:t>
            </a:r>
          </a:p>
          <a:p>
            <a:pPr marL="1485900" lvl="1" indent="-571500" algn="just">
              <a:buFontTx/>
              <a:buChar char="-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Calcule a diferença de caracteres entre a coluna original e a coluna recém-criada usando a função NÚM.CARACT;</a:t>
            </a:r>
          </a:p>
          <a:p>
            <a:pPr marL="1485900" lvl="1" indent="-571500" algn="just">
              <a:buFontTx/>
              <a:buChar char="-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Substitua a última ocorrência de “espaço” por um caractere especial usando a função SUBSTITUIR; </a:t>
            </a:r>
          </a:p>
          <a:p>
            <a:pPr marL="1485900" lvl="1" indent="-571500" algn="just">
              <a:buFontTx/>
              <a:buChar char="-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Localize a posição do caractere especial usando a função LOCALIZAR;</a:t>
            </a:r>
          </a:p>
          <a:p>
            <a:pPr marL="1485900" lvl="1" indent="-571500" algn="just">
              <a:buFontTx/>
              <a:buChar char="-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Extraia a sobrenome do texto usando a função DIREITA;</a:t>
            </a:r>
          </a:p>
          <a:p>
            <a:pPr marL="1485900" lvl="1" indent="-571500" algn="just">
              <a:buFontTx/>
              <a:buChar char="-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Tx/>
              <a:buChar char="-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235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79504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Planilha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Eletrônica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Excel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340388" y="1295558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353" y="12999161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15 – Planilha Eletrônica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0A87D99B-A9EA-5421-34D1-B4282EDA20E7}"/>
              </a:ext>
            </a:extLst>
          </p:cNvPr>
          <p:cNvSpPr txBox="1"/>
          <p:nvPr/>
        </p:nvSpPr>
        <p:spPr>
          <a:xfrm>
            <a:off x="770606" y="2268107"/>
            <a:ext cx="22820375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 Prático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partir de fórmulas extraia o último nome dos técnicos; </a:t>
            </a:r>
          </a:p>
          <a:p>
            <a:pPr algn="just"/>
            <a:endParaRPr lang="pt-BR" sz="40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Tx/>
              <a:buChar char="-"/>
            </a:pPr>
            <a:r>
              <a:rPr lang="pt-BR" sz="4000" dirty="0">
                <a:latin typeface="Corbel Light" panose="020B03030202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Q4608 	-&gt; =SUBSTITUIR(I4608;” “;“”) </a:t>
            </a:r>
          </a:p>
          <a:p>
            <a:pPr marL="1485900" lvl="1" indent="-571500" algn="just">
              <a:buFontTx/>
              <a:buChar char="-"/>
            </a:pPr>
            <a:r>
              <a:rPr lang="pt-BR" sz="4000" dirty="0">
                <a:latin typeface="Corbel Light" panose="020B03030202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R4608 	-&gt; =NÚM.CARACT(I4608)-NÚM.CARACT(Q4608)</a:t>
            </a:r>
          </a:p>
          <a:p>
            <a:pPr marL="1485900" lvl="1" indent="-571500" algn="just">
              <a:buFontTx/>
              <a:buChar char="-"/>
            </a:pPr>
            <a:r>
              <a:rPr lang="pt-BR" sz="4000" dirty="0">
                <a:latin typeface="Corbel Light" panose="020B03030202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S4608	-&gt; =SUBSTITUIR(I4608;" ";"|";R4608);</a:t>
            </a:r>
          </a:p>
          <a:p>
            <a:pPr marL="1485900" lvl="1" indent="-571500" algn="just">
              <a:buFontTx/>
              <a:buChar char="-"/>
            </a:pPr>
            <a:r>
              <a:rPr lang="pt-BR" sz="4000" dirty="0">
                <a:latin typeface="Corbel Light" panose="020B03030202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T4608 	-&gt; =LOCALIZAR("|";S4608)</a:t>
            </a:r>
          </a:p>
          <a:p>
            <a:pPr marL="1485900" lvl="1" indent="-571500" algn="just">
              <a:buFontTx/>
              <a:buChar char="-"/>
            </a:pPr>
            <a:r>
              <a:rPr lang="pt-BR" sz="4000" dirty="0">
                <a:latin typeface="Corbel Light" panose="020B0303020204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U4608	-&gt; =DIREITA(I4608;NÚM.CARACT(I4608)-T4608)</a:t>
            </a:r>
            <a:endParaRPr lang="pt-BR" sz="40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629D87F-F66D-9F02-0149-D13181B10A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6354" y="8535627"/>
            <a:ext cx="14995107" cy="2782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050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79504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Planilha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Eletrônica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Excel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340388" y="1295558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353" y="12999161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15 – Planilha Eletrônica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0A87D99B-A9EA-5421-34D1-B4282EDA20E7}"/>
              </a:ext>
            </a:extLst>
          </p:cNvPr>
          <p:cNvSpPr txBox="1"/>
          <p:nvPr/>
        </p:nvSpPr>
        <p:spPr>
          <a:xfrm>
            <a:off x="1006413" y="2707222"/>
            <a:ext cx="22820375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 Prático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partir dos dados de jogos do campeonato brasileiro, descubra as seguintes informações: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Tx/>
              <a:buChar char="-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partir de fórmulas e filtros calcule o número de vitórias, derrotas e empates no confronto direito de dois times; </a:t>
            </a:r>
          </a:p>
          <a:p>
            <a:pPr marL="571500" indent="-571500" algn="just">
              <a:buFontTx/>
              <a:buChar char="-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Tx/>
              <a:buChar char="-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Tx/>
              <a:buChar char="-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2BBC682-80BE-6244-46D4-913A335207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4503" y="6569962"/>
            <a:ext cx="13195885" cy="5948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452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42388" y="13070614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0171" y="13096439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15 – Planilha Eletrônica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75065" y="13086650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ftamberlini.eti.br/</a:t>
            </a:r>
            <a:r>
              <a:rPr lang="pt-BR" sz="4800" b="1" spc="1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ifrj</a:t>
            </a:r>
            <a:endParaRPr lang="pt-BR" sz="48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AD6C1487-AFDF-DD2D-4F63-B1CD427F3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79504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Planilha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Eletrônica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Excel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340388" y="1295558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353" y="12999161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15 – Planilha Eletrônica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0A87D99B-A9EA-5421-34D1-B4282EDA20E7}"/>
              </a:ext>
            </a:extLst>
          </p:cNvPr>
          <p:cNvSpPr txBox="1"/>
          <p:nvPr/>
        </p:nvSpPr>
        <p:spPr>
          <a:xfrm>
            <a:off x="1006414" y="2805433"/>
            <a:ext cx="15476850" cy="9079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Aula Prática – Importação de dados (CSV)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Importar dados de arquivo .CSV (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Comma-Separated-Values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</a:p>
          <a:p>
            <a:pPr marL="1657350" lvl="1" indent="-742950" algn="just">
              <a:buFont typeface="+mj-lt"/>
              <a:buAutoNum type="arabicPeriod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Delimitado/Largura Fixa</a:t>
            </a: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Cabeçalho/Origem do arquivo (Codificação UTF-8)</a:t>
            </a: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Delimitadores (Tabulação, Ponto e vírgula, Vírgula, Espaço ou Outros)</a:t>
            </a: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Qualificador de Texto</a:t>
            </a: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Formato dos dados da coluna (tipo de dado)</a:t>
            </a: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Separador decimal e milhar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11A9087B-6A8C-CEC9-DDF8-9872562897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75769" y="3767754"/>
            <a:ext cx="6257925" cy="417195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3C6ED3B7-B595-B1BF-F536-FA2AA6FAB9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09359" y="8373629"/>
            <a:ext cx="6257925" cy="417195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972CE9FB-450A-F3DB-997A-FB4E45C673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54625" y="5319588"/>
            <a:ext cx="6257925" cy="41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49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79504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Planilha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Eletrônica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Excel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340388" y="1295558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353" y="12999161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15 – Planilha Eletrônica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0A87D99B-A9EA-5421-34D1-B4282EDA20E7}"/>
              </a:ext>
            </a:extLst>
          </p:cNvPr>
          <p:cNvSpPr txBox="1"/>
          <p:nvPr/>
        </p:nvSpPr>
        <p:spPr>
          <a:xfrm>
            <a:off x="1006414" y="2805433"/>
            <a:ext cx="1547685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Aula Prática – Classificar e Filtro</a:t>
            </a:r>
          </a:p>
          <a:p>
            <a:pPr algn="just"/>
            <a:endParaRPr lang="pt-BR" sz="40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4BD06C13-A1E9-5D31-5AB7-A08381214C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03507" y="4535568"/>
            <a:ext cx="7442784" cy="3045292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3CC4088D-3D03-D4E7-9E7A-277CFA5C17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528" y="4470791"/>
            <a:ext cx="6858121" cy="2892338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8E9A590A-BD0B-409C-43DB-DDADADF9A8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04234" y="8849499"/>
            <a:ext cx="15953120" cy="1885207"/>
          </a:xfrm>
          <a:prstGeom prst="rect">
            <a:avLst/>
          </a:prstGeom>
        </p:spPr>
      </p:pic>
      <p:sp>
        <p:nvSpPr>
          <p:cNvPr id="19" name="TextBox 8">
            <a:extLst>
              <a:ext uri="{FF2B5EF4-FFF2-40B4-BE49-F238E27FC236}">
                <a16:creationId xmlns:a16="http://schemas.microsoft.com/office/drawing/2014/main" id="{67D2ACA1-0427-5029-A718-062DC82CE558}"/>
              </a:ext>
            </a:extLst>
          </p:cNvPr>
          <p:cNvSpPr txBox="1"/>
          <p:nvPr/>
        </p:nvSpPr>
        <p:spPr>
          <a:xfrm>
            <a:off x="1795528" y="3880952"/>
            <a:ext cx="1547685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Menu de Dados</a:t>
            </a:r>
          </a:p>
          <a:p>
            <a:pPr algn="just"/>
            <a:endParaRPr lang="pt-BR" sz="40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TextBox 8">
            <a:extLst>
              <a:ext uri="{FF2B5EF4-FFF2-40B4-BE49-F238E27FC236}">
                <a16:creationId xmlns:a16="http://schemas.microsoft.com/office/drawing/2014/main" id="{213344BC-B974-1DCE-AC9D-4AA6B9886C33}"/>
              </a:ext>
            </a:extLst>
          </p:cNvPr>
          <p:cNvSpPr txBox="1"/>
          <p:nvPr/>
        </p:nvSpPr>
        <p:spPr>
          <a:xfrm>
            <a:off x="3865082" y="8235476"/>
            <a:ext cx="1547685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Filtro</a:t>
            </a:r>
          </a:p>
          <a:p>
            <a:pPr algn="just"/>
            <a:endParaRPr lang="pt-BR" sz="40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TextBox 8">
            <a:extLst>
              <a:ext uri="{FF2B5EF4-FFF2-40B4-BE49-F238E27FC236}">
                <a16:creationId xmlns:a16="http://schemas.microsoft.com/office/drawing/2014/main" id="{A54D7650-5889-391D-B2D2-13F7802AC1B2}"/>
              </a:ext>
            </a:extLst>
          </p:cNvPr>
          <p:cNvSpPr txBox="1"/>
          <p:nvPr/>
        </p:nvSpPr>
        <p:spPr>
          <a:xfrm>
            <a:off x="11755907" y="4033352"/>
            <a:ext cx="1547685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Classificador</a:t>
            </a:r>
          </a:p>
          <a:p>
            <a:pPr algn="just"/>
            <a:endParaRPr lang="pt-BR" sz="40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186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79504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Planilha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Eletrônica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Excel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340388" y="1295558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353" y="12999161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15 – Planilha Eletrônica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0A87D99B-A9EA-5421-34D1-B4282EDA20E7}"/>
              </a:ext>
            </a:extLst>
          </p:cNvPr>
          <p:cNvSpPr txBox="1"/>
          <p:nvPr/>
        </p:nvSpPr>
        <p:spPr>
          <a:xfrm>
            <a:off x="1006413" y="2805433"/>
            <a:ext cx="22820375" cy="9818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Aula Prática – Funções de Texto</a:t>
            </a:r>
          </a:p>
          <a:p>
            <a:pPr marL="1657350" lvl="1" indent="-742950" algn="just">
              <a:buFont typeface="+mj-lt"/>
              <a:buAutoNum type="arabicPeriod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FUNÇÃO ARRUMAR - Retira os espaços em branco dos dois lados da frase</a:t>
            </a: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FUNÇÃO CARACT - Retorna o caractere conforme o número da tabela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ascii</a:t>
            </a: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FUNÇÃO CÓDIGO - Ao contrário da função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caract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retorna o número da tabela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ascii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correspondente a letra</a:t>
            </a: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FUNÇÃO CONCATENAR - Une conteúdo de células em formato texto</a:t>
            </a: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FUNÇÃO DIREITA - Retorna os n caracteres da direita de uma célula</a:t>
            </a: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FUNÇÃO ESQUERDA - Retorna os n caracteres da esquerda de uma célula</a:t>
            </a: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FUNÇÃO EXATO - Identifica se o conteúdo das duas células é igual</a:t>
            </a: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FUNÇÃO EXT.TEXTO - Retorna n caracteres a partir de uma posição determinada</a:t>
            </a: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5100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79504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Planilha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Eletrônica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Excel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340388" y="1295558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353" y="12999161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15 – Planilha Eletrônica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0A87D99B-A9EA-5421-34D1-B4282EDA20E7}"/>
              </a:ext>
            </a:extLst>
          </p:cNvPr>
          <p:cNvSpPr txBox="1"/>
          <p:nvPr/>
        </p:nvSpPr>
        <p:spPr>
          <a:xfrm>
            <a:off x="1006413" y="2805433"/>
            <a:ext cx="22820375" cy="9694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Aula Prática – Funções de Texto</a:t>
            </a:r>
          </a:p>
          <a:p>
            <a:pPr marL="1657350" lvl="1" indent="-742950" algn="just">
              <a:buFont typeface="+mj-lt"/>
              <a:buAutoNum type="arabicPeriod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FUNÇÃO DEF.NÚM.DEC - Formata um número como texto utilizando separador de milhares</a:t>
            </a: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FUNÇÃO MAIÚSCULA - Converte o texto para maiúsculo</a:t>
            </a: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FUNÇÃO MINÚSCULA - Converte o texto para minúsculo</a:t>
            </a: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FUNÇÃO MOEDA - Formata um número como moeda</a:t>
            </a: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FUNÇÃO MUDAR - Muda os n caracteres de uma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seqüência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partir de uma posição determinada, por outra determinada</a:t>
            </a: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FUNÇÃO NÚM.CARACT - 	Conta a quantidade de caracteres</a:t>
            </a: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FUNÇÃO LOCALIZAR - Retorna a posição de um determinado caractere em um texto, a partir de uma determinada posição, </a:t>
            </a:r>
            <a:r>
              <a:rPr lang="pt-BR" sz="3200" b="1" u="sng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não diferencia 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maiúsculas e minúsculas</a:t>
            </a: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FUNÇÃO PRI.MAIÚSCULA - Converte a primeira letra de cada palavra de uma frase para maiúscula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269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79504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Planilha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Eletrônica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Excel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340388" y="1295558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353" y="12999161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15 – Planilha Eletrônica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0A87D99B-A9EA-5421-34D1-B4282EDA20E7}"/>
              </a:ext>
            </a:extLst>
          </p:cNvPr>
          <p:cNvSpPr txBox="1"/>
          <p:nvPr/>
        </p:nvSpPr>
        <p:spPr>
          <a:xfrm>
            <a:off x="1006413" y="2805433"/>
            <a:ext cx="22820375" cy="9202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Aula Prática – Funções de Texto</a:t>
            </a:r>
          </a:p>
          <a:p>
            <a:pPr marL="1657350" lvl="1" indent="-742950" algn="just">
              <a:buFont typeface="+mj-lt"/>
              <a:buAutoNum type="arabicPeriod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FUNÇÃO PROCURAR - Retorna a posição de um determinado caractere em um texto, a partir de uma determinada posição, </a:t>
            </a:r>
            <a:r>
              <a:rPr lang="pt-BR" sz="3200" b="1" u="sng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diferencia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maiúsculas e minúsculas</a:t>
            </a: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FUNÇÃO REPT - Repete um valor uma determinada quantidade de vezes</a:t>
            </a: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FUNÇÃO SUBSTITUIR - Pesquisa e substitui uma ocorrência de valor em uma célula</a:t>
            </a: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FUNÇÃO T - Identifica se é texto o conteúdo de uma célula, retornando o conteúdo da célula em caso afirmativo e em negativo “”</a:t>
            </a: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FUNÇÃO TEXTO - Formata um número conforme determinado</a:t>
            </a: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FUNÇÃO TIRAR- Retorna do texto todos os caracteres não imprimíveis</a:t>
            </a: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FUNÇÃO VALOR - Converte um número em formato texto em formato número</a:t>
            </a:r>
          </a:p>
          <a:p>
            <a:pPr lvl="2" algn="just"/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0624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79504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Planilha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Eletrônica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Excel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340388" y="1295558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353" y="12999161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15 – Planilha Eletrônica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0A87D99B-A9EA-5421-34D1-B4282EDA20E7}"/>
              </a:ext>
            </a:extLst>
          </p:cNvPr>
          <p:cNvSpPr txBox="1"/>
          <p:nvPr/>
        </p:nvSpPr>
        <p:spPr>
          <a:xfrm>
            <a:off x="1006413" y="2805433"/>
            <a:ext cx="228203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Aula Prática – Tabela ASCII e Estendida</a:t>
            </a: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Picture 2" descr="Inline image 2 | Tabela ascii, Letras, Aleatória">
            <a:extLst>
              <a:ext uri="{FF2B5EF4-FFF2-40B4-BE49-F238E27FC236}">
                <a16:creationId xmlns:a16="http://schemas.microsoft.com/office/drawing/2014/main" id="{3CBF5F57-2A46-3AD3-4BA6-E5A553DBD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8544" y="4352402"/>
            <a:ext cx="10382250" cy="7222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Uma introdução a ASCII e Unicode | Blog TreinaWeb">
            <a:extLst>
              <a:ext uri="{FF2B5EF4-FFF2-40B4-BE49-F238E27FC236}">
                <a16:creationId xmlns:a16="http://schemas.microsoft.com/office/drawing/2014/main" id="{97EBC902-930D-D015-9B5D-751778016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7188" y="2947735"/>
            <a:ext cx="5486400" cy="8983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8484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79504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Planilha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Eletrônica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Excel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340388" y="1295558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353" y="12999161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15 – Planilha Eletrônica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0A87D99B-A9EA-5421-34D1-B4282EDA20E7}"/>
              </a:ext>
            </a:extLst>
          </p:cNvPr>
          <p:cNvSpPr txBox="1"/>
          <p:nvPr/>
        </p:nvSpPr>
        <p:spPr>
          <a:xfrm>
            <a:off x="1006413" y="2805433"/>
            <a:ext cx="22820375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Aula Prática – Base de Dados</a:t>
            </a:r>
          </a:p>
          <a:p>
            <a:pPr algn="just"/>
            <a:endParaRPr lang="pt-BR" sz="40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dirty="0">
                <a:hlinkClick r:id="rId4"/>
              </a:rPr>
              <a:t>Campeonato Brasileiro de Futebol</a:t>
            </a:r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0BFAF47-9DD8-D843-00ED-6796DACD80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26352" y="5717321"/>
            <a:ext cx="10220325" cy="5991225"/>
          </a:xfrm>
          <a:prstGeom prst="rect">
            <a:avLst/>
          </a:prstGeom>
        </p:spPr>
      </p:pic>
      <p:pic>
        <p:nvPicPr>
          <p:cNvPr id="3074" name="Picture 2" descr="Kaggle, logo Icon in Vector Logo">
            <a:extLst>
              <a:ext uri="{FF2B5EF4-FFF2-40B4-BE49-F238E27FC236}">
                <a16:creationId xmlns:a16="http://schemas.microsoft.com/office/drawing/2014/main" id="{EFA0024E-A509-EBE8-6C56-8EECA95A4B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6209507"/>
            <a:ext cx="7016452" cy="3508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9021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79504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Planilha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Eletrônica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Excel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340388" y="1295558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353" y="12999161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15 – Planilha Eletrônica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0A87D99B-A9EA-5421-34D1-B4282EDA20E7}"/>
              </a:ext>
            </a:extLst>
          </p:cNvPr>
          <p:cNvSpPr txBox="1"/>
          <p:nvPr/>
        </p:nvSpPr>
        <p:spPr>
          <a:xfrm>
            <a:off x="1006413" y="2707222"/>
            <a:ext cx="22820375" cy="11787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 Prático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partir dos dados de jogos do campeonato brasileiro, descubra as seguintes informações:</a:t>
            </a:r>
          </a:p>
          <a:p>
            <a:pPr marL="571500" indent="-571500" algn="just">
              <a:buFontTx/>
              <a:buChar char="-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Tx/>
              <a:buChar char="-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partir de filtros, o time mais vencedor, o estádio e o estado com mais jogos, a maior goleada do mandante e a maior goleada do visitante;</a:t>
            </a:r>
          </a:p>
          <a:p>
            <a:pPr marL="571500" indent="-571500" algn="just">
              <a:buFontTx/>
              <a:buChar char="-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Tx/>
              <a:buChar char="-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partir de fórmulas de texto crie o placar do jogo no formato “Time Mandate 0 x 0 Time Visitante”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Tx/>
              <a:buChar char="-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partir de fórmulas extraia o último nome dos técnicos; </a:t>
            </a:r>
          </a:p>
          <a:p>
            <a:pPr marL="571500" indent="-571500" algn="just">
              <a:buFontTx/>
              <a:buChar char="-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Tx/>
              <a:buChar char="-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partir de fórmulas e filtros calcule o número de vitórias, derrotas e empates no confronto direito de dois times; </a:t>
            </a:r>
          </a:p>
          <a:p>
            <a:pPr marL="571500" indent="-571500" algn="just">
              <a:buFontTx/>
              <a:buChar char="-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Tx/>
              <a:buChar char="-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Tx/>
              <a:buChar char="-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742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12620</TotalTime>
  <Words>1218</Words>
  <Application>Microsoft Office PowerPoint</Application>
  <PresentationFormat>Personalizar</PresentationFormat>
  <Paragraphs>193</Paragraphs>
  <Slides>14</Slides>
  <Notes>13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22" baseType="lpstr">
      <vt:lpstr>Arial</vt:lpstr>
      <vt:lpstr>Arial Black</vt:lpstr>
      <vt:lpstr>Calibri</vt:lpstr>
      <vt:lpstr>Calibri Light</vt:lpstr>
      <vt:lpstr>Corbel Light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505</cp:revision>
  <cp:lastPrinted>2022-06-11T19:51:40Z</cp:lastPrinted>
  <dcterms:created xsi:type="dcterms:W3CDTF">2014-09-26T10:57:37Z</dcterms:created>
  <dcterms:modified xsi:type="dcterms:W3CDTF">2025-02-11T13:41:01Z</dcterms:modified>
</cp:coreProperties>
</file>