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5" r:id="rId2"/>
    <p:sldId id="509" r:id="rId3"/>
    <p:sldId id="511" r:id="rId4"/>
    <p:sldId id="513" r:id="rId5"/>
    <p:sldId id="514" r:id="rId6"/>
    <p:sldId id="515" r:id="rId7"/>
    <p:sldId id="516" r:id="rId8"/>
    <p:sldId id="517" r:id="rId9"/>
    <p:sldId id="523" r:id="rId10"/>
    <p:sldId id="519" r:id="rId11"/>
    <p:sldId id="524" r:id="rId12"/>
    <p:sldId id="522" r:id="rId13"/>
    <p:sldId id="525" r:id="rId14"/>
    <p:sldId id="521" r:id="rId15"/>
    <p:sldId id="520" r:id="rId16"/>
    <p:sldId id="490" r:id="rId1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363092-8C37-4D5F-9F59-B1B703191F8E}" v="1" dt="2025-02-11T13:38:41.6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35" d="100"/>
          <a:sy n="35" d="100"/>
        </p:scale>
        <p:origin x="2244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96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41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673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73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6137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67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54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96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673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59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701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688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E29C-388E-4AEA-80E8-E12EF6006CF8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3BD2-C6AD-40C0-BEB4-AD11B16B690E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2C30-6199-4730-9332-EFFC7D5A08CC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DFAA-378E-43F1-8892-3122137131BB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C4F1-1C2C-4CFD-BFCB-DBB74EC59C3B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46CB9-A34F-4AE0-B712-C2052C18CBB5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EEF1F-1713-4609-9D42-05EA11FFAC63}" type="datetime1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D498-5CCB-434F-B7A5-1723D141809A}" type="datetime1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03C4A-A3EA-4393-B5CD-14596102ABFB}" type="datetime1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E6A21-9341-4E6C-BCB4-2830EB8F3D25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D4CA2-C7B7-4E25-9A98-62B6CE580ECE}" type="datetime1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27014-951E-4FBF-9495-27C65BF0CA81}" type="datetime1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 | Aula 11 – Planilha Eletrônica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60669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Informática Aplicada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Tabela Verdade E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F45A3E-9FFC-5704-1155-48FE906F0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7187" y="5074246"/>
            <a:ext cx="8593251" cy="438651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660D193-785B-258D-99C0-BEDAA0327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3564" y="5272282"/>
            <a:ext cx="8278152" cy="417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8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Uso de Funções e Operadores Lógicos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Critérios:</a:t>
            </a:r>
          </a:p>
          <a:p>
            <a:pPr lvl="1" algn="just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Aprovado 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Média &gt;= 6 e Falta &lt; 5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Recuperação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Média &gt;= 4 e &lt; 6 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Falta &lt; 5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Reprovado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Média &lt;4 ou Falta &gt;= 5</a:t>
            </a: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8095D29-D78F-E59A-F4B9-F448F161D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0028" y="5390149"/>
            <a:ext cx="12316034" cy="34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947735"/>
            <a:ext cx="22820375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Funções de Contagem e Estatísticas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Funções de Contagem</a:t>
            </a:r>
          </a:p>
          <a:p>
            <a:pPr marL="1371600" lvl="1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CONT.VALORES: para contar células que não estão vazias.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CONTAGEM ou CONT.NÚM: para contar células que contêm números.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CONTAR.VAZIO: para contar células que estão em branco.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CONT.SE: para contar células que atendem a um critério especificado.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CONT.SES: para contar células que atendem a mais de um critério especificado.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MÉDIA: para calcular a média das células.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MÁXIMO: retorna o valor máximo das células selecionadas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MÍNIMO: retorna o valor mínimo das células selecionadas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55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947735"/>
            <a:ext cx="228203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A partir dos dados abaixo: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EB7124F-B91E-D877-7E48-42F1777B6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7456" y="4635754"/>
            <a:ext cx="21109087" cy="720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7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Elabore a planilha abaixo utilizando funções lógicas e de contagem conforme modelo abaixo: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B5E642-486B-0A7D-DC8D-A0F93FB77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5679323"/>
            <a:ext cx="22033993" cy="53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6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707222"/>
            <a:ext cx="228203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Elabore a planilha abaixo utilizando funções lógicas e de contagem conforme modelo abaixo: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FBA572-2BA6-5A21-7B76-C207318D6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866" y="4983059"/>
            <a:ext cx="16164007" cy="686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4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42388" y="1307061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0171" y="13096439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75065" y="1308665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A6FA400-362C-2DBB-F1C0-63376990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31011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8" name="Picture 4" descr="Office 365 - Grvppe">
            <a:extLst>
              <a:ext uri="{FF2B5EF4-FFF2-40B4-BE49-F238E27FC236}">
                <a16:creationId xmlns:a16="http://schemas.microsoft.com/office/drawing/2014/main" id="{32A5C7F8-608D-463B-3B10-661C0360A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3651886"/>
            <a:ext cx="4049078" cy="295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Excel e G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3134490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>
                    <a:lumMod val="95000"/>
                  </a:schemeClr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340388" y="1316159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8691181" y="2620087"/>
            <a:ext cx="15173892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 Eletrônica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planilha eletrônica é um software que permite criar, organizar e manipular dados em formato tabular. Ela é amplamente utilizada para realizar cálculos, análises e apresentações de informações numéricas e textuais de forma organizada. A planilha eletrônica é composta por células organizadas em linhas e colunas, formando uma grade que permite a entrada e manipulação de dados.</a:t>
            </a: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células em uma planilha eletrônica podem conter números, fórmulas, textos, datas e outros tipos de dados. Além disso, é possível realizar operações matemáticas e lógicas entre as células utilizando fórmulas e funções pré-definidas, facilitando a realização de cálculos complexos.</a:t>
            </a: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planilhas eletrônicas também oferecem recursos para formatação, como alterar a aparência das células, aplicar estilos, cores e fontes, além de permitir a criação de gráficos para visualizar os dados de forma mais intuitiva.</a:t>
            </a: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 os softwares mais conhecidos para criação de planilhas eletrônicas, podemos citar o Microsoft Excel, o Google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Sheets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LibreOffice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	</a:t>
            </a:r>
          </a:p>
        </p:txBody>
      </p:sp>
      <p:pic>
        <p:nvPicPr>
          <p:cNvPr id="5" name="Picture 4" descr="Excel: Aprenda a como mesclar células | Mundo Conectado">
            <a:extLst>
              <a:ext uri="{FF2B5EF4-FFF2-40B4-BE49-F238E27FC236}">
                <a16:creationId xmlns:a16="http://schemas.microsoft.com/office/drawing/2014/main" id="{3A4C5818-3ED8-66E8-AEF6-38E8A2488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09" y="6526092"/>
            <a:ext cx="31718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oogle Sheets - Integração Google Docs para Benchmark Email">
            <a:extLst>
              <a:ext uri="{FF2B5EF4-FFF2-40B4-BE49-F238E27FC236}">
                <a16:creationId xmlns:a16="http://schemas.microsoft.com/office/drawing/2014/main" id="{352A461A-2709-219E-3699-D7B283413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85" y="8285585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4A2AAEA-E107-474D-9E2E-E25B2AE1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Apresentar as principais Teclas de Atalho (algumas comuns e outras diferentes de outros aplicativos - os termos foram traduzidos)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Conceitos:</a:t>
            </a:r>
          </a:p>
          <a:p>
            <a:pPr marL="2400300" lvl="2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Pasta de Trabalho;</a:t>
            </a:r>
          </a:p>
          <a:p>
            <a:pPr marL="2400300" lvl="2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Planilha;</a:t>
            </a:r>
          </a:p>
          <a:p>
            <a:pPr marL="2400300" lvl="2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Colunas, linhas e células</a:t>
            </a:r>
          </a:p>
          <a:p>
            <a:pPr marL="2400300" lvl="2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de Dados</a:t>
            </a:r>
          </a:p>
          <a:p>
            <a:pPr marL="3314700" lvl="3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Geral		- Número		- Moeda</a:t>
            </a:r>
          </a:p>
          <a:p>
            <a:pPr marL="3314700" lvl="3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Contábil		- Data			- Data Completa</a:t>
            </a:r>
          </a:p>
          <a:p>
            <a:pPr marL="3314700" lvl="3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Hora		- Porcentagem	- Fração</a:t>
            </a:r>
          </a:p>
          <a:p>
            <a:pPr marL="3314700" lvl="3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Científico	- Texto			- Especial</a:t>
            </a:r>
          </a:p>
          <a:p>
            <a:pPr marL="3314700" lvl="3" indent="-571500" algn="just">
              <a:buFontTx/>
              <a:buChar char="-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Personalizado</a:t>
            </a:r>
          </a:p>
        </p:txBody>
      </p:sp>
    </p:spTree>
    <p:extLst>
      <p:ext uri="{BB962C8B-B14F-4D97-AF65-F5344CB8AC3E}">
        <p14:creationId xmlns:p14="http://schemas.microsoft.com/office/powerpoint/2010/main" val="2729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Alça de Preenchimento (Autopreenchimento)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Alça de Preenchimento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Autopreenchimento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Números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Dias da Semana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Meses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Sequências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Padrões de Sequência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</a:t>
            </a:r>
          </a:p>
          <a:p>
            <a:pPr marL="2571750" lvl="2" indent="-7429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Dados Personalizada</a:t>
            </a:r>
          </a:p>
          <a:p>
            <a:pPr lvl="2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(Menu Arquivo-&gt;Opções)</a:t>
            </a:r>
          </a:p>
          <a:p>
            <a:pPr lvl="2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Alça de Preenchimento do Excel 2007 ao 2016 e LibreOffice Calc">
            <a:extLst>
              <a:ext uri="{FF2B5EF4-FFF2-40B4-BE49-F238E27FC236}">
                <a16:creationId xmlns:a16="http://schemas.microsoft.com/office/drawing/2014/main" id="{A2608C8A-67F8-F4D3-96C9-18D2BF2A7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2853" y="4475387"/>
            <a:ext cx="9286875" cy="62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34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Referência Relativa, Absoluta e Mista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referências no Excel podem ser de três tipos: relativa, absoluta e mista. Um endereço de célula sem referência fixa é chamado de relativo, com linha ou coluna fixa é chamado de misto e estando linha e coluna fixas é chamado de absoluto.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=A1 – endereço relativo. Não tem nada fixo.</a:t>
            </a:r>
          </a:p>
          <a:p>
            <a:pPr marL="2400300" lvl="2" indent="-571500" algn="just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=$A1 – endereço misto. Somente a coluna A está fixa.</a:t>
            </a:r>
          </a:p>
          <a:p>
            <a:pPr marL="2400300" lvl="2" indent="-571500" algn="just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=A$1 – endereço misto. Somente a linha 1 está fixa.</a:t>
            </a:r>
          </a:p>
          <a:p>
            <a:pPr marL="2400300" lvl="2" indent="-571500" algn="just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=$A$1 – endereço absoluto. A coluna A e a linha 1 estão fixas.</a:t>
            </a:r>
          </a:p>
          <a:p>
            <a:pPr marL="2400300" lvl="2" indent="-571500" algn="just">
              <a:buFont typeface="Wingdings" panose="05000000000000000000" pitchFamily="2" charset="2"/>
              <a:buChar char="Ø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Ø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Dica: use a tecla de atalho F4 para alterar os tipos de referência</a:t>
            </a:r>
          </a:p>
        </p:txBody>
      </p:sp>
    </p:spTree>
    <p:extLst>
      <p:ext uri="{BB962C8B-B14F-4D97-AF65-F5344CB8AC3E}">
        <p14:creationId xmlns:p14="http://schemas.microsoft.com/office/powerpoint/2010/main" val="113872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Referência Relativa, Absoluta e Mista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CA005F-65B5-4ECA-4466-66B4DD316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741" y="4985134"/>
            <a:ext cx="19810313" cy="520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2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- Elaborar a planilha abaixo utilizando alça de preenchimento e referências relativas e mistas.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70B8FE-B3AB-0A86-504D-E5F70EC52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7625" y="5326076"/>
            <a:ext cx="18708749" cy="614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9448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Funções e Operadores Lógicos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Funções Lógicas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SE - Avalia uma expressão lógica e retorna um entre dois valores, dependendo do resultado do teste.  Esta função utiliza três argumentos: 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=SE(teste lógico;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valor_se_verdadeiro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valor_se_falso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SEERRO - Retornará um valor que você especifica se uma fórmula for avaliada como um erro; do contrário, retornará o resultado da fórmula</a:t>
            </a:r>
          </a:p>
          <a:p>
            <a:pPr lvl="3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lvl="3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=SEERRO(valor ;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valor_se_ERRO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FALSO - Retorna o valor lógico FALSO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VERDADEIRO - Retorna o valor lógico VERDADEIRO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63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Planilha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Eletrônica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Excel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40388" y="1295558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99161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11 – Planilha Eletrônica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1006413" y="2805433"/>
            <a:ext cx="22820375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Prática – Funções e Operadores Lógicos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Funções Lógicas</a:t>
            </a:r>
          </a:p>
          <a:p>
            <a:pPr marL="1371600" lvl="1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E - Para determinar se todas as condições em um teste são VERDADEIRAS.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=E(lógico1, [lógico2], ...) 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OU - Para determinar se alguma das condições em um teste é VERDADEIRA.</a:t>
            </a:r>
          </a:p>
          <a:p>
            <a:pPr lvl="2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lvl="2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=OU(lógico1, [lógico2], ...) </a:t>
            </a: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 algn="just">
              <a:buFont typeface="Wingdings" panose="05000000000000000000" pitchFamily="2" charset="2"/>
              <a:buChar char="Ø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NÃO - Para inverter o valor lógica da expressão lógica</a:t>
            </a:r>
          </a:p>
          <a:p>
            <a:pPr lvl="3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3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=NÃO(lógico1, [lógico2], ...) 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1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12288</TotalTime>
  <Words>1269</Words>
  <Application>Microsoft Office PowerPoint</Application>
  <PresentationFormat>Personalizar</PresentationFormat>
  <Paragraphs>194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493</cp:revision>
  <cp:lastPrinted>2022-06-11T19:51:40Z</cp:lastPrinted>
  <dcterms:created xsi:type="dcterms:W3CDTF">2014-09-26T10:57:37Z</dcterms:created>
  <dcterms:modified xsi:type="dcterms:W3CDTF">2025-02-11T13:39:19Z</dcterms:modified>
</cp:coreProperties>
</file>