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5" r:id="rId2"/>
    <p:sldId id="509" r:id="rId3"/>
    <p:sldId id="537" r:id="rId4"/>
    <p:sldId id="539" r:id="rId5"/>
    <p:sldId id="540" r:id="rId6"/>
    <p:sldId id="538" r:id="rId7"/>
    <p:sldId id="541" r:id="rId8"/>
    <p:sldId id="542" r:id="rId9"/>
    <p:sldId id="543" r:id="rId10"/>
    <p:sldId id="544" r:id="rId11"/>
    <p:sldId id="545" r:id="rId12"/>
    <p:sldId id="546" r:id="rId13"/>
    <p:sldId id="548" r:id="rId14"/>
    <p:sldId id="549" r:id="rId15"/>
    <p:sldId id="552" r:id="rId16"/>
    <p:sldId id="553" r:id="rId17"/>
    <p:sldId id="551" r:id="rId18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2034" autoAdjust="0"/>
  </p:normalViewPr>
  <p:slideViewPr>
    <p:cSldViewPr snapToGrid="0">
      <p:cViewPr varScale="1">
        <p:scale>
          <a:sx n="36" d="100"/>
          <a:sy n="36" d="100"/>
        </p:scale>
        <p:origin x="2160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50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023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519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888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607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2197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508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363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565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084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043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328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763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875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86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362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42ECF-1058-4734-9F6F-0B2C2B6AAE51}" type="datetime1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10 – Criando Formulários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C9A0F-CDAE-42A2-AE6D-776219E97ACA}" type="datetime1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10 – Criando Formulários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DD81B-90F2-45A0-97EE-455D6309C1DA}" type="datetime1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10 – Criando Formulários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F73B2-B5F7-43B2-B2F7-3E96314719CE}" type="datetime1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10 – Criando Formulários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326E-4AB7-4677-AFE2-C461688AF2A4}" type="datetime1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10 – Criando Formulários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6925-BAF9-48A3-B95A-D7355720BA08}" type="datetime1">
              <a:rPr lang="en-US" smtClean="0"/>
              <a:t>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10 – Criando Formulários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7F2BA-C378-4092-835C-412D81A963EF}" type="datetime1">
              <a:rPr lang="en-US" smtClean="0"/>
              <a:t>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10 – Criando Formulários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80BEA-9485-4EC7-A7B1-3D5C5D2D9AED}" type="datetime1">
              <a:rPr lang="en-US" smtClean="0"/>
              <a:t>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10 – Criando Formulários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EF04A-D54E-4C5B-9277-C25713DFD359}" type="datetime1">
              <a:rPr lang="en-US" smtClean="0"/>
              <a:t>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10 – Criando Formulários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D7BA6-8DF6-480E-98FB-B8C7E6DBBE76}" type="datetime1">
              <a:rPr lang="en-US" smtClean="0"/>
              <a:t>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10 – Criando Formulários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62F34-B6A3-4B7A-9931-AC976EE0E5BE}" type="datetime1">
              <a:rPr lang="en-US" smtClean="0"/>
              <a:t>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 | Aula 10 – Criando Formulários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24AB0-BF96-40B2-82F8-C77F9ACEDC6F}" type="datetime1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 | Aula 10 – Criando Formulários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2979504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1"/>
            <a:ext cx="24384000" cy="3266574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153" y="6572717"/>
            <a:ext cx="11220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54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54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98430" y="12985750"/>
            <a:ext cx="22616602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79504"/>
            <a:ext cx="24384000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Validação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45A74986-FA7F-F5B3-3B18-58103498A0EC}"/>
              </a:ext>
            </a:extLst>
          </p:cNvPr>
          <p:cNvSpPr txBox="1"/>
          <p:nvPr/>
        </p:nvSpPr>
        <p:spPr>
          <a:xfrm>
            <a:off x="1006413" y="2980015"/>
            <a:ext cx="21805461" cy="10279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das Respostas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Número (Faixa de Valores, se é número e se é inteiro)	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Texto (Contém, Não Contém, E-mail e URL)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Comprimento (Mínimo e Máximo de Caracteres)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Expressão Regular </a:t>
            </a:r>
          </a:p>
          <a:p>
            <a:pPr lvl="2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(Exemplo: CPF – ^{d{3}\.\d{3} \.\d{3}\-d{2}$)</a:t>
            </a: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66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Mensagem de Erro Personalizada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7448DD9-A8D4-5C34-F3EF-500A59463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85618" y="5481390"/>
            <a:ext cx="4405563" cy="668992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E0DD12C-7C80-6295-5A88-A873BA8456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04503" y="3416500"/>
            <a:ext cx="5677109" cy="305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0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Seções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45A74986-FA7F-F5B3-3B18-58103498A0EC}"/>
              </a:ext>
            </a:extLst>
          </p:cNvPr>
          <p:cNvSpPr txBox="1"/>
          <p:nvPr/>
        </p:nvSpPr>
        <p:spPr>
          <a:xfrm>
            <a:off x="1006413" y="2980015"/>
            <a:ext cx="2180546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possível criar seções nos formulários e mostrar o andamento do preenchimento do formulário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ACAA075-BEFA-BFC0-75A4-3514B27671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458" y="8386083"/>
            <a:ext cx="13573030" cy="397894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D927BED-373A-6DEB-B804-61A4BBC25D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6352" y="4851121"/>
            <a:ext cx="13239658" cy="503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Configurando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6E10C53-6B3A-D51A-2834-563B0628A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821" y="4024822"/>
            <a:ext cx="7524750" cy="780097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8649B67-6A06-1A7D-A4B8-846E7363D9F7}"/>
              </a:ext>
            </a:extLst>
          </p:cNvPr>
          <p:cNvSpPr txBox="1"/>
          <p:nvPr/>
        </p:nvSpPr>
        <p:spPr>
          <a:xfrm>
            <a:off x="1195136" y="2486464"/>
            <a:ext cx="219937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possível configurar o formulário (criar testes, coletar endereços de e-mail, limitar número de respostas, tamanho de arquivo de upload e alterar a forma de apresentação do formulário)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C0E5D14-A53F-B08A-4EE9-A2D8135A3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9867" y="6085312"/>
            <a:ext cx="7629525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9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Compartilhando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5375EE4-425C-0737-02E3-39F316F7AB00}"/>
              </a:ext>
            </a:extLst>
          </p:cNvPr>
          <p:cNvSpPr txBox="1"/>
          <p:nvPr/>
        </p:nvSpPr>
        <p:spPr>
          <a:xfrm>
            <a:off x="1006413" y="2980015"/>
            <a:ext cx="13744303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Opções de Compartilhamento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Enviar por E-mail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Link (com opção para link reduzido)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Embutir em qualquer página WEB</a:t>
            </a:r>
            <a:endParaRPr lang="pt-BR" sz="5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C4845DC-B7E2-A230-F45F-164426215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9525" y="3377230"/>
            <a:ext cx="7800975" cy="794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5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Verificando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DD3D43E-4D57-9779-CDCB-5C2224503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7945" y="5269127"/>
            <a:ext cx="14662068" cy="5868152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42A484C-951B-F9E9-51E1-B8D4CED8690B}"/>
              </a:ext>
            </a:extLst>
          </p:cNvPr>
          <p:cNvSpPr txBox="1"/>
          <p:nvPr/>
        </p:nvSpPr>
        <p:spPr>
          <a:xfrm>
            <a:off x="1006413" y="3266029"/>
            <a:ext cx="218054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possível verificar e exportar as respostas (consolidada e individual)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7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3ª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79CC50B-18FC-883B-32B8-EC896920546D}"/>
              </a:ext>
            </a:extLst>
          </p:cNvPr>
          <p:cNvSpPr txBox="1"/>
          <p:nvPr/>
        </p:nvSpPr>
        <p:spPr>
          <a:xfrm>
            <a:off x="1006413" y="2947735"/>
            <a:ext cx="21486463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Escolha um tema de preferência, podendo ser pesquisa de opinião sobre um assunto de interesse do aluno ou registro de eventos;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Elabore um formulário com pelo menos 2 (duas) seções incluindo na 1ª seção as perguntas obrigatórias conforme enunciado do trabalho;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2ª seção inclua com pelo menos 3 (três) perguntas com tipos de respostas distintas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Encaminhe o link do formulário para o professor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Responda os questionários de todos alunos (incluindo o formulário do próprio aluno)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Elabore um documento contendo os dados consolidados e exporte as respostas para uma planilha eletrônica.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Prazo: 04/09/2024  - Pode ser feito em dupla</a:t>
            </a:r>
          </a:p>
        </p:txBody>
      </p:sp>
    </p:spTree>
    <p:extLst>
      <p:ext uri="{BB962C8B-B14F-4D97-AF65-F5344CB8AC3E}">
        <p14:creationId xmlns:p14="http://schemas.microsoft.com/office/powerpoint/2010/main" val="46843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Google Forms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EDACA514-D1AB-D5D4-E411-5B1DFCBC33BA}"/>
              </a:ext>
            </a:extLst>
          </p:cNvPr>
          <p:cNvSpPr txBox="1"/>
          <p:nvPr/>
        </p:nvSpPr>
        <p:spPr>
          <a:xfrm>
            <a:off x="192504" y="2947735"/>
            <a:ext cx="2380129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uma planilha no Google Planilha com as cidades</a:t>
            </a: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Inserir o código abaixo no Editor de Script no Google 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Incluir o “token” da planilha e do formulário no script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09C0113-0F53-9383-2327-491E397E989E}"/>
              </a:ext>
            </a:extLst>
          </p:cNvPr>
          <p:cNvSpPr txBox="1"/>
          <p:nvPr/>
        </p:nvSpPr>
        <p:spPr>
          <a:xfrm>
            <a:off x="2403453" y="6654112"/>
            <a:ext cx="15485329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0" dirty="0">
                <a:solidFill>
                  <a:srgbClr val="185ABC"/>
                </a:solidFill>
                <a:effectLst/>
                <a:latin typeface="Roboto Mono" panose="020F0502020204030204" pitchFamily="49" charset="0"/>
              </a:rPr>
              <a:t>var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form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= </a:t>
            </a:r>
            <a:r>
              <a:rPr lang="pt-BR" sz="2400" b="0" dirty="0" err="1">
                <a:solidFill>
                  <a:srgbClr val="C92786"/>
                </a:solidFill>
                <a:effectLst/>
                <a:latin typeface="Roboto Mono" panose="020F0502020204030204" pitchFamily="49" charset="0"/>
              </a:rPr>
              <a:t>FormApp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openById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“</a:t>
            </a:r>
            <a:r>
              <a:rPr lang="pt-BR" sz="2400" b="1" u="sng" dirty="0">
                <a:solidFill>
                  <a:srgbClr val="B31412"/>
                </a:solidFill>
                <a:latin typeface="Roboto Mono" panose="020F0502020204030204" pitchFamily="49" charset="0"/>
              </a:rPr>
              <a:t>Token Formulário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"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);</a:t>
            </a:r>
          </a:p>
          <a:p>
            <a:r>
              <a:rPr lang="pt-BR" sz="2400" b="0" dirty="0">
                <a:solidFill>
                  <a:srgbClr val="185ABC"/>
                </a:solidFill>
                <a:effectLst/>
                <a:latin typeface="Roboto Mono" panose="020F0502020204030204" pitchFamily="49" charset="0"/>
              </a:rPr>
              <a:t>var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</a:t>
            </a:r>
            <a:r>
              <a:rPr lang="pt-BR" sz="2400" b="0" dirty="0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planilha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= </a:t>
            </a:r>
            <a:r>
              <a:rPr lang="pt-BR" sz="2400" b="0" dirty="0" err="1">
                <a:solidFill>
                  <a:srgbClr val="C92786"/>
                </a:solidFill>
                <a:effectLst/>
                <a:latin typeface="Roboto Mono" panose="020F0502020204030204" pitchFamily="49" charset="0"/>
              </a:rPr>
              <a:t>SpreadsheetApp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openById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“</a:t>
            </a:r>
            <a:r>
              <a:rPr lang="pt-BR" sz="2400" b="1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Token Planilha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"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).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getSheetByName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"cidades"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);</a:t>
            </a:r>
          </a:p>
          <a:p>
            <a:r>
              <a:rPr lang="pt-BR" sz="2400" b="0" dirty="0">
                <a:solidFill>
                  <a:srgbClr val="185ABC"/>
                </a:solidFill>
                <a:effectLst/>
                <a:latin typeface="Roboto Mono" panose="020F0502020204030204" pitchFamily="49" charset="0"/>
              </a:rPr>
              <a:t>var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ultLinha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=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planilha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getLastRow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();</a:t>
            </a:r>
          </a:p>
          <a:p>
            <a:r>
              <a:rPr lang="pt-BR" sz="2400" b="0" dirty="0">
                <a:solidFill>
                  <a:srgbClr val="185ABC"/>
                </a:solidFill>
                <a:effectLst/>
                <a:latin typeface="Roboto Mono" panose="020F0502020204030204" pitchFamily="49" charset="0"/>
              </a:rPr>
              <a:t>var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</a:t>
            </a:r>
            <a:r>
              <a:rPr lang="pt-BR" sz="2400" b="0" dirty="0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valores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 =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planilha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getRange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"A2:A"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+</a:t>
            </a:r>
            <a:r>
              <a:rPr lang="pt-BR" sz="2400" b="0" dirty="0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ultLinha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).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getValues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();</a:t>
            </a:r>
          </a:p>
          <a:p>
            <a:b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</a:br>
            <a:r>
              <a:rPr lang="pt-BR" sz="2400" b="0" dirty="0" err="1">
                <a:solidFill>
                  <a:srgbClr val="185ABC"/>
                </a:solidFill>
                <a:effectLst/>
                <a:latin typeface="Roboto Mono" panose="020F0502020204030204" pitchFamily="49" charset="0"/>
              </a:rPr>
              <a:t>function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geraCampoUF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(){</a:t>
            </a:r>
          </a:p>
          <a:p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  </a:t>
            </a:r>
            <a:r>
              <a:rPr lang="pt-BR" sz="2400" b="0" dirty="0">
                <a:solidFill>
                  <a:srgbClr val="185ABC"/>
                </a:solidFill>
                <a:effectLst/>
                <a:latin typeface="Roboto Mono" panose="020F0502020204030204" pitchFamily="49" charset="0"/>
              </a:rPr>
              <a:t>var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</a:t>
            </a:r>
            <a:r>
              <a:rPr lang="pt-BR" sz="2400" b="0" dirty="0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item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 =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form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addListItem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();</a:t>
            </a:r>
          </a:p>
          <a:p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 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item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setTitle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>
                <a:solidFill>
                  <a:srgbClr val="B31412"/>
                </a:solidFill>
                <a:effectLst/>
                <a:latin typeface="Roboto Mono" panose="020F0502020204030204" pitchFamily="49" charset="0"/>
              </a:rPr>
              <a:t>'Municípios de Residência'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);</a:t>
            </a:r>
          </a:p>
          <a:p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  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item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setChoiceValues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valores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);</a:t>
            </a:r>
          </a:p>
          <a:p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  </a:t>
            </a:r>
            <a:r>
              <a:rPr lang="pt-BR" sz="2400" b="0" dirty="0">
                <a:solidFill>
                  <a:srgbClr val="C92786"/>
                </a:solidFill>
                <a:effectLst/>
                <a:latin typeface="Roboto Mono" panose="020F0502020204030204" pitchFamily="49" charset="0"/>
              </a:rPr>
              <a:t>Logger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log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form</a:t>
            </a:r>
            <a:r>
              <a:rPr lang="pt-BR" sz="2400" b="0" dirty="0" err="1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.</a:t>
            </a:r>
            <a:r>
              <a:rPr lang="pt-BR" sz="2400" b="0" dirty="0" err="1">
                <a:solidFill>
                  <a:srgbClr val="202124"/>
                </a:solidFill>
                <a:effectLst/>
                <a:latin typeface="Roboto Mono" panose="020F0502020204030204" pitchFamily="49" charset="0"/>
              </a:rPr>
              <a:t>getId</a:t>
            </a:r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());</a:t>
            </a:r>
          </a:p>
          <a:p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  </a:t>
            </a:r>
            <a:r>
              <a:rPr lang="pt-BR" sz="2400" b="0" dirty="0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//</a:t>
            </a:r>
            <a:r>
              <a:rPr lang="pt-BR" sz="2400" b="0" dirty="0" err="1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form.getItemById</a:t>
            </a:r>
            <a:r>
              <a:rPr lang="pt-BR" sz="2400" b="0" dirty="0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(&lt;ID&gt;).</a:t>
            </a:r>
            <a:r>
              <a:rPr lang="pt-BR" sz="2400" b="0" dirty="0" err="1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asListItem</a:t>
            </a:r>
            <a:r>
              <a:rPr lang="pt-BR" sz="2400" b="0" dirty="0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().</a:t>
            </a:r>
            <a:r>
              <a:rPr lang="pt-BR" sz="2400" b="0" dirty="0" err="1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setChoiceValues</a:t>
            </a:r>
            <a:r>
              <a:rPr lang="pt-BR" sz="2400" b="0" dirty="0">
                <a:solidFill>
                  <a:srgbClr val="5F6368"/>
                </a:solidFill>
                <a:effectLst/>
                <a:latin typeface="Roboto Mono" panose="020F0502020204030204" pitchFamily="49" charset="0"/>
              </a:rPr>
              <a:t>(valores);</a:t>
            </a:r>
            <a:endParaRPr lang="pt-BR" sz="2400" b="0" dirty="0">
              <a:solidFill>
                <a:srgbClr val="3C4043"/>
              </a:solidFill>
              <a:effectLst/>
              <a:latin typeface="Roboto Mono" panose="020F0502020204030204" pitchFamily="49" charset="0"/>
            </a:endParaRPr>
          </a:p>
          <a:p>
            <a:r>
              <a:rPr lang="pt-BR" sz="2400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  <a:t>}</a:t>
            </a:r>
          </a:p>
          <a:p>
            <a:br>
              <a:rPr lang="pt-BR" b="0" dirty="0">
                <a:solidFill>
                  <a:srgbClr val="3C4043"/>
                </a:solidFill>
                <a:effectLst/>
                <a:latin typeface="Roboto Mono" panose="020F0502020204030204" pitchFamily="49" charset="0"/>
              </a:rPr>
            </a:br>
            <a:endParaRPr lang="pt-BR" b="0" dirty="0">
              <a:solidFill>
                <a:srgbClr val="3C4043"/>
              </a:solidFill>
              <a:effectLst/>
              <a:latin typeface="Roboto Mono" panose="020F0502020204030204" pitchFamily="49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027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 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749DC0D-02C4-DB84-83D0-3FBCD142C8DC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ftamberlini.eti.br/</a:t>
            </a:r>
            <a:r>
              <a:rPr lang="pt-BR" sz="48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ifrj</a:t>
            </a:r>
            <a:endParaRPr lang="pt-BR" sz="48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val 23">
            <a:extLst>
              <a:ext uri="{FF2B5EF4-FFF2-40B4-BE49-F238E27FC236}">
                <a16:creationId xmlns:a16="http://schemas.microsoft.com/office/drawing/2014/main" id="{36230928-087A-4ECB-5E72-AB8940EBF306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EE71E153-76ED-DC98-847A-E015F9AE7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6" name="Straight Connector 19">
            <a:extLst>
              <a:ext uri="{FF2B5EF4-FFF2-40B4-BE49-F238E27FC236}">
                <a16:creationId xmlns:a16="http://schemas.microsoft.com/office/drawing/2014/main" id="{22BE84CB-9840-A955-1F18-A844DB5F4726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53">
            <a:extLst>
              <a:ext uri="{FF2B5EF4-FFF2-40B4-BE49-F238E27FC236}">
                <a16:creationId xmlns:a16="http://schemas.microsoft.com/office/drawing/2014/main" id="{C73D4429-6199-90A3-7BDD-4E6606D7C015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6">
            <a:extLst>
              <a:ext uri="{FF2B5EF4-FFF2-40B4-BE49-F238E27FC236}">
                <a16:creationId xmlns:a16="http://schemas.microsoft.com/office/drawing/2014/main" id="{87C7F8DD-9EA1-9877-34C5-89C0051B657E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67EC6A41-EE08-7A7C-E5EA-0103EFDF5D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2B06E883-BEB1-AF31-4CBC-B7DD72A6E4CC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13" name="Picture 2" descr="Resultado de imagem para icon web">
            <a:extLst>
              <a:ext uri="{FF2B5EF4-FFF2-40B4-BE49-F238E27FC236}">
                <a16:creationId xmlns:a16="http://schemas.microsoft.com/office/drawing/2014/main" id="{6694543E-46E5-B382-21FF-C12D42EF6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2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EDACA514-D1AB-D5D4-E411-5B1DFCBC33BA}"/>
              </a:ext>
            </a:extLst>
          </p:cNvPr>
          <p:cNvSpPr txBox="1"/>
          <p:nvPr/>
        </p:nvSpPr>
        <p:spPr>
          <a:xfrm>
            <a:off x="211439" y="2805433"/>
            <a:ext cx="23801294" cy="8186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7350" lvl="1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Modelos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Tema, Visualização do Usuário e Configurações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Questões e Validação de Respostas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Seções e Compartilhamento</a:t>
            </a:r>
          </a:p>
          <a:p>
            <a:pPr marL="1657350" lvl="1" indent="-742950" algn="just">
              <a:buFont typeface="+mj-lt"/>
              <a:buAutoNum type="arabicPeriod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Visualização e Exportação das Respostas</a:t>
            </a:r>
          </a:p>
        </p:txBody>
      </p:sp>
    </p:spTree>
    <p:extLst>
      <p:ext uri="{BB962C8B-B14F-4D97-AF65-F5344CB8AC3E}">
        <p14:creationId xmlns:p14="http://schemas.microsoft.com/office/powerpoint/2010/main" val="3737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Google Forms: como enviar um formulário no corpo do e-mail | Utilitários |  TechTudo">
            <a:extLst>
              <a:ext uri="{FF2B5EF4-FFF2-40B4-BE49-F238E27FC236}">
                <a16:creationId xmlns:a16="http://schemas.microsoft.com/office/drawing/2014/main" id="{B7F19C01-AB41-2133-3A21-146C87162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377" y="4635699"/>
            <a:ext cx="9670909" cy="541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Google Forms?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5BAC9C3-F8AD-E4AC-B6FF-298247BDC056}"/>
              </a:ext>
            </a:extLst>
          </p:cNvPr>
          <p:cNvSpPr txBox="1"/>
          <p:nvPr/>
        </p:nvSpPr>
        <p:spPr>
          <a:xfrm>
            <a:off x="1006413" y="3377278"/>
            <a:ext cx="14753147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</a:t>
            </a:r>
            <a:r>
              <a:rPr lang="pt-BR" sz="5400" b="1" i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Google </a:t>
            </a:r>
            <a:r>
              <a:rPr lang="pt-BR" sz="5400" b="1" i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r>
              <a:rPr lang="pt-BR" sz="5400" b="1" i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ferramenta gratuita de criação de formulários online oferecida pelo Google. </a:t>
            </a:r>
          </a:p>
          <a:p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 o </a:t>
            </a:r>
            <a:r>
              <a:rPr lang="pt-BR" sz="5400" b="1" i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Google </a:t>
            </a:r>
            <a:r>
              <a:rPr lang="pt-BR" sz="5400" b="1" i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você pode criar formulários personalizados, questionários, pesquisas e enquetes facilmente, sem a necessidade de conhecimentos técnicos ou habilidades de programação</a:t>
            </a:r>
          </a:p>
        </p:txBody>
      </p:sp>
    </p:spTree>
    <p:extLst>
      <p:ext uri="{BB962C8B-B14F-4D97-AF65-F5344CB8AC3E}">
        <p14:creationId xmlns:p14="http://schemas.microsoft.com/office/powerpoint/2010/main" val="164223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Google Forms: como enviar um formulário no corpo do e-mail | Utilitários |  TechTudo">
            <a:extLst>
              <a:ext uri="{FF2B5EF4-FFF2-40B4-BE49-F238E27FC236}">
                <a16:creationId xmlns:a16="http://schemas.microsoft.com/office/drawing/2014/main" id="{B7F19C01-AB41-2133-3A21-146C87162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377" y="4635699"/>
            <a:ext cx="9670909" cy="541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Google Forms?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5BAC9C3-F8AD-E4AC-B6FF-298247BDC056}"/>
              </a:ext>
            </a:extLst>
          </p:cNvPr>
          <p:cNvSpPr txBox="1"/>
          <p:nvPr/>
        </p:nvSpPr>
        <p:spPr>
          <a:xfrm>
            <a:off x="1006413" y="3377278"/>
            <a:ext cx="14753147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Usos mais comuns do Google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914400" indent="-914400">
              <a:buFont typeface="+mj-lt"/>
              <a:buAutoNum type="arabicPeriod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eriod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Pesquisas de opinião: você pode criar pesquisas online para coletar opiniões de clientes, funcionários, alunos ou qualquer outra pessoa;</a:t>
            </a:r>
          </a:p>
          <a:p>
            <a:pPr marL="914400" indent="-914400">
              <a:buFont typeface="+mj-lt"/>
              <a:buAutoNum type="arabicPeriod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eriod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Coleta de informações: se você precisar coletar informações de pessoas, como endereços de e-mail, números de telefone ou outras informações de contato;</a:t>
            </a:r>
          </a:p>
          <a:p>
            <a:pPr marL="914400" indent="-914400">
              <a:buFont typeface="+mj-lt"/>
              <a:buAutoNum type="arabicPeriod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eriod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Registros de eventos: você pode criar um formulário para registro de eventos, coletando informações de participantes, como nomes, datas de nascimento e preferências alimentares.</a:t>
            </a:r>
          </a:p>
          <a:p>
            <a:pPr marL="914400" indent="-914400">
              <a:buFont typeface="+mj-lt"/>
              <a:buAutoNum type="arabicPeriod"/>
            </a:pPr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>
              <a:buFont typeface="+mj-lt"/>
              <a:buAutoNum type="arabicPeriod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Avaliações e feedback: também é útil para coletar avaliações e feedback sobre produtos, serviços ou eventos.</a:t>
            </a:r>
          </a:p>
        </p:txBody>
      </p:sp>
    </p:spTree>
    <p:extLst>
      <p:ext uri="{BB962C8B-B14F-4D97-AF65-F5344CB8AC3E}">
        <p14:creationId xmlns:p14="http://schemas.microsoft.com/office/powerpoint/2010/main" val="306029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Acessando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Google Forms</a:t>
            </a:r>
          </a:p>
          <a:p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5BAC9C3-F8AD-E4AC-B6FF-298247BDC056}"/>
              </a:ext>
            </a:extLst>
          </p:cNvPr>
          <p:cNvSpPr txBox="1"/>
          <p:nvPr/>
        </p:nvSpPr>
        <p:spPr>
          <a:xfrm>
            <a:off x="1272916" y="3604068"/>
            <a:ext cx="1475314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Site do Google </a:t>
            </a:r>
            <a:r>
              <a:rPr lang="pt-BR" sz="48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forms.google.com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Google Drive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Aplicativos do Google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necessário ter conta no Google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4" descr="Google Forms: como enviar um formulário no corpo do e-mail | Utilitários |  TechTudo">
            <a:extLst>
              <a:ext uri="{FF2B5EF4-FFF2-40B4-BE49-F238E27FC236}">
                <a16:creationId xmlns:a16="http://schemas.microsoft.com/office/drawing/2014/main" id="{B7F19C01-AB41-2133-3A21-146C87162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377" y="4635699"/>
            <a:ext cx="9670909" cy="541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53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Galeria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96200EA-0C5F-36A5-DCCA-13C71017C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3683" y="4734379"/>
            <a:ext cx="17199118" cy="6733171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2D732A11-9E18-E22F-87DB-61CA3E881B65}"/>
              </a:ext>
            </a:extLst>
          </p:cNvPr>
          <p:cNvSpPr txBox="1"/>
          <p:nvPr/>
        </p:nvSpPr>
        <p:spPr>
          <a:xfrm>
            <a:off x="4293144" y="3357930"/>
            <a:ext cx="14753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Temas e Formulários</a:t>
            </a:r>
          </a:p>
        </p:txBody>
      </p:sp>
    </p:spTree>
    <p:extLst>
      <p:ext uri="{BB962C8B-B14F-4D97-AF65-F5344CB8AC3E}">
        <p14:creationId xmlns:p14="http://schemas.microsoft.com/office/powerpoint/2010/main" val="395254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um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45F38D2-9988-82AA-58EA-CE0AAA68B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5857" y="3833663"/>
            <a:ext cx="9669224" cy="6535062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ADB4DA54-5716-97BB-FE8B-5F37DCB2391D}"/>
              </a:ext>
            </a:extLst>
          </p:cNvPr>
          <p:cNvSpPr txBox="1"/>
          <p:nvPr/>
        </p:nvSpPr>
        <p:spPr>
          <a:xfrm>
            <a:off x="806330" y="4938772"/>
            <a:ext cx="938706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Tema (Cores, Fontes e Imagem do Cabeçalho)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Visualização (Como usuário irá visualizar o formulário)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8935DCE-6CA6-4965-258A-AA38CD8421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2897" y="4870356"/>
            <a:ext cx="2933700" cy="733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1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Perguntas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ADB4DA54-5716-97BB-FE8B-5F37DCB2391D}"/>
              </a:ext>
            </a:extLst>
          </p:cNvPr>
          <p:cNvSpPr txBox="1"/>
          <p:nvPr/>
        </p:nvSpPr>
        <p:spPr>
          <a:xfrm>
            <a:off x="644177" y="1811966"/>
            <a:ext cx="9387063" cy="10556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Pergunta e Descrição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 Curta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Parágrafo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Múltipla Escolha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Caixas de Seleção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Suspensa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Upload de arquivo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Escala Linear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Grade de múltipla Escolha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Grade de Caixa de Seleção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Hora</a:t>
            </a:r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60221F4-62B0-F74D-3B61-5A6330D5C3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0052" y="2947735"/>
            <a:ext cx="9387062" cy="914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0288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745200" y="1293847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412" y="12902883"/>
            <a:ext cx="24406412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10 – Criando Formulários 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ADB4DA54-5716-97BB-FE8B-5F37DCB2391D}"/>
              </a:ext>
            </a:extLst>
          </p:cNvPr>
          <p:cNvSpPr txBox="1"/>
          <p:nvPr/>
        </p:nvSpPr>
        <p:spPr>
          <a:xfrm>
            <a:off x="1130843" y="1811966"/>
            <a:ext cx="938706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Respostas: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55EB32-8940-CDB9-2D35-41ADB7FC72AC}"/>
              </a:ext>
            </a:extLst>
          </p:cNvPr>
          <p:cNvSpPr txBox="1"/>
          <p:nvPr/>
        </p:nvSpPr>
        <p:spPr>
          <a:xfrm>
            <a:off x="11041105" y="2735295"/>
            <a:ext cx="12212052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Comprovante de Vínculo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Upload de arquivo</a:t>
            </a:r>
          </a:p>
          <a:p>
            <a:pPr marL="1485900" lvl="1" indent="-5715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 do Curso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Escala Linear</a:t>
            </a:r>
          </a:p>
          <a:p>
            <a:pPr marL="1485900" lvl="1" indent="-5715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 sobre o IFRJ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Grade de múltipla Escolha</a:t>
            </a:r>
          </a:p>
          <a:p>
            <a:pPr marL="1485900" lvl="1" indent="-5715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 sobre o IFRJ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Parágrafo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3208D5E4-05C4-D775-4AE6-F47EBEB75D57}"/>
              </a:ext>
            </a:extLst>
          </p:cNvPr>
          <p:cNvSpPr txBox="1"/>
          <p:nvPr/>
        </p:nvSpPr>
        <p:spPr>
          <a:xfrm>
            <a:off x="1783078" y="4674355"/>
            <a:ext cx="938706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Nome, E-mail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Resposta Curta </a:t>
            </a:r>
          </a:p>
          <a:p>
            <a:pPr marL="1600200" lvl="1" indent="-6858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Gênero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Múltipla Escolha</a:t>
            </a:r>
          </a:p>
          <a:p>
            <a:pPr marL="1600200" lvl="1" indent="-6858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Campus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Caixas de Seleção</a:t>
            </a:r>
          </a:p>
          <a:p>
            <a:pPr marL="1600200" lvl="1" indent="-685800">
              <a:buFont typeface="Wingdings" panose="05000000000000000000" pitchFamily="2" charset="2"/>
              <a:buChar char="Ø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de Ingresso</a:t>
            </a:r>
          </a:p>
          <a:p>
            <a:pPr marL="2400300" lvl="2" indent="-5715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427541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12553</TotalTime>
  <Words>1139</Words>
  <Application>Microsoft Office PowerPoint</Application>
  <PresentationFormat>Personalizar</PresentationFormat>
  <Paragraphs>197</Paragraphs>
  <Slides>17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Futura Bk BT</vt:lpstr>
      <vt:lpstr>Roboto Mono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506</cp:revision>
  <cp:lastPrinted>2022-06-11T19:51:40Z</cp:lastPrinted>
  <dcterms:created xsi:type="dcterms:W3CDTF">2014-09-26T10:57:37Z</dcterms:created>
  <dcterms:modified xsi:type="dcterms:W3CDTF">2025-02-05T03:29:34Z</dcterms:modified>
</cp:coreProperties>
</file>