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sldIdLst>
    <p:sldId id="265" r:id="rId2"/>
    <p:sldId id="509" r:id="rId3"/>
    <p:sldId id="533" r:id="rId4"/>
    <p:sldId id="534" r:id="rId5"/>
    <p:sldId id="535" r:id="rId6"/>
    <p:sldId id="511" r:id="rId7"/>
    <p:sldId id="538" r:id="rId8"/>
    <p:sldId id="540" r:id="rId9"/>
    <p:sldId id="541" r:id="rId10"/>
    <p:sldId id="542" r:id="rId11"/>
    <p:sldId id="553" r:id="rId12"/>
    <p:sldId id="543" r:id="rId13"/>
    <p:sldId id="544" r:id="rId14"/>
    <p:sldId id="545" r:id="rId15"/>
    <p:sldId id="519" r:id="rId16"/>
    <p:sldId id="520" r:id="rId17"/>
    <p:sldId id="546" r:id="rId18"/>
    <p:sldId id="521" r:id="rId19"/>
    <p:sldId id="547" r:id="rId20"/>
    <p:sldId id="522" r:id="rId21"/>
    <p:sldId id="548" r:id="rId22"/>
    <p:sldId id="524" r:id="rId23"/>
    <p:sldId id="551" r:id="rId24"/>
    <p:sldId id="552" r:id="rId25"/>
    <p:sldId id="554" r:id="rId26"/>
    <p:sldId id="525" r:id="rId27"/>
    <p:sldId id="526" r:id="rId28"/>
    <p:sldId id="528" r:id="rId29"/>
    <p:sldId id="529" r:id="rId30"/>
    <p:sldId id="530" r:id="rId31"/>
    <p:sldId id="531" r:id="rId32"/>
    <p:sldId id="514" r:id="rId33"/>
    <p:sldId id="515" r:id="rId34"/>
    <p:sldId id="516" r:id="rId35"/>
    <p:sldId id="518" r:id="rId36"/>
    <p:sldId id="513" r:id="rId37"/>
    <p:sldId id="536" r:id="rId38"/>
    <p:sldId id="490" r:id="rId39"/>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0506"/>
    <a:srgbClr val="FECD04"/>
    <a:srgbClr val="0579CC"/>
    <a:srgbClr val="286270"/>
    <a:srgbClr val="436B39"/>
    <a:srgbClr val="365422"/>
    <a:srgbClr val="33A9AF"/>
    <a:srgbClr val="C25252"/>
    <a:srgbClr val="DDD9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107" autoAdjust="0"/>
    <p:restoredTop sz="71579" autoAdjust="0"/>
  </p:normalViewPr>
  <p:slideViewPr>
    <p:cSldViewPr snapToGrid="0">
      <p:cViewPr>
        <p:scale>
          <a:sx n="33" d="100"/>
          <a:sy n="33" d="100"/>
        </p:scale>
        <p:origin x="2400" y="3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3" d="100"/>
        <a:sy n="63"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nando Tamberlini Alves" userId="faf42f71faf7d21b" providerId="LiveId" clId="{C7B5698F-BE92-49EC-A580-16EF81D6004D}"/>
    <pc:docChg chg="custSel addSld modSld">
      <pc:chgData name="Fernando Tamberlini Alves" userId="faf42f71faf7d21b" providerId="LiveId" clId="{C7B5698F-BE92-49EC-A580-16EF81D6004D}" dt="2025-01-29T00:31:06.973" v="25" actId="20577"/>
      <pc:docMkLst>
        <pc:docMk/>
      </pc:docMkLst>
      <pc:sldChg chg="modSp mod">
        <pc:chgData name="Fernando Tamberlini Alves" userId="faf42f71faf7d21b" providerId="LiveId" clId="{C7B5698F-BE92-49EC-A580-16EF81D6004D}" dt="2025-01-29T00:31:06.973" v="25" actId="20577"/>
        <pc:sldMkLst>
          <pc:docMk/>
          <pc:sldMk cId="3670018313" sldId="490"/>
        </pc:sldMkLst>
        <pc:spChg chg="mod">
          <ac:chgData name="Fernando Tamberlini Alves" userId="faf42f71faf7d21b" providerId="LiveId" clId="{C7B5698F-BE92-49EC-A580-16EF81D6004D}" dt="2025-01-29T00:31:06.973" v="25" actId="20577"/>
          <ac:spMkLst>
            <pc:docMk/>
            <pc:sldMk cId="3670018313" sldId="490"/>
            <ac:spMk id="12" creationId="{AEEEC7F3-07C6-4494-9397-7CFE86310FAA}"/>
          </ac:spMkLst>
        </pc:spChg>
      </pc:sldChg>
      <pc:sldChg chg="addSp delSp modSp add mod">
        <pc:chgData name="Fernando Tamberlini Alves" userId="faf42f71faf7d21b" providerId="LiveId" clId="{C7B5698F-BE92-49EC-A580-16EF81D6004D}" dt="2025-01-29T00:30:19.139" v="19" actId="20577"/>
        <pc:sldMkLst>
          <pc:docMk/>
          <pc:sldMk cId="1051642844" sldId="554"/>
        </pc:sldMkLst>
        <pc:spChg chg="mod">
          <ac:chgData name="Fernando Tamberlini Alves" userId="faf42f71faf7d21b" providerId="LiveId" clId="{C7B5698F-BE92-49EC-A580-16EF81D6004D}" dt="2025-01-29T00:30:19.139" v="19" actId="20577"/>
          <ac:spMkLst>
            <pc:docMk/>
            <pc:sldMk cId="1051642844" sldId="554"/>
            <ac:spMk id="11" creationId="{48A9967E-6386-8791-1865-5F2E820575F0}"/>
          </ac:spMkLst>
        </pc:spChg>
        <pc:picChg chg="del">
          <ac:chgData name="Fernando Tamberlini Alves" userId="faf42f71faf7d21b" providerId="LiveId" clId="{C7B5698F-BE92-49EC-A580-16EF81D6004D}" dt="2025-01-29T00:30:08.651" v="1" actId="478"/>
          <ac:picMkLst>
            <pc:docMk/>
            <pc:sldMk cId="1051642844" sldId="554"/>
            <ac:picMk id="3" creationId="{47B14F53-01E3-90BC-D251-F43B93F05D5A}"/>
          </ac:picMkLst>
        </pc:picChg>
        <pc:picChg chg="add mod">
          <ac:chgData name="Fernando Tamberlini Alves" userId="faf42f71faf7d21b" providerId="LiveId" clId="{C7B5698F-BE92-49EC-A580-16EF81D6004D}" dt="2025-01-29T00:30:14.167" v="6" actId="1076"/>
          <ac:picMkLst>
            <pc:docMk/>
            <pc:sldMk cId="1051642844" sldId="554"/>
            <ac:picMk id="4" creationId="{5A1EDD8F-D9E8-6C14-CB92-61764FC9453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051A69-C562-4FC5-92DC-994CDC1376A2}" type="datetimeFigureOut">
              <a:rPr lang="en-US" smtClean="0"/>
              <a:t>1/28/2025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747B73-6B03-4EF3-AD40-683CE00DABF6}" type="slidenum">
              <a:rPr lang="en-US" smtClean="0"/>
              <a:t>‹nº›</a:t>
            </a:fld>
            <a:endParaRPr lang="en-US"/>
          </a:p>
        </p:txBody>
      </p:sp>
    </p:spTree>
    <p:extLst>
      <p:ext uri="{BB962C8B-B14F-4D97-AF65-F5344CB8AC3E}">
        <p14:creationId xmlns:p14="http://schemas.microsoft.com/office/powerpoint/2010/main" val="1300632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a:t>
            </a:fld>
            <a:endParaRPr lang="en-US" dirty="0"/>
          </a:p>
        </p:txBody>
      </p:sp>
    </p:spTree>
    <p:extLst>
      <p:ext uri="{BB962C8B-B14F-4D97-AF65-F5344CB8AC3E}">
        <p14:creationId xmlns:p14="http://schemas.microsoft.com/office/powerpoint/2010/main" val="40427508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669A9A-D5FC-683E-D4BD-B65D2335CD2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7E6365A-DBA1-5E6A-8A9A-129B3058AB9D}"/>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1C723AD2-F16A-094C-DFC4-234B36708579}"/>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FB3999D0-FBDD-A64D-108F-5F5BDF51562F}"/>
              </a:ext>
            </a:extLst>
          </p:cNvPr>
          <p:cNvSpPr>
            <a:spLocks noGrp="1"/>
          </p:cNvSpPr>
          <p:nvPr>
            <p:ph type="sldNum" sz="quarter" idx="10"/>
          </p:nvPr>
        </p:nvSpPr>
        <p:spPr/>
        <p:txBody>
          <a:bodyPr/>
          <a:lstStyle/>
          <a:p>
            <a:fld id="{8C747B73-6B03-4EF3-AD40-683CE00DABF6}" type="slidenum">
              <a:rPr lang="en-US" smtClean="0"/>
              <a:t>11</a:t>
            </a:fld>
            <a:endParaRPr lang="en-US" dirty="0"/>
          </a:p>
        </p:txBody>
      </p:sp>
    </p:spTree>
    <p:extLst>
      <p:ext uri="{BB962C8B-B14F-4D97-AF65-F5344CB8AC3E}">
        <p14:creationId xmlns:p14="http://schemas.microsoft.com/office/powerpoint/2010/main" val="13006650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5AC86-2E12-C36E-0CC7-371CE2CB40D7}"/>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97CB5D93-0F8E-1FB0-6A08-F29AD19CD38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2BFE1B84-7DD8-AE46-D13F-2B288FFD2A7E}"/>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E8ACB6BD-982C-5D08-BDA0-1FAAA2827AC8}"/>
              </a:ext>
            </a:extLst>
          </p:cNvPr>
          <p:cNvSpPr>
            <a:spLocks noGrp="1"/>
          </p:cNvSpPr>
          <p:nvPr>
            <p:ph type="sldNum" sz="quarter" idx="10"/>
          </p:nvPr>
        </p:nvSpPr>
        <p:spPr/>
        <p:txBody>
          <a:bodyPr/>
          <a:lstStyle/>
          <a:p>
            <a:fld id="{8C747B73-6B03-4EF3-AD40-683CE00DABF6}" type="slidenum">
              <a:rPr lang="en-US" smtClean="0"/>
              <a:t>12</a:t>
            </a:fld>
            <a:endParaRPr lang="en-US" dirty="0"/>
          </a:p>
        </p:txBody>
      </p:sp>
    </p:spTree>
    <p:extLst>
      <p:ext uri="{BB962C8B-B14F-4D97-AF65-F5344CB8AC3E}">
        <p14:creationId xmlns:p14="http://schemas.microsoft.com/office/powerpoint/2010/main" val="2817129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E7E76-FCDC-8F13-F244-11C8C7934307}"/>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F2FEC28-700D-AD14-335D-F09E6FFC239A}"/>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310A6D3C-EB9F-9823-89CE-228A52B55F01}"/>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5E586BD2-CA36-0D06-25B5-AE67DB42891F}"/>
              </a:ext>
            </a:extLst>
          </p:cNvPr>
          <p:cNvSpPr>
            <a:spLocks noGrp="1"/>
          </p:cNvSpPr>
          <p:nvPr>
            <p:ph type="sldNum" sz="quarter" idx="10"/>
          </p:nvPr>
        </p:nvSpPr>
        <p:spPr/>
        <p:txBody>
          <a:bodyPr/>
          <a:lstStyle/>
          <a:p>
            <a:fld id="{8C747B73-6B03-4EF3-AD40-683CE00DABF6}" type="slidenum">
              <a:rPr lang="en-US" smtClean="0"/>
              <a:t>13</a:t>
            </a:fld>
            <a:endParaRPr lang="en-US" dirty="0"/>
          </a:p>
        </p:txBody>
      </p:sp>
    </p:spTree>
    <p:extLst>
      <p:ext uri="{BB962C8B-B14F-4D97-AF65-F5344CB8AC3E}">
        <p14:creationId xmlns:p14="http://schemas.microsoft.com/office/powerpoint/2010/main" val="6694175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51FD1-0D9A-71B1-7767-ED07A88679C5}"/>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25DB44FE-DDCB-A7AE-2C3A-98EBBB4D84D8}"/>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0A6DD6D5-0261-5737-E3DD-EEF8426ADEBB}"/>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147A5DD7-E02D-9F5C-FB76-99A57B5ACE1B}"/>
              </a:ext>
            </a:extLst>
          </p:cNvPr>
          <p:cNvSpPr>
            <a:spLocks noGrp="1"/>
          </p:cNvSpPr>
          <p:nvPr>
            <p:ph type="sldNum" sz="quarter" idx="10"/>
          </p:nvPr>
        </p:nvSpPr>
        <p:spPr/>
        <p:txBody>
          <a:bodyPr/>
          <a:lstStyle/>
          <a:p>
            <a:fld id="{8C747B73-6B03-4EF3-AD40-683CE00DABF6}" type="slidenum">
              <a:rPr lang="en-US" smtClean="0"/>
              <a:t>14</a:t>
            </a:fld>
            <a:endParaRPr lang="en-US" dirty="0"/>
          </a:p>
        </p:txBody>
      </p:sp>
    </p:spTree>
    <p:extLst>
      <p:ext uri="{BB962C8B-B14F-4D97-AF65-F5344CB8AC3E}">
        <p14:creationId xmlns:p14="http://schemas.microsoft.com/office/powerpoint/2010/main" val="326843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15</a:t>
            </a:fld>
            <a:endParaRPr lang="en-US" dirty="0"/>
          </a:p>
        </p:txBody>
      </p:sp>
    </p:spTree>
    <p:extLst>
      <p:ext uri="{BB962C8B-B14F-4D97-AF65-F5344CB8AC3E}">
        <p14:creationId xmlns:p14="http://schemas.microsoft.com/office/powerpoint/2010/main" val="1235142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16</a:t>
            </a:fld>
            <a:endParaRPr lang="en-US" dirty="0"/>
          </a:p>
        </p:txBody>
      </p:sp>
    </p:spTree>
    <p:extLst>
      <p:ext uri="{BB962C8B-B14F-4D97-AF65-F5344CB8AC3E}">
        <p14:creationId xmlns:p14="http://schemas.microsoft.com/office/powerpoint/2010/main" val="3777390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8665C-EE2B-C902-9D25-166AE808ADD3}"/>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F7DCD2A1-8532-2275-7739-43D7BB58594C}"/>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72667785-4DEE-1C80-1AAD-C3EF3D127810}"/>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C961EBE0-A5D8-AE42-5EEC-23F2F86FBE2D}"/>
              </a:ext>
            </a:extLst>
          </p:cNvPr>
          <p:cNvSpPr>
            <a:spLocks noGrp="1"/>
          </p:cNvSpPr>
          <p:nvPr>
            <p:ph type="sldNum" sz="quarter" idx="10"/>
          </p:nvPr>
        </p:nvSpPr>
        <p:spPr/>
        <p:txBody>
          <a:bodyPr/>
          <a:lstStyle/>
          <a:p>
            <a:fld id="{8C747B73-6B03-4EF3-AD40-683CE00DABF6}" type="slidenum">
              <a:rPr lang="en-US" smtClean="0"/>
              <a:t>17</a:t>
            </a:fld>
            <a:endParaRPr lang="en-US" dirty="0"/>
          </a:p>
        </p:txBody>
      </p:sp>
    </p:spTree>
    <p:extLst>
      <p:ext uri="{BB962C8B-B14F-4D97-AF65-F5344CB8AC3E}">
        <p14:creationId xmlns:p14="http://schemas.microsoft.com/office/powerpoint/2010/main" val="3006223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18</a:t>
            </a:fld>
            <a:endParaRPr lang="en-US" dirty="0"/>
          </a:p>
        </p:txBody>
      </p:sp>
    </p:spTree>
    <p:extLst>
      <p:ext uri="{BB962C8B-B14F-4D97-AF65-F5344CB8AC3E}">
        <p14:creationId xmlns:p14="http://schemas.microsoft.com/office/powerpoint/2010/main" val="255770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130C0-D367-5FC2-C0E2-A8D8C975B486}"/>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E9787ECF-CBCC-32D9-D679-EF7916AAD46E}"/>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500E2241-0D8C-4DF9-B201-F6A9F6398DF4}"/>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C8CBFA77-2311-3FBE-D477-7562F8B0D3AF}"/>
              </a:ext>
            </a:extLst>
          </p:cNvPr>
          <p:cNvSpPr>
            <a:spLocks noGrp="1"/>
          </p:cNvSpPr>
          <p:nvPr>
            <p:ph type="sldNum" sz="quarter" idx="10"/>
          </p:nvPr>
        </p:nvSpPr>
        <p:spPr/>
        <p:txBody>
          <a:bodyPr/>
          <a:lstStyle/>
          <a:p>
            <a:fld id="{8C747B73-6B03-4EF3-AD40-683CE00DABF6}" type="slidenum">
              <a:rPr lang="en-US" smtClean="0"/>
              <a:t>19</a:t>
            </a:fld>
            <a:endParaRPr lang="en-US" dirty="0"/>
          </a:p>
        </p:txBody>
      </p:sp>
    </p:spTree>
    <p:extLst>
      <p:ext uri="{BB962C8B-B14F-4D97-AF65-F5344CB8AC3E}">
        <p14:creationId xmlns:p14="http://schemas.microsoft.com/office/powerpoint/2010/main" val="2995142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20</a:t>
            </a:fld>
            <a:endParaRPr lang="en-US" dirty="0"/>
          </a:p>
        </p:txBody>
      </p:sp>
    </p:spTree>
    <p:extLst>
      <p:ext uri="{BB962C8B-B14F-4D97-AF65-F5344CB8AC3E}">
        <p14:creationId xmlns:p14="http://schemas.microsoft.com/office/powerpoint/2010/main" val="2594474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a:t>
            </a:fld>
            <a:endParaRPr lang="en-US" dirty="0"/>
          </a:p>
        </p:txBody>
      </p:sp>
    </p:spTree>
    <p:extLst>
      <p:ext uri="{BB962C8B-B14F-4D97-AF65-F5344CB8AC3E}">
        <p14:creationId xmlns:p14="http://schemas.microsoft.com/office/powerpoint/2010/main" val="35277283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03A28-E76B-9E1A-BCA6-1B605DDF658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757BBE81-566F-6FE8-B833-34DD3AA16511}"/>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2876008-58A0-26F7-4146-0F8F9DB3D9D3}"/>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C70016F-C2DA-CA63-934F-F30281AC520D}"/>
              </a:ext>
            </a:extLst>
          </p:cNvPr>
          <p:cNvSpPr>
            <a:spLocks noGrp="1"/>
          </p:cNvSpPr>
          <p:nvPr>
            <p:ph type="sldNum" sz="quarter" idx="10"/>
          </p:nvPr>
        </p:nvSpPr>
        <p:spPr/>
        <p:txBody>
          <a:bodyPr/>
          <a:lstStyle/>
          <a:p>
            <a:fld id="{8C747B73-6B03-4EF3-AD40-683CE00DABF6}" type="slidenum">
              <a:rPr lang="en-US" smtClean="0"/>
              <a:t>21</a:t>
            </a:fld>
            <a:endParaRPr lang="en-US" dirty="0"/>
          </a:p>
        </p:txBody>
      </p:sp>
    </p:spTree>
    <p:extLst>
      <p:ext uri="{BB962C8B-B14F-4D97-AF65-F5344CB8AC3E}">
        <p14:creationId xmlns:p14="http://schemas.microsoft.com/office/powerpoint/2010/main" val="3808044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22</a:t>
            </a:fld>
            <a:endParaRPr lang="en-US" dirty="0"/>
          </a:p>
        </p:txBody>
      </p:sp>
    </p:spTree>
    <p:extLst>
      <p:ext uri="{BB962C8B-B14F-4D97-AF65-F5344CB8AC3E}">
        <p14:creationId xmlns:p14="http://schemas.microsoft.com/office/powerpoint/2010/main" val="1453187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BB112F-0C8E-7494-460F-117372E7B2F6}"/>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6A8D735-0C7E-CC75-1C5A-D46DD266E567}"/>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06C1573C-269E-953C-F39D-CADF0274B6E7}"/>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DA65DEF2-AF24-4FCA-9F96-C95FACF18DD1}"/>
              </a:ext>
            </a:extLst>
          </p:cNvPr>
          <p:cNvSpPr>
            <a:spLocks noGrp="1"/>
          </p:cNvSpPr>
          <p:nvPr>
            <p:ph type="sldNum" sz="quarter" idx="10"/>
          </p:nvPr>
        </p:nvSpPr>
        <p:spPr/>
        <p:txBody>
          <a:bodyPr/>
          <a:lstStyle/>
          <a:p>
            <a:fld id="{8C747B73-6B03-4EF3-AD40-683CE00DABF6}" type="slidenum">
              <a:rPr lang="en-US" smtClean="0"/>
              <a:t>23</a:t>
            </a:fld>
            <a:endParaRPr lang="en-US" dirty="0"/>
          </a:p>
        </p:txBody>
      </p:sp>
    </p:spTree>
    <p:extLst>
      <p:ext uri="{BB962C8B-B14F-4D97-AF65-F5344CB8AC3E}">
        <p14:creationId xmlns:p14="http://schemas.microsoft.com/office/powerpoint/2010/main" val="924772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139BE-2DA3-F832-D3DD-A44E622605D5}"/>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263A7D9E-F5F8-9D66-EBB3-6CA7B7EA27B5}"/>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E5947CD-1058-B2F9-DA4E-15664DA26AE8}"/>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EAACBD87-394E-27F0-B78D-7051AA3DDA78}"/>
              </a:ext>
            </a:extLst>
          </p:cNvPr>
          <p:cNvSpPr>
            <a:spLocks noGrp="1"/>
          </p:cNvSpPr>
          <p:nvPr>
            <p:ph type="sldNum" sz="quarter" idx="10"/>
          </p:nvPr>
        </p:nvSpPr>
        <p:spPr/>
        <p:txBody>
          <a:bodyPr/>
          <a:lstStyle/>
          <a:p>
            <a:fld id="{8C747B73-6B03-4EF3-AD40-683CE00DABF6}" type="slidenum">
              <a:rPr lang="en-US" smtClean="0"/>
              <a:t>24</a:t>
            </a:fld>
            <a:endParaRPr lang="en-US" dirty="0"/>
          </a:p>
        </p:txBody>
      </p:sp>
    </p:spTree>
    <p:extLst>
      <p:ext uri="{BB962C8B-B14F-4D97-AF65-F5344CB8AC3E}">
        <p14:creationId xmlns:p14="http://schemas.microsoft.com/office/powerpoint/2010/main" val="4215016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128A0-EC31-A93D-A748-88E332389F2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6868893-DFF3-E2B4-B4AD-834C77ECD2FB}"/>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CE135829-A50A-406B-C237-CC7810610203}"/>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894336E8-251C-093A-CCAF-B1D2CE44BF4E}"/>
              </a:ext>
            </a:extLst>
          </p:cNvPr>
          <p:cNvSpPr>
            <a:spLocks noGrp="1"/>
          </p:cNvSpPr>
          <p:nvPr>
            <p:ph type="sldNum" sz="quarter" idx="10"/>
          </p:nvPr>
        </p:nvSpPr>
        <p:spPr/>
        <p:txBody>
          <a:bodyPr/>
          <a:lstStyle/>
          <a:p>
            <a:fld id="{8C747B73-6B03-4EF3-AD40-683CE00DABF6}" type="slidenum">
              <a:rPr lang="en-US" smtClean="0"/>
              <a:t>25</a:t>
            </a:fld>
            <a:endParaRPr lang="en-US" dirty="0"/>
          </a:p>
        </p:txBody>
      </p:sp>
    </p:spTree>
    <p:extLst>
      <p:ext uri="{BB962C8B-B14F-4D97-AF65-F5344CB8AC3E}">
        <p14:creationId xmlns:p14="http://schemas.microsoft.com/office/powerpoint/2010/main" val="2715352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26</a:t>
            </a:fld>
            <a:endParaRPr lang="en-US" dirty="0"/>
          </a:p>
        </p:txBody>
      </p:sp>
    </p:spTree>
    <p:extLst>
      <p:ext uri="{BB962C8B-B14F-4D97-AF65-F5344CB8AC3E}">
        <p14:creationId xmlns:p14="http://schemas.microsoft.com/office/powerpoint/2010/main" val="42835897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27</a:t>
            </a:fld>
            <a:endParaRPr lang="en-US" dirty="0"/>
          </a:p>
        </p:txBody>
      </p:sp>
    </p:spTree>
    <p:extLst>
      <p:ext uri="{BB962C8B-B14F-4D97-AF65-F5344CB8AC3E}">
        <p14:creationId xmlns:p14="http://schemas.microsoft.com/office/powerpoint/2010/main" val="2995392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28</a:t>
            </a:fld>
            <a:endParaRPr lang="en-US" dirty="0"/>
          </a:p>
        </p:txBody>
      </p:sp>
    </p:spTree>
    <p:extLst>
      <p:ext uri="{BB962C8B-B14F-4D97-AF65-F5344CB8AC3E}">
        <p14:creationId xmlns:p14="http://schemas.microsoft.com/office/powerpoint/2010/main" val="904298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29</a:t>
            </a:fld>
            <a:endParaRPr lang="en-US" dirty="0"/>
          </a:p>
        </p:txBody>
      </p:sp>
    </p:spTree>
    <p:extLst>
      <p:ext uri="{BB962C8B-B14F-4D97-AF65-F5344CB8AC3E}">
        <p14:creationId xmlns:p14="http://schemas.microsoft.com/office/powerpoint/2010/main" val="2365080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30</a:t>
            </a:fld>
            <a:endParaRPr lang="en-US" dirty="0"/>
          </a:p>
        </p:txBody>
      </p:sp>
    </p:spTree>
    <p:extLst>
      <p:ext uri="{BB962C8B-B14F-4D97-AF65-F5344CB8AC3E}">
        <p14:creationId xmlns:p14="http://schemas.microsoft.com/office/powerpoint/2010/main" val="2116305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4</a:t>
            </a:fld>
            <a:endParaRPr lang="en-US" dirty="0"/>
          </a:p>
        </p:txBody>
      </p:sp>
    </p:spTree>
    <p:extLst>
      <p:ext uri="{BB962C8B-B14F-4D97-AF65-F5344CB8AC3E}">
        <p14:creationId xmlns:p14="http://schemas.microsoft.com/office/powerpoint/2010/main" val="22811722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31</a:t>
            </a:fld>
            <a:endParaRPr lang="en-US" dirty="0"/>
          </a:p>
        </p:txBody>
      </p:sp>
    </p:spTree>
    <p:extLst>
      <p:ext uri="{BB962C8B-B14F-4D97-AF65-F5344CB8AC3E}">
        <p14:creationId xmlns:p14="http://schemas.microsoft.com/office/powerpoint/2010/main" val="40253090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32</a:t>
            </a:fld>
            <a:endParaRPr lang="en-US" dirty="0"/>
          </a:p>
        </p:txBody>
      </p:sp>
    </p:spTree>
    <p:extLst>
      <p:ext uri="{BB962C8B-B14F-4D97-AF65-F5344CB8AC3E}">
        <p14:creationId xmlns:p14="http://schemas.microsoft.com/office/powerpoint/2010/main" val="40634614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33</a:t>
            </a:fld>
            <a:endParaRPr lang="en-US" dirty="0"/>
          </a:p>
        </p:txBody>
      </p:sp>
    </p:spTree>
    <p:extLst>
      <p:ext uri="{BB962C8B-B14F-4D97-AF65-F5344CB8AC3E}">
        <p14:creationId xmlns:p14="http://schemas.microsoft.com/office/powerpoint/2010/main" val="38139945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34</a:t>
            </a:fld>
            <a:endParaRPr lang="en-US" dirty="0"/>
          </a:p>
        </p:txBody>
      </p:sp>
    </p:spTree>
    <p:extLst>
      <p:ext uri="{BB962C8B-B14F-4D97-AF65-F5344CB8AC3E}">
        <p14:creationId xmlns:p14="http://schemas.microsoft.com/office/powerpoint/2010/main" val="3807728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35</a:t>
            </a:fld>
            <a:endParaRPr lang="en-US" dirty="0"/>
          </a:p>
        </p:txBody>
      </p:sp>
    </p:spTree>
    <p:extLst>
      <p:ext uri="{BB962C8B-B14F-4D97-AF65-F5344CB8AC3E}">
        <p14:creationId xmlns:p14="http://schemas.microsoft.com/office/powerpoint/2010/main" val="23001098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36</a:t>
            </a:fld>
            <a:endParaRPr lang="en-US" dirty="0"/>
          </a:p>
        </p:txBody>
      </p:sp>
    </p:spTree>
    <p:extLst>
      <p:ext uri="{BB962C8B-B14F-4D97-AF65-F5344CB8AC3E}">
        <p14:creationId xmlns:p14="http://schemas.microsoft.com/office/powerpoint/2010/main" val="38881768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37</a:t>
            </a:fld>
            <a:endParaRPr lang="en-US" dirty="0"/>
          </a:p>
        </p:txBody>
      </p:sp>
    </p:spTree>
    <p:extLst>
      <p:ext uri="{BB962C8B-B14F-4D97-AF65-F5344CB8AC3E}">
        <p14:creationId xmlns:p14="http://schemas.microsoft.com/office/powerpoint/2010/main" val="41847389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38</a:t>
            </a:fld>
            <a:endParaRPr lang="en-US" dirty="0"/>
          </a:p>
        </p:txBody>
      </p:sp>
    </p:spTree>
    <p:extLst>
      <p:ext uri="{BB962C8B-B14F-4D97-AF65-F5344CB8AC3E}">
        <p14:creationId xmlns:p14="http://schemas.microsoft.com/office/powerpoint/2010/main" val="7514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5</a:t>
            </a:fld>
            <a:endParaRPr lang="en-US" dirty="0"/>
          </a:p>
        </p:txBody>
      </p:sp>
    </p:spTree>
    <p:extLst>
      <p:ext uri="{BB962C8B-B14F-4D97-AF65-F5344CB8AC3E}">
        <p14:creationId xmlns:p14="http://schemas.microsoft.com/office/powerpoint/2010/main" val="24156993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8C747B73-6B03-4EF3-AD40-683CE00DABF6}" type="slidenum">
              <a:rPr lang="en-US" smtClean="0"/>
              <a:t>6</a:t>
            </a:fld>
            <a:endParaRPr lang="en-US" dirty="0"/>
          </a:p>
        </p:txBody>
      </p:sp>
    </p:spTree>
    <p:extLst>
      <p:ext uri="{BB962C8B-B14F-4D97-AF65-F5344CB8AC3E}">
        <p14:creationId xmlns:p14="http://schemas.microsoft.com/office/powerpoint/2010/main" val="1458759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15228-AA13-A0BF-3359-D41C8B986475}"/>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41074BA3-6C5F-C69C-D706-7131D39C1B05}"/>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BE326EEA-986F-BFB8-9A0B-F005A19DCE48}"/>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821D9069-3617-BF14-5E74-84DD85311A28}"/>
              </a:ext>
            </a:extLst>
          </p:cNvPr>
          <p:cNvSpPr>
            <a:spLocks noGrp="1"/>
          </p:cNvSpPr>
          <p:nvPr>
            <p:ph type="sldNum" sz="quarter" idx="10"/>
          </p:nvPr>
        </p:nvSpPr>
        <p:spPr/>
        <p:txBody>
          <a:bodyPr/>
          <a:lstStyle/>
          <a:p>
            <a:fld id="{8C747B73-6B03-4EF3-AD40-683CE00DABF6}" type="slidenum">
              <a:rPr lang="en-US" smtClean="0"/>
              <a:t>7</a:t>
            </a:fld>
            <a:endParaRPr lang="en-US" dirty="0"/>
          </a:p>
        </p:txBody>
      </p:sp>
    </p:spTree>
    <p:extLst>
      <p:ext uri="{BB962C8B-B14F-4D97-AF65-F5344CB8AC3E}">
        <p14:creationId xmlns:p14="http://schemas.microsoft.com/office/powerpoint/2010/main" val="119161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3FDC2-1014-37C2-41FF-989D51B06ED1}"/>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81C3981D-230A-1945-0202-F5330EE6F4C0}"/>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F56A2C0D-4090-952C-3848-B897F5A4D9C1}"/>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69928A68-FBF4-48FB-B978-76DD6EE30FC6}"/>
              </a:ext>
            </a:extLst>
          </p:cNvPr>
          <p:cNvSpPr>
            <a:spLocks noGrp="1"/>
          </p:cNvSpPr>
          <p:nvPr>
            <p:ph type="sldNum" sz="quarter" idx="10"/>
          </p:nvPr>
        </p:nvSpPr>
        <p:spPr/>
        <p:txBody>
          <a:bodyPr/>
          <a:lstStyle/>
          <a:p>
            <a:fld id="{8C747B73-6B03-4EF3-AD40-683CE00DABF6}" type="slidenum">
              <a:rPr lang="en-US" smtClean="0"/>
              <a:t>8</a:t>
            </a:fld>
            <a:endParaRPr lang="en-US" dirty="0"/>
          </a:p>
        </p:txBody>
      </p:sp>
    </p:spTree>
    <p:extLst>
      <p:ext uri="{BB962C8B-B14F-4D97-AF65-F5344CB8AC3E}">
        <p14:creationId xmlns:p14="http://schemas.microsoft.com/office/powerpoint/2010/main" val="694347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AE6A1-D9CD-E3A5-F9D1-AE283DFBC00F}"/>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5AB623B-5770-14B7-FC35-E80F5C7A8153}"/>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817D61F9-90D4-E9A7-C819-272994A1C252}"/>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B96763D7-7284-7602-391B-06ACBF88E5FA}"/>
              </a:ext>
            </a:extLst>
          </p:cNvPr>
          <p:cNvSpPr>
            <a:spLocks noGrp="1"/>
          </p:cNvSpPr>
          <p:nvPr>
            <p:ph type="sldNum" sz="quarter" idx="10"/>
          </p:nvPr>
        </p:nvSpPr>
        <p:spPr/>
        <p:txBody>
          <a:bodyPr/>
          <a:lstStyle/>
          <a:p>
            <a:fld id="{8C747B73-6B03-4EF3-AD40-683CE00DABF6}" type="slidenum">
              <a:rPr lang="en-US" smtClean="0"/>
              <a:t>9</a:t>
            </a:fld>
            <a:endParaRPr lang="en-US" dirty="0"/>
          </a:p>
        </p:txBody>
      </p:sp>
    </p:spTree>
    <p:extLst>
      <p:ext uri="{BB962C8B-B14F-4D97-AF65-F5344CB8AC3E}">
        <p14:creationId xmlns:p14="http://schemas.microsoft.com/office/powerpoint/2010/main" val="1784977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12B92-A701-6949-E56D-64B057DACDCB}"/>
            </a:ext>
          </a:extLst>
        </p:cNvPr>
        <p:cNvGrpSpPr/>
        <p:nvPr/>
      </p:nvGrpSpPr>
      <p:grpSpPr>
        <a:xfrm>
          <a:off x="0" y="0"/>
          <a:ext cx="0" cy="0"/>
          <a:chOff x="0" y="0"/>
          <a:chExt cx="0" cy="0"/>
        </a:xfrm>
      </p:grpSpPr>
      <p:sp>
        <p:nvSpPr>
          <p:cNvPr id="2" name="Espaço Reservado para Imagem de Slide 1">
            <a:extLst>
              <a:ext uri="{FF2B5EF4-FFF2-40B4-BE49-F238E27FC236}">
                <a16:creationId xmlns:a16="http://schemas.microsoft.com/office/drawing/2014/main" id="{19C66CFD-DF61-F852-D12A-DE070A3953C3}"/>
              </a:ext>
            </a:extLst>
          </p:cNvPr>
          <p:cNvSpPr>
            <a:spLocks noGrp="1" noRot="1" noChangeAspect="1"/>
          </p:cNvSpPr>
          <p:nvPr>
            <p:ph type="sldImg"/>
          </p:nvPr>
        </p:nvSpPr>
        <p:spPr/>
      </p:sp>
      <p:sp>
        <p:nvSpPr>
          <p:cNvPr id="3" name="Espaço Reservado para Anotações 2">
            <a:extLst>
              <a:ext uri="{FF2B5EF4-FFF2-40B4-BE49-F238E27FC236}">
                <a16:creationId xmlns:a16="http://schemas.microsoft.com/office/drawing/2014/main" id="{4A4029DB-5BF7-3A33-35E9-B3B3DEF7A51A}"/>
              </a:ext>
            </a:extLst>
          </p:cNvPr>
          <p:cNvSpPr>
            <a:spLocks noGrp="1"/>
          </p:cNvSpPr>
          <p:nvPr>
            <p:ph type="body" idx="1"/>
          </p:nvPr>
        </p:nvSpPr>
        <p:spPr/>
        <p:txBody>
          <a:bodyPr/>
          <a:lstStyle/>
          <a:p>
            <a:endParaRPr lang="pt-BR" dirty="0"/>
          </a:p>
        </p:txBody>
      </p:sp>
      <p:sp>
        <p:nvSpPr>
          <p:cNvPr id="4" name="Espaço Reservado para Número de Slide 3">
            <a:extLst>
              <a:ext uri="{FF2B5EF4-FFF2-40B4-BE49-F238E27FC236}">
                <a16:creationId xmlns:a16="http://schemas.microsoft.com/office/drawing/2014/main" id="{15B757F7-5689-7077-C5A5-FCCCFE95E121}"/>
              </a:ext>
            </a:extLst>
          </p:cNvPr>
          <p:cNvSpPr>
            <a:spLocks noGrp="1"/>
          </p:cNvSpPr>
          <p:nvPr>
            <p:ph type="sldNum" sz="quarter" idx="10"/>
          </p:nvPr>
        </p:nvSpPr>
        <p:spPr/>
        <p:txBody>
          <a:bodyPr/>
          <a:lstStyle/>
          <a:p>
            <a:fld id="{8C747B73-6B03-4EF3-AD40-683CE00DABF6}" type="slidenum">
              <a:rPr lang="en-US" smtClean="0"/>
              <a:t>10</a:t>
            </a:fld>
            <a:endParaRPr lang="en-US" dirty="0"/>
          </a:p>
        </p:txBody>
      </p:sp>
    </p:spTree>
    <p:extLst>
      <p:ext uri="{BB962C8B-B14F-4D97-AF65-F5344CB8AC3E}">
        <p14:creationId xmlns:p14="http://schemas.microsoft.com/office/powerpoint/2010/main" val="937444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n-US"/>
              <a:t>Click to edit Master title style</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ED883A-8F74-429E-877D-2496601B6F7E}" type="datetime1">
              <a:rPr lang="en-US" smtClean="0"/>
              <a:t>1/28/2025</a:t>
            </a:fld>
            <a:endParaRPr lang="en-US"/>
          </a:p>
        </p:txBody>
      </p:sp>
      <p:sp>
        <p:nvSpPr>
          <p:cNvPr id="5" name="Footer Placeholder 4"/>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24480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6EF07E-EF42-4813-9FC4-57B194B9BA81}" type="datetime1">
              <a:rPr lang="en-US" smtClean="0"/>
              <a:t>1/28/2025</a:t>
            </a:fld>
            <a:endParaRPr lang="en-US"/>
          </a:p>
        </p:txBody>
      </p:sp>
      <p:sp>
        <p:nvSpPr>
          <p:cNvPr id="5" name="Footer Placeholder 4"/>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262527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0" y="730250"/>
            <a:ext cx="5257800" cy="1162367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676400"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D769152-5F2B-418E-91E2-0B8E8AC3267B}" type="datetime1">
              <a:rPr lang="en-US" smtClean="0"/>
              <a:t>1/28/2025</a:t>
            </a:fld>
            <a:endParaRPr lang="en-US"/>
          </a:p>
        </p:txBody>
      </p:sp>
      <p:sp>
        <p:nvSpPr>
          <p:cNvPr id="5" name="Footer Placeholder 4"/>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23411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6038EF-7D75-4BA7-840F-F6A491202BA8}" type="datetime1">
              <a:rPr lang="en-US" smtClean="0"/>
              <a:t>1/28/2025</a:t>
            </a:fld>
            <a:endParaRPr lang="en-US"/>
          </a:p>
        </p:txBody>
      </p:sp>
      <p:sp>
        <p:nvSpPr>
          <p:cNvPr id="5" name="Footer Placeholder 4"/>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3008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77"/>
            <a:ext cx="21031200" cy="5705474"/>
          </a:xfrm>
        </p:spPr>
        <p:txBody>
          <a:bodyPr anchor="b"/>
          <a:lstStyle>
            <a:lvl1pPr>
              <a:defRPr sz="12000"/>
            </a:lvl1pPr>
          </a:lstStyle>
          <a:p>
            <a:r>
              <a:rPr lang="en-US"/>
              <a:t>Click to edit Master title style</a:t>
            </a:r>
            <a:endParaRPr lang="en-US" dirty="0"/>
          </a:p>
        </p:txBody>
      </p:sp>
      <p:sp>
        <p:nvSpPr>
          <p:cNvPr id="3" name="Text Placeholder 2"/>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1DF9803-B5E5-48C3-A1BF-ED3A3E5376C6}" type="datetime1">
              <a:rPr lang="en-US" smtClean="0"/>
              <a:t>1/28/2025</a:t>
            </a:fld>
            <a:endParaRPr lang="en-US"/>
          </a:p>
        </p:txBody>
      </p:sp>
      <p:sp>
        <p:nvSpPr>
          <p:cNvPr id="5" name="Footer Placeholder 4"/>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6" name="Slide Number Placeholder 5"/>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2026334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676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2344400" y="3651250"/>
            <a:ext cx="10363200" cy="87026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80507DC-0202-4B04-AC63-12ACE70A8B5D}" type="datetime1">
              <a:rPr lang="en-US" smtClean="0"/>
              <a:t>1/28/2025</a:t>
            </a:fld>
            <a:endParaRPr lang="en-US"/>
          </a:p>
        </p:txBody>
      </p:sp>
      <p:sp>
        <p:nvSpPr>
          <p:cNvPr id="6" name="Footer Placeholder 5"/>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16196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79576" y="730251"/>
            <a:ext cx="21031200" cy="265112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679577" y="5010150"/>
            <a:ext cx="10315574"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44400" y="5010150"/>
            <a:ext cx="1036637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5825AE-E587-4620-A3B6-B16511AC78E3}" type="datetime1">
              <a:rPr lang="en-US" smtClean="0"/>
              <a:t>1/28/2025</a:t>
            </a:fld>
            <a:endParaRPr lang="en-US"/>
          </a:p>
        </p:txBody>
      </p:sp>
      <p:sp>
        <p:nvSpPr>
          <p:cNvPr id="8" name="Footer Placeholder 7"/>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9" name="Slide Number Placeholder 8"/>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4069024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F81F20D-CF67-4F3D-B032-CBF1B82CED4A}" type="datetime1">
              <a:rPr lang="en-US" smtClean="0"/>
              <a:t>1/28/2025</a:t>
            </a:fld>
            <a:endParaRPr lang="en-US"/>
          </a:p>
        </p:txBody>
      </p:sp>
      <p:sp>
        <p:nvSpPr>
          <p:cNvPr id="4" name="Footer Placeholder 3"/>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5" name="Slide Number Placeholder 4"/>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45409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8D325-1A52-40CC-99E8-5E92D54AB326}" type="datetime1">
              <a:rPr lang="en-US" smtClean="0"/>
              <a:t>1/28/2025</a:t>
            </a:fld>
            <a:endParaRPr lang="en-US"/>
          </a:p>
        </p:txBody>
      </p:sp>
      <p:sp>
        <p:nvSpPr>
          <p:cNvPr id="3" name="Footer Placeholder 2"/>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4" name="Slide Number Placeholder 3"/>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1097284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Content Placeholder 2"/>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E3906A05-6AC6-40E2-8576-0F2994F988A7}" type="datetime1">
              <a:rPr lang="en-US" smtClean="0"/>
              <a:t>1/28/2025</a:t>
            </a:fld>
            <a:endParaRPr lang="en-US"/>
          </a:p>
        </p:txBody>
      </p:sp>
      <p:sp>
        <p:nvSpPr>
          <p:cNvPr id="6" name="Footer Placeholder 5"/>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344504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7" y="914400"/>
            <a:ext cx="7864474" cy="3200400"/>
          </a:xfrm>
        </p:spPr>
        <p:txBody>
          <a:bodyPr anchor="b"/>
          <a:lstStyle>
            <a:lvl1pPr>
              <a:defRPr sz="6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366376" y="1974851"/>
            <a:ext cx="12344400" cy="9747250"/>
          </a:xfrm>
        </p:spPr>
        <p:txBody>
          <a:bodyPr anchor="t"/>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a:t>Click icon to add picture</a:t>
            </a:r>
          </a:p>
        </p:txBody>
      </p:sp>
      <p:sp>
        <p:nvSpPr>
          <p:cNvPr id="4" name="Text Placeholder 3"/>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en-US"/>
              <a:t>Click to edit Master text styles</a:t>
            </a:r>
          </a:p>
        </p:txBody>
      </p:sp>
      <p:sp>
        <p:nvSpPr>
          <p:cNvPr id="5" name="Date Placeholder 4"/>
          <p:cNvSpPr>
            <a:spLocks noGrp="1"/>
          </p:cNvSpPr>
          <p:nvPr>
            <p:ph type="dt" sz="half" idx="10"/>
          </p:nvPr>
        </p:nvSpPr>
        <p:spPr/>
        <p:txBody>
          <a:bodyPr/>
          <a:lstStyle/>
          <a:p>
            <a:fld id="{DD55227C-7CF4-4907-8D13-806E77B720F0}" type="datetime1">
              <a:rPr lang="en-US" smtClean="0"/>
              <a:t>1/28/2025</a:t>
            </a:fld>
            <a:endParaRPr lang="en-US"/>
          </a:p>
        </p:txBody>
      </p:sp>
      <p:sp>
        <p:nvSpPr>
          <p:cNvPr id="6" name="Footer Placeholder 5"/>
          <p:cNvSpPr>
            <a:spLocks noGrp="1"/>
          </p:cNvSpPr>
          <p:nvPr>
            <p:ph type="ftr" sz="quarter" idx="11"/>
          </p:nvPr>
        </p:nvSpPr>
        <p:spPr/>
        <p:txBody>
          <a:bodyPr/>
          <a:lstStyle/>
          <a:p>
            <a:r>
              <a:rPr lang="pt-BR"/>
              <a:t>Prof. Fernando Tamberlini Alves | Metodologia e Produção de Conhecimento na Cultura Digital| Aula 08 – Criando Apresentações</a:t>
            </a:r>
            <a:endParaRPr lang="en-US"/>
          </a:p>
        </p:txBody>
      </p:sp>
      <p:sp>
        <p:nvSpPr>
          <p:cNvPr id="7" name="Slide Number Placeholder 6"/>
          <p:cNvSpPr>
            <a:spLocks noGrp="1"/>
          </p:cNvSpPr>
          <p:nvPr>
            <p:ph type="sldNum" sz="quarter" idx="12"/>
          </p:nvPr>
        </p:nvSpPr>
        <p:spPr/>
        <p:txBody>
          <a:bodyPr/>
          <a:lstStyle/>
          <a:p>
            <a:fld id="{C7575539-BFBE-477A-BDB6-9CA7B44D81A5}" type="slidenum">
              <a:rPr lang="en-US" smtClean="0"/>
              <a:t>‹nº›</a:t>
            </a:fld>
            <a:endParaRPr lang="en-US"/>
          </a:p>
        </p:txBody>
      </p:sp>
    </p:spTree>
    <p:extLst>
      <p:ext uri="{BB962C8B-B14F-4D97-AF65-F5344CB8AC3E}">
        <p14:creationId xmlns:p14="http://schemas.microsoft.com/office/powerpoint/2010/main" val="3642426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CDF69CE6-25FD-408F-AF8F-272FBBF9C530}" type="datetime1">
              <a:rPr lang="en-US" smtClean="0"/>
              <a:t>1/28/2025</a:t>
            </a:fld>
            <a:endParaRPr lang="en-US"/>
          </a:p>
        </p:txBody>
      </p:sp>
      <p:sp>
        <p:nvSpPr>
          <p:cNvPr id="5" name="Footer Placeholder 4"/>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r>
              <a:rPr lang="pt-BR"/>
              <a:t>Prof. Fernando Tamberlini Alves | Metodologia e Produção de Conhecimento na Cultura Digital| Aula 08 – Criando Apresentações</a:t>
            </a:r>
            <a:endParaRPr lang="en-US"/>
          </a:p>
        </p:txBody>
      </p:sp>
      <p:sp>
        <p:nvSpPr>
          <p:cNvPr id="6" name="Slide Number Placeholder 5"/>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C7575539-BFBE-477A-BDB6-9CA7B44D81A5}" type="slidenum">
              <a:rPr lang="en-US" smtClean="0"/>
              <a:t>‹nº›</a:t>
            </a:fld>
            <a:endParaRPr lang="en-US"/>
          </a:p>
        </p:txBody>
      </p:sp>
    </p:spTree>
    <p:extLst>
      <p:ext uri="{BB962C8B-B14F-4D97-AF65-F5344CB8AC3E}">
        <p14:creationId xmlns:p14="http://schemas.microsoft.com/office/powerpoint/2010/main" val="26792467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41.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3.png"/><Relationship Id="rId7" Type="http://schemas.openxmlformats.org/officeDocument/2006/relationships/image" Target="../media/image46.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1.png"/><Relationship Id="rId9"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51.png"/><Relationship Id="rId5" Type="http://schemas.openxmlformats.org/officeDocument/2006/relationships/image" Target="../media/image50.emf"/><Relationship Id="rId4" Type="http://schemas.openxmlformats.org/officeDocument/2006/relationships/image" Target="../media/image49.emf"/></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6">
            <a:extLst>
              <a:ext uri="{FF2B5EF4-FFF2-40B4-BE49-F238E27FC236}">
                <a16:creationId xmlns:a16="http://schemas.microsoft.com/office/drawing/2014/main" id="{ED75C6ED-B3AD-460E-AC55-DC15C10096AE}"/>
              </a:ext>
            </a:extLst>
          </p:cNvPr>
          <p:cNvSpPr/>
          <p:nvPr/>
        </p:nvSpPr>
        <p:spPr>
          <a:xfrm>
            <a:off x="-22412" y="13071580"/>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7" name="Rectangle 6"/>
          <p:cNvSpPr/>
          <p:nvPr/>
        </p:nvSpPr>
        <p:spPr>
          <a:xfrm>
            <a:off x="0" y="6286500"/>
            <a:ext cx="24384000" cy="2871540"/>
          </a:xfrm>
          <a:prstGeom prst="rect">
            <a:avLst/>
          </a:prstGeom>
          <a:solidFill>
            <a:schemeClr val="tx1">
              <a:lumMod val="95000"/>
              <a:lumOff val="5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8" name="TextBox 7"/>
          <p:cNvSpPr txBox="1"/>
          <p:nvPr/>
        </p:nvSpPr>
        <p:spPr>
          <a:xfrm>
            <a:off x="215153" y="6572717"/>
            <a:ext cx="11220469" cy="2585323"/>
          </a:xfrm>
          <a:prstGeom prst="rect">
            <a:avLst/>
          </a:prstGeom>
          <a:noFill/>
        </p:spPr>
        <p:txBody>
          <a:bodyPr wrap="square" rtlCol="0">
            <a:spAutoFit/>
          </a:bodyPr>
          <a:lstStyle/>
          <a:p>
            <a:pPr algn="ctr"/>
            <a:r>
              <a:rPr lang="pt-BR"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Disciplina</a:t>
            </a:r>
          </a:p>
          <a:p>
            <a:pPr algn="ctr"/>
            <a:r>
              <a:rPr lang="pt-BR" sz="5400" dirty="0">
                <a:solidFill>
                  <a:schemeClr val="bg1"/>
                </a:solidFill>
                <a:latin typeface="Futura Bk BT" panose="020B0502020204020303" pitchFamily="34" charset="0"/>
              </a:rPr>
              <a:t>Metodologia e Produção de Conhecimento na Cultura Digital</a:t>
            </a:r>
            <a:endParaRPr lang="en-US" sz="54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sp>
        <p:nvSpPr>
          <p:cNvPr id="17" name="TextBox 16"/>
          <p:cNvSpPr txBox="1"/>
          <p:nvPr/>
        </p:nvSpPr>
        <p:spPr>
          <a:xfrm>
            <a:off x="12444127" y="7346155"/>
            <a:ext cx="9376756" cy="584775"/>
          </a:xfrm>
          <a:prstGeom prst="rect">
            <a:avLst/>
          </a:prstGeom>
          <a:noFill/>
        </p:spPr>
        <p:txBody>
          <a:bodyPr wrap="square" rtlCol="0">
            <a:spAutoFit/>
          </a:bodyPr>
          <a:lstStyle/>
          <a:p>
            <a:r>
              <a:rPr lang="pt-BR"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rPr>
              <a:t>PROF. FERNANDO TAMBERLINI ALVES</a:t>
            </a:r>
            <a:endParaRPr lang="en-US" sz="3200" spc="100" dirty="0">
              <a:solidFill>
                <a:schemeClr val="bg1"/>
              </a:solidFill>
              <a:latin typeface="Futura Bk BT" panose="020B0502020204020303" pitchFamily="34" charset="0"/>
              <a:ea typeface="Open Sans" panose="020B0606030504020204" pitchFamily="34" charset="0"/>
              <a:cs typeface="Open Sans" panose="020B0606030504020204" pitchFamily="34" charset="0"/>
            </a:endParaRPr>
          </a:p>
        </p:txBody>
      </p:sp>
      <p:cxnSp>
        <p:nvCxnSpPr>
          <p:cNvPr id="4" name="Straight Connector 3"/>
          <p:cNvCxnSpPr/>
          <p:nvPr/>
        </p:nvCxnSpPr>
        <p:spPr>
          <a:xfrm>
            <a:off x="11939874" y="6851907"/>
            <a:ext cx="0" cy="1573273"/>
          </a:xfrm>
          <a:prstGeom prst="line">
            <a:avLst/>
          </a:prstGeom>
          <a:ln w="508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Espaço Reservado para Número de Slide 1">
            <a:extLst>
              <a:ext uri="{FF2B5EF4-FFF2-40B4-BE49-F238E27FC236}">
                <a16:creationId xmlns:a16="http://schemas.microsoft.com/office/drawing/2014/main" id="{62D10B37-ACD7-4888-9ED3-D7384BEC8B26}"/>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1</a:t>
            </a:fld>
            <a:endParaRPr lang="en-US" dirty="0">
              <a:solidFill>
                <a:schemeClr val="bg1"/>
              </a:solidFill>
            </a:endParaRPr>
          </a:p>
        </p:txBody>
      </p:sp>
      <p:sp>
        <p:nvSpPr>
          <p:cNvPr id="3" name="Espaço Reservado para Rodapé 2">
            <a:extLst>
              <a:ext uri="{FF2B5EF4-FFF2-40B4-BE49-F238E27FC236}">
                <a16:creationId xmlns:a16="http://schemas.microsoft.com/office/drawing/2014/main" id="{D57A66AC-7374-48AE-A3F6-28707B1C883D}"/>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1030" name="Picture 6" descr="Revistas Científicas do Instituto Federal de Educação, Ciência e Tecnologia  do Rio de Janeiro">
            <a:extLst>
              <a:ext uri="{FF2B5EF4-FFF2-40B4-BE49-F238E27FC236}">
                <a16:creationId xmlns:a16="http://schemas.microsoft.com/office/drawing/2014/main" id="{9E7B9563-E03B-495D-AB96-9B3EBBDB1E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54734" y="581235"/>
            <a:ext cx="14770279" cy="42415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289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3C972-C831-A18C-E9FA-149639845B90}"/>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4B5DE9DB-9A93-DE2A-CB27-FD4E9B68A15A}"/>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2F8FECA-B116-5512-97A8-15F45C0DC420}"/>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8B059D95-42B6-C392-5D00-07627E1EA7E3}"/>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2375540F-DA03-AEB3-BB75-E19AE6C6B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0372E406-39C5-DD50-32C2-ED5C7F0E5C2E}"/>
              </a:ext>
            </a:extLst>
          </p:cNvPr>
          <p:cNvSpPr txBox="1"/>
          <p:nvPr/>
        </p:nvSpPr>
        <p:spPr>
          <a:xfrm>
            <a:off x="2253412" y="3197580"/>
            <a:ext cx="20429607" cy="3662541"/>
          </a:xfrm>
          <a:prstGeom prst="rect">
            <a:avLst/>
          </a:prstGeom>
          <a:noFill/>
        </p:spPr>
        <p:txBody>
          <a:bodyPr wrap="square" rtlCol="0">
            <a:spAutoFit/>
          </a:bodyPr>
          <a:lstStyle/>
          <a:p>
            <a:pPr marL="1143000" indent="-1143000">
              <a:buFont typeface="Wingdings" panose="05000000000000000000" pitchFamily="2" charset="2"/>
              <a:buChar char="§"/>
            </a:pPr>
            <a:r>
              <a:rPr lang="pt-BR" sz="8800" b="1" dirty="0">
                <a:latin typeface="Futura Bk BT" panose="020B0502020204020303" pitchFamily="34" charset="0"/>
                <a:ea typeface="Tahoma" panose="020B0604030504040204" pitchFamily="34" charset="0"/>
                <a:cs typeface="Tahoma" panose="020B0604030504040204" pitchFamily="34" charset="0"/>
              </a:rPr>
              <a:t>A Cor</a:t>
            </a:r>
          </a:p>
          <a:p>
            <a:pPr algn="just"/>
            <a:endParaRPr lang="pt-BR" sz="3600" dirty="0"/>
          </a:p>
          <a:p>
            <a:pPr algn="just"/>
            <a:r>
              <a:rPr lang="pt-BR" sz="3600" dirty="0"/>
              <a:t>	</a:t>
            </a:r>
            <a:r>
              <a:rPr lang="pt-BR" dirty="0"/>
              <a:t> Dizer que as cores estão em tudo não é exagero, pois até o preto e o branco são considerados cores. </a:t>
            </a:r>
            <a:r>
              <a:rPr lang="pt-BR" sz="3600" dirty="0"/>
              <a:t>As cores estão associadas em nossas mentes a diferentes sensações: algumas trazem calma, outras nos agitam. Algumas tristes, outras felizes e assim por diante.</a:t>
            </a:r>
            <a:endParaRPr lang="pt-BR" sz="60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C42B4DA8-90FD-EF26-F90D-AD30817A4890}"/>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47C862D1-44E8-3B1B-D50B-A6FAB07F9424}"/>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10</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7542EE26-749B-1E06-9BCC-6F4A2B751BEC}"/>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8" name="Imagem 7">
            <a:extLst>
              <a:ext uri="{FF2B5EF4-FFF2-40B4-BE49-F238E27FC236}">
                <a16:creationId xmlns:a16="http://schemas.microsoft.com/office/drawing/2014/main" id="{4887D9D2-FFBD-4642-5E4C-90B100EEA19A}"/>
              </a:ext>
            </a:extLst>
          </p:cNvPr>
          <p:cNvPicPr>
            <a:picLocks noChangeAspect="1"/>
          </p:cNvPicPr>
          <p:nvPr/>
        </p:nvPicPr>
        <p:blipFill>
          <a:blip r:embed="rId4"/>
          <a:stretch>
            <a:fillRect/>
          </a:stretch>
        </p:blipFill>
        <p:spPr>
          <a:xfrm>
            <a:off x="6345885" y="7124840"/>
            <a:ext cx="12804128" cy="4980607"/>
          </a:xfrm>
          <a:prstGeom prst="rect">
            <a:avLst/>
          </a:prstGeom>
        </p:spPr>
      </p:pic>
    </p:spTree>
    <p:extLst>
      <p:ext uri="{BB962C8B-B14F-4D97-AF65-F5344CB8AC3E}">
        <p14:creationId xmlns:p14="http://schemas.microsoft.com/office/powerpoint/2010/main" val="2579056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7BA58-53F0-8BF8-E92E-CE4C7B66CC8B}"/>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5B52B986-F67C-42F5-0415-1B355FD8D9D5}"/>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A37F934F-129F-83CD-2D40-9490F8763E47}"/>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96030C5-75F0-2B02-D2C9-ADEE814067F3}"/>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2CC10E11-C18B-FD79-0F52-A90D1DEF99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9B96DB56-E742-E1B5-323C-9DBFCB870D97}"/>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F54D0EA6-EDEF-0C5D-1F6E-08D4D11DCC1F}"/>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11</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C5D6BE8A-D224-300B-969B-E02896B52B1A}"/>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7" name="Imagem 6">
            <a:extLst>
              <a:ext uri="{FF2B5EF4-FFF2-40B4-BE49-F238E27FC236}">
                <a16:creationId xmlns:a16="http://schemas.microsoft.com/office/drawing/2014/main" id="{71CB4EC4-9951-F18D-C43A-7D547A52437D}"/>
              </a:ext>
            </a:extLst>
          </p:cNvPr>
          <p:cNvPicPr>
            <a:picLocks noChangeAspect="1"/>
          </p:cNvPicPr>
          <p:nvPr/>
        </p:nvPicPr>
        <p:blipFill>
          <a:blip r:embed="rId4"/>
          <a:stretch>
            <a:fillRect/>
          </a:stretch>
        </p:blipFill>
        <p:spPr>
          <a:xfrm>
            <a:off x="5806942" y="2740605"/>
            <a:ext cx="13646957" cy="9307923"/>
          </a:xfrm>
          <a:prstGeom prst="rect">
            <a:avLst/>
          </a:prstGeom>
        </p:spPr>
      </p:pic>
    </p:spTree>
    <p:extLst>
      <p:ext uri="{BB962C8B-B14F-4D97-AF65-F5344CB8AC3E}">
        <p14:creationId xmlns:p14="http://schemas.microsoft.com/office/powerpoint/2010/main" val="10988090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AAF1C-4987-1761-B758-B35F562204CB}"/>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7949E2E3-7796-6957-FBA9-B5F35D71388E}"/>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424C494-98F7-33F2-C32D-DE52942687DA}"/>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B81E44DF-3B57-4A05-09C3-3A13B0889EA4}"/>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35F83F89-9233-D3D0-F77C-F96ED0D797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02A8EF85-DC99-86F9-A70D-12C930A48B02}"/>
              </a:ext>
            </a:extLst>
          </p:cNvPr>
          <p:cNvSpPr txBox="1"/>
          <p:nvPr/>
        </p:nvSpPr>
        <p:spPr>
          <a:xfrm>
            <a:off x="2253412" y="3197580"/>
            <a:ext cx="20429607" cy="3662541"/>
          </a:xfrm>
          <a:prstGeom prst="rect">
            <a:avLst/>
          </a:prstGeom>
          <a:noFill/>
        </p:spPr>
        <p:txBody>
          <a:bodyPr wrap="square" rtlCol="0">
            <a:spAutoFit/>
          </a:bodyPr>
          <a:lstStyle/>
          <a:p>
            <a:pPr marL="1143000" indent="-1143000">
              <a:buFont typeface="Wingdings" panose="05000000000000000000" pitchFamily="2" charset="2"/>
              <a:buChar char="§"/>
            </a:pPr>
            <a:r>
              <a:rPr lang="pt-BR" sz="8800" b="1" dirty="0">
                <a:latin typeface="Futura Bk BT" panose="020B0502020204020303" pitchFamily="34" charset="0"/>
                <a:ea typeface="Tahoma" panose="020B0604030504040204" pitchFamily="34" charset="0"/>
                <a:cs typeface="Tahoma" panose="020B0604030504040204" pitchFamily="34" charset="0"/>
              </a:rPr>
              <a:t>A Textura</a:t>
            </a:r>
          </a:p>
          <a:p>
            <a:pPr algn="just"/>
            <a:endParaRPr lang="pt-BR" sz="3600" dirty="0"/>
          </a:p>
          <a:p>
            <a:pPr algn="just"/>
            <a:r>
              <a:rPr lang="pt-BR" sz="3600" dirty="0"/>
              <a:t>	</a:t>
            </a:r>
            <a:r>
              <a:rPr lang="pt-BR" dirty="0"/>
              <a:t> Quando falamos em Textura nos referimos tanto a tátil quanto a visual. Por exemplo, ver a foto de uma lixa já· cria determinada sensação em sua mente. A lista de diferentes texturas é quase infinita: madeira, pedra, algodão, papel, vidro... </a:t>
            </a:r>
            <a:endParaRPr lang="pt-BR" sz="60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7C8ED8BA-22BC-B824-C7D7-FE5BF4071DBA}"/>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11E66A67-0F94-09AF-AF7E-8A729F1DA3A9}"/>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12</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FEC6AA35-9A88-055C-2ECF-DF090C40C45F}"/>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7" name="Imagem 6">
            <a:extLst>
              <a:ext uri="{FF2B5EF4-FFF2-40B4-BE49-F238E27FC236}">
                <a16:creationId xmlns:a16="http://schemas.microsoft.com/office/drawing/2014/main" id="{51224644-525B-FBF8-F483-885F91F681AA}"/>
              </a:ext>
            </a:extLst>
          </p:cNvPr>
          <p:cNvPicPr>
            <a:picLocks noChangeAspect="1"/>
          </p:cNvPicPr>
          <p:nvPr/>
        </p:nvPicPr>
        <p:blipFill>
          <a:blip r:embed="rId4"/>
          <a:stretch>
            <a:fillRect/>
          </a:stretch>
        </p:blipFill>
        <p:spPr>
          <a:xfrm>
            <a:off x="5901165" y="7465198"/>
            <a:ext cx="13134099" cy="3419111"/>
          </a:xfrm>
          <a:prstGeom prst="rect">
            <a:avLst/>
          </a:prstGeom>
        </p:spPr>
      </p:pic>
    </p:spTree>
    <p:extLst>
      <p:ext uri="{BB962C8B-B14F-4D97-AF65-F5344CB8AC3E}">
        <p14:creationId xmlns:p14="http://schemas.microsoft.com/office/powerpoint/2010/main" val="171869309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BAD2E-4655-CA60-50A5-5A0EC0998F14}"/>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16CC8E15-2B63-18D9-D6CF-ECDE4C02EA73}"/>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5503A0-960D-0121-5C27-0BF86095F4F2}"/>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B9A53F41-4CAA-1E74-DCA9-28008F37B1E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1C016DEA-879E-2578-E854-31E993E610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1280593E-F493-AA9B-1711-6B122622D4A6}"/>
              </a:ext>
            </a:extLst>
          </p:cNvPr>
          <p:cNvSpPr txBox="1"/>
          <p:nvPr/>
        </p:nvSpPr>
        <p:spPr>
          <a:xfrm>
            <a:off x="2253412" y="3197580"/>
            <a:ext cx="20429607" cy="3662541"/>
          </a:xfrm>
          <a:prstGeom prst="rect">
            <a:avLst/>
          </a:prstGeom>
          <a:noFill/>
        </p:spPr>
        <p:txBody>
          <a:bodyPr wrap="square" rtlCol="0">
            <a:spAutoFit/>
          </a:bodyPr>
          <a:lstStyle/>
          <a:p>
            <a:pPr marL="1143000" indent="-1143000">
              <a:buFont typeface="Wingdings" panose="05000000000000000000" pitchFamily="2" charset="2"/>
              <a:buChar char="§"/>
            </a:pPr>
            <a:r>
              <a:rPr lang="pt-BR" sz="8800" b="1" dirty="0">
                <a:latin typeface="Futura Bk BT" panose="020B0502020204020303" pitchFamily="34" charset="0"/>
                <a:ea typeface="Tahoma" panose="020B0604030504040204" pitchFamily="34" charset="0"/>
                <a:cs typeface="Tahoma" panose="020B0604030504040204" pitchFamily="34" charset="0"/>
              </a:rPr>
              <a:t>A Massa</a:t>
            </a:r>
          </a:p>
          <a:p>
            <a:pPr algn="just"/>
            <a:endParaRPr lang="pt-BR" sz="3600" dirty="0"/>
          </a:p>
          <a:p>
            <a:pPr algn="just"/>
            <a:r>
              <a:rPr lang="pt-BR" sz="3600" dirty="0"/>
              <a:t>	</a:t>
            </a:r>
            <a:r>
              <a:rPr lang="pt-BR" dirty="0"/>
              <a:t> O tamanho é sempre relativo. Na figura acima ambos círculos têm as mesmas dimensões, </a:t>
            </a:r>
            <a:r>
              <a:rPr lang="pt-BR" dirty="0" err="1"/>
              <a:t>poém</a:t>
            </a:r>
            <a:r>
              <a:rPr lang="pt-BR" dirty="0"/>
              <a:t> a massa do segundo parece maior devido ao local onde está inserido. Por esse motivo que devemos evitar preencher os espaços com muitos elementos, ou com elementos grandes afim de não poluí-los. </a:t>
            </a:r>
            <a:endParaRPr lang="pt-BR" sz="60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8A3854DE-EE27-E555-0D17-300B5CD4F2C0}"/>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31EB4933-DC52-8520-1DC9-B3207DBBBEE4}"/>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13</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EE4DE9FA-F25C-A9E3-9C10-E9DACD5D2C2A}"/>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8" name="Imagem 7">
            <a:extLst>
              <a:ext uri="{FF2B5EF4-FFF2-40B4-BE49-F238E27FC236}">
                <a16:creationId xmlns:a16="http://schemas.microsoft.com/office/drawing/2014/main" id="{EF9FB402-4F29-0F50-62EC-B672C29323B1}"/>
              </a:ext>
            </a:extLst>
          </p:cNvPr>
          <p:cNvPicPr>
            <a:picLocks noChangeAspect="1"/>
          </p:cNvPicPr>
          <p:nvPr/>
        </p:nvPicPr>
        <p:blipFill>
          <a:blip r:embed="rId4"/>
          <a:stretch>
            <a:fillRect/>
          </a:stretch>
        </p:blipFill>
        <p:spPr>
          <a:xfrm>
            <a:off x="5752953" y="6756197"/>
            <a:ext cx="12536031" cy="5502542"/>
          </a:xfrm>
          <a:prstGeom prst="rect">
            <a:avLst/>
          </a:prstGeom>
        </p:spPr>
      </p:pic>
    </p:spTree>
    <p:extLst>
      <p:ext uri="{BB962C8B-B14F-4D97-AF65-F5344CB8AC3E}">
        <p14:creationId xmlns:p14="http://schemas.microsoft.com/office/powerpoint/2010/main" val="415279312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14BC6E-08A2-1640-82E4-5FDEA3303F9D}"/>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E74C9B85-38AF-A972-355D-B66CF24D7803}"/>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5523EAF-E15D-A2C1-F160-04BD0F70B2CB}"/>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80352FAE-A35D-D4D1-4C82-1C34349CE888}"/>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74D24B6F-4693-51A6-2EE4-AA97EBC87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1F9395CE-D146-C9F2-7563-2BF7C2C5573C}"/>
              </a:ext>
            </a:extLst>
          </p:cNvPr>
          <p:cNvSpPr txBox="1"/>
          <p:nvPr/>
        </p:nvSpPr>
        <p:spPr>
          <a:xfrm>
            <a:off x="2253412" y="3197580"/>
            <a:ext cx="20429607" cy="3108543"/>
          </a:xfrm>
          <a:prstGeom prst="rect">
            <a:avLst/>
          </a:prstGeom>
          <a:noFill/>
        </p:spPr>
        <p:txBody>
          <a:bodyPr wrap="square" rtlCol="0">
            <a:spAutoFit/>
          </a:bodyPr>
          <a:lstStyle/>
          <a:p>
            <a:pPr marL="1143000" indent="-1143000">
              <a:buFont typeface="Wingdings" panose="05000000000000000000" pitchFamily="2" charset="2"/>
              <a:buChar char="§"/>
            </a:pPr>
            <a:r>
              <a:rPr lang="pt-BR" sz="8800" b="1" dirty="0">
                <a:latin typeface="Futura Bk BT" panose="020B0502020204020303" pitchFamily="34" charset="0"/>
                <a:ea typeface="Tahoma" panose="020B0604030504040204" pitchFamily="34" charset="0"/>
                <a:cs typeface="Tahoma" panose="020B0604030504040204" pitchFamily="34" charset="0"/>
              </a:rPr>
              <a:t>O Espaço</a:t>
            </a:r>
          </a:p>
          <a:p>
            <a:pPr algn="just"/>
            <a:endParaRPr lang="pt-BR" sz="3600" dirty="0"/>
          </a:p>
          <a:p>
            <a:pPr algn="just"/>
            <a:r>
              <a:rPr lang="pt-BR" sz="3600" dirty="0"/>
              <a:t>	</a:t>
            </a:r>
            <a:r>
              <a:rPr lang="pt-BR" dirty="0"/>
              <a:t> O Espaço que os elementos devem ocupar não é todo o espaço. É necessário sempre o que chamamos de espaço negativo ou espaço em branco. . </a:t>
            </a:r>
            <a:endParaRPr lang="pt-BR" sz="60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7DC19C6A-9191-F3EF-D323-F90CD1AF0716}"/>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B18FC25C-4DCA-94A7-FB29-E60D202939FE}"/>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14</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059F550F-D05A-D257-1F9C-C2733E0F722C}"/>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7" name="Imagem 6">
            <a:extLst>
              <a:ext uri="{FF2B5EF4-FFF2-40B4-BE49-F238E27FC236}">
                <a16:creationId xmlns:a16="http://schemas.microsoft.com/office/drawing/2014/main" id="{506AAF9D-A0C0-5477-5C68-02D1B771E982}"/>
              </a:ext>
            </a:extLst>
          </p:cNvPr>
          <p:cNvPicPr>
            <a:picLocks noChangeAspect="1"/>
          </p:cNvPicPr>
          <p:nvPr/>
        </p:nvPicPr>
        <p:blipFill>
          <a:blip r:embed="rId4"/>
          <a:stretch>
            <a:fillRect/>
          </a:stretch>
        </p:blipFill>
        <p:spPr>
          <a:xfrm>
            <a:off x="5533576" y="6858000"/>
            <a:ext cx="12974786" cy="5106631"/>
          </a:xfrm>
          <a:prstGeom prst="rect">
            <a:avLst/>
          </a:prstGeom>
        </p:spPr>
      </p:pic>
    </p:spTree>
    <p:extLst>
      <p:ext uri="{BB962C8B-B14F-4D97-AF65-F5344CB8AC3E}">
        <p14:creationId xmlns:p14="http://schemas.microsoft.com/office/powerpoint/2010/main" val="263622272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1138417" y="2947735"/>
            <a:ext cx="20606587" cy="1446550"/>
          </a:xfrm>
          <a:prstGeom prst="rect">
            <a:avLst/>
          </a:prstGeom>
          <a:noFill/>
        </p:spPr>
        <p:txBody>
          <a:bodyPr wrap="square" rtlCol="0">
            <a:spAutoFit/>
          </a:bodyPr>
          <a:lstStyle/>
          <a:p>
            <a:r>
              <a:rPr lang="pt-BR" sz="8800" b="1" dirty="0">
                <a:latin typeface="Futura Bk BT" panose="020B0502020204020303" pitchFamily="34" charset="0"/>
                <a:ea typeface="Tahoma" panose="020B0604030504040204" pitchFamily="34" charset="0"/>
                <a:cs typeface="Tahoma" panose="020B0604030504040204" pitchFamily="34" charset="0"/>
              </a:rPr>
              <a:t>4 princípios básico de design</a:t>
            </a:r>
            <a:endParaRPr lang="pt-BR" sz="5400" dirty="0">
              <a:latin typeface="Futura Bk BT" panose="020B0502020204020303" pitchFamily="34" charset="0"/>
              <a:ea typeface="Tahoma" panose="020B0604030504040204" pitchFamily="34" charset="0"/>
              <a:cs typeface="Tahoma" panose="020B0604030504040204" pitchFamily="34" charset="0"/>
            </a:endParaRPr>
          </a:p>
        </p:txBody>
      </p:sp>
      <p:pic>
        <p:nvPicPr>
          <p:cNvPr id="4" name="Imagem 3">
            <a:extLst>
              <a:ext uri="{FF2B5EF4-FFF2-40B4-BE49-F238E27FC236}">
                <a16:creationId xmlns:a16="http://schemas.microsoft.com/office/drawing/2014/main" id="{64961A90-4916-04D4-6A5C-A489EEC32C42}"/>
              </a:ext>
            </a:extLst>
          </p:cNvPr>
          <p:cNvPicPr>
            <a:picLocks noChangeAspect="1"/>
          </p:cNvPicPr>
          <p:nvPr/>
        </p:nvPicPr>
        <p:blipFill>
          <a:blip r:embed="rId4"/>
          <a:stretch>
            <a:fillRect/>
          </a:stretch>
        </p:blipFill>
        <p:spPr>
          <a:xfrm>
            <a:off x="3575867" y="5512740"/>
            <a:ext cx="17232265" cy="6296404"/>
          </a:xfrm>
          <a:prstGeom prst="rect">
            <a:avLst/>
          </a:prstGeom>
        </p:spPr>
      </p:pic>
      <p:sp>
        <p:nvSpPr>
          <p:cNvPr id="2" name="Rectangle 6">
            <a:extLst>
              <a:ext uri="{FF2B5EF4-FFF2-40B4-BE49-F238E27FC236}">
                <a16:creationId xmlns:a16="http://schemas.microsoft.com/office/drawing/2014/main" id="{CB4773B8-C0F4-984C-4744-8C0984DD73FD}"/>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ECA9F2AA-CEE9-C8FE-2B8C-99845010C4E7}"/>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15</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530575FA-DE87-A53E-5D20-F1CE258FCA85}"/>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79555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1006413" y="5292696"/>
            <a:ext cx="9249167" cy="4401205"/>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Princípios de PROXIMIDADE</a:t>
            </a:r>
          </a:p>
          <a:p>
            <a:pPr algn="ctr"/>
            <a:r>
              <a:rPr lang="pt-BR" sz="4400" dirty="0">
                <a:latin typeface="Futura Bk BT" panose="020B0502020204020303" pitchFamily="34" charset="0"/>
                <a:ea typeface="Tahoma" panose="020B0604030504040204" pitchFamily="34" charset="0"/>
                <a:cs typeface="Tahoma" panose="020B0604030504040204" pitchFamily="34" charset="0"/>
              </a:rPr>
              <a:t>Itens relacionados entre si devem ser agrupados</a:t>
            </a:r>
          </a:p>
        </p:txBody>
      </p:sp>
      <p:pic>
        <p:nvPicPr>
          <p:cNvPr id="5" name="Imagem 4">
            <a:extLst>
              <a:ext uri="{FF2B5EF4-FFF2-40B4-BE49-F238E27FC236}">
                <a16:creationId xmlns:a16="http://schemas.microsoft.com/office/drawing/2014/main" id="{CED7B463-34F8-25D7-C7BD-A8B77A9D912D}"/>
              </a:ext>
            </a:extLst>
          </p:cNvPr>
          <p:cNvPicPr>
            <a:picLocks noChangeAspect="1"/>
          </p:cNvPicPr>
          <p:nvPr/>
        </p:nvPicPr>
        <p:blipFill>
          <a:blip r:embed="rId4"/>
          <a:stretch>
            <a:fillRect/>
          </a:stretch>
        </p:blipFill>
        <p:spPr>
          <a:xfrm>
            <a:off x="11999858" y="3743577"/>
            <a:ext cx="2128564" cy="7561409"/>
          </a:xfrm>
          <a:prstGeom prst="rect">
            <a:avLst/>
          </a:prstGeom>
        </p:spPr>
      </p:pic>
      <p:pic>
        <p:nvPicPr>
          <p:cNvPr id="7" name="Imagem 6">
            <a:extLst>
              <a:ext uri="{FF2B5EF4-FFF2-40B4-BE49-F238E27FC236}">
                <a16:creationId xmlns:a16="http://schemas.microsoft.com/office/drawing/2014/main" id="{6D763C7E-45FB-8ADC-2714-844930B7F4A8}"/>
              </a:ext>
            </a:extLst>
          </p:cNvPr>
          <p:cNvPicPr>
            <a:picLocks noChangeAspect="1"/>
          </p:cNvPicPr>
          <p:nvPr/>
        </p:nvPicPr>
        <p:blipFill>
          <a:blip r:embed="rId5"/>
          <a:stretch>
            <a:fillRect/>
          </a:stretch>
        </p:blipFill>
        <p:spPr>
          <a:xfrm>
            <a:off x="18870286" y="3824454"/>
            <a:ext cx="2762573" cy="7561409"/>
          </a:xfrm>
          <a:prstGeom prst="rect">
            <a:avLst/>
          </a:prstGeom>
        </p:spPr>
      </p:pic>
      <p:sp>
        <p:nvSpPr>
          <p:cNvPr id="8" name="Seta: para a Direita 7">
            <a:extLst>
              <a:ext uri="{FF2B5EF4-FFF2-40B4-BE49-F238E27FC236}">
                <a16:creationId xmlns:a16="http://schemas.microsoft.com/office/drawing/2014/main" id="{C987DDA7-28B8-32B7-6F89-20C88D48502D}"/>
              </a:ext>
            </a:extLst>
          </p:cNvPr>
          <p:cNvSpPr/>
          <p:nvPr/>
        </p:nvSpPr>
        <p:spPr>
          <a:xfrm>
            <a:off x="15435072" y="6364224"/>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 name="Rectangle 6">
            <a:extLst>
              <a:ext uri="{FF2B5EF4-FFF2-40B4-BE49-F238E27FC236}">
                <a16:creationId xmlns:a16="http://schemas.microsoft.com/office/drawing/2014/main" id="{4E358475-90D5-2EE4-5F30-EF7227520187}"/>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4E044C70-9E25-D030-8689-AD54F047D304}"/>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16</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03138836-5A8B-7382-3E1E-5A6FFAEE432A}"/>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400643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226D1-EBF6-89B3-0385-B1C662BA9723}"/>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66FDDBDD-2334-C17C-CDE8-1E60BFAA1C19}"/>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FD9566A1-B0C5-3639-00A7-6FC280BB1488}"/>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B749A834-65DF-F59F-67FE-CAFA274804F2}"/>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59738DD7-D70F-856E-ED2A-63AC2FD40F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8" name="Seta: para a Direita 7">
            <a:extLst>
              <a:ext uri="{FF2B5EF4-FFF2-40B4-BE49-F238E27FC236}">
                <a16:creationId xmlns:a16="http://schemas.microsoft.com/office/drawing/2014/main" id="{C8302769-3800-CAB6-297B-56EF6FAAB22B}"/>
              </a:ext>
            </a:extLst>
          </p:cNvPr>
          <p:cNvSpPr/>
          <p:nvPr/>
        </p:nvSpPr>
        <p:spPr>
          <a:xfrm>
            <a:off x="11692956" y="6277633"/>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 name="Rectangle 6">
            <a:extLst>
              <a:ext uri="{FF2B5EF4-FFF2-40B4-BE49-F238E27FC236}">
                <a16:creationId xmlns:a16="http://schemas.microsoft.com/office/drawing/2014/main" id="{16FDC098-B601-8546-E8DC-C3266EA03E12}"/>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C7435839-FD99-CC99-46CE-DC55FF4D09B4}"/>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17</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57FDAD52-ECD5-6D5B-66CB-664DB7071C85}"/>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12" name="Imagem 11">
            <a:extLst>
              <a:ext uri="{FF2B5EF4-FFF2-40B4-BE49-F238E27FC236}">
                <a16:creationId xmlns:a16="http://schemas.microsoft.com/office/drawing/2014/main" id="{E2F43465-1F41-67B8-7176-2EF1A044A273}"/>
              </a:ext>
            </a:extLst>
          </p:cNvPr>
          <p:cNvPicPr>
            <a:picLocks noChangeAspect="1"/>
          </p:cNvPicPr>
          <p:nvPr/>
        </p:nvPicPr>
        <p:blipFill>
          <a:blip r:embed="rId4"/>
          <a:stretch>
            <a:fillRect/>
          </a:stretch>
        </p:blipFill>
        <p:spPr>
          <a:xfrm>
            <a:off x="1718753" y="2974253"/>
            <a:ext cx="8843729" cy="8801314"/>
          </a:xfrm>
          <a:prstGeom prst="rect">
            <a:avLst/>
          </a:prstGeom>
        </p:spPr>
      </p:pic>
      <p:pic>
        <p:nvPicPr>
          <p:cNvPr id="14" name="Imagem 13">
            <a:extLst>
              <a:ext uri="{FF2B5EF4-FFF2-40B4-BE49-F238E27FC236}">
                <a16:creationId xmlns:a16="http://schemas.microsoft.com/office/drawing/2014/main" id="{7E67A1B0-37BD-324A-8EDF-453299C93710}"/>
              </a:ext>
            </a:extLst>
          </p:cNvPr>
          <p:cNvPicPr>
            <a:picLocks noChangeAspect="1"/>
          </p:cNvPicPr>
          <p:nvPr/>
        </p:nvPicPr>
        <p:blipFill>
          <a:blip r:embed="rId5"/>
          <a:stretch>
            <a:fillRect/>
          </a:stretch>
        </p:blipFill>
        <p:spPr>
          <a:xfrm>
            <a:off x="14251879" y="3152504"/>
            <a:ext cx="8982358" cy="8623063"/>
          </a:xfrm>
          <a:prstGeom prst="rect">
            <a:avLst/>
          </a:prstGeom>
        </p:spPr>
      </p:pic>
    </p:spTree>
    <p:extLst>
      <p:ext uri="{BB962C8B-B14F-4D97-AF65-F5344CB8AC3E}">
        <p14:creationId xmlns:p14="http://schemas.microsoft.com/office/powerpoint/2010/main" val="193642686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579624" y="2733951"/>
            <a:ext cx="24406412" cy="2246769"/>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Princípios de ALINHAMENTO</a:t>
            </a:r>
          </a:p>
          <a:p>
            <a:pPr algn="ctr"/>
            <a:r>
              <a:rPr lang="pt-BR" sz="4400" dirty="0">
                <a:latin typeface="Futura Bk BT" panose="020B0502020204020303" pitchFamily="34" charset="0"/>
                <a:ea typeface="Tahoma" panose="020B0604030504040204" pitchFamily="34" charset="0"/>
                <a:cs typeface="Tahoma" panose="020B0604030504040204" pitchFamily="34" charset="0"/>
              </a:rPr>
              <a:t>Nada deve ser colocado arbitrariamente em uma página</a:t>
            </a:r>
          </a:p>
        </p:txBody>
      </p:sp>
      <p:sp>
        <p:nvSpPr>
          <p:cNvPr id="8" name="Seta: para a Direita 7">
            <a:extLst>
              <a:ext uri="{FF2B5EF4-FFF2-40B4-BE49-F238E27FC236}">
                <a16:creationId xmlns:a16="http://schemas.microsoft.com/office/drawing/2014/main" id="{C987DDA7-28B8-32B7-6F89-20C88D48502D}"/>
              </a:ext>
            </a:extLst>
          </p:cNvPr>
          <p:cNvSpPr/>
          <p:nvPr/>
        </p:nvSpPr>
        <p:spPr>
          <a:xfrm>
            <a:off x="10559300" y="7841012"/>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4" name="Imagem 3">
            <a:extLst>
              <a:ext uri="{FF2B5EF4-FFF2-40B4-BE49-F238E27FC236}">
                <a16:creationId xmlns:a16="http://schemas.microsoft.com/office/drawing/2014/main" id="{4CF438C1-8ECE-6964-6135-08221FF7EAF7}"/>
              </a:ext>
            </a:extLst>
          </p:cNvPr>
          <p:cNvPicPr>
            <a:picLocks noChangeAspect="1"/>
          </p:cNvPicPr>
          <p:nvPr/>
        </p:nvPicPr>
        <p:blipFill>
          <a:blip r:embed="rId4"/>
          <a:stretch>
            <a:fillRect/>
          </a:stretch>
        </p:blipFill>
        <p:spPr>
          <a:xfrm>
            <a:off x="3820779" y="5779055"/>
            <a:ext cx="5324552" cy="6509115"/>
          </a:xfrm>
          <a:prstGeom prst="rect">
            <a:avLst/>
          </a:prstGeom>
        </p:spPr>
      </p:pic>
      <p:pic>
        <p:nvPicPr>
          <p:cNvPr id="9" name="Imagem 8">
            <a:extLst>
              <a:ext uri="{FF2B5EF4-FFF2-40B4-BE49-F238E27FC236}">
                <a16:creationId xmlns:a16="http://schemas.microsoft.com/office/drawing/2014/main" id="{3B2CFE59-5F6B-471F-2E4B-4E17BA80A763}"/>
              </a:ext>
            </a:extLst>
          </p:cNvPr>
          <p:cNvPicPr>
            <a:picLocks noChangeAspect="1"/>
          </p:cNvPicPr>
          <p:nvPr/>
        </p:nvPicPr>
        <p:blipFill>
          <a:blip r:embed="rId5"/>
          <a:stretch>
            <a:fillRect/>
          </a:stretch>
        </p:blipFill>
        <p:spPr>
          <a:xfrm>
            <a:off x="13679759" y="5567632"/>
            <a:ext cx="5486400" cy="6734433"/>
          </a:xfrm>
          <a:prstGeom prst="rect">
            <a:avLst/>
          </a:prstGeom>
        </p:spPr>
      </p:pic>
      <p:sp>
        <p:nvSpPr>
          <p:cNvPr id="2" name="Rectangle 6">
            <a:extLst>
              <a:ext uri="{FF2B5EF4-FFF2-40B4-BE49-F238E27FC236}">
                <a16:creationId xmlns:a16="http://schemas.microsoft.com/office/drawing/2014/main" id="{0D1655E1-E282-47EE-3F07-4314C8094ED0}"/>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C94BAC67-0DCB-0B90-EF04-AB3D64385BF8}"/>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18</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FDAA8CC0-7FEB-6BDA-1B90-D70689A8625D}"/>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532969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F12C4-B347-3666-6F83-7D781C0EDF72}"/>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CBCC9650-BBBB-E607-4C6C-3C6B86355AB2}"/>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28E4DB80-45F0-CEEF-98C0-7C572AB126FF}"/>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609C4DEE-D014-6793-1943-06396904676B}"/>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05E9A6F9-238E-F962-E5C0-959BD74C97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8" name="Seta: para a Direita 7">
            <a:extLst>
              <a:ext uri="{FF2B5EF4-FFF2-40B4-BE49-F238E27FC236}">
                <a16:creationId xmlns:a16="http://schemas.microsoft.com/office/drawing/2014/main" id="{B717EE2E-4969-4FC6-047E-E1EFC34131B9}"/>
              </a:ext>
            </a:extLst>
          </p:cNvPr>
          <p:cNvSpPr/>
          <p:nvPr/>
        </p:nvSpPr>
        <p:spPr>
          <a:xfrm>
            <a:off x="10508286" y="6418730"/>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 name="Rectangle 6">
            <a:extLst>
              <a:ext uri="{FF2B5EF4-FFF2-40B4-BE49-F238E27FC236}">
                <a16:creationId xmlns:a16="http://schemas.microsoft.com/office/drawing/2014/main" id="{B86D5826-E717-5C49-1317-F47E4DFB2228}"/>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7E454C32-1828-DE83-783C-4A9B093FB82D}"/>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19</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2D979794-85FD-7F97-7D48-B84A39C9B5A0}"/>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12" name="Imagem 11">
            <a:extLst>
              <a:ext uri="{FF2B5EF4-FFF2-40B4-BE49-F238E27FC236}">
                <a16:creationId xmlns:a16="http://schemas.microsoft.com/office/drawing/2014/main" id="{30DD5EAB-D032-8ED1-F96F-2B3D4CE2A81F}"/>
              </a:ext>
            </a:extLst>
          </p:cNvPr>
          <p:cNvPicPr>
            <a:picLocks noChangeAspect="1"/>
          </p:cNvPicPr>
          <p:nvPr/>
        </p:nvPicPr>
        <p:blipFill>
          <a:blip r:embed="rId4"/>
          <a:stretch>
            <a:fillRect/>
          </a:stretch>
        </p:blipFill>
        <p:spPr>
          <a:xfrm>
            <a:off x="638395" y="4751770"/>
            <a:ext cx="9032863" cy="5528475"/>
          </a:xfrm>
          <a:prstGeom prst="rect">
            <a:avLst/>
          </a:prstGeom>
        </p:spPr>
      </p:pic>
      <p:pic>
        <p:nvPicPr>
          <p:cNvPr id="14" name="Imagem 13">
            <a:extLst>
              <a:ext uri="{FF2B5EF4-FFF2-40B4-BE49-F238E27FC236}">
                <a16:creationId xmlns:a16="http://schemas.microsoft.com/office/drawing/2014/main" id="{82A4DE6A-D767-0A3A-477D-4BA2AD38C76C}"/>
              </a:ext>
            </a:extLst>
          </p:cNvPr>
          <p:cNvPicPr>
            <a:picLocks noChangeAspect="1"/>
          </p:cNvPicPr>
          <p:nvPr/>
        </p:nvPicPr>
        <p:blipFill>
          <a:blip r:embed="rId5"/>
          <a:stretch>
            <a:fillRect/>
          </a:stretch>
        </p:blipFill>
        <p:spPr>
          <a:xfrm>
            <a:off x="13792357" y="4751770"/>
            <a:ext cx="9024174" cy="5528461"/>
          </a:xfrm>
          <a:prstGeom prst="rect">
            <a:avLst/>
          </a:prstGeom>
        </p:spPr>
      </p:pic>
    </p:spTree>
    <p:extLst>
      <p:ext uri="{BB962C8B-B14F-4D97-AF65-F5344CB8AC3E}">
        <p14:creationId xmlns:p14="http://schemas.microsoft.com/office/powerpoint/2010/main" val="38182921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6">
            <a:extLst>
              <a:ext uri="{FF2B5EF4-FFF2-40B4-BE49-F238E27FC236}">
                <a16:creationId xmlns:a16="http://schemas.microsoft.com/office/drawing/2014/main" id="{93858B31-3084-4C01-9003-FB3C0CBDE711}"/>
              </a:ext>
            </a:extLst>
          </p:cNvPr>
          <p:cNvSpPr/>
          <p:nvPr/>
        </p:nvSpPr>
        <p:spPr>
          <a:xfrm>
            <a:off x="-26126" y="13175854"/>
            <a:ext cx="24406412"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Criando</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Apresentações</a:t>
            </a:r>
            <a:r>
              <a:rPr lang="en-US" sz="6000" b="1" spc="100" dirty="0">
                <a:latin typeface="Arial Black" panose="020B0A04020102020204" pitchFamily="34" charset="0"/>
                <a:ea typeface="Tahoma" panose="020B0604030504040204" pitchFamily="34" charset="0"/>
                <a:cs typeface="Tahoma" panose="020B0604030504040204" pitchFamily="34" charset="0"/>
              </a:rPr>
              <a:t>…</a:t>
            </a: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23726919" y="13222204"/>
            <a:ext cx="385779" cy="730250"/>
          </a:xfrm>
        </p:spPr>
        <p:txBody>
          <a:bodyPr/>
          <a:lstStyle/>
          <a:p>
            <a:fld id="{C7575539-BFBE-477A-BDB6-9CA7B44D81A5}" type="slidenum">
              <a:rPr lang="en-US" smtClean="0">
                <a:solidFill>
                  <a:schemeClr val="bg1"/>
                </a:solidFill>
              </a:rPr>
              <a:t>2</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696416" y="13174078"/>
            <a:ext cx="23174236"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8">
            <a:extLst>
              <a:ext uri="{FF2B5EF4-FFF2-40B4-BE49-F238E27FC236}">
                <a16:creationId xmlns:a16="http://schemas.microsoft.com/office/drawing/2014/main" id="{EDACA514-D1AB-D5D4-E411-5B1DFCBC33BA}"/>
              </a:ext>
            </a:extLst>
          </p:cNvPr>
          <p:cNvSpPr txBox="1"/>
          <p:nvPr/>
        </p:nvSpPr>
        <p:spPr>
          <a:xfrm>
            <a:off x="211439" y="2805433"/>
            <a:ext cx="23801294" cy="9941183"/>
          </a:xfrm>
          <a:prstGeom prst="rect">
            <a:avLst/>
          </a:prstGeom>
          <a:noFill/>
        </p:spPr>
        <p:txBody>
          <a:bodyPr wrap="square" rtlCol="0">
            <a:spAutoFit/>
          </a:bodyPr>
          <a:lstStyle/>
          <a:p>
            <a:pPr algn="just"/>
            <a:r>
              <a:rPr lang="pt-BR" sz="6000" b="1" dirty="0">
                <a:latin typeface="Futura Bk BT" panose="020B0502020204020303" pitchFamily="34" charset="0"/>
                <a:ea typeface="Tahoma" panose="020B0604030504040204" pitchFamily="34" charset="0"/>
                <a:cs typeface="Tahoma" panose="020B0604030504040204" pitchFamily="34" charset="0"/>
              </a:rPr>
              <a:t>Objetivo da Aula:</a:t>
            </a:r>
          </a:p>
          <a:p>
            <a:pPr marL="1657350" lvl="1" indent="-742950" algn="just">
              <a:buFont typeface="+mj-lt"/>
              <a:buAutoNum type="arabicPeriod"/>
            </a:pPr>
            <a:endParaRPr lang="pt-BR" sz="40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mj-lt"/>
              <a:buAutoNum type="arabicPeriod"/>
            </a:pPr>
            <a:r>
              <a:rPr lang="pt-BR" sz="5400" dirty="0">
                <a:latin typeface="Futura Bk BT" panose="020B0502020204020303" pitchFamily="34" charset="0"/>
                <a:ea typeface="Tahoma" panose="020B0604030504040204" pitchFamily="34" charset="0"/>
                <a:cs typeface="Tahoma" panose="020B0604030504040204" pitchFamily="34" charset="0"/>
              </a:rPr>
              <a:t>Harmonia entre o apresentador, a mensagem e o público-alvo;</a:t>
            </a:r>
          </a:p>
          <a:p>
            <a:pPr marL="1657350" lvl="1" indent="-742950" algn="just">
              <a:buFont typeface="+mj-lt"/>
              <a:buAutoNum type="arabicPeriod"/>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mj-lt"/>
              <a:buAutoNum type="arabicPeriod"/>
            </a:pPr>
            <a:r>
              <a:rPr lang="pt-BR" sz="5400" dirty="0">
                <a:latin typeface="Futura Bk BT" panose="020B0502020204020303" pitchFamily="34" charset="0"/>
                <a:ea typeface="Tahoma" panose="020B0604030504040204" pitchFamily="34" charset="0"/>
                <a:cs typeface="Tahoma" panose="020B0604030504040204" pitchFamily="34" charset="0"/>
              </a:rPr>
              <a:t>Conceitos de formatação (design) para apresentações;</a:t>
            </a:r>
          </a:p>
          <a:p>
            <a:pPr marL="1657350" lvl="1" indent="-742950" algn="just">
              <a:buFont typeface="+mj-lt"/>
              <a:buAutoNum type="arabicPeriod"/>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mj-lt"/>
              <a:buAutoNum type="arabicPeriod"/>
            </a:pPr>
            <a:r>
              <a:rPr lang="pt-BR" sz="5400" dirty="0">
                <a:latin typeface="Futura Bk BT" panose="020B0502020204020303" pitchFamily="34" charset="0"/>
                <a:ea typeface="Tahoma" panose="020B0604030504040204" pitchFamily="34" charset="0"/>
                <a:cs typeface="Tahoma" panose="020B0604030504040204" pitchFamily="34" charset="0"/>
              </a:rPr>
              <a:t>Noções de Imagem Digital; </a:t>
            </a:r>
          </a:p>
          <a:p>
            <a:pPr marL="1657350" lvl="1" indent="-742950" algn="just">
              <a:buFont typeface="+mj-lt"/>
              <a:buAutoNum type="arabicPeriod"/>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mj-lt"/>
              <a:buAutoNum type="arabicPeriod"/>
            </a:pPr>
            <a:r>
              <a:rPr lang="pt-BR" sz="5400" dirty="0">
                <a:latin typeface="Futura Bk BT" panose="020B0502020204020303" pitchFamily="34" charset="0"/>
                <a:ea typeface="Tahoma" panose="020B0604030504040204" pitchFamily="34" charset="0"/>
                <a:cs typeface="Tahoma" panose="020B0604030504040204" pitchFamily="34" charset="0"/>
              </a:rPr>
              <a:t>Utilização das principais ferramentas (</a:t>
            </a:r>
            <a:r>
              <a:rPr lang="pt-BR" sz="5400" dirty="0" err="1">
                <a:latin typeface="Futura Bk BT" panose="020B0502020204020303" pitchFamily="34" charset="0"/>
                <a:ea typeface="Tahoma" panose="020B0604030504040204" pitchFamily="34" charset="0"/>
                <a:cs typeface="Tahoma" panose="020B0604030504040204" pitchFamily="34" charset="0"/>
              </a:rPr>
              <a:t>Canva</a:t>
            </a:r>
            <a:r>
              <a:rPr lang="pt-BR" sz="5400" dirty="0">
                <a:latin typeface="Futura Bk BT" panose="020B0502020204020303" pitchFamily="34" charset="0"/>
                <a:ea typeface="Tahoma" panose="020B0604030504040204" pitchFamily="34" charset="0"/>
                <a:cs typeface="Tahoma" panose="020B0604030504040204" pitchFamily="34" charset="0"/>
              </a:rPr>
              <a:t>, Powerpoint e Google Slides).</a:t>
            </a:r>
          </a:p>
          <a:p>
            <a:pPr marL="1657350" lvl="1" indent="-742950" algn="just">
              <a:buFont typeface="+mj-lt"/>
              <a:buAutoNum type="arabicPeriod"/>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mj-lt"/>
              <a:buAutoNum type="arabicPeriod"/>
            </a:pPr>
            <a:r>
              <a:rPr lang="pt-BR" sz="5400" dirty="0">
                <a:latin typeface="Futura Bk BT" panose="020B0502020204020303" pitchFamily="34" charset="0"/>
                <a:ea typeface="Tahoma" panose="020B0604030504040204" pitchFamily="34" charset="0"/>
                <a:cs typeface="Tahoma" panose="020B0604030504040204" pitchFamily="34" charset="0"/>
              </a:rPr>
              <a:t>Exercício Prático</a:t>
            </a:r>
          </a:p>
        </p:txBody>
      </p:sp>
    </p:spTree>
    <p:extLst>
      <p:ext uri="{BB962C8B-B14F-4D97-AF65-F5344CB8AC3E}">
        <p14:creationId xmlns:p14="http://schemas.microsoft.com/office/powerpoint/2010/main" val="373753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579624" y="2733951"/>
            <a:ext cx="24406412" cy="2246769"/>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Princípios de REPETIÇÃO</a:t>
            </a:r>
          </a:p>
          <a:p>
            <a:pPr algn="ctr"/>
            <a:r>
              <a:rPr lang="pt-BR" sz="4400" dirty="0">
                <a:latin typeface="Futura Bk BT" panose="020B0502020204020303" pitchFamily="34" charset="0"/>
                <a:ea typeface="Tahoma" panose="020B0604030504040204" pitchFamily="34" charset="0"/>
                <a:cs typeface="Tahoma" panose="020B0604030504040204" pitchFamily="34" charset="0"/>
              </a:rPr>
              <a:t>Algum aspecto do design deve se repetir no material inteiro</a:t>
            </a:r>
          </a:p>
        </p:txBody>
      </p:sp>
      <p:sp>
        <p:nvSpPr>
          <p:cNvPr id="8" name="Seta: para a Direita 7">
            <a:extLst>
              <a:ext uri="{FF2B5EF4-FFF2-40B4-BE49-F238E27FC236}">
                <a16:creationId xmlns:a16="http://schemas.microsoft.com/office/drawing/2014/main" id="{C987DDA7-28B8-32B7-6F89-20C88D48502D}"/>
              </a:ext>
            </a:extLst>
          </p:cNvPr>
          <p:cNvSpPr/>
          <p:nvPr/>
        </p:nvSpPr>
        <p:spPr>
          <a:xfrm>
            <a:off x="10559300" y="7841012"/>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ACB09D6C-8BC7-723D-794C-DA4F4CE56F9B}"/>
              </a:ext>
            </a:extLst>
          </p:cNvPr>
          <p:cNvPicPr>
            <a:picLocks noChangeAspect="1"/>
          </p:cNvPicPr>
          <p:nvPr/>
        </p:nvPicPr>
        <p:blipFill>
          <a:blip r:embed="rId4"/>
          <a:stretch>
            <a:fillRect/>
          </a:stretch>
        </p:blipFill>
        <p:spPr>
          <a:xfrm>
            <a:off x="3934015" y="5581380"/>
            <a:ext cx="5633390" cy="7156638"/>
          </a:xfrm>
          <a:prstGeom prst="rect">
            <a:avLst/>
          </a:prstGeom>
        </p:spPr>
      </p:pic>
      <p:pic>
        <p:nvPicPr>
          <p:cNvPr id="7" name="Imagem 6">
            <a:extLst>
              <a:ext uri="{FF2B5EF4-FFF2-40B4-BE49-F238E27FC236}">
                <a16:creationId xmlns:a16="http://schemas.microsoft.com/office/drawing/2014/main" id="{36135807-A78C-D308-6FCA-963B3E5138A5}"/>
              </a:ext>
            </a:extLst>
          </p:cNvPr>
          <p:cNvPicPr>
            <a:picLocks noChangeAspect="1"/>
          </p:cNvPicPr>
          <p:nvPr/>
        </p:nvPicPr>
        <p:blipFill>
          <a:blip r:embed="rId5"/>
          <a:stretch>
            <a:fillRect/>
          </a:stretch>
        </p:blipFill>
        <p:spPr>
          <a:xfrm>
            <a:off x="14047167" y="5581380"/>
            <a:ext cx="5628670" cy="7156638"/>
          </a:xfrm>
          <a:prstGeom prst="rect">
            <a:avLst/>
          </a:prstGeom>
        </p:spPr>
      </p:pic>
      <p:sp>
        <p:nvSpPr>
          <p:cNvPr id="2" name="Rectangle 6">
            <a:extLst>
              <a:ext uri="{FF2B5EF4-FFF2-40B4-BE49-F238E27FC236}">
                <a16:creationId xmlns:a16="http://schemas.microsoft.com/office/drawing/2014/main" id="{8D8B655C-0288-3CC4-1B72-455F93C89D9C}"/>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234EB8BD-0ACD-7A1F-EC1D-8423DC567C15}"/>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20</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49DB531D-0A8B-BC23-4177-3D84721A723C}"/>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242256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60DF50-17EC-BC8C-6D7C-C8F73844B9D3}"/>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1B25F09D-EA6E-1CCB-D1E9-0CE5A9AE7BEC}"/>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0686BA3-05E3-6893-0F1D-DB48F4F7A25D}"/>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741D5D55-AAC5-A659-933B-F83A7FECCBE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3153F13D-6A0E-E9EF-30EC-BA9DE8FEE7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B8EF9198-BE29-8507-DE0E-7CECF8927853}"/>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A788F0CB-7ED2-BA90-8363-58E8E8299C3B}"/>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21</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5659A0A4-EF57-3EEC-64CE-02E55D9B1C6A}"/>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12" name="Imagem 11">
            <a:extLst>
              <a:ext uri="{FF2B5EF4-FFF2-40B4-BE49-F238E27FC236}">
                <a16:creationId xmlns:a16="http://schemas.microsoft.com/office/drawing/2014/main" id="{FD7FB962-361D-1AFC-0EDD-D2B4D76AB2F7}"/>
              </a:ext>
            </a:extLst>
          </p:cNvPr>
          <p:cNvPicPr>
            <a:picLocks noChangeAspect="1"/>
          </p:cNvPicPr>
          <p:nvPr/>
        </p:nvPicPr>
        <p:blipFill>
          <a:blip r:embed="rId4"/>
          <a:stretch>
            <a:fillRect/>
          </a:stretch>
        </p:blipFill>
        <p:spPr>
          <a:xfrm>
            <a:off x="3610754" y="4031300"/>
            <a:ext cx="17193943" cy="6981435"/>
          </a:xfrm>
          <a:prstGeom prst="rect">
            <a:avLst/>
          </a:prstGeom>
        </p:spPr>
      </p:pic>
    </p:spTree>
    <p:extLst>
      <p:ext uri="{BB962C8B-B14F-4D97-AF65-F5344CB8AC3E}">
        <p14:creationId xmlns:p14="http://schemas.microsoft.com/office/powerpoint/2010/main" val="36824676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579624" y="2733951"/>
            <a:ext cx="24406412" cy="2246769"/>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Princípios de CONTRASTE</a:t>
            </a:r>
          </a:p>
          <a:p>
            <a:pPr algn="ctr"/>
            <a:r>
              <a:rPr lang="pt-BR" sz="4400" dirty="0">
                <a:latin typeface="Futura Bk BT" panose="020B0502020204020303" pitchFamily="34" charset="0"/>
                <a:ea typeface="Tahoma" panose="020B0604030504040204" pitchFamily="34" charset="0"/>
                <a:cs typeface="Tahoma" panose="020B0604030504040204" pitchFamily="34" charset="0"/>
              </a:rPr>
              <a:t>Se dois itens não forem exatamente os mesmos, diferencie-os completamente</a:t>
            </a:r>
          </a:p>
        </p:txBody>
      </p:sp>
      <p:sp>
        <p:nvSpPr>
          <p:cNvPr id="8" name="Seta: para a Direita 7">
            <a:extLst>
              <a:ext uri="{FF2B5EF4-FFF2-40B4-BE49-F238E27FC236}">
                <a16:creationId xmlns:a16="http://schemas.microsoft.com/office/drawing/2014/main" id="{C987DDA7-28B8-32B7-6F89-20C88D48502D}"/>
              </a:ext>
            </a:extLst>
          </p:cNvPr>
          <p:cNvSpPr/>
          <p:nvPr/>
        </p:nvSpPr>
        <p:spPr>
          <a:xfrm>
            <a:off x="10559300" y="7841012"/>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5" name="Imagem 4">
            <a:extLst>
              <a:ext uri="{FF2B5EF4-FFF2-40B4-BE49-F238E27FC236}">
                <a16:creationId xmlns:a16="http://schemas.microsoft.com/office/drawing/2014/main" id="{ACB09D6C-8BC7-723D-794C-DA4F4CE56F9B}"/>
              </a:ext>
            </a:extLst>
          </p:cNvPr>
          <p:cNvPicPr>
            <a:picLocks noChangeAspect="1"/>
          </p:cNvPicPr>
          <p:nvPr/>
        </p:nvPicPr>
        <p:blipFill>
          <a:blip r:embed="rId4"/>
          <a:stretch>
            <a:fillRect/>
          </a:stretch>
        </p:blipFill>
        <p:spPr>
          <a:xfrm>
            <a:off x="3934015" y="5581380"/>
            <a:ext cx="5633390" cy="7156638"/>
          </a:xfrm>
          <a:prstGeom prst="rect">
            <a:avLst/>
          </a:prstGeom>
        </p:spPr>
      </p:pic>
      <p:pic>
        <p:nvPicPr>
          <p:cNvPr id="7" name="Imagem 6">
            <a:extLst>
              <a:ext uri="{FF2B5EF4-FFF2-40B4-BE49-F238E27FC236}">
                <a16:creationId xmlns:a16="http://schemas.microsoft.com/office/drawing/2014/main" id="{36135807-A78C-D308-6FCA-963B3E5138A5}"/>
              </a:ext>
            </a:extLst>
          </p:cNvPr>
          <p:cNvPicPr>
            <a:picLocks noChangeAspect="1"/>
          </p:cNvPicPr>
          <p:nvPr/>
        </p:nvPicPr>
        <p:blipFill>
          <a:blip r:embed="rId5"/>
          <a:stretch>
            <a:fillRect/>
          </a:stretch>
        </p:blipFill>
        <p:spPr>
          <a:xfrm>
            <a:off x="14047167" y="5581380"/>
            <a:ext cx="5628670" cy="7156638"/>
          </a:xfrm>
          <a:prstGeom prst="rect">
            <a:avLst/>
          </a:prstGeom>
        </p:spPr>
      </p:pic>
      <p:sp>
        <p:nvSpPr>
          <p:cNvPr id="9" name="Rectangle 6">
            <a:extLst>
              <a:ext uri="{FF2B5EF4-FFF2-40B4-BE49-F238E27FC236}">
                <a16:creationId xmlns:a16="http://schemas.microsoft.com/office/drawing/2014/main" id="{F1035333-F97B-05DD-58C9-044991300D62}"/>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2" name="Espaço Reservado para Número de Slide 1">
            <a:extLst>
              <a:ext uri="{FF2B5EF4-FFF2-40B4-BE49-F238E27FC236}">
                <a16:creationId xmlns:a16="http://schemas.microsoft.com/office/drawing/2014/main" id="{8933210F-AC88-E1AD-78A1-C81F5D6995E5}"/>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22</a:t>
            </a:fld>
            <a:endParaRPr lang="en-US" dirty="0">
              <a:solidFill>
                <a:schemeClr val="bg1"/>
              </a:solidFill>
            </a:endParaRPr>
          </a:p>
        </p:txBody>
      </p:sp>
      <p:sp>
        <p:nvSpPr>
          <p:cNvPr id="13" name="Espaço Reservado para Rodapé 2">
            <a:extLst>
              <a:ext uri="{FF2B5EF4-FFF2-40B4-BE49-F238E27FC236}">
                <a16:creationId xmlns:a16="http://schemas.microsoft.com/office/drawing/2014/main" id="{57D128DC-B4F1-F713-ABD6-6CB0B650AC11}"/>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358206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A3E468-CDBA-C7FC-7507-4FC824098899}"/>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B669B68B-091C-2703-16E0-7C28051ECB07}"/>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3ED860E-46CE-4B8C-BFF6-195D577ABBB2}"/>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E0DE56D7-0F55-1AF7-8005-6EA0B673CC0A}"/>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Seguem</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princípios</a:t>
            </a:r>
            <a:r>
              <a:rPr lang="en-US" sz="6000" b="1" spc="100" dirty="0">
                <a:latin typeface="Arial Black" panose="020B0A04020102020204" pitchFamily="34" charset="0"/>
                <a:ea typeface="Tahoma" panose="020B0604030504040204" pitchFamily="34" charset="0"/>
                <a:cs typeface="Tahoma" panose="020B0604030504040204" pitchFamily="34" charset="0"/>
              </a:rPr>
              <a:t> de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AC585A89-324B-2B0C-2728-67189FBD7F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DD00C43A-5A26-1EF3-F02E-A107568F24E7}"/>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2" name="Espaço Reservado para Número de Slide 1">
            <a:extLst>
              <a:ext uri="{FF2B5EF4-FFF2-40B4-BE49-F238E27FC236}">
                <a16:creationId xmlns:a16="http://schemas.microsoft.com/office/drawing/2014/main" id="{F0F2D257-1A26-5DA0-110A-571E48F78954}"/>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23</a:t>
            </a:fld>
            <a:endParaRPr lang="en-US" dirty="0">
              <a:solidFill>
                <a:schemeClr val="bg1"/>
              </a:solidFill>
            </a:endParaRPr>
          </a:p>
        </p:txBody>
      </p:sp>
      <p:sp>
        <p:nvSpPr>
          <p:cNvPr id="13" name="Espaço Reservado para Rodapé 2">
            <a:extLst>
              <a:ext uri="{FF2B5EF4-FFF2-40B4-BE49-F238E27FC236}">
                <a16:creationId xmlns:a16="http://schemas.microsoft.com/office/drawing/2014/main" id="{9DFCB5B6-5926-D486-C1A7-7581AFD9AF3B}"/>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4" name="Imagem 3">
            <a:extLst>
              <a:ext uri="{FF2B5EF4-FFF2-40B4-BE49-F238E27FC236}">
                <a16:creationId xmlns:a16="http://schemas.microsoft.com/office/drawing/2014/main" id="{5EC53A11-D48C-E5D3-59C0-F75B6E80A496}"/>
              </a:ext>
            </a:extLst>
          </p:cNvPr>
          <p:cNvPicPr>
            <a:picLocks noChangeAspect="1"/>
          </p:cNvPicPr>
          <p:nvPr/>
        </p:nvPicPr>
        <p:blipFill>
          <a:blip r:embed="rId4"/>
          <a:stretch>
            <a:fillRect/>
          </a:stretch>
        </p:blipFill>
        <p:spPr>
          <a:xfrm>
            <a:off x="1724472" y="2814775"/>
            <a:ext cx="6589790" cy="9120269"/>
          </a:xfrm>
          <a:prstGeom prst="rect">
            <a:avLst/>
          </a:prstGeom>
        </p:spPr>
      </p:pic>
      <p:pic>
        <p:nvPicPr>
          <p:cNvPr id="14" name="Imagem 13">
            <a:extLst>
              <a:ext uri="{FF2B5EF4-FFF2-40B4-BE49-F238E27FC236}">
                <a16:creationId xmlns:a16="http://schemas.microsoft.com/office/drawing/2014/main" id="{C068001E-4B6D-648A-4329-DAACA172BA73}"/>
              </a:ext>
            </a:extLst>
          </p:cNvPr>
          <p:cNvPicPr>
            <a:picLocks noChangeAspect="1"/>
          </p:cNvPicPr>
          <p:nvPr/>
        </p:nvPicPr>
        <p:blipFill>
          <a:blip r:embed="rId5"/>
          <a:stretch>
            <a:fillRect/>
          </a:stretch>
        </p:blipFill>
        <p:spPr>
          <a:xfrm>
            <a:off x="10883202" y="2646983"/>
            <a:ext cx="7282334" cy="4565416"/>
          </a:xfrm>
          <a:prstGeom prst="rect">
            <a:avLst/>
          </a:prstGeom>
        </p:spPr>
      </p:pic>
      <p:pic>
        <p:nvPicPr>
          <p:cNvPr id="18" name="Imagem 17">
            <a:extLst>
              <a:ext uri="{FF2B5EF4-FFF2-40B4-BE49-F238E27FC236}">
                <a16:creationId xmlns:a16="http://schemas.microsoft.com/office/drawing/2014/main" id="{554F30A0-F920-DC54-9104-2585BFFBD04F}"/>
              </a:ext>
            </a:extLst>
          </p:cNvPr>
          <p:cNvPicPr>
            <a:picLocks noChangeAspect="1"/>
          </p:cNvPicPr>
          <p:nvPr/>
        </p:nvPicPr>
        <p:blipFill>
          <a:blip r:embed="rId6"/>
          <a:stretch>
            <a:fillRect/>
          </a:stretch>
        </p:blipFill>
        <p:spPr>
          <a:xfrm>
            <a:off x="10883202" y="7902218"/>
            <a:ext cx="7187490" cy="3900379"/>
          </a:xfrm>
          <a:prstGeom prst="rect">
            <a:avLst/>
          </a:prstGeom>
        </p:spPr>
      </p:pic>
    </p:spTree>
    <p:extLst>
      <p:ext uri="{BB962C8B-B14F-4D97-AF65-F5344CB8AC3E}">
        <p14:creationId xmlns:p14="http://schemas.microsoft.com/office/powerpoint/2010/main" val="21093013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AB3010-D20A-373E-4F98-20ECADDAE3B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D32D8A99-0289-6D39-35D8-7B1A5968DF37}"/>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8635883D-4DCC-CDBE-CCFF-5DBDCFFBAB10}"/>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A1A64064-8A74-D492-4697-7A20C32AE368}"/>
              </a:ext>
            </a:extLst>
          </p:cNvPr>
          <p:cNvSpPr txBox="1"/>
          <p:nvPr/>
        </p:nvSpPr>
        <p:spPr>
          <a:xfrm>
            <a:off x="599458" y="776646"/>
            <a:ext cx="18143600" cy="1015663"/>
          </a:xfrm>
          <a:prstGeom prst="rect">
            <a:avLst/>
          </a:prstGeom>
          <a:noFill/>
        </p:spPr>
        <p:txBody>
          <a:bodyPr wrap="square" rtlCol="0">
            <a:spAutoFit/>
          </a:bodyPr>
          <a:lstStyle/>
          <a:p>
            <a:r>
              <a:rPr lang="en-US" sz="6000" b="1" spc="100" dirty="0">
                <a:latin typeface="Arial Black" panose="020B0A04020102020204" pitchFamily="34" charset="0"/>
                <a:ea typeface="Tahoma" panose="020B0604030504040204" pitchFamily="34" charset="0"/>
                <a:cs typeface="Tahoma" panose="020B0604030504040204" pitchFamily="34" charset="0"/>
              </a:rPr>
              <a:t>E sempre </a:t>
            </a:r>
            <a:r>
              <a:rPr lang="en-US" sz="6000" b="1" spc="100" dirty="0" err="1">
                <a:latin typeface="Arial Black" panose="020B0A04020102020204" pitchFamily="34" charset="0"/>
                <a:ea typeface="Tahoma" panose="020B0604030504040204" pitchFamily="34" charset="0"/>
                <a:cs typeface="Tahoma" panose="020B0604030504040204" pitchFamily="34" charset="0"/>
              </a:rPr>
              <a:t>tenha</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cuidado</a:t>
            </a:r>
            <a:r>
              <a:rPr lang="en-US" sz="6000" b="1" spc="100" dirty="0">
                <a:latin typeface="Arial Black" panose="020B0A04020102020204" pitchFamily="34" charset="0"/>
                <a:ea typeface="Tahoma" panose="020B0604030504040204" pitchFamily="34" charset="0"/>
                <a:cs typeface="Tahoma" panose="020B0604030504040204" pitchFamily="34" charset="0"/>
              </a:rPr>
              <a:t> !</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D8903CF7-E35F-73F7-CF74-C181DA0217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C2BFAB3A-6962-8510-887D-3CF34D47E374}"/>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2" name="Espaço Reservado para Número de Slide 1">
            <a:extLst>
              <a:ext uri="{FF2B5EF4-FFF2-40B4-BE49-F238E27FC236}">
                <a16:creationId xmlns:a16="http://schemas.microsoft.com/office/drawing/2014/main" id="{433FE133-897C-1893-79F4-2B6F830869F2}"/>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24</a:t>
            </a:fld>
            <a:endParaRPr lang="en-US" dirty="0">
              <a:solidFill>
                <a:schemeClr val="bg1"/>
              </a:solidFill>
            </a:endParaRPr>
          </a:p>
        </p:txBody>
      </p:sp>
      <p:sp>
        <p:nvSpPr>
          <p:cNvPr id="13" name="Espaço Reservado para Rodapé 2">
            <a:extLst>
              <a:ext uri="{FF2B5EF4-FFF2-40B4-BE49-F238E27FC236}">
                <a16:creationId xmlns:a16="http://schemas.microsoft.com/office/drawing/2014/main" id="{4F748776-D039-D65F-CE50-8D1FC0D099A0}"/>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3" name="Imagem 2">
            <a:extLst>
              <a:ext uri="{FF2B5EF4-FFF2-40B4-BE49-F238E27FC236}">
                <a16:creationId xmlns:a16="http://schemas.microsoft.com/office/drawing/2014/main" id="{12D85BA4-ECBE-450C-FDE9-290963481230}"/>
              </a:ext>
            </a:extLst>
          </p:cNvPr>
          <p:cNvPicPr>
            <a:picLocks noChangeAspect="1"/>
          </p:cNvPicPr>
          <p:nvPr/>
        </p:nvPicPr>
        <p:blipFill>
          <a:blip r:embed="rId4"/>
          <a:stretch>
            <a:fillRect/>
          </a:stretch>
        </p:blipFill>
        <p:spPr>
          <a:xfrm>
            <a:off x="6429080" y="2576082"/>
            <a:ext cx="11983513" cy="9597655"/>
          </a:xfrm>
          <a:prstGeom prst="rect">
            <a:avLst/>
          </a:prstGeom>
        </p:spPr>
      </p:pic>
    </p:spTree>
    <p:extLst>
      <p:ext uri="{BB962C8B-B14F-4D97-AF65-F5344CB8AC3E}">
        <p14:creationId xmlns:p14="http://schemas.microsoft.com/office/powerpoint/2010/main" val="286022007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9BCE4-CF0D-0485-FC9A-4CA5B8F662A7}"/>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6E2715E-D532-5266-2C7A-ABE21DF4577E}"/>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C669B6C-447B-1386-4470-F56956964561}"/>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48A9967E-6386-8791-1865-5F2E820575F0}"/>
              </a:ext>
            </a:extLst>
          </p:cNvPr>
          <p:cNvSpPr txBox="1"/>
          <p:nvPr/>
        </p:nvSpPr>
        <p:spPr>
          <a:xfrm>
            <a:off x="599458" y="776646"/>
            <a:ext cx="18143600" cy="1015663"/>
          </a:xfrm>
          <a:prstGeom prst="rect">
            <a:avLst/>
          </a:prstGeom>
          <a:noFill/>
        </p:spPr>
        <p:txBody>
          <a:bodyPr wrap="square" rtlCol="0">
            <a:spAutoFit/>
          </a:bodyPr>
          <a:lstStyle/>
          <a:p>
            <a:r>
              <a:rPr lang="en-US" sz="6000" b="1" spc="100" dirty="0">
                <a:latin typeface="Arial Black" panose="020B0A04020102020204" pitchFamily="34" charset="0"/>
                <a:ea typeface="Tahoma" panose="020B0604030504040204" pitchFamily="34" charset="0"/>
                <a:cs typeface="Tahoma" panose="020B0604030504040204" pitchFamily="34" charset="0"/>
              </a:rPr>
              <a:t>Menos é </a:t>
            </a:r>
            <a:r>
              <a:rPr lang="en-US" sz="6000" b="1" spc="100" dirty="0" err="1">
                <a:latin typeface="Arial Black" panose="020B0A04020102020204" pitchFamily="34" charset="0"/>
                <a:ea typeface="Tahoma" panose="020B0604030504040204" pitchFamily="34" charset="0"/>
                <a:cs typeface="Tahoma" panose="020B0604030504040204" pitchFamily="34" charset="0"/>
              </a:rPr>
              <a:t>mais</a:t>
            </a:r>
            <a:r>
              <a:rPr lang="en-US" sz="6000" b="1" spc="100" dirty="0">
                <a:latin typeface="Arial Black" panose="020B0A04020102020204" pitchFamily="34" charset="0"/>
                <a:ea typeface="Tahoma" panose="020B0604030504040204" pitchFamily="34" charset="0"/>
                <a:cs typeface="Tahoma" panose="020B0604030504040204" pitchFamily="34" charset="0"/>
              </a:rPr>
              <a:t> !</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9BD515C5-EB0B-8949-91C1-B23CEE1D76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6">
            <a:extLst>
              <a:ext uri="{FF2B5EF4-FFF2-40B4-BE49-F238E27FC236}">
                <a16:creationId xmlns:a16="http://schemas.microsoft.com/office/drawing/2014/main" id="{949ED5D8-5BCB-A2B5-57CC-6860FC494D01}"/>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12" name="Espaço Reservado para Número de Slide 1">
            <a:extLst>
              <a:ext uri="{FF2B5EF4-FFF2-40B4-BE49-F238E27FC236}">
                <a16:creationId xmlns:a16="http://schemas.microsoft.com/office/drawing/2014/main" id="{6E157AD3-95D5-90E9-16C6-D16D989D22C4}"/>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25</a:t>
            </a:fld>
            <a:endParaRPr lang="en-US" dirty="0">
              <a:solidFill>
                <a:schemeClr val="bg1"/>
              </a:solidFill>
            </a:endParaRPr>
          </a:p>
        </p:txBody>
      </p:sp>
      <p:sp>
        <p:nvSpPr>
          <p:cNvPr id="13" name="Espaço Reservado para Rodapé 2">
            <a:extLst>
              <a:ext uri="{FF2B5EF4-FFF2-40B4-BE49-F238E27FC236}">
                <a16:creationId xmlns:a16="http://schemas.microsoft.com/office/drawing/2014/main" id="{EA93FCB9-1BE3-A9CC-5D3E-99A61F31EB14}"/>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4" name="Imagem 3">
            <a:extLst>
              <a:ext uri="{FF2B5EF4-FFF2-40B4-BE49-F238E27FC236}">
                <a16:creationId xmlns:a16="http://schemas.microsoft.com/office/drawing/2014/main" id="{5A1EDD8F-D9E8-6C14-CB92-61764FC9453E}"/>
              </a:ext>
            </a:extLst>
          </p:cNvPr>
          <p:cNvPicPr>
            <a:picLocks noChangeAspect="1"/>
          </p:cNvPicPr>
          <p:nvPr/>
        </p:nvPicPr>
        <p:blipFill>
          <a:blip r:embed="rId4"/>
          <a:stretch>
            <a:fillRect/>
          </a:stretch>
        </p:blipFill>
        <p:spPr>
          <a:xfrm>
            <a:off x="4035468" y="3175222"/>
            <a:ext cx="14707590" cy="8855517"/>
          </a:xfrm>
          <a:prstGeom prst="rect">
            <a:avLst/>
          </a:prstGeom>
        </p:spPr>
      </p:pic>
    </p:spTree>
    <p:extLst>
      <p:ext uri="{BB962C8B-B14F-4D97-AF65-F5344CB8AC3E}">
        <p14:creationId xmlns:p14="http://schemas.microsoft.com/office/powerpoint/2010/main" val="105164284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2040559" y="2733951"/>
            <a:ext cx="19729860" cy="9694962"/>
          </a:xfrm>
          <a:prstGeom prst="rect">
            <a:avLst/>
          </a:prstGeom>
          <a:noFill/>
        </p:spPr>
        <p:txBody>
          <a:bodyPr wrap="square" rtlCol="0">
            <a:spAutoFit/>
          </a:bodyPr>
          <a:lstStyle/>
          <a:p>
            <a:pPr algn="ctr"/>
            <a:endParaRPr lang="pt-BR" sz="9600" b="1" dirty="0">
              <a:latin typeface="Futura Bk BT" panose="020B0502020204020303" pitchFamily="34" charset="0"/>
              <a:ea typeface="Tahoma" panose="020B0604030504040204" pitchFamily="34" charset="0"/>
              <a:cs typeface="Tahoma" panose="020B0604030504040204" pitchFamily="34" charset="0"/>
            </a:endParaRPr>
          </a:p>
          <a:p>
            <a:pPr algn="ctr"/>
            <a:r>
              <a:rPr lang="pt-BR" sz="9600" b="1" dirty="0">
                <a:latin typeface="Futura Bk BT" panose="020B0502020204020303" pitchFamily="34" charset="0"/>
                <a:ea typeface="Tahoma" panose="020B0604030504040204" pitchFamily="34" charset="0"/>
                <a:cs typeface="Tahoma" panose="020B0604030504040204" pitchFamily="34" charset="0"/>
              </a:rPr>
              <a:t>Tipologias</a:t>
            </a:r>
          </a:p>
          <a:p>
            <a:pPr algn="ctr"/>
            <a:endParaRPr lang="pt-BR" sz="9600" b="1" dirty="0">
              <a:latin typeface="Futura Bk BT" panose="020B0502020204020303" pitchFamily="34" charset="0"/>
              <a:ea typeface="Tahoma" panose="020B0604030504040204" pitchFamily="34" charset="0"/>
              <a:cs typeface="Tahoma" panose="020B0604030504040204" pitchFamily="34" charset="0"/>
            </a:endParaRPr>
          </a:p>
          <a:p>
            <a:pPr algn="just"/>
            <a:r>
              <a:rPr lang="pt-BR" sz="4800" dirty="0">
                <a:latin typeface="Futura Bk BT" panose="020B0502020204020303" pitchFamily="34" charset="0"/>
                <a:ea typeface="Tahoma" panose="020B0604030504040204" pitchFamily="34" charset="0"/>
                <a:cs typeface="Tahoma" panose="020B0604030504040204" pitchFamily="34" charset="0"/>
              </a:rPr>
              <a:t>	A tipologia é um dos meios mais eloquentes de expressão do estilo de cada época. Como na arquitetura, ele oferece o perfil mais característico de um período e mais rígido testemunho da situação intelectual de uma nação.</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a:p>
            <a:pPr algn="r"/>
            <a:r>
              <a:rPr lang="pt-BR" sz="4800" b="1" i="1" dirty="0">
                <a:latin typeface="Futura Bk BT" panose="020B0502020204020303" pitchFamily="34" charset="0"/>
                <a:ea typeface="Tahoma" panose="020B0604030504040204" pitchFamily="34" charset="0"/>
                <a:cs typeface="Tahoma" panose="020B0604030504040204" pitchFamily="34" charset="0"/>
              </a:rPr>
              <a:t>Peter Behrens</a:t>
            </a:r>
            <a:endParaRPr lang="pt-BR" sz="96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97735BF9-AA5E-9622-D893-D46EBFCA1F07}"/>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E2C60F3A-BA45-E85F-696D-B683A6AF094D}"/>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26</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81427DB5-659E-B07A-2FBF-C72DB3024CAA}"/>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6251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599458" y="3043146"/>
            <a:ext cx="6696727" cy="8586966"/>
          </a:xfrm>
          <a:prstGeom prst="rect">
            <a:avLst/>
          </a:prstGeom>
          <a:noFill/>
        </p:spPr>
        <p:txBody>
          <a:bodyPr wrap="square" numCol="1" rtlCol="0">
            <a:spAutoFit/>
          </a:bodyPr>
          <a:lstStyle/>
          <a:p>
            <a:pPr algn="ctr"/>
            <a:r>
              <a:rPr lang="pt-BR" sz="6000" b="1" dirty="0">
                <a:latin typeface="Futura Bk BT" panose="020B0502020204020303" pitchFamily="34" charset="0"/>
                <a:ea typeface="Tahoma" panose="020B0604030504040204" pitchFamily="34" charset="0"/>
                <a:cs typeface="Tahoma" panose="020B0604030504040204" pitchFamily="34" charset="0"/>
              </a:rPr>
              <a:t>Concordante</a:t>
            </a:r>
          </a:p>
          <a:p>
            <a:pPr algn="ctr"/>
            <a:endParaRPr lang="pt-BR" sz="6000" b="1" dirty="0">
              <a:latin typeface="Futura Bk BT" panose="020B0502020204020303" pitchFamily="34" charset="0"/>
              <a:ea typeface="Tahoma" panose="020B0604030504040204" pitchFamily="34" charset="0"/>
              <a:cs typeface="Tahoma" panose="020B0604030504040204" pitchFamily="34" charset="0"/>
            </a:endParaRPr>
          </a:p>
          <a:p>
            <a:pPr algn="ctr"/>
            <a:r>
              <a:rPr lang="pt-BR" sz="4800" dirty="0"/>
              <a:t>uma mesma família de fontes, sem muitas variações de estilo, tamanho, </a:t>
            </a:r>
            <a:r>
              <a:rPr lang="pt-BR" sz="4800" b="1" dirty="0"/>
              <a:t>peso</a:t>
            </a:r>
            <a:r>
              <a:rPr lang="pt-BR" sz="4800" dirty="0"/>
              <a:t>. Assim é mais fácil manter a harmonia da página e </a:t>
            </a:r>
            <a:r>
              <a:rPr lang="pt-BR" sz="4800" b="1" dirty="0"/>
              <a:t>esta disposição tende a conferir ao material</a:t>
            </a:r>
            <a:r>
              <a:rPr lang="pt-BR" sz="4800" dirty="0"/>
              <a:t> </a:t>
            </a:r>
            <a:r>
              <a:rPr lang="pt-BR" sz="4800" i="1" dirty="0"/>
              <a:t>uma estética calma e formal</a:t>
            </a:r>
            <a:r>
              <a:rPr lang="pt-BR" sz="4800" dirty="0"/>
              <a:t>.</a:t>
            </a:r>
            <a:endParaRPr lang="pt-BR" sz="96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TextBox 8">
            <a:extLst>
              <a:ext uri="{FF2B5EF4-FFF2-40B4-BE49-F238E27FC236}">
                <a16:creationId xmlns:a16="http://schemas.microsoft.com/office/drawing/2014/main" id="{8DFA4924-8D62-D47F-8987-5B90D4425611}"/>
              </a:ext>
            </a:extLst>
          </p:cNvPr>
          <p:cNvSpPr txBox="1"/>
          <p:nvPr/>
        </p:nvSpPr>
        <p:spPr>
          <a:xfrm>
            <a:off x="8662484" y="3043146"/>
            <a:ext cx="7652616" cy="7786747"/>
          </a:xfrm>
          <a:prstGeom prst="rect">
            <a:avLst/>
          </a:prstGeom>
          <a:noFill/>
        </p:spPr>
        <p:txBody>
          <a:bodyPr wrap="square" numCol="1" rtlCol="0">
            <a:spAutoFit/>
          </a:bodyPr>
          <a:lstStyle/>
          <a:p>
            <a:pPr algn="ctr"/>
            <a:r>
              <a:rPr lang="pt-BR" sz="6000" b="1" dirty="0">
                <a:latin typeface="Futura Bk BT" panose="020B0502020204020303" pitchFamily="34" charset="0"/>
                <a:ea typeface="Tahoma" panose="020B0604030504040204" pitchFamily="34" charset="0"/>
                <a:cs typeface="Tahoma" panose="020B0604030504040204" pitchFamily="34" charset="0"/>
              </a:rPr>
              <a:t>Conflitante</a:t>
            </a:r>
          </a:p>
          <a:p>
            <a:pPr algn="ctr"/>
            <a:endParaRPr lang="pt-BR" sz="4800" dirty="0"/>
          </a:p>
          <a:p>
            <a:pPr algn="ctr"/>
            <a:r>
              <a:rPr lang="pt-BR" sz="4800" dirty="0"/>
              <a:t>ocorre quando combinamos fontes similares em estilo, tamanho, peso, etc. </a:t>
            </a:r>
          </a:p>
          <a:p>
            <a:pPr algn="ctr"/>
            <a:endParaRPr lang="pt-BR" sz="4800" dirty="0">
              <a:latin typeface="Arial" panose="020B0604020202020204" pitchFamily="34" charset="0"/>
              <a:cs typeface="Arial" panose="020B0604020202020204" pitchFamily="34" charset="0"/>
            </a:endParaRPr>
          </a:p>
          <a:p>
            <a:pPr algn="ctr"/>
            <a:r>
              <a:rPr lang="pt-BR" sz="4000" dirty="0">
                <a:latin typeface="Arial" panose="020B0604020202020204" pitchFamily="34" charset="0"/>
                <a:cs typeface="Arial" panose="020B0604020202020204" pitchFamily="34" charset="0"/>
              </a:rPr>
              <a:t>Essas similaridades são incômodas porque as atrações visuais não são as mesmas (concordantes) mas também não são diferentes (contrastantes)..</a:t>
            </a:r>
            <a:endParaRPr lang="pt-BR" sz="4000" b="1" dirty="0">
              <a:latin typeface="Arial" panose="020B0604020202020204" pitchFamily="34" charset="0"/>
              <a:ea typeface="Tahoma" panose="020B0604030504040204" pitchFamily="34" charset="0"/>
              <a:cs typeface="Arial" panose="020B0604020202020204" pitchFamily="34" charset="0"/>
            </a:endParaRPr>
          </a:p>
        </p:txBody>
      </p:sp>
      <p:sp>
        <p:nvSpPr>
          <p:cNvPr id="4" name="TextBox 8">
            <a:extLst>
              <a:ext uri="{FF2B5EF4-FFF2-40B4-BE49-F238E27FC236}">
                <a16:creationId xmlns:a16="http://schemas.microsoft.com/office/drawing/2014/main" id="{71BE0D56-CC1C-F7D2-4A5C-FCA6939A4135}"/>
              </a:ext>
            </a:extLst>
          </p:cNvPr>
          <p:cNvSpPr txBox="1"/>
          <p:nvPr/>
        </p:nvSpPr>
        <p:spPr>
          <a:xfrm>
            <a:off x="16680860" y="3302502"/>
            <a:ext cx="7145928" cy="7848302"/>
          </a:xfrm>
          <a:prstGeom prst="rect">
            <a:avLst/>
          </a:prstGeom>
          <a:noFill/>
        </p:spPr>
        <p:txBody>
          <a:bodyPr wrap="square" numCol="1" rtlCol="0">
            <a:spAutoFit/>
          </a:bodyPr>
          <a:lstStyle/>
          <a:p>
            <a:pPr algn="ctr"/>
            <a:r>
              <a:rPr lang="pt-BR" sz="6000" b="1" dirty="0">
                <a:latin typeface="Modern Love" panose="04090805081005020601" pitchFamily="82" charset="0"/>
                <a:ea typeface="Tahoma" panose="020B0604030504040204" pitchFamily="34" charset="0"/>
                <a:cs typeface="Tahoma" panose="020B0604030504040204" pitchFamily="34" charset="0"/>
              </a:rPr>
              <a:t>Contrastante</a:t>
            </a:r>
          </a:p>
          <a:p>
            <a:pPr algn="ctr"/>
            <a:endParaRPr lang="pt-BR" sz="6000" b="1" dirty="0">
              <a:latin typeface="Futura Bk BT" panose="020B0502020204020303" pitchFamily="34" charset="0"/>
              <a:ea typeface="Tahoma" panose="020B0604030504040204" pitchFamily="34" charset="0"/>
              <a:cs typeface="Tahoma" panose="020B0604030504040204" pitchFamily="34" charset="0"/>
            </a:endParaRPr>
          </a:p>
          <a:p>
            <a:pPr algn="ctr"/>
            <a:r>
              <a:rPr lang="pt-BR" sz="4800" dirty="0"/>
              <a:t>ocorre quando combinamos fontes separadas e elementos nitidamente diferentes entre si. Os designs visualmente interessantes têm, em geral, bastante contraste.</a:t>
            </a:r>
            <a:endParaRPr lang="pt-BR" sz="9600" b="1" dirty="0">
              <a:latin typeface="Futura Bk BT" panose="020B0502020204020303" pitchFamily="34" charset="0"/>
              <a:ea typeface="Tahoma" panose="020B0604030504040204" pitchFamily="34" charset="0"/>
              <a:cs typeface="Tahoma" panose="020B0604030504040204" pitchFamily="34" charset="0"/>
            </a:endParaRPr>
          </a:p>
        </p:txBody>
      </p:sp>
      <p:sp>
        <p:nvSpPr>
          <p:cNvPr id="5" name="Rectangle 6">
            <a:extLst>
              <a:ext uri="{FF2B5EF4-FFF2-40B4-BE49-F238E27FC236}">
                <a16:creationId xmlns:a16="http://schemas.microsoft.com/office/drawing/2014/main" id="{C5A2E4B4-435A-CA02-E21E-35C6F16B2BB8}"/>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7678E081-F673-A2E6-0A12-51D6FF1231A8}"/>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27</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7A60E718-B7B4-1229-4DE2-FC03EB01D14A}"/>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05634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2040559" y="2733951"/>
            <a:ext cx="19729860" cy="9694962"/>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Tipos de Contraste</a:t>
            </a:r>
          </a:p>
          <a:p>
            <a:pPr algn="just"/>
            <a:br>
              <a:rPr lang="pt-BR" sz="4800" dirty="0">
                <a:latin typeface="Futura Bk BT" panose="020B0502020204020303" pitchFamily="34" charset="0"/>
                <a:ea typeface="Tahoma" panose="020B0604030504040204" pitchFamily="34" charset="0"/>
                <a:cs typeface="Tahoma" panose="020B0604030504040204" pitchFamily="34" charset="0"/>
              </a:rPr>
            </a:br>
            <a:r>
              <a:rPr lang="pt-BR" sz="4800" dirty="0">
                <a:latin typeface="Futura Bk BT" panose="020B0502020204020303" pitchFamily="34" charset="0"/>
                <a:ea typeface="Tahoma" panose="020B0604030504040204" pitchFamily="34" charset="0"/>
                <a:cs typeface="Tahoma" panose="020B0604030504040204" pitchFamily="34" charset="0"/>
              </a:rPr>
              <a:t>	Assim como a voz enfatiza palavras importantes, o tipo também pode fazê-lo: ele grita ou sussurra através da variação de tamanho.</a:t>
            </a:r>
          </a:p>
          <a:p>
            <a:pPr algn="just"/>
            <a:r>
              <a:rPr lang="pt-BR" sz="4800" dirty="0">
                <a:latin typeface="Futura Bk BT" panose="020B0502020204020303" pitchFamily="34" charset="0"/>
                <a:ea typeface="Tahoma" panose="020B0604030504040204" pitchFamily="34" charset="0"/>
                <a:cs typeface="Tahoma" panose="020B0604030504040204" pitchFamily="34" charset="0"/>
              </a:rPr>
              <a:t>	Assim como a voz confere interesse às palavras, o tipo também pode fazê-lo: ele se modula através de tons mais luminosos ou mais escuros.</a:t>
            </a:r>
          </a:p>
          <a:p>
            <a:pPr algn="just"/>
            <a:r>
              <a:rPr lang="pt-BR" sz="4800" dirty="0">
                <a:latin typeface="Futura Bk BT" panose="020B0502020204020303" pitchFamily="34" charset="0"/>
                <a:ea typeface="Tahoma" panose="020B0604030504040204" pitchFamily="34" charset="0"/>
                <a:cs typeface="Tahoma" panose="020B0604030504040204" pitchFamily="34" charset="0"/>
              </a:rPr>
              <a:t>	Assim como a voz colore as palavras através da inflexão, o tipo também pode fazê-lo: ele define a elegância, a dignidade e a obstinação pela escolha do estilo.</a:t>
            </a:r>
          </a:p>
          <a:p>
            <a:pPr algn="r"/>
            <a:r>
              <a:rPr lang="pt-BR" sz="4800" b="1" i="1" dirty="0">
                <a:latin typeface="Futura Bk BT" panose="020B0502020204020303" pitchFamily="34" charset="0"/>
                <a:ea typeface="Tahoma" panose="020B0604030504040204" pitchFamily="34" charset="0"/>
                <a:cs typeface="Tahoma" panose="020B0604030504040204" pitchFamily="34" charset="0"/>
              </a:rPr>
              <a:t>Jan V. White</a:t>
            </a:r>
            <a:endParaRPr lang="pt-BR" sz="96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D86C5360-2048-64F1-5523-A37ED0F33D9F}"/>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64238407-DFE9-2807-B2A6-93500C816B05}"/>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28</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B65EDF4C-BB4E-5B0C-309B-5EB37801D87C}"/>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94299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2935870" y="2947735"/>
            <a:ext cx="7449947" cy="2308324"/>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Tamanho</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TextBox 8">
            <a:extLst>
              <a:ext uri="{FF2B5EF4-FFF2-40B4-BE49-F238E27FC236}">
                <a16:creationId xmlns:a16="http://schemas.microsoft.com/office/drawing/2014/main" id="{7C3DAFFF-63EA-81C1-2671-7E152F04614B}"/>
              </a:ext>
            </a:extLst>
          </p:cNvPr>
          <p:cNvSpPr txBox="1"/>
          <p:nvPr/>
        </p:nvSpPr>
        <p:spPr>
          <a:xfrm>
            <a:off x="12192000" y="2947735"/>
            <a:ext cx="7449947" cy="2308324"/>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Peso</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p:txBody>
      </p:sp>
      <p:pic>
        <p:nvPicPr>
          <p:cNvPr id="5" name="Imagem 4">
            <a:extLst>
              <a:ext uri="{FF2B5EF4-FFF2-40B4-BE49-F238E27FC236}">
                <a16:creationId xmlns:a16="http://schemas.microsoft.com/office/drawing/2014/main" id="{1B976536-FBC7-F506-9F00-4F96334E1D75}"/>
              </a:ext>
            </a:extLst>
          </p:cNvPr>
          <p:cNvPicPr>
            <a:picLocks noChangeAspect="1"/>
          </p:cNvPicPr>
          <p:nvPr/>
        </p:nvPicPr>
        <p:blipFill>
          <a:blip r:embed="rId4"/>
          <a:stretch>
            <a:fillRect/>
          </a:stretch>
        </p:blipFill>
        <p:spPr>
          <a:xfrm>
            <a:off x="2935870" y="4865610"/>
            <a:ext cx="7449947" cy="7157075"/>
          </a:xfrm>
          <a:prstGeom prst="rect">
            <a:avLst/>
          </a:prstGeom>
        </p:spPr>
      </p:pic>
      <p:pic>
        <p:nvPicPr>
          <p:cNvPr id="7" name="Imagem 6">
            <a:extLst>
              <a:ext uri="{FF2B5EF4-FFF2-40B4-BE49-F238E27FC236}">
                <a16:creationId xmlns:a16="http://schemas.microsoft.com/office/drawing/2014/main" id="{6F32844F-6EBE-9C2F-CA5E-675E6D82186D}"/>
              </a:ext>
            </a:extLst>
          </p:cNvPr>
          <p:cNvPicPr>
            <a:picLocks noChangeAspect="1"/>
          </p:cNvPicPr>
          <p:nvPr/>
        </p:nvPicPr>
        <p:blipFill>
          <a:blip r:embed="rId5"/>
          <a:stretch>
            <a:fillRect/>
          </a:stretch>
        </p:blipFill>
        <p:spPr>
          <a:xfrm>
            <a:off x="12369005" y="5249095"/>
            <a:ext cx="7095935" cy="6695223"/>
          </a:xfrm>
          <a:prstGeom prst="rect">
            <a:avLst/>
          </a:prstGeom>
        </p:spPr>
      </p:pic>
      <p:sp>
        <p:nvSpPr>
          <p:cNvPr id="4" name="Rectangle 6">
            <a:extLst>
              <a:ext uri="{FF2B5EF4-FFF2-40B4-BE49-F238E27FC236}">
                <a16:creationId xmlns:a16="http://schemas.microsoft.com/office/drawing/2014/main" id="{48F864D3-C6C7-D857-3C90-0C34C55C5684}"/>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D7D2120D-3372-4988-E69C-A93BD5E4C792}"/>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29</a:t>
            </a:fld>
            <a:endParaRPr lang="en-US" dirty="0">
              <a:solidFill>
                <a:schemeClr val="bg1"/>
              </a:solidFill>
            </a:endParaRPr>
          </a:p>
        </p:txBody>
      </p:sp>
      <p:sp>
        <p:nvSpPr>
          <p:cNvPr id="8" name="Espaço Reservado para Rodapé 2">
            <a:extLst>
              <a:ext uri="{FF2B5EF4-FFF2-40B4-BE49-F238E27FC236}">
                <a16:creationId xmlns:a16="http://schemas.microsoft.com/office/drawing/2014/main" id="{D8A7AB29-3EFA-C505-112E-EF7EFBDA9420}"/>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415316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6">
            <a:extLst>
              <a:ext uri="{FF2B5EF4-FFF2-40B4-BE49-F238E27FC236}">
                <a16:creationId xmlns:a16="http://schemas.microsoft.com/office/drawing/2014/main" id="{93858B31-3084-4C01-9003-FB3C0CBDE711}"/>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Criando</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Apresentações</a:t>
            </a:r>
            <a:r>
              <a:rPr lang="en-US" sz="6000" b="1" spc="100" dirty="0">
                <a:latin typeface="Arial Black" panose="020B0A04020102020204" pitchFamily="34" charset="0"/>
                <a:ea typeface="Tahoma" panose="020B0604030504040204" pitchFamily="34" charset="0"/>
                <a:cs typeface="Tahoma" panose="020B0604030504040204" pitchFamily="34" charset="0"/>
              </a:rPr>
              <a:t>…</a:t>
            </a: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m 2">
            <a:extLst>
              <a:ext uri="{FF2B5EF4-FFF2-40B4-BE49-F238E27FC236}">
                <a16:creationId xmlns:a16="http://schemas.microsoft.com/office/drawing/2014/main" id="{98F6911E-DE4D-5AD9-9EA7-268E1726F4F8}"/>
              </a:ext>
            </a:extLst>
          </p:cNvPr>
          <p:cNvPicPr>
            <a:picLocks noChangeAspect="1"/>
          </p:cNvPicPr>
          <p:nvPr/>
        </p:nvPicPr>
        <p:blipFill>
          <a:blip r:embed="rId4"/>
          <a:stretch>
            <a:fillRect/>
          </a:stretch>
        </p:blipFill>
        <p:spPr>
          <a:xfrm>
            <a:off x="1819908" y="3213981"/>
            <a:ext cx="4705053" cy="4967905"/>
          </a:xfrm>
          <a:prstGeom prst="rect">
            <a:avLst/>
          </a:prstGeom>
        </p:spPr>
      </p:pic>
      <p:pic>
        <p:nvPicPr>
          <p:cNvPr id="5" name="Imagem 4">
            <a:extLst>
              <a:ext uri="{FF2B5EF4-FFF2-40B4-BE49-F238E27FC236}">
                <a16:creationId xmlns:a16="http://schemas.microsoft.com/office/drawing/2014/main" id="{F44F5F74-7B10-893A-F373-E4DBF702D29E}"/>
              </a:ext>
            </a:extLst>
          </p:cNvPr>
          <p:cNvPicPr>
            <a:picLocks noChangeAspect="1"/>
          </p:cNvPicPr>
          <p:nvPr/>
        </p:nvPicPr>
        <p:blipFill>
          <a:blip r:embed="rId5"/>
          <a:stretch>
            <a:fillRect/>
          </a:stretch>
        </p:blipFill>
        <p:spPr>
          <a:xfrm>
            <a:off x="9143132" y="2748358"/>
            <a:ext cx="5194660" cy="5415710"/>
          </a:xfrm>
          <a:prstGeom prst="rect">
            <a:avLst/>
          </a:prstGeom>
        </p:spPr>
      </p:pic>
      <p:pic>
        <p:nvPicPr>
          <p:cNvPr id="8" name="Imagem 7">
            <a:extLst>
              <a:ext uri="{FF2B5EF4-FFF2-40B4-BE49-F238E27FC236}">
                <a16:creationId xmlns:a16="http://schemas.microsoft.com/office/drawing/2014/main" id="{8FB92C75-93FC-872E-FA00-D3D40F45DA3F}"/>
              </a:ext>
            </a:extLst>
          </p:cNvPr>
          <p:cNvPicPr>
            <a:picLocks noChangeAspect="1"/>
          </p:cNvPicPr>
          <p:nvPr/>
        </p:nvPicPr>
        <p:blipFill>
          <a:blip r:embed="rId6"/>
          <a:stretch>
            <a:fillRect/>
          </a:stretch>
        </p:blipFill>
        <p:spPr>
          <a:xfrm>
            <a:off x="16728990" y="2866931"/>
            <a:ext cx="5644616" cy="5382948"/>
          </a:xfrm>
          <a:prstGeom prst="rect">
            <a:avLst/>
          </a:prstGeom>
        </p:spPr>
      </p:pic>
      <p:sp>
        <p:nvSpPr>
          <p:cNvPr id="9" name="Seta: para a Direita 8">
            <a:extLst>
              <a:ext uri="{FF2B5EF4-FFF2-40B4-BE49-F238E27FC236}">
                <a16:creationId xmlns:a16="http://schemas.microsoft.com/office/drawing/2014/main" id="{54228D10-58F8-3DA2-7C2D-90AE71C5FB82}"/>
              </a:ext>
            </a:extLst>
          </p:cNvPr>
          <p:cNvSpPr/>
          <p:nvPr/>
        </p:nvSpPr>
        <p:spPr>
          <a:xfrm>
            <a:off x="7014568" y="4371309"/>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2" name="Seta: para a Direita 11">
            <a:extLst>
              <a:ext uri="{FF2B5EF4-FFF2-40B4-BE49-F238E27FC236}">
                <a16:creationId xmlns:a16="http://schemas.microsoft.com/office/drawing/2014/main" id="{D174C92D-FC2F-FCF2-4CAB-35475C6C86D0}"/>
              </a:ext>
            </a:extLst>
          </p:cNvPr>
          <p:cNvSpPr/>
          <p:nvPr/>
        </p:nvSpPr>
        <p:spPr>
          <a:xfrm>
            <a:off x="14469109" y="4253412"/>
            <a:ext cx="2128564" cy="219455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4" name="TextBox 8">
            <a:extLst>
              <a:ext uri="{FF2B5EF4-FFF2-40B4-BE49-F238E27FC236}">
                <a16:creationId xmlns:a16="http://schemas.microsoft.com/office/drawing/2014/main" id="{02EE1A7F-0575-DFA0-1AF2-A51D5996DC46}"/>
              </a:ext>
            </a:extLst>
          </p:cNvPr>
          <p:cNvSpPr txBox="1"/>
          <p:nvPr/>
        </p:nvSpPr>
        <p:spPr>
          <a:xfrm>
            <a:off x="-452150" y="8007936"/>
            <a:ext cx="9249167" cy="707886"/>
          </a:xfrm>
          <a:prstGeom prst="rect">
            <a:avLst/>
          </a:prstGeom>
          <a:noFill/>
        </p:spPr>
        <p:txBody>
          <a:bodyPr wrap="square" rtlCol="0">
            <a:spAutoFit/>
          </a:bodyPr>
          <a:lstStyle/>
          <a:p>
            <a:pPr algn="ctr"/>
            <a:r>
              <a:rPr lang="pt-BR" sz="4000" b="1" dirty="0">
                <a:latin typeface="Futura Bk BT" panose="020B0502020204020303" pitchFamily="34" charset="0"/>
                <a:ea typeface="Tahoma" panose="020B0604030504040204" pitchFamily="34" charset="0"/>
                <a:cs typeface="Tahoma" panose="020B0604030504040204" pitchFamily="34" charset="0"/>
              </a:rPr>
              <a:t>Apresentador</a:t>
            </a:r>
            <a:endParaRPr lang="pt-BR" sz="4000" dirty="0">
              <a:latin typeface="Futura Bk BT" panose="020B0502020204020303" pitchFamily="34" charset="0"/>
              <a:ea typeface="Tahoma" panose="020B0604030504040204" pitchFamily="34" charset="0"/>
              <a:cs typeface="Tahoma" panose="020B0604030504040204" pitchFamily="34" charset="0"/>
            </a:endParaRPr>
          </a:p>
        </p:txBody>
      </p:sp>
      <p:sp>
        <p:nvSpPr>
          <p:cNvPr id="19" name="TextBox 8">
            <a:extLst>
              <a:ext uri="{FF2B5EF4-FFF2-40B4-BE49-F238E27FC236}">
                <a16:creationId xmlns:a16="http://schemas.microsoft.com/office/drawing/2014/main" id="{9493DDD8-B8B3-8397-7F36-6BE4181C030E}"/>
              </a:ext>
            </a:extLst>
          </p:cNvPr>
          <p:cNvSpPr txBox="1"/>
          <p:nvPr/>
        </p:nvSpPr>
        <p:spPr>
          <a:xfrm>
            <a:off x="7414164" y="8050321"/>
            <a:ext cx="9249167" cy="707886"/>
          </a:xfrm>
          <a:prstGeom prst="rect">
            <a:avLst/>
          </a:prstGeom>
          <a:noFill/>
        </p:spPr>
        <p:txBody>
          <a:bodyPr wrap="square" rtlCol="0">
            <a:spAutoFit/>
          </a:bodyPr>
          <a:lstStyle/>
          <a:p>
            <a:pPr algn="ctr"/>
            <a:r>
              <a:rPr lang="pt-BR" sz="4000" b="1" dirty="0">
                <a:latin typeface="Futura Bk BT" panose="020B0502020204020303" pitchFamily="34" charset="0"/>
                <a:ea typeface="Tahoma" panose="020B0604030504040204" pitchFamily="34" charset="0"/>
                <a:cs typeface="Tahoma" panose="020B0604030504040204" pitchFamily="34" charset="0"/>
              </a:rPr>
              <a:t>Mensagem</a:t>
            </a:r>
            <a:endParaRPr lang="pt-BR" sz="4000" dirty="0">
              <a:latin typeface="Futura Bk BT" panose="020B0502020204020303" pitchFamily="34" charset="0"/>
              <a:ea typeface="Tahoma" panose="020B0604030504040204" pitchFamily="34" charset="0"/>
              <a:cs typeface="Tahoma" panose="020B0604030504040204" pitchFamily="34" charset="0"/>
            </a:endParaRPr>
          </a:p>
        </p:txBody>
      </p:sp>
      <p:sp>
        <p:nvSpPr>
          <p:cNvPr id="21" name="TextBox 8">
            <a:extLst>
              <a:ext uri="{FF2B5EF4-FFF2-40B4-BE49-F238E27FC236}">
                <a16:creationId xmlns:a16="http://schemas.microsoft.com/office/drawing/2014/main" id="{CD92120B-F96A-7470-B66C-BE3E36364433}"/>
              </a:ext>
            </a:extLst>
          </p:cNvPr>
          <p:cNvSpPr txBox="1"/>
          <p:nvPr/>
        </p:nvSpPr>
        <p:spPr>
          <a:xfrm>
            <a:off x="15134833" y="8092706"/>
            <a:ext cx="9249167" cy="707886"/>
          </a:xfrm>
          <a:prstGeom prst="rect">
            <a:avLst/>
          </a:prstGeom>
          <a:noFill/>
        </p:spPr>
        <p:txBody>
          <a:bodyPr wrap="square" rtlCol="0">
            <a:spAutoFit/>
          </a:bodyPr>
          <a:lstStyle/>
          <a:p>
            <a:pPr algn="ctr"/>
            <a:r>
              <a:rPr lang="pt-BR" sz="4000" b="1" dirty="0">
                <a:latin typeface="Futura Bk BT" panose="020B0502020204020303" pitchFamily="34" charset="0"/>
                <a:ea typeface="Tahoma" panose="020B0604030504040204" pitchFamily="34" charset="0"/>
                <a:cs typeface="Tahoma" panose="020B0604030504040204" pitchFamily="34" charset="0"/>
              </a:rPr>
              <a:t>Público-alvo</a:t>
            </a:r>
            <a:endParaRPr lang="pt-BR" sz="4000" dirty="0">
              <a:latin typeface="Futura Bk BT" panose="020B0502020204020303" pitchFamily="34" charset="0"/>
              <a:ea typeface="Tahoma" panose="020B0604030504040204" pitchFamily="34" charset="0"/>
              <a:cs typeface="Tahoma" panose="020B0604030504040204" pitchFamily="34" charset="0"/>
            </a:endParaRPr>
          </a:p>
        </p:txBody>
      </p:sp>
      <p:sp>
        <p:nvSpPr>
          <p:cNvPr id="22" name="TextBox 8">
            <a:extLst>
              <a:ext uri="{FF2B5EF4-FFF2-40B4-BE49-F238E27FC236}">
                <a16:creationId xmlns:a16="http://schemas.microsoft.com/office/drawing/2014/main" id="{37622571-059B-8176-01BE-48D563CA3E06}"/>
              </a:ext>
            </a:extLst>
          </p:cNvPr>
          <p:cNvSpPr txBox="1"/>
          <p:nvPr/>
        </p:nvSpPr>
        <p:spPr>
          <a:xfrm>
            <a:off x="3376860" y="9484919"/>
            <a:ext cx="17470452" cy="2677656"/>
          </a:xfrm>
          <a:prstGeom prst="rect">
            <a:avLst/>
          </a:prstGeom>
          <a:noFill/>
        </p:spPr>
        <p:txBody>
          <a:bodyPr wrap="square" rtlCol="0">
            <a:spAutoFit/>
          </a:bodyPr>
          <a:lstStyle/>
          <a:p>
            <a:pPr algn="ctr"/>
            <a:r>
              <a:rPr lang="pt-BR" sz="4000" dirty="0">
                <a:latin typeface="Futura Bk BT" panose="020B0502020204020303" pitchFamily="34" charset="0"/>
                <a:ea typeface="Tahoma" panose="020B0604030504040204" pitchFamily="34" charset="0"/>
                <a:cs typeface="Tahoma" panose="020B0604030504040204" pitchFamily="34" charset="0"/>
              </a:rPr>
              <a:t>O apresentador, a mensagem e o público-alvo devem estar alinhado e harmonia</a:t>
            </a:r>
          </a:p>
          <a:p>
            <a:pPr algn="ctr"/>
            <a:endParaRPr lang="pt-BR" sz="4000" dirty="0">
              <a:latin typeface="Futura Bk BT" panose="020B0502020204020303" pitchFamily="34" charset="0"/>
              <a:ea typeface="Tahoma" panose="020B0604030504040204" pitchFamily="34" charset="0"/>
              <a:cs typeface="Tahoma" panose="020B0604030504040204" pitchFamily="34" charset="0"/>
            </a:endParaRPr>
          </a:p>
          <a:p>
            <a:pPr algn="ctr"/>
            <a:r>
              <a:rPr lang="pt-BR" sz="4800" b="1" dirty="0">
                <a:latin typeface="Futura Bk BT" panose="020B0502020204020303" pitchFamily="34" charset="0"/>
                <a:ea typeface="Tahoma" panose="020B0604030504040204" pitchFamily="34" charset="0"/>
                <a:cs typeface="Tahoma" panose="020B0604030504040204" pitchFamily="34" charset="0"/>
              </a:rPr>
              <a:t>Apresentação = Conteúdo + Formatação + Performance</a:t>
            </a:r>
          </a:p>
        </p:txBody>
      </p:sp>
    </p:spTree>
    <p:extLst>
      <p:ext uri="{BB962C8B-B14F-4D97-AF65-F5344CB8AC3E}">
        <p14:creationId xmlns:p14="http://schemas.microsoft.com/office/powerpoint/2010/main" val="853650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2935870" y="2947735"/>
            <a:ext cx="7449947" cy="2308324"/>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Estrutura</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TextBox 8">
            <a:extLst>
              <a:ext uri="{FF2B5EF4-FFF2-40B4-BE49-F238E27FC236}">
                <a16:creationId xmlns:a16="http://schemas.microsoft.com/office/drawing/2014/main" id="{7C3DAFFF-63EA-81C1-2671-7E152F04614B}"/>
              </a:ext>
            </a:extLst>
          </p:cNvPr>
          <p:cNvSpPr txBox="1"/>
          <p:nvPr/>
        </p:nvSpPr>
        <p:spPr>
          <a:xfrm>
            <a:off x="12192000" y="2947735"/>
            <a:ext cx="7449947" cy="2308324"/>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Forma</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p:txBody>
      </p:sp>
      <p:pic>
        <p:nvPicPr>
          <p:cNvPr id="6" name="Imagem 5">
            <a:extLst>
              <a:ext uri="{FF2B5EF4-FFF2-40B4-BE49-F238E27FC236}">
                <a16:creationId xmlns:a16="http://schemas.microsoft.com/office/drawing/2014/main" id="{08BB58D8-FFEF-E1DA-9EEB-88C9473C9F35}"/>
              </a:ext>
            </a:extLst>
          </p:cNvPr>
          <p:cNvPicPr>
            <a:picLocks noChangeAspect="1"/>
          </p:cNvPicPr>
          <p:nvPr/>
        </p:nvPicPr>
        <p:blipFill>
          <a:blip r:embed="rId4"/>
          <a:stretch>
            <a:fillRect/>
          </a:stretch>
        </p:blipFill>
        <p:spPr>
          <a:xfrm>
            <a:off x="3479969" y="5217336"/>
            <a:ext cx="6361747" cy="5810495"/>
          </a:xfrm>
          <a:prstGeom prst="rect">
            <a:avLst/>
          </a:prstGeom>
        </p:spPr>
      </p:pic>
      <p:pic>
        <p:nvPicPr>
          <p:cNvPr id="9" name="Imagem 8">
            <a:extLst>
              <a:ext uri="{FF2B5EF4-FFF2-40B4-BE49-F238E27FC236}">
                <a16:creationId xmlns:a16="http://schemas.microsoft.com/office/drawing/2014/main" id="{68903F52-CAB2-D616-C054-470A81373331}"/>
              </a:ext>
            </a:extLst>
          </p:cNvPr>
          <p:cNvPicPr>
            <a:picLocks noChangeAspect="1"/>
          </p:cNvPicPr>
          <p:nvPr/>
        </p:nvPicPr>
        <p:blipFill>
          <a:blip r:embed="rId5"/>
          <a:stretch>
            <a:fillRect/>
          </a:stretch>
        </p:blipFill>
        <p:spPr>
          <a:xfrm>
            <a:off x="12526567" y="5027050"/>
            <a:ext cx="6780811" cy="6865783"/>
          </a:xfrm>
          <a:prstGeom prst="rect">
            <a:avLst/>
          </a:prstGeom>
        </p:spPr>
      </p:pic>
      <p:sp>
        <p:nvSpPr>
          <p:cNvPr id="4" name="Rectangle 6">
            <a:extLst>
              <a:ext uri="{FF2B5EF4-FFF2-40B4-BE49-F238E27FC236}">
                <a16:creationId xmlns:a16="http://schemas.microsoft.com/office/drawing/2014/main" id="{4D1E6040-1182-2DB3-3AA7-EC9537DC5702}"/>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5" name="Espaço Reservado para Número de Slide 1">
            <a:extLst>
              <a:ext uri="{FF2B5EF4-FFF2-40B4-BE49-F238E27FC236}">
                <a16:creationId xmlns:a16="http://schemas.microsoft.com/office/drawing/2014/main" id="{5072C1C0-5338-89FA-A012-E54BEE613A77}"/>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30</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A36EFA71-31D8-FBBC-08BB-A26C0F01D632}"/>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386904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2935870" y="2947735"/>
            <a:ext cx="7449947" cy="2308324"/>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Direção</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TextBox 8">
            <a:extLst>
              <a:ext uri="{FF2B5EF4-FFF2-40B4-BE49-F238E27FC236}">
                <a16:creationId xmlns:a16="http://schemas.microsoft.com/office/drawing/2014/main" id="{7C3DAFFF-63EA-81C1-2671-7E152F04614B}"/>
              </a:ext>
            </a:extLst>
          </p:cNvPr>
          <p:cNvSpPr txBox="1"/>
          <p:nvPr/>
        </p:nvSpPr>
        <p:spPr>
          <a:xfrm>
            <a:off x="12192000" y="2947735"/>
            <a:ext cx="7449947" cy="2308324"/>
          </a:xfrm>
          <a:prstGeom prst="rect">
            <a:avLst/>
          </a:prstGeom>
          <a:noFill/>
        </p:spPr>
        <p:txBody>
          <a:bodyPr wrap="square" rtlCol="0">
            <a:spAutoFit/>
          </a:bodyPr>
          <a:lstStyle/>
          <a:p>
            <a:pPr algn="ctr"/>
            <a:r>
              <a:rPr lang="pt-BR" sz="9600" b="1" dirty="0">
                <a:latin typeface="Futura Bk BT" panose="020B0502020204020303" pitchFamily="34" charset="0"/>
                <a:ea typeface="Tahoma" panose="020B0604030504040204" pitchFamily="34" charset="0"/>
                <a:cs typeface="Tahoma" panose="020B0604030504040204" pitchFamily="34" charset="0"/>
              </a:rPr>
              <a:t>Cor</a:t>
            </a:r>
          </a:p>
          <a:p>
            <a:pPr algn="just"/>
            <a:endParaRPr lang="pt-BR" sz="4800" b="1" dirty="0">
              <a:latin typeface="Futura Bk BT" panose="020B0502020204020303" pitchFamily="34" charset="0"/>
              <a:ea typeface="Tahoma" panose="020B0604030504040204" pitchFamily="34" charset="0"/>
              <a:cs typeface="Tahoma" panose="020B0604030504040204" pitchFamily="34" charset="0"/>
            </a:endParaRPr>
          </a:p>
        </p:txBody>
      </p:sp>
      <p:pic>
        <p:nvPicPr>
          <p:cNvPr id="5" name="Imagem 4">
            <a:extLst>
              <a:ext uri="{FF2B5EF4-FFF2-40B4-BE49-F238E27FC236}">
                <a16:creationId xmlns:a16="http://schemas.microsoft.com/office/drawing/2014/main" id="{67C78F90-D7A7-B958-4B44-65ADA83ECC8B}"/>
              </a:ext>
            </a:extLst>
          </p:cNvPr>
          <p:cNvPicPr>
            <a:picLocks noChangeAspect="1"/>
          </p:cNvPicPr>
          <p:nvPr/>
        </p:nvPicPr>
        <p:blipFill>
          <a:blip r:embed="rId4"/>
          <a:stretch>
            <a:fillRect/>
          </a:stretch>
        </p:blipFill>
        <p:spPr>
          <a:xfrm>
            <a:off x="3114971" y="4579829"/>
            <a:ext cx="7091743" cy="6753235"/>
          </a:xfrm>
          <a:prstGeom prst="rect">
            <a:avLst/>
          </a:prstGeom>
        </p:spPr>
      </p:pic>
      <p:pic>
        <p:nvPicPr>
          <p:cNvPr id="8" name="Imagem 7">
            <a:extLst>
              <a:ext uri="{FF2B5EF4-FFF2-40B4-BE49-F238E27FC236}">
                <a16:creationId xmlns:a16="http://schemas.microsoft.com/office/drawing/2014/main" id="{1190F62D-5923-D1B8-98DF-B408FC6C3AEF}"/>
              </a:ext>
            </a:extLst>
          </p:cNvPr>
          <p:cNvPicPr>
            <a:picLocks noChangeAspect="1"/>
          </p:cNvPicPr>
          <p:nvPr/>
        </p:nvPicPr>
        <p:blipFill>
          <a:blip r:embed="rId5"/>
          <a:stretch>
            <a:fillRect/>
          </a:stretch>
        </p:blipFill>
        <p:spPr>
          <a:xfrm>
            <a:off x="12778057" y="4699843"/>
            <a:ext cx="6371956" cy="6513206"/>
          </a:xfrm>
          <a:prstGeom prst="rect">
            <a:avLst/>
          </a:prstGeom>
        </p:spPr>
      </p:pic>
      <p:sp>
        <p:nvSpPr>
          <p:cNvPr id="4" name="Rectangle 6">
            <a:extLst>
              <a:ext uri="{FF2B5EF4-FFF2-40B4-BE49-F238E27FC236}">
                <a16:creationId xmlns:a16="http://schemas.microsoft.com/office/drawing/2014/main" id="{0BF310F7-689F-78E1-50A4-1CBD78D2DDC4}"/>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19D1DEEF-F136-35D7-46E5-B2B88A435BAC}"/>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31</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C9F8FC7C-D1B7-CF19-CD2C-B52420ABF7BA}"/>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23218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Imagem</a:t>
            </a:r>
            <a:r>
              <a:rPr lang="en-US" sz="6000" b="1" spc="100" dirty="0">
                <a:latin typeface="Arial Black" panose="020B0A04020102020204" pitchFamily="34" charset="0"/>
                <a:ea typeface="Tahoma" panose="020B0604030504040204" pitchFamily="34" charset="0"/>
                <a:cs typeface="Tahoma" panose="020B0604030504040204" pitchFamily="34" charset="0"/>
              </a:rPr>
              <a:t> Digital</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236B0531-890D-D3C4-C464-22BDFB1C92DB}"/>
              </a:ext>
            </a:extLst>
          </p:cNvPr>
          <p:cNvSpPr txBox="1"/>
          <p:nvPr/>
        </p:nvSpPr>
        <p:spPr>
          <a:xfrm>
            <a:off x="5925312" y="5230368"/>
            <a:ext cx="184731" cy="646331"/>
          </a:xfrm>
          <a:prstGeom prst="rect">
            <a:avLst/>
          </a:prstGeom>
          <a:noFill/>
        </p:spPr>
        <p:txBody>
          <a:bodyPr wrap="none" rtlCol="0">
            <a:spAutoFit/>
          </a:bodyPr>
          <a:lstStyle/>
          <a:p>
            <a:endParaRPr lang="pt-BR" dirty="0"/>
          </a:p>
        </p:txBody>
      </p:sp>
      <p:sp>
        <p:nvSpPr>
          <p:cNvPr id="5" name="TextBox 8">
            <a:extLst>
              <a:ext uri="{FF2B5EF4-FFF2-40B4-BE49-F238E27FC236}">
                <a16:creationId xmlns:a16="http://schemas.microsoft.com/office/drawing/2014/main" id="{BFE5FE23-8DA2-DBFB-76AE-7DD0B8C83D59}"/>
              </a:ext>
            </a:extLst>
          </p:cNvPr>
          <p:cNvSpPr txBox="1"/>
          <p:nvPr/>
        </p:nvSpPr>
        <p:spPr>
          <a:xfrm>
            <a:off x="-26126" y="3215767"/>
            <a:ext cx="11900647" cy="8894743"/>
          </a:xfrm>
          <a:prstGeom prst="rect">
            <a:avLst/>
          </a:prstGeom>
          <a:noFill/>
        </p:spPr>
        <p:txBody>
          <a:bodyPr wrap="square" rtlCol="0">
            <a:spAutoFit/>
          </a:bodyPr>
          <a:lstStyle/>
          <a:p>
            <a:pPr marL="1657350" lvl="1" indent="-742950" algn="just">
              <a:buFont typeface="Wingdings" panose="05000000000000000000" pitchFamily="2" charset="2"/>
              <a:buChar char="§"/>
            </a:pPr>
            <a:r>
              <a:rPr lang="pt-BR" sz="4400" dirty="0">
                <a:latin typeface="Futura Bk BT" panose="020B0502020204020303" pitchFamily="34" charset="0"/>
                <a:ea typeface="Tahoma" panose="020B0604030504040204" pitchFamily="34" charset="0"/>
                <a:cs typeface="Tahoma" panose="020B0604030504040204" pitchFamily="34" charset="0"/>
              </a:rPr>
              <a:t>Uma imagem digital é representada por um conjunto de pixels (ou "</a:t>
            </a:r>
            <a:r>
              <a:rPr lang="pt-BR" sz="4400" dirty="0" err="1">
                <a:latin typeface="Futura Bk BT" panose="020B0502020204020303" pitchFamily="34" charset="0"/>
                <a:ea typeface="Tahoma" panose="020B0604030504040204" pitchFamily="34" charset="0"/>
                <a:cs typeface="Tahoma" panose="020B0604030504040204" pitchFamily="34" charset="0"/>
              </a:rPr>
              <a:t>picture</a:t>
            </a:r>
            <a:r>
              <a:rPr lang="pt-BR" sz="4400" dirty="0">
                <a:latin typeface="Futura Bk BT" panose="020B0502020204020303" pitchFamily="34" charset="0"/>
                <a:ea typeface="Tahoma" panose="020B0604030504040204" pitchFamily="34" charset="0"/>
                <a:cs typeface="Tahoma" panose="020B0604030504040204" pitchFamily="34" charset="0"/>
              </a:rPr>
              <a:t> </a:t>
            </a:r>
            <a:r>
              <a:rPr lang="pt-BR" sz="4400" dirty="0" err="1">
                <a:latin typeface="Futura Bk BT" panose="020B0502020204020303" pitchFamily="34" charset="0"/>
                <a:ea typeface="Tahoma" panose="020B0604030504040204" pitchFamily="34" charset="0"/>
                <a:cs typeface="Tahoma" panose="020B0604030504040204" pitchFamily="34" charset="0"/>
              </a:rPr>
              <a:t>elements</a:t>
            </a:r>
            <a:r>
              <a:rPr lang="pt-BR" sz="4400" dirty="0">
                <a:latin typeface="Futura Bk BT" panose="020B0502020204020303" pitchFamily="34" charset="0"/>
                <a:ea typeface="Tahoma" panose="020B0604030504040204" pitchFamily="34" charset="0"/>
                <a:cs typeface="Tahoma" panose="020B0604030504040204" pitchFamily="34" charset="0"/>
              </a:rPr>
              <a:t>"), que são pequenos pontos coloridos que formam a imagem. </a:t>
            </a:r>
          </a:p>
          <a:p>
            <a:pPr marL="1657350" lvl="1" indent="-742950" algn="just">
              <a:buFont typeface="Wingdings" panose="05000000000000000000" pitchFamily="2" charset="2"/>
              <a:buChar char="§"/>
            </a:pPr>
            <a:endParaRPr lang="pt-BR" sz="44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Wingdings" panose="05000000000000000000" pitchFamily="2" charset="2"/>
              <a:buChar char="§"/>
            </a:pPr>
            <a:r>
              <a:rPr lang="pt-BR" sz="4400" dirty="0">
                <a:latin typeface="Futura Bk BT" panose="020B0502020204020303" pitchFamily="34" charset="0"/>
                <a:ea typeface="Tahoma" panose="020B0604030504040204" pitchFamily="34" charset="0"/>
                <a:cs typeface="Tahoma" panose="020B0604030504040204" pitchFamily="34" charset="0"/>
              </a:rPr>
              <a:t>A resolução da imagem é determinada pela quantidade de pixels que a compõem, medida em pixels por polegada (PPI) ou pixels por centímetro (PPC). Quanto maior a resolução, mais nítida a imagem será.</a:t>
            </a:r>
          </a:p>
        </p:txBody>
      </p:sp>
      <p:sp>
        <p:nvSpPr>
          <p:cNvPr id="3" name="Rectangle 6">
            <a:extLst>
              <a:ext uri="{FF2B5EF4-FFF2-40B4-BE49-F238E27FC236}">
                <a16:creationId xmlns:a16="http://schemas.microsoft.com/office/drawing/2014/main" id="{966AE6EB-9B66-C524-CB84-8EA593D2C672}"/>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8B5494A7-D47D-6278-1CD2-1B613BD31122}"/>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32</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3AAE01E5-C077-6D6B-C0F8-E602F301015F}"/>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9" name="Imagem 8">
            <a:extLst>
              <a:ext uri="{FF2B5EF4-FFF2-40B4-BE49-F238E27FC236}">
                <a16:creationId xmlns:a16="http://schemas.microsoft.com/office/drawing/2014/main" id="{DC138538-808F-D8F8-A352-FCD7459F1DA6}"/>
              </a:ext>
            </a:extLst>
          </p:cNvPr>
          <p:cNvPicPr>
            <a:picLocks noChangeAspect="1"/>
          </p:cNvPicPr>
          <p:nvPr/>
        </p:nvPicPr>
        <p:blipFill>
          <a:blip r:embed="rId4"/>
          <a:stretch>
            <a:fillRect/>
          </a:stretch>
        </p:blipFill>
        <p:spPr>
          <a:xfrm>
            <a:off x="12858750" y="3989301"/>
            <a:ext cx="11525250" cy="6315075"/>
          </a:xfrm>
          <a:prstGeom prst="rect">
            <a:avLst/>
          </a:prstGeom>
        </p:spPr>
      </p:pic>
    </p:spTree>
    <p:extLst>
      <p:ext uri="{BB962C8B-B14F-4D97-AF65-F5344CB8AC3E}">
        <p14:creationId xmlns:p14="http://schemas.microsoft.com/office/powerpoint/2010/main" val="72976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Imagem</a:t>
            </a:r>
            <a:r>
              <a:rPr lang="en-US" sz="6000" b="1" spc="100" dirty="0">
                <a:latin typeface="Arial Black" panose="020B0A04020102020204" pitchFamily="34" charset="0"/>
                <a:ea typeface="Tahoma" panose="020B0604030504040204" pitchFamily="34" charset="0"/>
                <a:cs typeface="Tahoma" panose="020B0604030504040204" pitchFamily="34" charset="0"/>
              </a:rPr>
              <a:t> Digital</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236B0531-890D-D3C4-C464-22BDFB1C92DB}"/>
              </a:ext>
            </a:extLst>
          </p:cNvPr>
          <p:cNvSpPr txBox="1"/>
          <p:nvPr/>
        </p:nvSpPr>
        <p:spPr>
          <a:xfrm>
            <a:off x="5925312" y="5230368"/>
            <a:ext cx="184731" cy="646331"/>
          </a:xfrm>
          <a:prstGeom prst="rect">
            <a:avLst/>
          </a:prstGeom>
          <a:noFill/>
        </p:spPr>
        <p:txBody>
          <a:bodyPr wrap="none" rtlCol="0">
            <a:spAutoFit/>
          </a:bodyPr>
          <a:lstStyle/>
          <a:p>
            <a:endParaRPr lang="pt-BR" dirty="0"/>
          </a:p>
        </p:txBody>
      </p:sp>
      <p:sp>
        <p:nvSpPr>
          <p:cNvPr id="5" name="TextBox 8">
            <a:extLst>
              <a:ext uri="{FF2B5EF4-FFF2-40B4-BE49-F238E27FC236}">
                <a16:creationId xmlns:a16="http://schemas.microsoft.com/office/drawing/2014/main" id="{BFE5FE23-8DA2-DBFB-76AE-7DD0B8C83D59}"/>
              </a:ext>
            </a:extLst>
          </p:cNvPr>
          <p:cNvSpPr txBox="1"/>
          <p:nvPr/>
        </p:nvSpPr>
        <p:spPr>
          <a:xfrm>
            <a:off x="-26126" y="5028850"/>
            <a:ext cx="11900647" cy="4832092"/>
          </a:xfrm>
          <a:prstGeom prst="rect">
            <a:avLst/>
          </a:prstGeom>
          <a:noFill/>
        </p:spPr>
        <p:txBody>
          <a:bodyPr wrap="square" rtlCol="0">
            <a:spAutoFit/>
          </a:bodyPr>
          <a:lstStyle/>
          <a:p>
            <a:pPr marL="1657350" lvl="1" indent="-742950" algn="just">
              <a:buFont typeface="Wingdings" panose="05000000000000000000" pitchFamily="2" charset="2"/>
              <a:buChar char="§"/>
            </a:pPr>
            <a:r>
              <a:rPr lang="pt-BR" sz="4400" dirty="0">
                <a:latin typeface="Futura Bk BT" panose="020B0502020204020303" pitchFamily="34" charset="0"/>
                <a:ea typeface="Tahoma" panose="020B0604030504040204" pitchFamily="34" charset="0"/>
                <a:cs typeface="Tahoma" panose="020B0604030504040204" pitchFamily="34" charset="0"/>
              </a:rPr>
              <a:t>Uma imagem em escala de cinza pode ser representada por uma matriz bidimensional, onde cada elemento da matriz representa um pixel e possui um valor entre 0 e 255, onde 0 representa o preto e 255 representa o branco. </a:t>
            </a:r>
          </a:p>
        </p:txBody>
      </p:sp>
      <p:pic>
        <p:nvPicPr>
          <p:cNvPr id="3074" name="Picture 2" descr="Programação em C - Capítulo 1">
            <a:extLst>
              <a:ext uri="{FF2B5EF4-FFF2-40B4-BE49-F238E27FC236}">
                <a16:creationId xmlns:a16="http://schemas.microsoft.com/office/drawing/2014/main" id="{5356B4DD-A896-E71E-586F-957EB0CB3F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85676" y="4198127"/>
            <a:ext cx="10558082" cy="681166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34755A5C-D877-5AA1-863E-7DBB169B4EB5}"/>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0905E591-09D1-2189-82D1-350D75EA00B3}"/>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33</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85895595-23A0-D40A-6C76-64F06AB2782E}"/>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37064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Imagem</a:t>
            </a:r>
            <a:r>
              <a:rPr lang="en-US" sz="6000" b="1" spc="100" dirty="0">
                <a:latin typeface="Arial Black" panose="020B0A04020102020204" pitchFamily="34" charset="0"/>
                <a:ea typeface="Tahoma" panose="020B0604030504040204" pitchFamily="34" charset="0"/>
                <a:cs typeface="Tahoma" panose="020B0604030504040204" pitchFamily="34" charset="0"/>
              </a:rPr>
              <a:t> Digital</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236B0531-890D-D3C4-C464-22BDFB1C92DB}"/>
              </a:ext>
            </a:extLst>
          </p:cNvPr>
          <p:cNvSpPr txBox="1"/>
          <p:nvPr/>
        </p:nvSpPr>
        <p:spPr>
          <a:xfrm>
            <a:off x="5925312" y="5230368"/>
            <a:ext cx="184731" cy="646331"/>
          </a:xfrm>
          <a:prstGeom prst="rect">
            <a:avLst/>
          </a:prstGeom>
          <a:noFill/>
        </p:spPr>
        <p:txBody>
          <a:bodyPr wrap="none" rtlCol="0">
            <a:spAutoFit/>
          </a:bodyPr>
          <a:lstStyle/>
          <a:p>
            <a:endParaRPr lang="pt-BR" dirty="0"/>
          </a:p>
        </p:txBody>
      </p:sp>
      <p:sp>
        <p:nvSpPr>
          <p:cNvPr id="5" name="TextBox 8">
            <a:extLst>
              <a:ext uri="{FF2B5EF4-FFF2-40B4-BE49-F238E27FC236}">
                <a16:creationId xmlns:a16="http://schemas.microsoft.com/office/drawing/2014/main" id="{BFE5FE23-8DA2-DBFB-76AE-7DD0B8C83D59}"/>
              </a:ext>
            </a:extLst>
          </p:cNvPr>
          <p:cNvSpPr txBox="1"/>
          <p:nvPr/>
        </p:nvSpPr>
        <p:spPr>
          <a:xfrm>
            <a:off x="291353" y="5635544"/>
            <a:ext cx="11900647" cy="4832092"/>
          </a:xfrm>
          <a:prstGeom prst="rect">
            <a:avLst/>
          </a:prstGeom>
          <a:noFill/>
        </p:spPr>
        <p:txBody>
          <a:bodyPr wrap="square" rtlCol="0">
            <a:spAutoFit/>
          </a:bodyPr>
          <a:lstStyle/>
          <a:p>
            <a:pPr marL="1657350" lvl="1" indent="-742950" algn="just">
              <a:buFont typeface="Wingdings" panose="05000000000000000000" pitchFamily="2" charset="2"/>
              <a:buChar char="§"/>
            </a:pPr>
            <a:r>
              <a:rPr lang="pt-BR" sz="4400" dirty="0">
                <a:latin typeface="Futura Bk BT" panose="020B0502020204020303" pitchFamily="34" charset="0"/>
                <a:ea typeface="Tahoma" panose="020B0604030504040204" pitchFamily="34" charset="0"/>
                <a:cs typeface="Tahoma" panose="020B0604030504040204" pitchFamily="34" charset="0"/>
              </a:rPr>
              <a:t>Para imagens coloridas, é possível representar cada canal de cor (vermelho, verde e azul - RGB) em uma matriz separada ou combinar os valores dos canais em um único valor numérico para cada pixel.</a:t>
            </a:r>
          </a:p>
          <a:p>
            <a:pPr lvl="1" algn="just"/>
            <a:endParaRPr lang="pt-BR" sz="4400" dirty="0">
              <a:latin typeface="Futura Bk BT" panose="020B0502020204020303" pitchFamily="34" charset="0"/>
              <a:ea typeface="Tahoma" panose="020B0604030504040204" pitchFamily="34" charset="0"/>
              <a:cs typeface="Tahoma" panose="020B0604030504040204" pitchFamily="34" charset="0"/>
            </a:endParaRPr>
          </a:p>
        </p:txBody>
      </p:sp>
      <p:pic>
        <p:nvPicPr>
          <p:cNvPr id="4" name="Imagem 3">
            <a:extLst>
              <a:ext uri="{FF2B5EF4-FFF2-40B4-BE49-F238E27FC236}">
                <a16:creationId xmlns:a16="http://schemas.microsoft.com/office/drawing/2014/main" id="{CCFEF2EE-7A25-D869-2173-179EBF75DB70}"/>
              </a:ext>
            </a:extLst>
          </p:cNvPr>
          <p:cNvPicPr>
            <a:picLocks noChangeAspect="1"/>
          </p:cNvPicPr>
          <p:nvPr/>
        </p:nvPicPr>
        <p:blipFill>
          <a:blip r:embed="rId4"/>
          <a:stretch>
            <a:fillRect/>
          </a:stretch>
        </p:blipFill>
        <p:spPr>
          <a:xfrm>
            <a:off x="13354296" y="2625644"/>
            <a:ext cx="9839325" cy="6019800"/>
          </a:xfrm>
          <a:prstGeom prst="rect">
            <a:avLst/>
          </a:prstGeom>
        </p:spPr>
      </p:pic>
      <p:pic>
        <p:nvPicPr>
          <p:cNvPr id="4104" name="Picture 8" descr="RGB Color Chart Stock Photo, Picture And Royalty Free Image. Image 7148688.">
            <a:extLst>
              <a:ext uri="{FF2B5EF4-FFF2-40B4-BE49-F238E27FC236}">
                <a16:creationId xmlns:a16="http://schemas.microsoft.com/office/drawing/2014/main" id="{32F36A98-1CEC-8074-EAF4-50181A9ED6D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530758" y="8791598"/>
            <a:ext cx="5486400" cy="400528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6">
            <a:extLst>
              <a:ext uri="{FF2B5EF4-FFF2-40B4-BE49-F238E27FC236}">
                <a16:creationId xmlns:a16="http://schemas.microsoft.com/office/drawing/2014/main" id="{E9686C45-84B5-0DFD-0CD0-A3F2C10A1B6B}"/>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6" name="Espaço Reservado para Número de Slide 1">
            <a:extLst>
              <a:ext uri="{FF2B5EF4-FFF2-40B4-BE49-F238E27FC236}">
                <a16:creationId xmlns:a16="http://schemas.microsoft.com/office/drawing/2014/main" id="{BAA32C32-BFCF-0F3C-9B4D-9323B883AF81}"/>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34</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ABDD5351-877D-C589-2CE7-C2B9305D6922}"/>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814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a:latin typeface="Arial Black" panose="020B0A04020102020204" pitchFamily="34" charset="0"/>
                <a:ea typeface="Tahoma" panose="020B0604030504040204" pitchFamily="34" charset="0"/>
                <a:cs typeface="Tahoma" panose="020B0604030504040204" pitchFamily="34" charset="0"/>
              </a:rPr>
              <a:t>Principais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Imagem</a:t>
            </a:r>
            <a:endParaRPr lang="en-US" sz="6000" b="1" spc="100" dirty="0">
              <a:latin typeface="Arial Black" panose="020B0A04020102020204" pitchFamily="34" charset="0"/>
              <a:ea typeface="Tahoma" panose="020B0604030504040204" pitchFamily="34" charset="0"/>
              <a:cs typeface="Tahoma" panose="020B0604030504040204" pitchFamily="34" charset="0"/>
            </a:endParaRPr>
          </a:p>
        </p:txBody>
      </p:sp>
      <p:sp>
        <p:nvSpPr>
          <p:cNvPr id="24" name="Espaço Reservado para Número de Slide 1">
            <a:extLst>
              <a:ext uri="{FF2B5EF4-FFF2-40B4-BE49-F238E27FC236}">
                <a16:creationId xmlns:a16="http://schemas.microsoft.com/office/drawing/2014/main" id="{E1BD4A4A-95EC-412D-92F5-882C6B3F5CA9}"/>
              </a:ext>
            </a:extLst>
          </p:cNvPr>
          <p:cNvSpPr>
            <a:spLocks noGrp="1"/>
          </p:cNvSpPr>
          <p:nvPr>
            <p:ph type="sldNum" sz="quarter" idx="12"/>
          </p:nvPr>
        </p:nvSpPr>
        <p:spPr>
          <a:xfrm>
            <a:off x="18530047" y="13077826"/>
            <a:ext cx="5486400" cy="730250"/>
          </a:xfrm>
        </p:spPr>
        <p:txBody>
          <a:bodyPr/>
          <a:lstStyle/>
          <a:p>
            <a:fld id="{C7575539-BFBE-477A-BDB6-9CA7B44D81A5}" type="slidenum">
              <a:rPr lang="en-US" smtClean="0">
                <a:solidFill>
                  <a:schemeClr val="bg1"/>
                </a:solidFill>
              </a:rPr>
              <a:t>35</a:t>
            </a:fld>
            <a:endParaRPr lang="en-US" dirty="0">
              <a:solidFill>
                <a:schemeClr val="bg1"/>
              </a:solidFill>
            </a:endParaRPr>
          </a:p>
        </p:txBody>
      </p:sp>
      <p:sp>
        <p:nvSpPr>
          <p:cNvPr id="25" name="Espaço Reservado para Rodapé 2">
            <a:extLst>
              <a:ext uri="{FF2B5EF4-FFF2-40B4-BE49-F238E27FC236}">
                <a16:creationId xmlns:a16="http://schemas.microsoft.com/office/drawing/2014/main" id="{0C9F309A-98CD-4500-9E37-66C2AE56EF09}"/>
              </a:ext>
            </a:extLst>
          </p:cNvPr>
          <p:cNvSpPr>
            <a:spLocks noGrp="1"/>
          </p:cNvSpPr>
          <p:nvPr>
            <p:ph type="ftr" sz="quarter" idx="11"/>
          </p:nvPr>
        </p:nvSpPr>
        <p:spPr>
          <a:xfrm>
            <a:off x="215153" y="13077826"/>
            <a:ext cx="23801294"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a:extLst>
              <a:ext uri="{FF2B5EF4-FFF2-40B4-BE49-F238E27FC236}">
                <a16:creationId xmlns:a16="http://schemas.microsoft.com/office/drawing/2014/main" id="{236B0531-890D-D3C4-C464-22BDFB1C92DB}"/>
              </a:ext>
            </a:extLst>
          </p:cNvPr>
          <p:cNvSpPr txBox="1"/>
          <p:nvPr/>
        </p:nvSpPr>
        <p:spPr>
          <a:xfrm>
            <a:off x="5925312" y="5230368"/>
            <a:ext cx="184731" cy="646331"/>
          </a:xfrm>
          <a:prstGeom prst="rect">
            <a:avLst/>
          </a:prstGeom>
          <a:noFill/>
        </p:spPr>
        <p:txBody>
          <a:bodyPr wrap="none" rtlCol="0">
            <a:spAutoFit/>
          </a:bodyPr>
          <a:lstStyle/>
          <a:p>
            <a:endParaRPr lang="pt-BR" dirty="0"/>
          </a:p>
        </p:txBody>
      </p:sp>
      <p:sp>
        <p:nvSpPr>
          <p:cNvPr id="5" name="TextBox 8">
            <a:extLst>
              <a:ext uri="{FF2B5EF4-FFF2-40B4-BE49-F238E27FC236}">
                <a16:creationId xmlns:a16="http://schemas.microsoft.com/office/drawing/2014/main" id="{BFE5FE23-8DA2-DBFB-76AE-7DD0B8C83D59}"/>
              </a:ext>
            </a:extLst>
          </p:cNvPr>
          <p:cNvSpPr txBox="1"/>
          <p:nvPr/>
        </p:nvSpPr>
        <p:spPr>
          <a:xfrm>
            <a:off x="-23609" y="2294613"/>
            <a:ext cx="23634284" cy="10926068"/>
          </a:xfrm>
          <a:prstGeom prst="rect">
            <a:avLst/>
          </a:prstGeom>
          <a:noFill/>
        </p:spPr>
        <p:txBody>
          <a:bodyPr wrap="square" rtlCol="0">
            <a:spAutoFit/>
          </a:bodyPr>
          <a:lstStyle/>
          <a:p>
            <a:pPr marL="1657350" lvl="1" indent="-742950" algn="just">
              <a:buFont typeface="Wingdings" panose="05000000000000000000" pitchFamily="2" charset="2"/>
              <a:buChar char="§"/>
            </a:pPr>
            <a:r>
              <a:rPr lang="pt-BR" sz="3200" dirty="0">
                <a:latin typeface="Futura Bk BT" panose="020B0502020204020303" pitchFamily="34" charset="0"/>
                <a:ea typeface="Tahoma" panose="020B0604030504040204" pitchFamily="34" charset="0"/>
                <a:cs typeface="Tahoma" panose="020B0604030504040204" pitchFamily="34" charset="0"/>
              </a:rPr>
              <a:t>JPEG (Joint </a:t>
            </a:r>
            <a:r>
              <a:rPr lang="pt-BR" sz="3200" dirty="0" err="1">
                <a:latin typeface="Futura Bk BT" panose="020B0502020204020303" pitchFamily="34" charset="0"/>
                <a:ea typeface="Tahoma" panose="020B0604030504040204" pitchFamily="34" charset="0"/>
                <a:cs typeface="Tahoma" panose="020B0604030504040204" pitchFamily="34" charset="0"/>
              </a:rPr>
              <a:t>Photographic</a:t>
            </a:r>
            <a:r>
              <a:rPr lang="pt-BR" sz="3200" dirty="0">
                <a:latin typeface="Futura Bk BT" panose="020B0502020204020303" pitchFamily="34" charset="0"/>
                <a:ea typeface="Tahoma" panose="020B0604030504040204" pitchFamily="34" charset="0"/>
                <a:cs typeface="Tahoma" panose="020B0604030504040204" pitchFamily="34" charset="0"/>
              </a:rPr>
              <a:t> Experts </a:t>
            </a:r>
            <a:r>
              <a:rPr lang="pt-BR" sz="3200" dirty="0" err="1">
                <a:latin typeface="Futura Bk BT" panose="020B0502020204020303" pitchFamily="34" charset="0"/>
                <a:ea typeface="Tahoma" panose="020B0604030504040204" pitchFamily="34" charset="0"/>
                <a:cs typeface="Tahoma" panose="020B0604030504040204" pitchFamily="34" charset="0"/>
              </a:rPr>
              <a:t>Group</a:t>
            </a:r>
            <a:r>
              <a:rPr lang="pt-BR" sz="3200" dirty="0">
                <a:latin typeface="Futura Bk BT" panose="020B0502020204020303" pitchFamily="34" charset="0"/>
                <a:ea typeface="Tahoma" panose="020B0604030504040204" pitchFamily="34" charset="0"/>
                <a:cs typeface="Tahoma" panose="020B0604030504040204" pitchFamily="34" charset="0"/>
              </a:rPr>
              <a:t>): é um formato de imagem comprimido, amplamente utilizado para fotografias e imagens complexas que exigem uma alta qualidade de imagem. Ele é capaz de comprimir imagens para um tamanho de arquivo menor, sem perda significativa de qualidade.</a:t>
            </a:r>
          </a:p>
          <a:p>
            <a:pPr marL="1657350" lvl="1" indent="-742950" algn="just">
              <a:buFont typeface="Wingdings" panose="05000000000000000000" pitchFamily="2" charset="2"/>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Wingdings" panose="05000000000000000000" pitchFamily="2" charset="2"/>
              <a:buChar char="§"/>
            </a:pPr>
            <a:r>
              <a:rPr lang="pt-BR" sz="3200" dirty="0">
                <a:latin typeface="Futura Bk BT" panose="020B0502020204020303" pitchFamily="34" charset="0"/>
                <a:ea typeface="Tahoma" panose="020B0604030504040204" pitchFamily="34" charset="0"/>
                <a:cs typeface="Tahoma" panose="020B0604030504040204" pitchFamily="34" charset="0"/>
              </a:rPr>
              <a:t>PNG (</a:t>
            </a:r>
            <a:r>
              <a:rPr lang="pt-BR" sz="3200" dirty="0" err="1">
                <a:latin typeface="Futura Bk BT" panose="020B0502020204020303" pitchFamily="34" charset="0"/>
                <a:ea typeface="Tahoma" panose="020B0604030504040204" pitchFamily="34" charset="0"/>
                <a:cs typeface="Tahoma" panose="020B0604030504040204" pitchFamily="34" charset="0"/>
              </a:rPr>
              <a:t>Portable</a:t>
            </a:r>
            <a:r>
              <a:rPr lang="pt-BR" sz="3200" dirty="0">
                <a:latin typeface="Futura Bk BT" panose="020B0502020204020303" pitchFamily="34" charset="0"/>
                <a:ea typeface="Tahoma" panose="020B0604030504040204" pitchFamily="34" charset="0"/>
                <a:cs typeface="Tahoma" panose="020B0604030504040204" pitchFamily="34" charset="0"/>
              </a:rPr>
              <a:t> Network </a:t>
            </a:r>
            <a:r>
              <a:rPr lang="pt-BR" sz="3200" dirty="0" err="1">
                <a:latin typeface="Futura Bk BT" panose="020B0502020204020303" pitchFamily="34" charset="0"/>
                <a:ea typeface="Tahoma" panose="020B0604030504040204" pitchFamily="34" charset="0"/>
                <a:cs typeface="Tahoma" panose="020B0604030504040204" pitchFamily="34" charset="0"/>
              </a:rPr>
              <a:t>Graphics</a:t>
            </a:r>
            <a:r>
              <a:rPr lang="pt-BR" sz="3200" dirty="0">
                <a:latin typeface="Futura Bk BT" panose="020B0502020204020303" pitchFamily="34" charset="0"/>
                <a:ea typeface="Tahoma" panose="020B0604030504040204" pitchFamily="34" charset="0"/>
                <a:cs typeface="Tahoma" panose="020B0604030504040204" pitchFamily="34" charset="0"/>
              </a:rPr>
              <a:t>): é um formato de imagem sem perda de qualidade que suporta transparência. É frequentemente usado para imagens com áreas transparentes, gráficos vetoriais e imagens com texto.</a:t>
            </a:r>
          </a:p>
          <a:p>
            <a:pPr marL="1657350" lvl="1" indent="-742950" algn="just">
              <a:buFont typeface="Wingdings" panose="05000000000000000000" pitchFamily="2" charset="2"/>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Wingdings" panose="05000000000000000000" pitchFamily="2" charset="2"/>
              <a:buChar char="§"/>
            </a:pPr>
            <a:r>
              <a:rPr lang="pt-BR" sz="3200" dirty="0">
                <a:latin typeface="Futura Bk BT" panose="020B0502020204020303" pitchFamily="34" charset="0"/>
                <a:ea typeface="Tahoma" panose="020B0604030504040204" pitchFamily="34" charset="0"/>
                <a:cs typeface="Tahoma" panose="020B0604030504040204" pitchFamily="34" charset="0"/>
              </a:rPr>
              <a:t>GIF (</a:t>
            </a:r>
            <a:r>
              <a:rPr lang="pt-BR" sz="3200" dirty="0" err="1">
                <a:latin typeface="Futura Bk BT" panose="020B0502020204020303" pitchFamily="34" charset="0"/>
                <a:ea typeface="Tahoma" panose="020B0604030504040204" pitchFamily="34" charset="0"/>
                <a:cs typeface="Tahoma" panose="020B0604030504040204" pitchFamily="34" charset="0"/>
              </a:rPr>
              <a:t>Graphics</a:t>
            </a:r>
            <a:r>
              <a:rPr lang="pt-BR" sz="3200" dirty="0">
                <a:latin typeface="Futura Bk BT" panose="020B0502020204020303" pitchFamily="34" charset="0"/>
                <a:ea typeface="Tahoma" panose="020B0604030504040204" pitchFamily="34" charset="0"/>
                <a:cs typeface="Tahoma" panose="020B0604030504040204" pitchFamily="34" charset="0"/>
              </a:rPr>
              <a:t> </a:t>
            </a:r>
            <a:r>
              <a:rPr lang="pt-BR" sz="3200" dirty="0" err="1">
                <a:latin typeface="Futura Bk BT" panose="020B0502020204020303" pitchFamily="34" charset="0"/>
                <a:ea typeface="Tahoma" panose="020B0604030504040204" pitchFamily="34" charset="0"/>
                <a:cs typeface="Tahoma" panose="020B0604030504040204" pitchFamily="34" charset="0"/>
              </a:rPr>
              <a:t>Interchange</a:t>
            </a:r>
            <a:r>
              <a:rPr lang="pt-BR" sz="3200" dirty="0">
                <a:latin typeface="Futura Bk BT" panose="020B0502020204020303" pitchFamily="34" charset="0"/>
                <a:ea typeface="Tahoma" panose="020B0604030504040204" pitchFamily="34" charset="0"/>
                <a:cs typeface="Tahoma" panose="020B0604030504040204" pitchFamily="34" charset="0"/>
              </a:rPr>
              <a:t> Format): é um formato de imagem que suporta animação, composto por uma sequência de imagens em um único arquivo. É usado principalmente para imagens simples, como logotipos e ícones.</a:t>
            </a:r>
          </a:p>
          <a:p>
            <a:pPr marL="1657350" lvl="1" indent="-742950" algn="just">
              <a:buFont typeface="Wingdings" panose="05000000000000000000" pitchFamily="2" charset="2"/>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Wingdings" panose="05000000000000000000" pitchFamily="2" charset="2"/>
              <a:buChar char="§"/>
            </a:pPr>
            <a:r>
              <a:rPr lang="pt-BR" sz="3200" dirty="0">
                <a:latin typeface="Futura Bk BT" panose="020B0502020204020303" pitchFamily="34" charset="0"/>
                <a:ea typeface="Tahoma" panose="020B0604030504040204" pitchFamily="34" charset="0"/>
                <a:cs typeface="Tahoma" panose="020B0604030504040204" pitchFamily="34" charset="0"/>
              </a:rPr>
              <a:t>TIFF (</a:t>
            </a:r>
            <a:r>
              <a:rPr lang="pt-BR" sz="3200" dirty="0" err="1">
                <a:latin typeface="Futura Bk BT" panose="020B0502020204020303" pitchFamily="34" charset="0"/>
                <a:ea typeface="Tahoma" panose="020B0604030504040204" pitchFamily="34" charset="0"/>
                <a:cs typeface="Tahoma" panose="020B0604030504040204" pitchFamily="34" charset="0"/>
              </a:rPr>
              <a:t>Tagged</a:t>
            </a:r>
            <a:r>
              <a:rPr lang="pt-BR" sz="3200" dirty="0">
                <a:latin typeface="Futura Bk BT" panose="020B0502020204020303" pitchFamily="34" charset="0"/>
                <a:ea typeface="Tahoma" panose="020B0604030504040204" pitchFamily="34" charset="0"/>
                <a:cs typeface="Tahoma" panose="020B0604030504040204" pitchFamily="34" charset="0"/>
              </a:rPr>
              <a:t> </a:t>
            </a:r>
            <a:r>
              <a:rPr lang="pt-BR" sz="3200" dirty="0" err="1">
                <a:latin typeface="Futura Bk BT" panose="020B0502020204020303" pitchFamily="34" charset="0"/>
                <a:ea typeface="Tahoma" panose="020B0604030504040204" pitchFamily="34" charset="0"/>
                <a:cs typeface="Tahoma" panose="020B0604030504040204" pitchFamily="34" charset="0"/>
              </a:rPr>
              <a:t>Image</a:t>
            </a:r>
            <a:r>
              <a:rPr lang="pt-BR" sz="3200" dirty="0">
                <a:latin typeface="Futura Bk BT" panose="020B0502020204020303" pitchFamily="34" charset="0"/>
                <a:ea typeface="Tahoma" panose="020B0604030504040204" pitchFamily="34" charset="0"/>
                <a:cs typeface="Tahoma" panose="020B0604030504040204" pitchFamily="34" charset="0"/>
              </a:rPr>
              <a:t> File Format): é um formato de imagem sem perda de qualidade, que suporta várias camadas e canais de cores. É frequentemente usado por profissionais de design gráfico e fotografia.</a:t>
            </a:r>
          </a:p>
          <a:p>
            <a:pPr marL="1657350" lvl="1" indent="-742950" algn="just">
              <a:buFont typeface="Wingdings" panose="05000000000000000000" pitchFamily="2" charset="2"/>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Wingdings" panose="05000000000000000000" pitchFamily="2" charset="2"/>
              <a:buChar char="§"/>
            </a:pPr>
            <a:r>
              <a:rPr lang="pt-BR" sz="3200" dirty="0">
                <a:latin typeface="Futura Bk BT" panose="020B0502020204020303" pitchFamily="34" charset="0"/>
                <a:ea typeface="Tahoma" panose="020B0604030504040204" pitchFamily="34" charset="0"/>
                <a:cs typeface="Tahoma" panose="020B0604030504040204" pitchFamily="34" charset="0"/>
              </a:rPr>
              <a:t>BMP (Bitmap): é um formato de imagem simples e sem compressão que é amplamente suportado por software de imagem. No entanto, como não possui compressão, os arquivos BMP tendem a ser maiores do que outros formatos.</a:t>
            </a:r>
          </a:p>
          <a:p>
            <a:pPr marL="1657350" lvl="1" indent="-742950" algn="just">
              <a:buFont typeface="Wingdings" panose="05000000000000000000" pitchFamily="2" charset="2"/>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a:p>
            <a:pPr marL="1657350" lvl="1" indent="-742950" algn="just">
              <a:buFont typeface="Wingdings" panose="05000000000000000000" pitchFamily="2" charset="2"/>
              <a:buChar char="§"/>
            </a:pPr>
            <a:r>
              <a:rPr lang="pt-BR" sz="3200" dirty="0">
                <a:latin typeface="Futura Bk BT" panose="020B0502020204020303" pitchFamily="34" charset="0"/>
                <a:ea typeface="Tahoma" panose="020B0604030504040204" pitchFamily="34" charset="0"/>
                <a:cs typeface="Tahoma" panose="020B0604030504040204" pitchFamily="34" charset="0"/>
              </a:rPr>
              <a:t>SVG (</a:t>
            </a:r>
            <a:r>
              <a:rPr lang="pt-BR" sz="3200" dirty="0" err="1">
                <a:latin typeface="Futura Bk BT" panose="020B0502020204020303" pitchFamily="34" charset="0"/>
                <a:ea typeface="Tahoma" panose="020B0604030504040204" pitchFamily="34" charset="0"/>
                <a:cs typeface="Tahoma" panose="020B0604030504040204" pitchFamily="34" charset="0"/>
              </a:rPr>
              <a:t>Scalable</a:t>
            </a:r>
            <a:r>
              <a:rPr lang="pt-BR" sz="3200" dirty="0">
                <a:latin typeface="Futura Bk BT" panose="020B0502020204020303" pitchFamily="34" charset="0"/>
                <a:ea typeface="Tahoma" panose="020B0604030504040204" pitchFamily="34" charset="0"/>
                <a:cs typeface="Tahoma" panose="020B0604030504040204" pitchFamily="34" charset="0"/>
              </a:rPr>
              <a:t> Vector </a:t>
            </a:r>
            <a:r>
              <a:rPr lang="pt-BR" sz="3200" dirty="0" err="1">
                <a:latin typeface="Futura Bk BT" panose="020B0502020204020303" pitchFamily="34" charset="0"/>
                <a:ea typeface="Tahoma" panose="020B0604030504040204" pitchFamily="34" charset="0"/>
                <a:cs typeface="Tahoma" panose="020B0604030504040204" pitchFamily="34" charset="0"/>
              </a:rPr>
              <a:t>Graphics</a:t>
            </a:r>
            <a:r>
              <a:rPr lang="pt-BR" sz="3200" dirty="0">
                <a:latin typeface="Futura Bk BT" panose="020B0502020204020303" pitchFamily="34" charset="0"/>
                <a:ea typeface="Tahoma" panose="020B0604030504040204" pitchFamily="34" charset="0"/>
                <a:cs typeface="Tahoma" panose="020B0604030504040204" pitchFamily="34" charset="0"/>
              </a:rPr>
              <a:t>): é um formato de imagem vetorial, que é escalonável sem perda de qualidade. É frequentemente usado para gráficos vetoriais, como logotipos e ícones.</a:t>
            </a:r>
          </a:p>
          <a:p>
            <a:pPr marL="1657350" lvl="1" indent="-742950" algn="just">
              <a:buFont typeface="Wingdings" panose="05000000000000000000" pitchFamily="2" charset="2"/>
              <a:buChar char="§"/>
            </a:pPr>
            <a:endParaRPr lang="pt-BR" sz="3200" dirty="0">
              <a:latin typeface="Futura Bk BT" panose="020B0502020204020303" pitchFamily="34" charset="0"/>
              <a:ea typeface="Tahoma" panose="020B0604030504040204" pitchFamily="34" charset="0"/>
              <a:cs typeface="Tahoma" panose="020B0604030504040204" pitchFamily="34" charset="0"/>
            </a:endParaRPr>
          </a:p>
        </p:txBody>
      </p:sp>
      <p:sp>
        <p:nvSpPr>
          <p:cNvPr id="3" name="Rectangle 6">
            <a:extLst>
              <a:ext uri="{FF2B5EF4-FFF2-40B4-BE49-F238E27FC236}">
                <a16:creationId xmlns:a16="http://schemas.microsoft.com/office/drawing/2014/main" id="{FC8C80A2-1CB5-7D32-AE67-5D0C2CABFB77}"/>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84B985D8-2BA3-86FC-E476-359BE30E803A}"/>
              </a:ext>
            </a:extLst>
          </p:cNvPr>
          <p:cNvSpPr txBox="1">
            <a:spLocks/>
          </p:cNvSpPr>
          <p:nvPr/>
        </p:nvSpPr>
        <p:spPr>
          <a:xfrm>
            <a:off x="23052505" y="12946029"/>
            <a:ext cx="1116341" cy="730250"/>
          </a:xfrm>
          <a:prstGeom prst="rect">
            <a:avLst/>
          </a:prstGeom>
        </p:spPr>
        <p:txBody>
          <a:bodyPr vert="horz" lIns="91440" tIns="45720" rIns="91440" bIns="45720" rtlCol="0" anchor="ctr"/>
          <a:lstStyle>
            <a:defPPr>
              <a:defRPr lang="en-US"/>
            </a:defPPr>
            <a:lvl1pPr marL="0" algn="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fld id="{C7575539-BFBE-477A-BDB6-9CA7B44D81A5}" type="slidenum">
              <a:rPr lang="en-US" smtClean="0">
                <a:solidFill>
                  <a:schemeClr val="bg1"/>
                </a:solidFill>
              </a:rPr>
              <a:pPr/>
              <a:t>35</a:t>
            </a:fld>
            <a:endParaRPr lang="en-US" dirty="0">
              <a:solidFill>
                <a:schemeClr val="bg1"/>
              </a:solidFill>
            </a:endParaRPr>
          </a:p>
        </p:txBody>
      </p:sp>
      <p:sp>
        <p:nvSpPr>
          <p:cNvPr id="6" name="Espaço Reservado para Rodapé 2">
            <a:extLst>
              <a:ext uri="{FF2B5EF4-FFF2-40B4-BE49-F238E27FC236}">
                <a16:creationId xmlns:a16="http://schemas.microsoft.com/office/drawing/2014/main" id="{A54D559E-D08D-161E-F0BB-A48B6121E164}"/>
              </a:ext>
            </a:extLst>
          </p:cNvPr>
          <p:cNvSpPr txBox="1">
            <a:spLocks/>
          </p:cNvSpPr>
          <p:nvPr/>
        </p:nvSpPr>
        <p:spPr>
          <a:xfrm>
            <a:off x="215152" y="12957511"/>
            <a:ext cx="23611635" cy="730250"/>
          </a:xfrm>
          <a:prstGeom prst="rect">
            <a:avLst/>
          </a:prstGeom>
        </p:spPr>
        <p:txBody>
          <a:bodyPr vert="horz" lIns="91440" tIns="45720" rIns="91440" bIns="45720" rtlCol="0" anchor="ctr"/>
          <a:lstStyle>
            <a:defPPr>
              <a:defRPr lang="en-US"/>
            </a:defPPr>
            <a:lvl1pPr marL="0" algn="ctr" defTabSz="1828800" rtl="0" eaLnBrk="1" latinLnBrk="0" hangingPunct="1">
              <a:defRPr sz="2400" kern="1200">
                <a:solidFill>
                  <a:schemeClr val="tx1">
                    <a:tint val="75000"/>
                  </a:schemeClr>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a:lstStyle>
          <a:p>
            <a:r>
              <a:rPr lang="pt-BR" sz="2800" dirty="0">
                <a:solidFill>
                  <a:schemeClr val="bg1"/>
                </a:solidFill>
                <a:latin typeface="Futura Bk BT" panose="020B0502020204020303" pitchFamily="34" charset="0"/>
              </a:rPr>
              <a:t>Prof. Fernando Tamberlini Alves | Metodologia e Produção de Conhecimento na Cultura Digital| Aula 07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531725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Office 365 - Grvppe">
            <a:extLst>
              <a:ext uri="{FF2B5EF4-FFF2-40B4-BE49-F238E27FC236}">
                <a16:creationId xmlns:a16="http://schemas.microsoft.com/office/drawing/2014/main" id="{32A5C7F8-608D-463B-3B10-661C0360AE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5313" y="3651886"/>
            <a:ext cx="4049078" cy="2955981"/>
          </a:xfrm>
          <a:prstGeom prst="rect">
            <a:avLst/>
          </a:prstGeom>
          <a:noFill/>
          <a:extLst>
            <a:ext uri="{909E8E84-426E-40DD-AFC4-6F175D3DCCD1}">
              <a14:hiddenFill xmlns:a14="http://schemas.microsoft.com/office/drawing/2010/main">
                <a:solidFill>
                  <a:srgbClr val="FFFFFF"/>
                </a:solidFill>
              </a14:hiddenFill>
            </a:ext>
          </a:extLst>
        </p:spPr>
      </p:pic>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902691" y="778369"/>
            <a:ext cx="18143600" cy="1015663"/>
          </a:xfrm>
          <a:prstGeom prst="rect">
            <a:avLst/>
          </a:prstGeom>
          <a:noFill/>
        </p:spPr>
        <p:txBody>
          <a:bodyPr wrap="square" rtlCol="0">
            <a:spAutoFit/>
          </a:bodyPr>
          <a:lstStyle/>
          <a:p>
            <a:r>
              <a:rPr lang="en-US" sz="6000" b="1" spc="100" dirty="0">
                <a:latin typeface="Arial Black" panose="020B0A04020102020204" pitchFamily="34" charset="0"/>
                <a:ea typeface="Tahoma" panose="020B0604030504040204" pitchFamily="34" charset="0"/>
                <a:cs typeface="Tahoma" panose="020B0604030504040204" pitchFamily="34" charset="0"/>
              </a:rPr>
              <a:t>Principais Ferramentas</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atomoinicial: Apresentação - Microsoft PowerPoint">
            <a:extLst>
              <a:ext uri="{FF2B5EF4-FFF2-40B4-BE49-F238E27FC236}">
                <a16:creationId xmlns:a16="http://schemas.microsoft.com/office/drawing/2014/main" id="{5E7C0759-3AD1-1033-FEAC-E64F3A7F61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36422" y="6162675"/>
            <a:ext cx="3286125" cy="13906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Google Slides Reviews &amp; Ratings 2023">
            <a:extLst>
              <a:ext uri="{FF2B5EF4-FFF2-40B4-BE49-F238E27FC236}">
                <a16:creationId xmlns:a16="http://schemas.microsoft.com/office/drawing/2014/main" id="{8EE7311C-ED97-BC7B-2E67-B74690AF62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9461" y="6754021"/>
            <a:ext cx="2181225" cy="209550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rello é agora VistaCreate - YouTube">
            <a:extLst>
              <a:ext uri="{FF2B5EF4-FFF2-40B4-BE49-F238E27FC236}">
                <a16:creationId xmlns:a16="http://schemas.microsoft.com/office/drawing/2014/main" id="{15503150-670F-88AC-3041-B42158A3A59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05313" y="9515475"/>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nva: Design, Photo &amp; Video – Apps no Google Play">
            <a:extLst>
              <a:ext uri="{FF2B5EF4-FFF2-40B4-BE49-F238E27FC236}">
                <a16:creationId xmlns:a16="http://schemas.microsoft.com/office/drawing/2014/main" id="{163FC3F4-39AC-0B70-F57B-9626BBA615C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10686" y="8015370"/>
            <a:ext cx="1803681" cy="180368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aça uma apresentação por vídeo ou crie recursos visuais inspiradores  on-line | Prezi">
            <a:extLst>
              <a:ext uri="{FF2B5EF4-FFF2-40B4-BE49-F238E27FC236}">
                <a16:creationId xmlns:a16="http://schemas.microsoft.com/office/drawing/2014/main" id="{9C1D22D9-CDD0-DDE2-3900-41D9F85E4C6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71242" y="10247593"/>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8">
            <a:extLst>
              <a:ext uri="{FF2B5EF4-FFF2-40B4-BE49-F238E27FC236}">
                <a16:creationId xmlns:a16="http://schemas.microsoft.com/office/drawing/2014/main" id="{01949B49-0660-7813-ABE1-A51DA2903520}"/>
              </a:ext>
            </a:extLst>
          </p:cNvPr>
          <p:cNvSpPr txBox="1"/>
          <p:nvPr/>
        </p:nvSpPr>
        <p:spPr>
          <a:xfrm>
            <a:off x="8598974" y="4556283"/>
            <a:ext cx="14679713" cy="6247864"/>
          </a:xfrm>
          <a:prstGeom prst="rect">
            <a:avLst/>
          </a:prstGeom>
          <a:noFill/>
        </p:spPr>
        <p:txBody>
          <a:bodyPr wrap="square" rtlCol="0">
            <a:spAutoFit/>
          </a:bodyPr>
          <a:lstStyle/>
          <a:p>
            <a:pPr marL="571500" indent="-571500" algn="just">
              <a:buFont typeface="Wingdings" panose="05000000000000000000" pitchFamily="2" charset="2"/>
              <a:buChar char="§"/>
            </a:pPr>
            <a:r>
              <a:rPr lang="pt-BR" sz="8000" b="1" dirty="0">
                <a:latin typeface="Futura Bk BT" panose="020B0502020204020303" pitchFamily="34" charset="0"/>
                <a:ea typeface="Tahoma" panose="020B0604030504040204" pitchFamily="34" charset="0"/>
                <a:cs typeface="Tahoma" panose="020B0604030504040204" pitchFamily="34" charset="0"/>
              </a:rPr>
              <a:t>Pacote Office – PowerPoint</a:t>
            </a:r>
          </a:p>
          <a:p>
            <a:pPr marL="571500" indent="-571500" algn="just">
              <a:buFont typeface="Wingdings" panose="05000000000000000000" pitchFamily="2" charset="2"/>
              <a:buChar char="§"/>
            </a:pPr>
            <a:r>
              <a:rPr lang="pt-BR" sz="8000" b="1" dirty="0">
                <a:latin typeface="Futura Bk BT" panose="020B0502020204020303" pitchFamily="34" charset="0"/>
                <a:ea typeface="Tahoma" panose="020B0604030504040204" pitchFamily="34" charset="0"/>
                <a:cs typeface="Tahoma" panose="020B0604030504040204" pitchFamily="34" charset="0"/>
              </a:rPr>
              <a:t>G </a:t>
            </a:r>
            <a:r>
              <a:rPr lang="pt-BR" sz="8000" b="1" dirty="0" err="1">
                <a:latin typeface="Futura Bk BT" panose="020B0502020204020303" pitchFamily="34" charset="0"/>
                <a:ea typeface="Tahoma" panose="020B0604030504040204" pitchFamily="34" charset="0"/>
                <a:cs typeface="Tahoma" panose="020B0604030504040204" pitchFamily="34" charset="0"/>
              </a:rPr>
              <a:t>Suite</a:t>
            </a:r>
            <a:r>
              <a:rPr lang="pt-BR" sz="8000" b="1" dirty="0">
                <a:latin typeface="Futura Bk BT" panose="020B0502020204020303" pitchFamily="34" charset="0"/>
                <a:ea typeface="Tahoma" panose="020B0604030504040204" pitchFamily="34" charset="0"/>
                <a:cs typeface="Tahoma" panose="020B0604030504040204" pitchFamily="34" charset="0"/>
              </a:rPr>
              <a:t> – Google Slides</a:t>
            </a:r>
          </a:p>
          <a:p>
            <a:pPr marL="571500" indent="-571500" algn="just">
              <a:buFont typeface="Wingdings" panose="05000000000000000000" pitchFamily="2" charset="2"/>
              <a:buChar char="§"/>
            </a:pPr>
            <a:r>
              <a:rPr lang="pt-BR" sz="8000" b="1" dirty="0" err="1">
                <a:solidFill>
                  <a:srgbClr val="FF0000"/>
                </a:solidFill>
                <a:latin typeface="Futura Bk BT" panose="020B0502020204020303" pitchFamily="34" charset="0"/>
                <a:ea typeface="Tahoma" panose="020B0604030504040204" pitchFamily="34" charset="0"/>
                <a:cs typeface="Tahoma" panose="020B0604030504040204" pitchFamily="34" charset="0"/>
              </a:rPr>
              <a:t>Canva</a:t>
            </a:r>
            <a:endParaRPr lang="pt-BR" sz="8000" b="1" dirty="0">
              <a:solidFill>
                <a:srgbClr val="FF0000"/>
              </a:solidFill>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8000" b="1" dirty="0" err="1">
                <a:latin typeface="Futura Bk BT" panose="020B0502020204020303" pitchFamily="34" charset="0"/>
                <a:ea typeface="Tahoma" panose="020B0604030504040204" pitchFamily="34" charset="0"/>
                <a:cs typeface="Tahoma" panose="020B0604030504040204" pitchFamily="34" charset="0"/>
              </a:rPr>
              <a:t>Crello</a:t>
            </a:r>
            <a:r>
              <a:rPr lang="pt-BR" sz="8000" b="1" dirty="0">
                <a:latin typeface="Futura Bk BT" panose="020B0502020204020303" pitchFamily="34" charset="0"/>
                <a:ea typeface="Tahoma" panose="020B0604030504040204" pitchFamily="34" charset="0"/>
                <a:cs typeface="Tahoma" panose="020B0604030504040204" pitchFamily="34" charset="0"/>
              </a:rPr>
              <a:t> </a:t>
            </a:r>
          </a:p>
          <a:p>
            <a:pPr marL="571500" indent="-571500" algn="just">
              <a:buFont typeface="Wingdings" panose="05000000000000000000" pitchFamily="2" charset="2"/>
              <a:buChar char="§"/>
            </a:pPr>
            <a:r>
              <a:rPr lang="pt-BR" sz="8000" b="1" dirty="0" err="1">
                <a:latin typeface="Futura Bk BT" panose="020B0502020204020303" pitchFamily="34" charset="0"/>
                <a:ea typeface="Tahoma" panose="020B0604030504040204" pitchFamily="34" charset="0"/>
                <a:cs typeface="Tahoma" panose="020B0604030504040204" pitchFamily="34" charset="0"/>
              </a:rPr>
              <a:t>Prezi</a:t>
            </a:r>
            <a:endParaRPr lang="pt-BR" sz="80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B8E8D2BF-0146-CAA1-E4FF-62A39D44B94C}"/>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4BD90224-4363-97FF-068A-B99485953D5C}"/>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36</a:t>
            </a:fld>
            <a:endParaRPr lang="en-US" dirty="0">
              <a:solidFill>
                <a:schemeClr val="bg1"/>
              </a:solidFill>
            </a:endParaRPr>
          </a:p>
        </p:txBody>
      </p:sp>
      <p:sp>
        <p:nvSpPr>
          <p:cNvPr id="7" name="Espaço Reservado para Rodapé 2">
            <a:extLst>
              <a:ext uri="{FF2B5EF4-FFF2-40B4-BE49-F238E27FC236}">
                <a16:creationId xmlns:a16="http://schemas.microsoft.com/office/drawing/2014/main" id="{9021E829-B41F-E1E3-971D-3475F1EDCC77}"/>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168694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902691" y="778369"/>
            <a:ext cx="18143600" cy="1015663"/>
          </a:xfrm>
          <a:prstGeom prst="rect">
            <a:avLst/>
          </a:prstGeom>
          <a:noFill/>
        </p:spPr>
        <p:txBody>
          <a:bodyPr wrap="square" rtlCol="0">
            <a:spAutoFit/>
          </a:bodyPr>
          <a:lstStyle/>
          <a:p>
            <a:r>
              <a:rPr lang="en-US" sz="6000" b="1" spc="100" dirty="0">
                <a:latin typeface="Arial Black" panose="020B0A04020102020204" pitchFamily="34" charset="0"/>
                <a:ea typeface="Tahoma" panose="020B0604030504040204" pitchFamily="34" charset="0"/>
                <a:cs typeface="Tahoma" panose="020B0604030504040204" pitchFamily="34" charset="0"/>
              </a:rPr>
              <a:t>3ª </a:t>
            </a:r>
            <a:r>
              <a:rPr lang="en-US" sz="6000" b="1" spc="100" dirty="0" err="1">
                <a:latin typeface="Arial Black" panose="020B0A04020102020204" pitchFamily="34" charset="0"/>
                <a:ea typeface="Tahoma" panose="020B0604030504040204" pitchFamily="34" charset="0"/>
                <a:cs typeface="Tahoma" panose="020B0604030504040204" pitchFamily="34" charset="0"/>
              </a:rPr>
              <a:t>Avaliação</a:t>
            </a:r>
            <a:r>
              <a:rPr lang="en-US" sz="6000" b="1" spc="100" dirty="0">
                <a:latin typeface="Arial Black" panose="020B0A04020102020204" pitchFamily="34" charset="0"/>
                <a:ea typeface="Tahoma" panose="020B0604030504040204" pitchFamily="34" charset="0"/>
                <a:cs typeface="Tahoma" panose="020B0604030504040204" pitchFamily="34" charset="0"/>
              </a:rPr>
              <a:t> - </a:t>
            </a:r>
            <a:r>
              <a:rPr lang="en-US" sz="6000" b="1" spc="100" dirty="0" err="1">
                <a:latin typeface="Arial Black" panose="020B0A04020102020204" pitchFamily="34" charset="0"/>
                <a:ea typeface="Tahoma" panose="020B0604030504040204" pitchFamily="34" charset="0"/>
                <a:cs typeface="Tahoma" panose="020B0604030504040204" pitchFamily="34" charset="0"/>
              </a:rPr>
              <a:t>Criando</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uma</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apresentação</a:t>
            </a:r>
            <a:endParaRPr lang="en-US" sz="6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8">
            <a:extLst>
              <a:ext uri="{FF2B5EF4-FFF2-40B4-BE49-F238E27FC236}">
                <a16:creationId xmlns:a16="http://schemas.microsoft.com/office/drawing/2014/main" id="{01949B49-0660-7813-ABE1-A51DA2903520}"/>
              </a:ext>
            </a:extLst>
          </p:cNvPr>
          <p:cNvSpPr txBox="1"/>
          <p:nvPr/>
        </p:nvSpPr>
        <p:spPr>
          <a:xfrm>
            <a:off x="1006413" y="2656850"/>
            <a:ext cx="21486463" cy="11818620"/>
          </a:xfrm>
          <a:prstGeom prst="rect">
            <a:avLst/>
          </a:prstGeom>
          <a:noFill/>
        </p:spPr>
        <p:txBody>
          <a:bodyPr wrap="square" rtlCol="0">
            <a:spAutoFit/>
          </a:bodyPr>
          <a:lstStyle/>
          <a:p>
            <a:pPr marL="571500" indent="-571500" algn="just">
              <a:buFont typeface="Wingdings" panose="05000000000000000000" pitchFamily="2" charset="2"/>
              <a:buChar char="§"/>
            </a:pPr>
            <a:r>
              <a:rPr lang="pt-BR" sz="5400" dirty="0">
                <a:latin typeface="Futura Bk BT" panose="020B0502020204020303" pitchFamily="34" charset="0"/>
                <a:ea typeface="Tahoma" panose="020B0604030504040204" pitchFamily="34" charset="0"/>
                <a:cs typeface="Tahoma" panose="020B0604030504040204" pitchFamily="34" charset="0"/>
              </a:rPr>
              <a:t>Escolha uma personalidade pública (escritor, cientista, empresário, esportista, artista </a:t>
            </a:r>
            <a:r>
              <a:rPr lang="pt-BR" sz="5400" dirty="0" err="1">
                <a:latin typeface="Futura Bk BT" panose="020B0502020204020303" pitchFamily="34" charset="0"/>
                <a:ea typeface="Tahoma" panose="020B0604030504040204" pitchFamily="34" charset="0"/>
                <a:cs typeface="Tahoma" panose="020B0604030504040204" pitchFamily="34" charset="0"/>
              </a:rPr>
              <a:t>etc</a:t>
            </a:r>
            <a:r>
              <a:rPr lang="pt-BR" sz="5400" dirty="0">
                <a:latin typeface="Futura Bk BT" panose="020B0502020204020303" pitchFamily="34" charset="0"/>
                <a:ea typeface="Tahoma" panose="020B0604030504040204" pitchFamily="34" charset="0"/>
                <a:cs typeface="Tahoma" panose="020B0604030504040204" pitchFamily="34" charset="0"/>
              </a:rPr>
              <a:t>);</a:t>
            </a:r>
          </a:p>
          <a:p>
            <a:pPr marL="571500" indent="-571500" algn="just">
              <a:buFont typeface="Wingdings" panose="05000000000000000000" pitchFamily="2" charset="2"/>
              <a:buChar char="§"/>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5400" dirty="0">
                <a:latin typeface="Futura Bk BT" panose="020B0502020204020303" pitchFamily="34" charset="0"/>
                <a:ea typeface="Tahoma" panose="020B0604030504040204" pitchFamily="34" charset="0"/>
                <a:cs typeface="Tahoma" panose="020B0604030504040204" pitchFamily="34" charset="0"/>
              </a:rPr>
              <a:t>Faça uma apresentação de até 5 slides falando sobre a vida da personalidade, seus feitos e a razão de você ter escolhido esta personalidade;</a:t>
            </a:r>
          </a:p>
          <a:p>
            <a:pPr marL="571500" indent="-571500" algn="just">
              <a:buFont typeface="Wingdings" panose="05000000000000000000" pitchFamily="2" charset="2"/>
              <a:buChar char="§"/>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5400" dirty="0">
                <a:latin typeface="Futura Bk BT" panose="020B0502020204020303" pitchFamily="34" charset="0"/>
                <a:ea typeface="Tahoma" panose="020B0604030504040204" pitchFamily="34" charset="0"/>
                <a:cs typeface="Tahoma" panose="020B0604030504040204" pitchFamily="34" charset="0"/>
              </a:rPr>
              <a:t>Estruture e treine para uma apresentação em sala de aula de até 7 minutos.</a:t>
            </a:r>
          </a:p>
          <a:p>
            <a:pPr marL="571500" indent="-571500" algn="just">
              <a:buFont typeface="Wingdings" panose="05000000000000000000" pitchFamily="2" charset="2"/>
              <a:buChar char="§"/>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r>
              <a:rPr lang="pt-BR" sz="5400" dirty="0">
                <a:latin typeface="Futura Bk BT" panose="020B0502020204020303" pitchFamily="34" charset="0"/>
                <a:ea typeface="Tahoma" panose="020B0604030504040204" pitchFamily="34" charset="0"/>
                <a:cs typeface="Tahoma" panose="020B0604030504040204" pitchFamily="34" charset="0"/>
              </a:rPr>
              <a:t>Entrega do trabalho até e apresentação no dia 22/02/2025</a:t>
            </a:r>
          </a:p>
          <a:p>
            <a:pPr marL="571500" indent="-571500" algn="just">
              <a:buFont typeface="Wingdings" panose="05000000000000000000" pitchFamily="2" charset="2"/>
              <a:buChar char="§"/>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endParaRPr lang="pt-BR" sz="5400" dirty="0">
              <a:latin typeface="Futura Bk BT" panose="020B0502020204020303" pitchFamily="34" charset="0"/>
              <a:ea typeface="Tahoma" panose="020B0604030504040204" pitchFamily="34" charset="0"/>
              <a:cs typeface="Tahoma" panose="020B0604030504040204" pitchFamily="34" charset="0"/>
            </a:endParaRPr>
          </a:p>
          <a:p>
            <a:pPr marL="571500" indent="-571500" algn="just">
              <a:buFont typeface="Wingdings" panose="05000000000000000000" pitchFamily="2" charset="2"/>
              <a:buChar char="§"/>
            </a:pPr>
            <a:endParaRPr lang="pt-BR" sz="6000"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59881650-639E-8B2E-A78A-1F6B71B4143F}"/>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E023EFC4-ACFA-8C72-AF9E-0F543D956E65}"/>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37</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7A04F2AF-1DFB-C4E5-99A8-2F451E9E60C6}"/>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16079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1006413" y="809192"/>
            <a:ext cx="17081093" cy="1323439"/>
          </a:xfrm>
          <a:prstGeom prst="rect">
            <a:avLst/>
          </a:prstGeom>
          <a:noFill/>
        </p:spPr>
        <p:txBody>
          <a:bodyPr wrap="square" rtlCol="0">
            <a:spAutoFit/>
          </a:bodyPr>
          <a:lstStyle/>
          <a:p>
            <a:r>
              <a:rPr lang="pt-BR" sz="8000" b="1" spc="100" dirty="0">
                <a:latin typeface="Arial Black" panose="020B0A04020102020204" pitchFamily="34" charset="0"/>
                <a:ea typeface="Tahoma" panose="020B0604030504040204" pitchFamily="34" charset="0"/>
                <a:cs typeface="Tahoma" panose="020B0604030504040204" pitchFamily="34" charset="0"/>
              </a:rPr>
              <a:t>Dúvidas?</a:t>
            </a:r>
            <a:endParaRPr lang="en-US" sz="8000" b="1" spc="100" dirty="0">
              <a:latin typeface="Arial Black" panose="020B0A04020102020204" pitchFamily="34" charset="0"/>
              <a:ea typeface="Tahoma" panose="020B0604030504040204" pitchFamily="34" charset="0"/>
              <a:cs typeface="Tahoma" panose="020B0604030504040204" pitchFamily="34" charset="0"/>
            </a:endParaRP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12" name="CaixaDeTexto 11">
            <a:extLst>
              <a:ext uri="{FF2B5EF4-FFF2-40B4-BE49-F238E27FC236}">
                <a16:creationId xmlns:a16="http://schemas.microsoft.com/office/drawing/2014/main" id="{AEEEC7F3-07C6-4494-9397-7CFE86310FAA}"/>
              </a:ext>
            </a:extLst>
          </p:cNvPr>
          <p:cNvSpPr txBox="1"/>
          <p:nvPr/>
        </p:nvSpPr>
        <p:spPr>
          <a:xfrm>
            <a:off x="16490449" y="9902442"/>
            <a:ext cx="6530792"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ftamberlini.dev.br</a:t>
            </a:r>
          </a:p>
        </p:txBody>
      </p:sp>
      <p:sp>
        <p:nvSpPr>
          <p:cNvPr id="19" name="Oval 23">
            <a:extLst>
              <a:ext uri="{FF2B5EF4-FFF2-40B4-BE49-F238E27FC236}">
                <a16:creationId xmlns:a16="http://schemas.microsoft.com/office/drawing/2014/main" id="{569F469D-9E7B-4CC9-BB42-BFF5A07F398D}"/>
              </a:ext>
            </a:extLst>
          </p:cNvPr>
          <p:cNvSpPr/>
          <p:nvPr/>
        </p:nvSpPr>
        <p:spPr>
          <a:xfrm>
            <a:off x="2558138" y="9738818"/>
            <a:ext cx="1208312" cy="120831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latin typeface="Futura Bk BT" panose="020B0502020204020303" pitchFamily="34" charset="0"/>
              </a:rPr>
              <a:t>c</a:t>
            </a:r>
          </a:p>
        </p:txBody>
      </p:sp>
      <p:pic>
        <p:nvPicPr>
          <p:cNvPr id="21" name="Picture 7">
            <a:extLst>
              <a:ext uri="{FF2B5EF4-FFF2-40B4-BE49-F238E27FC236}">
                <a16:creationId xmlns:a16="http://schemas.microsoft.com/office/drawing/2014/main" id="{1CADB059-CB2C-4F03-9DF1-47ACC6C21099}"/>
              </a:ext>
            </a:extLst>
          </p:cNvPr>
          <p:cNvPicPr>
            <a:picLocks noChangeAspect="1"/>
          </p:cNvPicPr>
          <p:nvPr/>
        </p:nvPicPr>
        <p:blipFill>
          <a:blip r:embed="rId4"/>
          <a:stretch>
            <a:fillRect/>
          </a:stretch>
        </p:blipFill>
        <p:spPr>
          <a:xfrm>
            <a:off x="2868159" y="10073740"/>
            <a:ext cx="619616" cy="488403"/>
          </a:xfrm>
          <a:prstGeom prst="rect">
            <a:avLst/>
          </a:prstGeom>
        </p:spPr>
      </p:pic>
      <p:cxnSp>
        <p:nvCxnSpPr>
          <p:cNvPr id="22" name="Straight Connector 19">
            <a:extLst>
              <a:ext uri="{FF2B5EF4-FFF2-40B4-BE49-F238E27FC236}">
                <a16:creationId xmlns:a16="http://schemas.microsoft.com/office/drawing/2014/main" id="{93690DE0-50B8-4BE0-AA64-703AFE5673D4}"/>
              </a:ext>
            </a:extLst>
          </p:cNvPr>
          <p:cNvCxnSpPr/>
          <p:nvPr/>
        </p:nvCxnSpPr>
        <p:spPr>
          <a:xfrm>
            <a:off x="8493383" y="5611040"/>
            <a:ext cx="62000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3" name="Oval 53">
            <a:extLst>
              <a:ext uri="{FF2B5EF4-FFF2-40B4-BE49-F238E27FC236}">
                <a16:creationId xmlns:a16="http://schemas.microsoft.com/office/drawing/2014/main" id="{974C2307-0890-4583-9336-B28B75533561}"/>
              </a:ext>
            </a:extLst>
          </p:cNvPr>
          <p:cNvSpPr/>
          <p:nvPr/>
        </p:nvSpPr>
        <p:spPr>
          <a:xfrm>
            <a:off x="10619924" y="3168789"/>
            <a:ext cx="1990539" cy="199053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tx1">
                  <a:lumMod val="85000"/>
                  <a:lumOff val="15000"/>
                </a:schemeClr>
              </a:solidFill>
              <a:latin typeface="Futura Bk BT" panose="020B0502020204020303" pitchFamily="34" charset="0"/>
            </a:endParaRPr>
          </a:p>
        </p:txBody>
      </p:sp>
      <p:sp>
        <p:nvSpPr>
          <p:cNvPr id="26" name="TextBox 76">
            <a:extLst>
              <a:ext uri="{FF2B5EF4-FFF2-40B4-BE49-F238E27FC236}">
                <a16:creationId xmlns:a16="http://schemas.microsoft.com/office/drawing/2014/main" id="{98825F93-5DA9-4B52-BB44-5A405A6BE94C}"/>
              </a:ext>
            </a:extLst>
          </p:cNvPr>
          <p:cNvSpPr txBox="1"/>
          <p:nvPr/>
        </p:nvSpPr>
        <p:spPr>
          <a:xfrm>
            <a:off x="6883810" y="5505332"/>
            <a:ext cx="9861143" cy="1323439"/>
          </a:xfrm>
          <a:prstGeom prst="rect">
            <a:avLst/>
          </a:prstGeom>
          <a:noFill/>
        </p:spPr>
        <p:txBody>
          <a:bodyPr wrap="square" rtlCol="0">
            <a:spAutoFit/>
          </a:bodyPr>
          <a:lstStyle/>
          <a:p>
            <a:pPr algn="ctr"/>
            <a:r>
              <a:rPr lang="pt-BR" sz="8000" b="1" spc="100" dirty="0">
                <a:latin typeface="Futura Bk BT" panose="020B0502020204020303" pitchFamily="34" charset="0"/>
                <a:ea typeface="Tahoma" panose="020B0604030504040204" pitchFamily="34" charset="0"/>
                <a:cs typeface="Tahoma" panose="020B0604030504040204" pitchFamily="34" charset="0"/>
              </a:rPr>
              <a:t>Dúvidas?</a:t>
            </a:r>
            <a:endParaRPr lang="en-US" sz="8000" b="1" spc="100" dirty="0">
              <a:latin typeface="Futura Bk BT" panose="020B0502020204020303" pitchFamily="34" charset="0"/>
              <a:ea typeface="Tahoma" panose="020B0604030504040204" pitchFamily="34" charset="0"/>
              <a:cs typeface="Tahoma" panose="020B0604030504040204" pitchFamily="34" charset="0"/>
            </a:endParaRPr>
          </a:p>
        </p:txBody>
      </p:sp>
      <p:pic>
        <p:nvPicPr>
          <p:cNvPr id="27" name="Picture 9">
            <a:extLst>
              <a:ext uri="{FF2B5EF4-FFF2-40B4-BE49-F238E27FC236}">
                <a16:creationId xmlns:a16="http://schemas.microsoft.com/office/drawing/2014/main" id="{73E7AF21-932B-4F00-B35D-BD19C8485F36}"/>
              </a:ext>
            </a:extLst>
          </p:cNvPr>
          <p:cNvPicPr>
            <a:picLocks noChangeAspect="1"/>
          </p:cNvPicPr>
          <p:nvPr/>
        </p:nvPicPr>
        <p:blipFill>
          <a:blip r:embed="rId5"/>
          <a:stretch>
            <a:fillRect/>
          </a:stretch>
        </p:blipFill>
        <p:spPr>
          <a:xfrm>
            <a:off x="11069568" y="3697183"/>
            <a:ext cx="1091250" cy="933750"/>
          </a:xfrm>
          <a:prstGeom prst="rect">
            <a:avLst/>
          </a:prstGeom>
          <a:solidFill>
            <a:schemeClr val="tx1"/>
          </a:solidFill>
        </p:spPr>
      </p:pic>
      <p:sp>
        <p:nvSpPr>
          <p:cNvPr id="28" name="CaixaDeTexto 27">
            <a:extLst>
              <a:ext uri="{FF2B5EF4-FFF2-40B4-BE49-F238E27FC236}">
                <a16:creationId xmlns:a16="http://schemas.microsoft.com/office/drawing/2014/main" id="{4C713A6C-2247-4E2D-AB31-4B73F9403364}"/>
              </a:ext>
            </a:extLst>
          </p:cNvPr>
          <p:cNvSpPr txBox="1"/>
          <p:nvPr/>
        </p:nvSpPr>
        <p:spPr>
          <a:xfrm>
            <a:off x="3891007" y="9927475"/>
            <a:ext cx="8719456" cy="830997"/>
          </a:xfrm>
          <a:prstGeom prst="rect">
            <a:avLst/>
          </a:prstGeom>
          <a:noFill/>
        </p:spPr>
        <p:txBody>
          <a:bodyPr wrap="square" rtlCol="0">
            <a:spAutoFit/>
          </a:bodyPr>
          <a:lstStyle/>
          <a:p>
            <a:r>
              <a:rPr lang="pt-BR" sz="4800" b="1" spc="100" dirty="0">
                <a:latin typeface="Futura Bk BT" panose="020B0502020204020303" pitchFamily="34" charset="0"/>
                <a:ea typeface="Tahoma" panose="020B0604030504040204" pitchFamily="34" charset="0"/>
                <a:cs typeface="Tahoma" panose="020B0604030504040204" pitchFamily="34" charset="0"/>
              </a:rPr>
              <a:t>fernando.alves@ifrj.edu.br</a:t>
            </a:r>
          </a:p>
        </p:txBody>
      </p:sp>
      <p:pic>
        <p:nvPicPr>
          <p:cNvPr id="6146" name="Picture 2" descr="Resultado de imagem para icon web">
            <a:extLst>
              <a:ext uri="{FF2B5EF4-FFF2-40B4-BE49-F238E27FC236}">
                <a16:creationId xmlns:a16="http://schemas.microsoft.com/office/drawing/2014/main" id="{A276F8A5-E7E6-47E1-BD62-CB9297095B0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10681" y="9738818"/>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6E95CF39-59B1-3451-3F84-FC120A0096CF}"/>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0F1F8E5B-2EA8-8DF5-1571-22503F0D6EFB}"/>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38</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66888B73-44A6-A09A-30EE-91D8DC729229}"/>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3670018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Criando</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Apresentações</a:t>
            </a:r>
            <a:r>
              <a:rPr lang="en-US" sz="6000" b="1" spc="100" dirty="0">
                <a:latin typeface="Arial Black" panose="020B0A04020102020204" pitchFamily="34" charset="0"/>
                <a:ea typeface="Tahoma" panose="020B0604030504040204" pitchFamily="34" charset="0"/>
                <a:cs typeface="Tahoma" panose="020B0604030504040204" pitchFamily="34" charset="0"/>
              </a:rPr>
              <a:t>…</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8">
            <a:extLst>
              <a:ext uri="{FF2B5EF4-FFF2-40B4-BE49-F238E27FC236}">
                <a16:creationId xmlns:a16="http://schemas.microsoft.com/office/drawing/2014/main" id="{37622571-059B-8176-01BE-48D563CA3E06}"/>
              </a:ext>
            </a:extLst>
          </p:cNvPr>
          <p:cNvSpPr txBox="1"/>
          <p:nvPr/>
        </p:nvSpPr>
        <p:spPr>
          <a:xfrm>
            <a:off x="3120828" y="3561218"/>
            <a:ext cx="17470452" cy="1323439"/>
          </a:xfrm>
          <a:prstGeom prst="rect">
            <a:avLst/>
          </a:prstGeom>
          <a:noFill/>
        </p:spPr>
        <p:txBody>
          <a:bodyPr wrap="square" rtlCol="0">
            <a:spAutoFit/>
          </a:bodyPr>
          <a:lstStyle/>
          <a:p>
            <a:pPr algn="ctr"/>
            <a:r>
              <a:rPr lang="pt-BR" sz="8000" b="1" dirty="0">
                <a:latin typeface="Futura Bk BT" panose="020B0502020204020303" pitchFamily="34" charset="0"/>
                <a:ea typeface="Tahoma" panose="020B0604030504040204" pitchFamily="34" charset="0"/>
                <a:cs typeface="Tahoma" panose="020B0604030504040204" pitchFamily="34" charset="0"/>
              </a:rPr>
              <a:t>Estética e Acessibilidade</a:t>
            </a:r>
          </a:p>
        </p:txBody>
      </p:sp>
      <p:pic>
        <p:nvPicPr>
          <p:cNvPr id="6146" name="Picture 2" descr="MPC Acessibilidade – Ministério Público de Contas do Amazonas">
            <a:extLst>
              <a:ext uri="{FF2B5EF4-FFF2-40B4-BE49-F238E27FC236}">
                <a16:creationId xmlns:a16="http://schemas.microsoft.com/office/drawing/2014/main" id="{806EA5D6-B948-7BE2-02C7-4AEEAB9A2E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57181" y="6633909"/>
            <a:ext cx="10240110" cy="405461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Estética: Uma reflexão sobre a beleza que começou entre os gregos! - BLOG  MARCELO CORUJA">
            <a:extLst>
              <a:ext uri="{FF2B5EF4-FFF2-40B4-BE49-F238E27FC236}">
                <a16:creationId xmlns:a16="http://schemas.microsoft.com/office/drawing/2014/main" id="{7319F19A-BFE3-5114-B7FC-A3815DD893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86709" y="6191315"/>
            <a:ext cx="8222932" cy="482711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D7DEF839-F0B9-7951-EC26-13996B3846BB}"/>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8E8E4EE1-7B99-C914-8830-1A73C076BBE9}"/>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4</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FC5BCCF2-CD9D-90CE-6B9F-C57857109F8F}"/>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669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Criando</a:t>
            </a:r>
            <a:r>
              <a:rPr lang="en-US" sz="6000" b="1" spc="100" dirty="0">
                <a:latin typeface="Arial Black" panose="020B0A04020102020204" pitchFamily="34" charset="0"/>
                <a:ea typeface="Tahoma" panose="020B0604030504040204" pitchFamily="34" charset="0"/>
                <a:cs typeface="Tahoma" panose="020B0604030504040204" pitchFamily="34" charset="0"/>
              </a:rPr>
              <a:t> </a:t>
            </a:r>
            <a:r>
              <a:rPr lang="en-US" sz="6000" b="1" spc="100" dirty="0" err="1">
                <a:latin typeface="Arial Black" panose="020B0A04020102020204" pitchFamily="34" charset="0"/>
                <a:ea typeface="Tahoma" panose="020B0604030504040204" pitchFamily="34" charset="0"/>
                <a:cs typeface="Tahoma" panose="020B0604030504040204" pitchFamily="34" charset="0"/>
              </a:rPr>
              <a:t>Apresentações</a:t>
            </a:r>
            <a:r>
              <a:rPr lang="en-US" sz="6000" b="1" spc="100" dirty="0">
                <a:latin typeface="Arial Black" panose="020B0A04020102020204" pitchFamily="34" charset="0"/>
                <a:ea typeface="Tahoma" panose="020B0604030504040204" pitchFamily="34" charset="0"/>
                <a:cs typeface="Tahoma" panose="020B0604030504040204" pitchFamily="34" charset="0"/>
              </a:rPr>
              <a:t>…</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8">
            <a:extLst>
              <a:ext uri="{FF2B5EF4-FFF2-40B4-BE49-F238E27FC236}">
                <a16:creationId xmlns:a16="http://schemas.microsoft.com/office/drawing/2014/main" id="{37622571-059B-8176-01BE-48D563CA3E06}"/>
              </a:ext>
            </a:extLst>
          </p:cNvPr>
          <p:cNvSpPr txBox="1"/>
          <p:nvPr/>
        </p:nvSpPr>
        <p:spPr>
          <a:xfrm>
            <a:off x="2828220" y="2947735"/>
            <a:ext cx="18039878" cy="9633406"/>
          </a:xfrm>
          <a:prstGeom prst="rect">
            <a:avLst/>
          </a:prstGeom>
          <a:noFill/>
        </p:spPr>
        <p:txBody>
          <a:bodyPr wrap="square" rtlCol="0">
            <a:spAutoFit/>
          </a:bodyPr>
          <a:lstStyle/>
          <a:p>
            <a:pPr algn="ctr"/>
            <a:r>
              <a:rPr lang="pt-BR" sz="8000" b="1" dirty="0">
                <a:latin typeface="Futura Bk BT" panose="020B0502020204020303" pitchFamily="34" charset="0"/>
                <a:ea typeface="Tahoma" panose="020B0604030504040204" pitchFamily="34" charset="0"/>
                <a:cs typeface="Tahoma" panose="020B0604030504040204" pitchFamily="34" charset="0"/>
              </a:rPr>
              <a:t>Performance do Apresentador</a:t>
            </a:r>
          </a:p>
          <a:p>
            <a:pPr algn="ctr"/>
            <a:endParaRPr lang="pt-BR" sz="6000" dirty="0">
              <a:latin typeface="Futura Bk BT" panose="020B0502020204020303" pitchFamily="34" charset="0"/>
              <a:ea typeface="Tahoma" panose="020B0604030504040204" pitchFamily="34" charset="0"/>
              <a:cs typeface="Tahoma" panose="020B0604030504040204" pitchFamily="34" charset="0"/>
            </a:endParaRPr>
          </a:p>
          <a:p>
            <a:r>
              <a:rPr lang="pt-BR" sz="6000" dirty="0">
                <a:latin typeface="Futura Bk BT" panose="020B0502020204020303" pitchFamily="34" charset="0"/>
                <a:ea typeface="Tahoma" panose="020B0604030504040204" pitchFamily="34" charset="0"/>
                <a:cs typeface="Tahoma" panose="020B0604030504040204" pitchFamily="34" charset="0"/>
              </a:rPr>
              <a:t>1. Esteja preparado</a:t>
            </a:r>
          </a:p>
          <a:p>
            <a:r>
              <a:rPr lang="pt-BR" sz="6000" dirty="0">
                <a:latin typeface="Futura Bk BT" panose="020B0502020204020303" pitchFamily="34" charset="0"/>
                <a:ea typeface="Tahoma" panose="020B0604030504040204" pitchFamily="34" charset="0"/>
                <a:cs typeface="Tahoma" panose="020B0604030504040204" pitchFamily="34" charset="0"/>
              </a:rPr>
              <a:t>2. Estruture o seu discurso</a:t>
            </a:r>
          </a:p>
          <a:p>
            <a:r>
              <a:rPr lang="pt-BR" sz="6000" dirty="0">
                <a:latin typeface="Futura Bk BT" panose="020B0502020204020303" pitchFamily="34" charset="0"/>
                <a:ea typeface="Tahoma" panose="020B0604030504040204" pitchFamily="34" charset="0"/>
                <a:cs typeface="Tahoma" panose="020B0604030504040204" pitchFamily="34" charset="0"/>
              </a:rPr>
              <a:t>3. Treine o seu discurso</a:t>
            </a:r>
          </a:p>
          <a:p>
            <a:r>
              <a:rPr lang="pt-BR" sz="6000" dirty="0">
                <a:latin typeface="Futura Bk BT" panose="020B0502020204020303" pitchFamily="34" charset="0"/>
                <a:ea typeface="Tahoma" panose="020B0604030504040204" pitchFamily="34" charset="0"/>
                <a:cs typeface="Tahoma" panose="020B0604030504040204" pitchFamily="34" charset="0"/>
              </a:rPr>
              <a:t>4. Use recursos audiovisuais</a:t>
            </a:r>
          </a:p>
          <a:p>
            <a:r>
              <a:rPr lang="pt-BR" sz="6000" dirty="0">
                <a:latin typeface="Futura Bk BT" panose="020B0502020204020303" pitchFamily="34" charset="0"/>
                <a:ea typeface="Tahoma" panose="020B0604030504040204" pitchFamily="34" charset="0"/>
                <a:cs typeface="Tahoma" panose="020B0604030504040204" pitchFamily="34" charset="0"/>
              </a:rPr>
              <a:t>5. Vista-se de forma apropriada</a:t>
            </a:r>
          </a:p>
          <a:p>
            <a:r>
              <a:rPr lang="pt-BR" sz="6000" dirty="0">
                <a:latin typeface="Futura Bk BT" panose="020B0502020204020303" pitchFamily="34" charset="0"/>
                <a:ea typeface="Tahoma" panose="020B0604030504040204" pitchFamily="34" charset="0"/>
                <a:cs typeface="Tahoma" panose="020B0604030504040204" pitchFamily="34" charset="0"/>
              </a:rPr>
              <a:t>6. Atente-se à postura e aos gestos</a:t>
            </a:r>
          </a:p>
          <a:p>
            <a:r>
              <a:rPr lang="pt-BR" sz="6000" dirty="0">
                <a:latin typeface="Futura Bk BT" panose="020B0502020204020303" pitchFamily="34" charset="0"/>
                <a:ea typeface="Tahoma" panose="020B0604030504040204" pitchFamily="34" charset="0"/>
                <a:cs typeface="Tahoma" panose="020B0604030504040204" pitchFamily="34" charset="0"/>
              </a:rPr>
              <a:t>7. Use sua voz ao seu favor</a:t>
            </a:r>
          </a:p>
          <a:p>
            <a:r>
              <a:rPr lang="pt-BR" sz="6000" dirty="0">
                <a:latin typeface="Futura Bk BT" panose="020B0502020204020303" pitchFamily="34" charset="0"/>
                <a:ea typeface="Tahoma" panose="020B0604030504040204" pitchFamily="34" charset="0"/>
                <a:cs typeface="Tahoma" panose="020B0604030504040204" pitchFamily="34" charset="0"/>
              </a:rPr>
              <a:t>8. Ser breve e objetivo</a:t>
            </a:r>
          </a:p>
        </p:txBody>
      </p:sp>
      <p:sp>
        <p:nvSpPr>
          <p:cNvPr id="2" name="Rectangle 6">
            <a:extLst>
              <a:ext uri="{FF2B5EF4-FFF2-40B4-BE49-F238E27FC236}">
                <a16:creationId xmlns:a16="http://schemas.microsoft.com/office/drawing/2014/main" id="{0CC22D9A-C942-4D32-391B-05D891470993}"/>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3" name="Espaço Reservado para Número de Slide 1">
            <a:extLst>
              <a:ext uri="{FF2B5EF4-FFF2-40B4-BE49-F238E27FC236}">
                <a16:creationId xmlns:a16="http://schemas.microsoft.com/office/drawing/2014/main" id="{32E604E4-B8DF-F854-1D4D-8366576E82EB}"/>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5</a:t>
            </a:fld>
            <a:endParaRPr lang="en-US" dirty="0">
              <a:solidFill>
                <a:schemeClr val="bg1"/>
              </a:solidFill>
            </a:endParaRPr>
          </a:p>
        </p:txBody>
      </p:sp>
      <p:sp>
        <p:nvSpPr>
          <p:cNvPr id="4" name="Espaço Reservado para Rodapé 2">
            <a:extLst>
              <a:ext uri="{FF2B5EF4-FFF2-40B4-BE49-F238E27FC236}">
                <a16:creationId xmlns:a16="http://schemas.microsoft.com/office/drawing/2014/main" id="{E0124A9C-8C43-9039-94CE-4B0B1CC60606}"/>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717444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9560AA70-139C-4738-896D-421A126AD600}"/>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Conceitos</a:t>
            </a:r>
            <a:r>
              <a:rPr lang="en-US" sz="6000" b="1" spc="100" dirty="0">
                <a:latin typeface="Arial Black" panose="020B0A04020102020204" pitchFamily="34" charset="0"/>
                <a:ea typeface="Tahoma" panose="020B0604030504040204" pitchFamily="34" charset="0"/>
                <a:cs typeface="Tahoma" panose="020B0604030504040204" pitchFamily="34" charset="0"/>
              </a:rPr>
              <a:t> de </a:t>
            </a:r>
            <a:r>
              <a:rPr lang="en-US" sz="6000" b="1" spc="100" dirty="0" err="1">
                <a:latin typeface="Arial Black" panose="020B0A04020102020204" pitchFamily="34" charset="0"/>
                <a:ea typeface="Tahoma" panose="020B0604030504040204" pitchFamily="34" charset="0"/>
                <a:cs typeface="Tahoma" panose="020B0604030504040204" pitchFamily="34" charset="0"/>
              </a:rPr>
              <a:t>Formatação</a:t>
            </a:r>
            <a:r>
              <a:rPr lang="en-US" sz="6000" b="1" spc="100" dirty="0">
                <a:latin typeface="Arial Black" panose="020B0A04020102020204" pitchFamily="34" charset="0"/>
                <a:ea typeface="Tahoma" panose="020B0604030504040204" pitchFamily="34" charset="0"/>
                <a:cs typeface="Tahoma" panose="020B0604030504040204" pitchFamily="34" charset="0"/>
              </a:rPr>
              <a:t>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E29FDD59-64FE-484F-8B59-797967A45D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51408586-7B19-06B2-3DAC-376DFB009CD1}"/>
              </a:ext>
            </a:extLst>
          </p:cNvPr>
          <p:cNvSpPr txBox="1"/>
          <p:nvPr/>
        </p:nvSpPr>
        <p:spPr>
          <a:xfrm>
            <a:off x="2253413" y="3197580"/>
            <a:ext cx="10778218" cy="8494633"/>
          </a:xfrm>
          <a:prstGeom prst="rect">
            <a:avLst/>
          </a:prstGeom>
          <a:noFill/>
        </p:spPr>
        <p:txBody>
          <a:bodyPr wrap="square" rtlCol="0">
            <a:spAutoFit/>
          </a:bodyPr>
          <a:lstStyle/>
          <a:p>
            <a:r>
              <a:rPr lang="pt-BR" sz="8800" b="1" dirty="0">
                <a:latin typeface="Futura Bk BT" panose="020B0502020204020303" pitchFamily="34" charset="0"/>
                <a:ea typeface="Tahoma" panose="020B0604030504040204" pitchFamily="34" charset="0"/>
                <a:cs typeface="Tahoma" panose="020B0604030504040204" pitchFamily="34" charset="0"/>
              </a:rPr>
              <a:t>Design </a:t>
            </a:r>
          </a:p>
          <a:p>
            <a:r>
              <a:rPr lang="pt-BR" sz="8800" b="1" dirty="0">
                <a:latin typeface="Futura Bk BT" panose="020B0502020204020303" pitchFamily="34" charset="0"/>
                <a:ea typeface="Tahoma" panose="020B0604030504040204" pitchFamily="34" charset="0"/>
                <a:cs typeface="Tahoma" panose="020B0604030504040204" pitchFamily="34" charset="0"/>
              </a:rPr>
              <a:t>para quem não é Designer</a:t>
            </a:r>
          </a:p>
          <a:p>
            <a:pPr algn="just"/>
            <a:endParaRPr lang="pt-BR" sz="6000" b="1" dirty="0">
              <a:latin typeface="Futura Bk BT" panose="020B0502020204020303" pitchFamily="34" charset="0"/>
              <a:ea typeface="Tahoma" panose="020B0604030504040204" pitchFamily="34" charset="0"/>
              <a:cs typeface="Tahoma" panose="020B0604030504040204" pitchFamily="34" charset="0"/>
            </a:endParaRPr>
          </a:p>
          <a:p>
            <a:pPr algn="just"/>
            <a:endParaRPr lang="pt-BR" sz="6000" b="1" dirty="0">
              <a:latin typeface="Futura Bk BT" panose="020B0502020204020303" pitchFamily="34" charset="0"/>
              <a:ea typeface="Tahoma" panose="020B0604030504040204" pitchFamily="34" charset="0"/>
              <a:cs typeface="Tahoma" panose="020B0604030504040204" pitchFamily="34" charset="0"/>
            </a:endParaRPr>
          </a:p>
          <a:p>
            <a:pPr algn="r"/>
            <a:r>
              <a:rPr lang="pt-BR" sz="5400" dirty="0">
                <a:latin typeface="Futura Bk BT" panose="020B0502020204020303" pitchFamily="34" charset="0"/>
                <a:ea typeface="Tahoma" panose="020B0604030504040204" pitchFamily="34" charset="0"/>
                <a:cs typeface="Tahoma" panose="020B0604030504040204" pitchFamily="34" charset="0"/>
              </a:rPr>
              <a:t>Princípios de Design e Tipografia para Iniciantes por Robin Willians</a:t>
            </a:r>
          </a:p>
        </p:txBody>
      </p:sp>
      <p:pic>
        <p:nvPicPr>
          <p:cNvPr id="5124" name="Picture 4">
            <a:extLst>
              <a:ext uri="{FF2B5EF4-FFF2-40B4-BE49-F238E27FC236}">
                <a16:creationId xmlns:a16="http://schemas.microsoft.com/office/drawing/2014/main" id="{F82FAE14-7F61-DCE8-7FCE-FD490620A1D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69439" y="3245964"/>
            <a:ext cx="5961148" cy="884224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D270337C-93E0-04F1-1984-A6A9F35F0935}"/>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1E94F5D0-8A55-735E-067E-8F3683395B16}"/>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6</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19FEC3F9-F3A9-0066-E9F4-CE597E674537}"/>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spTree>
    <p:extLst>
      <p:ext uri="{BB962C8B-B14F-4D97-AF65-F5344CB8AC3E}">
        <p14:creationId xmlns:p14="http://schemas.microsoft.com/office/powerpoint/2010/main" val="272949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3E372-C7DB-E673-6A12-B9E088A634FA}"/>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2DD67EF2-AED2-ED79-025E-064F179F0DE2}"/>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20B9DEF-A56A-5C54-7A5B-864F23BC0FD6}"/>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035985EC-C60A-0D55-AA15-BFDBF624B6BD}"/>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DE15EF0A-D275-1F96-973D-EB9EB343B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018C09FC-6CBC-ED41-CEE0-E7FFC09BFEA8}"/>
              </a:ext>
            </a:extLst>
          </p:cNvPr>
          <p:cNvSpPr txBox="1"/>
          <p:nvPr/>
        </p:nvSpPr>
        <p:spPr>
          <a:xfrm>
            <a:off x="2253412" y="3197580"/>
            <a:ext cx="20429607" cy="4585871"/>
          </a:xfrm>
          <a:prstGeom prst="rect">
            <a:avLst/>
          </a:prstGeom>
          <a:noFill/>
        </p:spPr>
        <p:txBody>
          <a:bodyPr wrap="square" rtlCol="0">
            <a:spAutoFit/>
          </a:bodyPr>
          <a:lstStyle/>
          <a:p>
            <a:pPr marL="1143000" indent="-1143000">
              <a:buFont typeface="Wingdings" panose="05000000000000000000" pitchFamily="2" charset="2"/>
              <a:buChar char="§"/>
            </a:pPr>
            <a:r>
              <a:rPr lang="pt-BR" sz="8800" b="1" dirty="0">
                <a:latin typeface="Futura Bk BT" panose="020B0502020204020303" pitchFamily="34" charset="0"/>
                <a:ea typeface="Tahoma" panose="020B0604030504040204" pitchFamily="34" charset="0"/>
                <a:cs typeface="Tahoma" panose="020B0604030504040204" pitchFamily="34" charset="0"/>
              </a:rPr>
              <a:t>O Ponto</a:t>
            </a:r>
          </a:p>
          <a:p>
            <a:pPr algn="just"/>
            <a:endParaRPr lang="pt-BR" sz="3600" dirty="0"/>
          </a:p>
          <a:p>
            <a:pPr algn="just"/>
            <a:r>
              <a:rPr lang="pt-BR" sz="3600" dirty="0"/>
              <a:t>	O Ponto é o elemento mais simples e básico da comunicação visual, porém nem por isso deve ser subestimado. Chamamos de Ponto tudo aquilo que é pequeno em relação aos elementos que o cercam e possui um formato relativamente simples</a:t>
            </a:r>
            <a:endParaRPr lang="pt-BR" sz="6000" b="1" dirty="0">
              <a:latin typeface="Futura Bk BT" panose="020B0502020204020303" pitchFamily="34" charset="0"/>
              <a:ea typeface="Tahoma" panose="020B0604030504040204" pitchFamily="34" charset="0"/>
              <a:cs typeface="Tahoma" panose="020B0604030504040204" pitchFamily="34" charset="0"/>
            </a:endParaRPr>
          </a:p>
          <a:p>
            <a:pPr algn="just"/>
            <a:endParaRPr lang="pt-BR" sz="60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3B22C5DD-0024-083F-0F5B-92AFD9BDCFFD}"/>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96615339-8575-7632-5CE8-99510504A6B8}"/>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7</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CCFC202D-4B77-55CA-70A0-1104646A4357}"/>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7" name="Imagem 6">
            <a:extLst>
              <a:ext uri="{FF2B5EF4-FFF2-40B4-BE49-F238E27FC236}">
                <a16:creationId xmlns:a16="http://schemas.microsoft.com/office/drawing/2014/main" id="{9363DB6B-696A-8994-9209-D1D1FD4243F3}"/>
              </a:ext>
            </a:extLst>
          </p:cNvPr>
          <p:cNvPicPr>
            <a:picLocks noChangeAspect="1"/>
          </p:cNvPicPr>
          <p:nvPr/>
        </p:nvPicPr>
        <p:blipFill>
          <a:blip r:embed="rId4"/>
          <a:stretch>
            <a:fillRect/>
          </a:stretch>
        </p:blipFill>
        <p:spPr>
          <a:xfrm>
            <a:off x="5941075" y="7422511"/>
            <a:ext cx="12801983" cy="5014294"/>
          </a:xfrm>
          <a:prstGeom prst="rect">
            <a:avLst/>
          </a:prstGeom>
        </p:spPr>
      </p:pic>
    </p:spTree>
    <p:extLst>
      <p:ext uri="{BB962C8B-B14F-4D97-AF65-F5344CB8AC3E}">
        <p14:creationId xmlns:p14="http://schemas.microsoft.com/office/powerpoint/2010/main" val="229918358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E4F24-CADE-1471-D66A-FFB245243790}"/>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7C60592D-6CC7-EC0E-E76F-07C9889E9982}"/>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B208DF7D-EE22-4124-32CA-5FDBA8291281}"/>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C7451B8D-3BC7-997F-BA7B-F573A9E67FCB}"/>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F29E74A9-7344-D1D9-19B6-C5B6ED07B7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B68B3AB4-EA8A-C597-2011-DFEEBCCA149D}"/>
              </a:ext>
            </a:extLst>
          </p:cNvPr>
          <p:cNvSpPr txBox="1"/>
          <p:nvPr/>
        </p:nvSpPr>
        <p:spPr>
          <a:xfrm>
            <a:off x="2253412" y="3197580"/>
            <a:ext cx="20429607" cy="3662541"/>
          </a:xfrm>
          <a:prstGeom prst="rect">
            <a:avLst/>
          </a:prstGeom>
          <a:noFill/>
        </p:spPr>
        <p:txBody>
          <a:bodyPr wrap="square" rtlCol="0">
            <a:spAutoFit/>
          </a:bodyPr>
          <a:lstStyle/>
          <a:p>
            <a:pPr marL="1143000" indent="-1143000">
              <a:buFont typeface="Wingdings" panose="05000000000000000000" pitchFamily="2" charset="2"/>
              <a:buChar char="§"/>
            </a:pPr>
            <a:r>
              <a:rPr lang="pt-BR" sz="8800" b="1" dirty="0">
                <a:latin typeface="Futura Bk BT" panose="020B0502020204020303" pitchFamily="34" charset="0"/>
                <a:ea typeface="Tahoma" panose="020B0604030504040204" pitchFamily="34" charset="0"/>
                <a:cs typeface="Tahoma" panose="020B0604030504040204" pitchFamily="34" charset="0"/>
              </a:rPr>
              <a:t>A Linha</a:t>
            </a:r>
          </a:p>
          <a:p>
            <a:pPr algn="just"/>
            <a:endParaRPr lang="pt-BR" sz="3600" dirty="0"/>
          </a:p>
          <a:p>
            <a:pPr algn="just"/>
            <a:r>
              <a:rPr lang="pt-BR" sz="3600" dirty="0"/>
              <a:t>	Um Ponto em movimento forma uma Linha. </a:t>
            </a:r>
            <a:r>
              <a:rPr lang="pt-BR" dirty="0"/>
              <a:t>Uma Linha pode ter a grossura variada, ser reta ou curva, contínua ou pontilhada – ou seja, ela assume diversas formas que influenciam no estilo da composição, ajudam na organização do espaço e dão a direção do olhar. </a:t>
            </a:r>
            <a:r>
              <a:rPr lang="pt-BR" sz="3600" dirty="0"/>
              <a:t> </a:t>
            </a:r>
            <a:endParaRPr lang="pt-BR" sz="60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A52F0AB4-63E4-61D1-D282-4D9671921789}"/>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ABFC89A7-1DB4-EB86-D6A1-BF7E4D954FEF}"/>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8</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CA7F2D4B-BBA9-42FA-8E13-D778FB560FD3}"/>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8" name="Imagem 7">
            <a:extLst>
              <a:ext uri="{FF2B5EF4-FFF2-40B4-BE49-F238E27FC236}">
                <a16:creationId xmlns:a16="http://schemas.microsoft.com/office/drawing/2014/main" id="{0B7B8E3C-C69D-366A-A6E3-7435A577BF57}"/>
              </a:ext>
            </a:extLst>
          </p:cNvPr>
          <p:cNvPicPr>
            <a:picLocks noChangeAspect="1"/>
          </p:cNvPicPr>
          <p:nvPr/>
        </p:nvPicPr>
        <p:blipFill>
          <a:blip r:embed="rId4"/>
          <a:stretch>
            <a:fillRect/>
          </a:stretch>
        </p:blipFill>
        <p:spPr>
          <a:xfrm>
            <a:off x="6013405" y="7391754"/>
            <a:ext cx="12015128" cy="4760711"/>
          </a:xfrm>
          <a:prstGeom prst="rect">
            <a:avLst/>
          </a:prstGeom>
        </p:spPr>
      </p:pic>
    </p:spTree>
    <p:extLst>
      <p:ext uri="{BB962C8B-B14F-4D97-AF65-F5344CB8AC3E}">
        <p14:creationId xmlns:p14="http://schemas.microsoft.com/office/powerpoint/2010/main" val="33167924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22314-5FD6-2E2F-0361-BD9644682241}"/>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5FB9157D-4428-A2E8-C9DB-D36B9E6E3EB7}"/>
              </a:ext>
            </a:extLst>
          </p:cNvPr>
          <p:cNvCxnSpPr>
            <a:cxnSpLocks/>
          </p:cNvCxnSpPr>
          <p:nvPr/>
        </p:nvCxnSpPr>
        <p:spPr>
          <a:xfrm>
            <a:off x="1006413" y="2248450"/>
            <a:ext cx="18039878"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93CCE50-07D5-905C-315D-DE6FFBBCD96B}"/>
              </a:ext>
            </a:extLst>
          </p:cNvPr>
          <p:cNvSpPr/>
          <p:nvPr/>
        </p:nvSpPr>
        <p:spPr>
          <a:xfrm flipH="1">
            <a:off x="-3" y="1419726"/>
            <a:ext cx="192507" cy="1528009"/>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2C9398"/>
              </a:solidFill>
            </a:endParaRPr>
          </a:p>
        </p:txBody>
      </p:sp>
      <p:sp>
        <p:nvSpPr>
          <p:cNvPr id="11" name="TextBox 18">
            <a:extLst>
              <a:ext uri="{FF2B5EF4-FFF2-40B4-BE49-F238E27FC236}">
                <a16:creationId xmlns:a16="http://schemas.microsoft.com/office/drawing/2014/main" id="{1536E37C-51EE-25D9-53C5-05C22FADBB75}"/>
              </a:ext>
            </a:extLst>
          </p:cNvPr>
          <p:cNvSpPr txBox="1"/>
          <p:nvPr/>
        </p:nvSpPr>
        <p:spPr>
          <a:xfrm>
            <a:off x="599458" y="776646"/>
            <a:ext cx="18143600" cy="1015663"/>
          </a:xfrm>
          <a:prstGeom prst="rect">
            <a:avLst/>
          </a:prstGeom>
          <a:noFill/>
        </p:spPr>
        <p:txBody>
          <a:bodyPr wrap="square" rtlCol="0">
            <a:spAutoFit/>
          </a:bodyPr>
          <a:lstStyle/>
          <a:p>
            <a:r>
              <a:rPr lang="en-US" sz="6000" b="1" spc="100" dirty="0" err="1">
                <a:latin typeface="Arial Black" panose="020B0A04020102020204" pitchFamily="34" charset="0"/>
                <a:ea typeface="Tahoma" panose="020B0604030504040204" pitchFamily="34" charset="0"/>
                <a:cs typeface="Tahoma" panose="020B0604030504040204" pitchFamily="34" charset="0"/>
              </a:rPr>
              <a:t>Os</a:t>
            </a:r>
            <a:r>
              <a:rPr lang="en-US" sz="6000" b="1" spc="100" dirty="0">
                <a:latin typeface="Arial Black" panose="020B0A04020102020204" pitchFamily="34" charset="0"/>
                <a:ea typeface="Tahoma" panose="020B0604030504040204" pitchFamily="34" charset="0"/>
                <a:cs typeface="Tahoma" panose="020B0604030504040204" pitchFamily="34" charset="0"/>
              </a:rPr>
              <a:t> 7 </a:t>
            </a:r>
            <a:r>
              <a:rPr lang="en-US" sz="6000" b="1" spc="100" dirty="0" err="1">
                <a:latin typeface="Arial Black" panose="020B0A04020102020204" pitchFamily="34" charset="0"/>
                <a:ea typeface="Tahoma" panose="020B0604030504040204" pitchFamily="34" charset="0"/>
                <a:cs typeface="Tahoma" panose="020B0604030504040204" pitchFamily="34" charset="0"/>
              </a:rPr>
              <a:t>Elementos</a:t>
            </a:r>
            <a:r>
              <a:rPr lang="en-US" sz="6000" b="1" spc="100" dirty="0">
                <a:latin typeface="Arial Black" panose="020B0A04020102020204" pitchFamily="34" charset="0"/>
                <a:ea typeface="Tahoma" panose="020B0604030504040204" pitchFamily="34" charset="0"/>
                <a:cs typeface="Tahoma" panose="020B0604030504040204" pitchFamily="34" charset="0"/>
              </a:rPr>
              <a:t> do Design</a:t>
            </a:r>
          </a:p>
        </p:txBody>
      </p:sp>
      <p:pic>
        <p:nvPicPr>
          <p:cNvPr id="2050" name="Picture 2" descr="Revistas Científicas do Instituto Federal de Educação, Ciência e Tecnologia  do Rio de Janeiro">
            <a:extLst>
              <a:ext uri="{FF2B5EF4-FFF2-40B4-BE49-F238E27FC236}">
                <a16:creationId xmlns:a16="http://schemas.microsoft.com/office/drawing/2014/main" id="{D2957F24-18F9-FBD8-C66F-D278FC23FC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50013" y="468941"/>
            <a:ext cx="4676775" cy="13430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8">
            <a:extLst>
              <a:ext uri="{FF2B5EF4-FFF2-40B4-BE49-F238E27FC236}">
                <a16:creationId xmlns:a16="http://schemas.microsoft.com/office/drawing/2014/main" id="{C29C7F96-1AFF-3A81-08CB-E86D5FA2D05F}"/>
              </a:ext>
            </a:extLst>
          </p:cNvPr>
          <p:cNvSpPr txBox="1"/>
          <p:nvPr/>
        </p:nvSpPr>
        <p:spPr>
          <a:xfrm>
            <a:off x="2253412" y="3197580"/>
            <a:ext cx="20429607" cy="3662541"/>
          </a:xfrm>
          <a:prstGeom prst="rect">
            <a:avLst/>
          </a:prstGeom>
          <a:noFill/>
        </p:spPr>
        <p:txBody>
          <a:bodyPr wrap="square" rtlCol="0">
            <a:spAutoFit/>
          </a:bodyPr>
          <a:lstStyle/>
          <a:p>
            <a:pPr marL="1143000" indent="-1143000">
              <a:buFont typeface="Wingdings" panose="05000000000000000000" pitchFamily="2" charset="2"/>
              <a:buChar char="§"/>
            </a:pPr>
            <a:r>
              <a:rPr lang="pt-BR" sz="8800" b="1" dirty="0">
                <a:latin typeface="Futura Bk BT" panose="020B0502020204020303" pitchFamily="34" charset="0"/>
                <a:ea typeface="Tahoma" panose="020B0604030504040204" pitchFamily="34" charset="0"/>
                <a:cs typeface="Tahoma" panose="020B0604030504040204" pitchFamily="34" charset="0"/>
              </a:rPr>
              <a:t>A Forma</a:t>
            </a:r>
          </a:p>
          <a:p>
            <a:pPr algn="just"/>
            <a:endParaRPr lang="pt-BR" sz="3600" dirty="0"/>
          </a:p>
          <a:p>
            <a:pPr algn="just"/>
            <a:r>
              <a:rPr lang="pt-BR" sz="3600" dirty="0"/>
              <a:t>	</a:t>
            </a:r>
            <a:r>
              <a:rPr lang="pt-BR" dirty="0"/>
              <a:t> Um conjunto de linhas que formam um objeto é denominado Forma. Triângulos, quadrados, círculos, ou qualquer outro objeto abstrato são considerados Formas – algumas mais simples outras mais complexas.</a:t>
            </a:r>
            <a:endParaRPr lang="pt-BR" sz="6000" b="1" dirty="0">
              <a:latin typeface="Futura Bk BT" panose="020B0502020204020303" pitchFamily="34" charset="0"/>
              <a:ea typeface="Tahoma" panose="020B0604030504040204" pitchFamily="34" charset="0"/>
              <a:cs typeface="Tahoma" panose="020B0604030504040204" pitchFamily="34" charset="0"/>
            </a:endParaRPr>
          </a:p>
        </p:txBody>
      </p:sp>
      <p:sp>
        <p:nvSpPr>
          <p:cNvPr id="2" name="Rectangle 6">
            <a:extLst>
              <a:ext uri="{FF2B5EF4-FFF2-40B4-BE49-F238E27FC236}">
                <a16:creationId xmlns:a16="http://schemas.microsoft.com/office/drawing/2014/main" id="{587BE558-E0DB-937A-291F-D017595E1416}"/>
              </a:ext>
            </a:extLst>
          </p:cNvPr>
          <p:cNvSpPr/>
          <p:nvPr/>
        </p:nvSpPr>
        <p:spPr>
          <a:xfrm>
            <a:off x="0" y="12958023"/>
            <a:ext cx="24384000" cy="736496"/>
          </a:xfrm>
          <a:prstGeom prst="rect">
            <a:avLst/>
          </a:prstGeom>
          <a:solidFill>
            <a:srgbClr val="00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600" dirty="0">
              <a:solidFill>
                <a:srgbClr val="2C8698"/>
              </a:solidFill>
              <a:latin typeface="Futura Bk BT" panose="020B0502020204020303" pitchFamily="34" charset="0"/>
            </a:endParaRPr>
          </a:p>
        </p:txBody>
      </p:sp>
      <p:sp>
        <p:nvSpPr>
          <p:cNvPr id="4" name="Espaço Reservado para Número de Slide 1">
            <a:extLst>
              <a:ext uri="{FF2B5EF4-FFF2-40B4-BE49-F238E27FC236}">
                <a16:creationId xmlns:a16="http://schemas.microsoft.com/office/drawing/2014/main" id="{6CA68A3F-9690-240A-541D-7B0EC43CDC7A}"/>
              </a:ext>
            </a:extLst>
          </p:cNvPr>
          <p:cNvSpPr>
            <a:spLocks noGrp="1"/>
          </p:cNvSpPr>
          <p:nvPr>
            <p:ph type="sldNum" sz="quarter" idx="12"/>
          </p:nvPr>
        </p:nvSpPr>
        <p:spPr>
          <a:xfrm>
            <a:off x="23052505" y="12946029"/>
            <a:ext cx="1116341" cy="730250"/>
          </a:xfrm>
        </p:spPr>
        <p:txBody>
          <a:bodyPr/>
          <a:lstStyle/>
          <a:p>
            <a:fld id="{C7575539-BFBE-477A-BDB6-9CA7B44D81A5}" type="slidenum">
              <a:rPr lang="en-US" smtClean="0">
                <a:solidFill>
                  <a:schemeClr val="bg1"/>
                </a:solidFill>
              </a:rPr>
              <a:t>9</a:t>
            </a:fld>
            <a:endParaRPr lang="en-US" dirty="0">
              <a:solidFill>
                <a:schemeClr val="bg1"/>
              </a:solidFill>
            </a:endParaRPr>
          </a:p>
        </p:txBody>
      </p:sp>
      <p:sp>
        <p:nvSpPr>
          <p:cNvPr id="5" name="Espaço Reservado para Rodapé 2">
            <a:extLst>
              <a:ext uri="{FF2B5EF4-FFF2-40B4-BE49-F238E27FC236}">
                <a16:creationId xmlns:a16="http://schemas.microsoft.com/office/drawing/2014/main" id="{49BB5BDA-0C7E-A53E-4864-04B0A0D9C545}"/>
              </a:ext>
            </a:extLst>
          </p:cNvPr>
          <p:cNvSpPr>
            <a:spLocks noGrp="1"/>
          </p:cNvSpPr>
          <p:nvPr>
            <p:ph type="ftr" sz="quarter" idx="11"/>
          </p:nvPr>
        </p:nvSpPr>
        <p:spPr>
          <a:xfrm>
            <a:off x="215152" y="12957511"/>
            <a:ext cx="23611635" cy="730250"/>
          </a:xfrm>
        </p:spPr>
        <p:txBody>
          <a:bodyPr/>
          <a:lstStyle/>
          <a:p>
            <a:r>
              <a:rPr lang="pt-BR" sz="2800">
                <a:solidFill>
                  <a:schemeClr val="bg1"/>
                </a:solidFill>
                <a:latin typeface="Futura Bk BT" panose="020B0502020204020303" pitchFamily="34" charset="0"/>
              </a:rPr>
              <a:t>Prof. Fernando Tamberlini Alves | Metodologia e Produção de Conhecimento na Cultura Digital| Aula 08 – Criando Apresentações</a:t>
            </a:r>
            <a:endParaRPr lang="en-US" sz="2800" dirty="0">
              <a:solidFill>
                <a:schemeClr val="bg1"/>
              </a:solidFill>
              <a:latin typeface="Futura Bk BT" panose="020B0502020204020303" pitchFamily="34" charset="0"/>
            </a:endParaRPr>
          </a:p>
        </p:txBody>
      </p:sp>
      <p:pic>
        <p:nvPicPr>
          <p:cNvPr id="7" name="Imagem 6">
            <a:extLst>
              <a:ext uri="{FF2B5EF4-FFF2-40B4-BE49-F238E27FC236}">
                <a16:creationId xmlns:a16="http://schemas.microsoft.com/office/drawing/2014/main" id="{9E77F5FB-07EC-0A98-182C-263AFAB4E0DC}"/>
              </a:ext>
            </a:extLst>
          </p:cNvPr>
          <p:cNvPicPr>
            <a:picLocks noChangeAspect="1"/>
          </p:cNvPicPr>
          <p:nvPr/>
        </p:nvPicPr>
        <p:blipFill>
          <a:blip r:embed="rId4"/>
          <a:stretch>
            <a:fillRect/>
          </a:stretch>
        </p:blipFill>
        <p:spPr>
          <a:xfrm>
            <a:off x="3861247" y="7805009"/>
            <a:ext cx="17213936" cy="3662541"/>
          </a:xfrm>
          <a:prstGeom prst="rect">
            <a:avLst/>
          </a:prstGeom>
        </p:spPr>
      </p:pic>
    </p:spTree>
    <p:extLst>
      <p:ext uri="{BB962C8B-B14F-4D97-AF65-F5344CB8AC3E}">
        <p14:creationId xmlns:p14="http://schemas.microsoft.com/office/powerpoint/2010/main" val="28410334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12946</TotalTime>
  <Words>2293</Words>
  <Application>Microsoft Office PowerPoint</Application>
  <PresentationFormat>Personalizar</PresentationFormat>
  <Paragraphs>280</Paragraphs>
  <Slides>38</Slides>
  <Notes>37</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38</vt:i4>
      </vt:variant>
    </vt:vector>
  </HeadingPairs>
  <TitlesOfParts>
    <vt:vector size="46" baseType="lpstr">
      <vt:lpstr>Arial</vt:lpstr>
      <vt:lpstr>Arial Black</vt:lpstr>
      <vt:lpstr>Calibri</vt:lpstr>
      <vt:lpstr>Calibri Light</vt:lpstr>
      <vt:lpstr>Futura Bk BT</vt:lpstr>
      <vt:lpstr>Modern Love</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Fernando Tamberlini Alves</cp:lastModifiedBy>
  <cp:revision>501</cp:revision>
  <cp:lastPrinted>2022-06-11T19:51:40Z</cp:lastPrinted>
  <dcterms:created xsi:type="dcterms:W3CDTF">2014-09-26T10:57:37Z</dcterms:created>
  <dcterms:modified xsi:type="dcterms:W3CDTF">2025-01-29T00:31:13Z</dcterms:modified>
</cp:coreProperties>
</file>