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sldIdLst>
    <p:sldId id="265" r:id="rId2"/>
    <p:sldId id="509" r:id="rId3"/>
    <p:sldId id="572" r:id="rId4"/>
    <p:sldId id="516" r:id="rId5"/>
    <p:sldId id="517" r:id="rId6"/>
    <p:sldId id="518" r:id="rId7"/>
    <p:sldId id="515" r:id="rId8"/>
    <p:sldId id="526" r:id="rId9"/>
    <p:sldId id="522" r:id="rId10"/>
    <p:sldId id="538" r:id="rId11"/>
    <p:sldId id="539" r:id="rId12"/>
    <p:sldId id="541" r:id="rId13"/>
    <p:sldId id="559" r:id="rId14"/>
    <p:sldId id="560" r:id="rId15"/>
    <p:sldId id="561" r:id="rId16"/>
    <p:sldId id="562" r:id="rId17"/>
    <p:sldId id="563" r:id="rId18"/>
    <p:sldId id="564" r:id="rId19"/>
    <p:sldId id="558" r:id="rId20"/>
    <p:sldId id="542" r:id="rId21"/>
    <p:sldId id="540" r:id="rId22"/>
    <p:sldId id="544" r:id="rId23"/>
    <p:sldId id="546" r:id="rId24"/>
    <p:sldId id="547" r:id="rId25"/>
    <p:sldId id="548" r:id="rId26"/>
    <p:sldId id="549" r:id="rId27"/>
    <p:sldId id="565" r:id="rId28"/>
    <p:sldId id="566" r:id="rId29"/>
    <p:sldId id="529" r:id="rId30"/>
    <p:sldId id="551" r:id="rId31"/>
    <p:sldId id="552" r:id="rId32"/>
    <p:sldId id="554" r:id="rId33"/>
    <p:sldId id="569" r:id="rId34"/>
    <p:sldId id="556" r:id="rId35"/>
    <p:sldId id="534" r:id="rId36"/>
    <p:sldId id="573" r:id="rId37"/>
    <p:sldId id="574" r:id="rId38"/>
    <p:sldId id="578" r:id="rId39"/>
    <p:sldId id="575" r:id="rId40"/>
    <p:sldId id="576" r:id="rId41"/>
    <p:sldId id="577" r:id="rId42"/>
    <p:sldId id="580" r:id="rId43"/>
    <p:sldId id="579" r:id="rId44"/>
    <p:sldId id="570" r:id="rId45"/>
    <p:sldId id="571" r:id="rId46"/>
    <p:sldId id="582" r:id="rId47"/>
    <p:sldId id="581" r:id="rId48"/>
    <p:sldId id="521" r:id="rId49"/>
    <p:sldId id="557" r:id="rId50"/>
    <p:sldId id="527" r:id="rId51"/>
    <p:sldId id="528" r:id="rId52"/>
    <p:sldId id="525" r:id="rId53"/>
    <p:sldId id="533" r:id="rId54"/>
    <p:sldId id="567" r:id="rId55"/>
    <p:sldId id="568" r:id="rId56"/>
    <p:sldId id="490" r:id="rId57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2034" autoAdjust="0"/>
  </p:normalViewPr>
  <p:slideViewPr>
    <p:cSldViewPr snapToGrid="0">
      <p:cViewPr varScale="1">
        <p:scale>
          <a:sx n="42" d="100"/>
          <a:sy n="42" d="100"/>
        </p:scale>
        <p:origin x="1680" y="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750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2586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1003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55F18-D276-FCF0-5A6B-BE9BAADC9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4DAA346-2999-0EE9-61A4-27742990B7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547848D-92DE-AB63-0CA4-46C48498BE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24317E1-99EC-8A2B-E1A6-90331E011A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229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8FFD3-173F-1F78-AFCA-031FEF7C5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2DE7BA8-F9EC-9CFE-9280-223CC62415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CCA4B8A-2A88-2550-007A-9FF8D4C7DB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4EA606F-7ED5-B41A-77F2-BC73DDC8C7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6875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E6388-543C-1835-37B8-30671E4D5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2035C4B-CFDB-5878-BD82-B0BD5633BA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9CA621A-640D-A9CD-C62D-079CB7051A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0D5AF05-55B2-4BD5-59E3-C98F933FD4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494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AC8F3-2832-0D97-A486-14FA8A497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0705288-B637-41EC-CDFE-AB8151A833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94D7EB5-F068-F63E-ABE5-EE5463A8D0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85D5E36-C424-93DF-9F2C-FA458CC354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5989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14E57-1DB4-62DC-2F53-656EAD5DB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008ADDC-6770-069A-0AB4-692397A4C6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1C284D0-9016-1410-EF82-EC2E478F6F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00E407D-559F-5E83-36B2-1981465BF2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4832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674B3-F98E-223A-F830-8A4733B73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BD7844E-114C-8222-3C7B-47107995AF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948C349-5E44-A078-C226-A478C850FC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21594B7-2988-B6DC-6039-DC520D8F45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8636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065E1-323E-31F0-7FFF-6CDD7B4FB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5A51633-46E0-E8A2-3AB8-74FAB96332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AC163E0-119C-7A0A-7683-639EEA31BA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57A8F83-F9CB-6B9B-3F28-D4676E8F5B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5719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844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CECD0-6653-E8E1-048D-F09C61D27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55312A0-6E05-1C41-0F41-1814B688DC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BC7479F-4B0A-2CD8-70EE-94DDA8256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1C3A3DE-25A3-A77A-713A-C40F0672D8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8747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5809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3520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8771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2382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1575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7129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651AB-D88B-5271-B4C6-1083D2D9A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AE69362-11BC-FFCA-8D55-5A9FB9C414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D8EEC50-DC71-D2D4-E651-64CAE87397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7CC82AE-1F5A-1D4B-B8AC-89B820A11B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2494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B3991-471F-A6C7-C0D7-29AA1F60D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EABC4F8-311F-5783-C1D4-35D9B5126A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43E6F5D-58EF-6C69-AA40-2C1BEB143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5C7859D-7DD0-C503-D423-9EB9FE4C71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7971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254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072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6210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9244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640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6985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66568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36321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2D757-48DF-BA56-5BFC-71E42EDE8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3E9FE50-1D24-229E-7DAB-D45684D6CD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61492BD-555B-54C1-95AD-2423F06378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80D56FE-42FA-5E9D-DBA3-0B61A2F9B9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16263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7430F-6FEB-F334-BBF4-731F96F7B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35F59BE-F115-28DD-FAA1-E46FF5FBA0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3134134-22BF-1022-4F45-9FC6C7B261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FD83E84-2A12-B86D-1B72-A51C0CD195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03737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4C910-0ABA-C21E-C53A-8A9EF4A5B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4DC4EF1-C287-8B00-18C0-4351CDF887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6B83238-1E3E-969F-49DC-AEF542DD10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BC8C9C4-E7F5-6239-75EB-EBE4CA4647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54413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C0C32-18E5-EFBC-FDE0-9EF4B936D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CE5DF70-8B80-A213-6592-A414AFAA34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2FF216D-A16A-DADE-6709-71192EBD07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2C78EE0-CAAA-F3AF-64C1-FB6EF88258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6784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8A052-75B2-4911-002A-517E9A447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D7D16DE-B20B-7778-FEE0-F6116FCE50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546E766-29D0-5EA8-3E52-3F2801884C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10FAA2F-D96A-DC3A-130F-9F3AD6FC1E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300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48866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7ABB4-400F-0499-3234-2477BC62A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37C1CCF-BA72-9CFC-0238-7112474715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D75AF44-6E6A-DB0E-FC4F-81D0AC9D66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55F93A-83AA-ECF9-2EE4-CB6B37265B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41193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08644-714A-F168-415D-D2AFA93A7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355B382-BFFE-006C-21EB-92CD72120C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F517D03-C12E-2049-B461-39571D034F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BAFE4E4-7D46-7A03-7363-FD318399FD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27447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F2977-ED1F-34BC-D260-650FB9A74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5BAE7FE-8CD7-0534-FB96-5963BCA79E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EE4ABD2-9B28-196D-667B-13151D5AAE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0912CA2-5F69-6148-28C8-DC19FF126E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75288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7148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53245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CC084-BEC5-307E-7911-D67863C6B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FF98C92-E05F-9D1A-91D1-DBE40707C9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922662C-D776-EFE3-B238-BDDE38FC8D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AA00AF7-1AA2-7FA0-A513-C09221ECAE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05292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CAF83-2E4D-CDC7-7DD7-404B2DCF6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A139E9A-EAF6-2DF6-8823-B75B0B1D90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FACDD54-108B-EFDD-9DB4-90ADA43DEC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9972B5-07D8-DA62-9B95-C77A51DDD1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24190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95048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86362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5889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95999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1224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35478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66568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02315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827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295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876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204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8E003-F34F-417B-B031-69D4BCFEAC7F}" type="datetime1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0649-720F-414B-A998-F8D851A4F1BD}" type="datetime1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14D14-D33C-409D-9E17-5E2309171122}" type="datetime1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2149F-48F1-4089-A013-FFE974B239FE}" type="datetime1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255E4-98E0-47B7-8479-8580F4E3DD7A}" type="datetime1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EA90-368B-4906-8DC4-5F8DAA9455C1}" type="datetime1">
              <a:rPr lang="en-US" smtClean="0"/>
              <a:t>11/5/2024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CF722-C1E9-4F73-960A-507E7FF679C7}" type="datetime1">
              <a:rPr lang="en-US" smtClean="0"/>
              <a:t>11/5/2024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67F88-C6B2-4341-A842-2E421E41EC36}" type="datetime1">
              <a:rPr lang="en-US" smtClean="0"/>
              <a:t>11/5/2024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D9D94-D779-48FD-BFFE-8B2A2A447989}" type="datetime1">
              <a:rPr lang="en-US" smtClean="0"/>
              <a:t>11/5/2024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6CD9-173C-4D49-BC1A-1BE7D700A80A}" type="datetime1">
              <a:rPr lang="en-US" smtClean="0"/>
              <a:t>11/5/2024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122E7-6746-4258-97E1-483233677F1C}" type="datetime1">
              <a:rPr lang="en-US" smtClean="0"/>
              <a:t>11/5/2024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A3333-A70D-4A57-8DAB-92D5645A2A53}" type="datetime1">
              <a:rPr lang="en-US" smtClean="0"/>
              <a:t>11/5/2024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Metodologia e Produção de Conhecimento na Cultura Digital| Aula 04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github.com/ftamberlini/ifrj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hyperlink" Target="https://support.microsoft.com/pt-br/windows/atalhos-do-teclado-no-windows-dcc61a57-8ff0-cffe-9796-cb9706c75eec#WindowsVersion=Windows_1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Metodologia e Produção de Conhecimento na Cultura Digital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 do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387334" y="2923069"/>
            <a:ext cx="21304224" cy="103412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000" b="1" i="0" dirty="0">
                <a:solidFill>
                  <a:srgbClr val="0D0D0D"/>
                </a:solidFill>
                <a:effectLst/>
                <a:latin typeface="Futura Bk BT" panose="020B0502020204020303"/>
              </a:rPr>
              <a:t>Principais Abas e Funcionalidades do Gerenciador de Tarefas: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Processos: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Mostra uma lista de todos os processos em execução no seu sistema.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Você pode ver o uso de CPU, memória, disco e rede de cada processo.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possível finalizar um processo clicando com o botão direito do mouse e selecionando "Finalizar Tarefa".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Útil para encerrar aplicativos que não estão respondendo.</a:t>
            </a:r>
          </a:p>
          <a:p>
            <a:pPr marL="685800" marR="0" lvl="0" indent="-68580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t-B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marR="0" lvl="0" indent="-68580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Desempenho: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Fornece uma visão geral do desempenho do sistema, incluindo uso de CPU, memória, disco e rede.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Gráficos em tempo real permitem visualizar tendências de uso ao longo do tempo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Aplicativos: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 todos os aplicativos que estão em execução.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Você pode ver o status de cada aplicativo, se está em execução ou suspenso.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C832770-6C1B-A4B1-2D1E-92F83DEA6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1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 do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387334" y="2923069"/>
            <a:ext cx="21304224" cy="8679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000" b="1" i="0" dirty="0">
                <a:solidFill>
                  <a:srgbClr val="0D0D0D"/>
                </a:solidFill>
                <a:effectLst/>
                <a:latin typeface="Futura Bk BT" panose="020B0502020204020303"/>
              </a:rPr>
              <a:t>Principais Abas e Funcionalidades do Gerenciador de Tarefas: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marR="0" lvl="0" indent="-68580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Inicializar: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Mostra uma lista dos programas que são iniciados automaticamente com o Windows.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Você pode habilitar ou desabilitar programas de inicialização para melhorar o tempo de inicialização do sistema.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Usuários: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Exibe informações sobre os usuários que estão conectados ao computador.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Útil para ver quem está logado e desconectar sessões ativas, se necessário.</a:t>
            </a:r>
          </a:p>
          <a:p>
            <a:pPr marL="685800" indent="-685800">
              <a:buFont typeface="Wingdings" panose="05000000000000000000" pitchFamily="2" charset="2"/>
              <a:buChar char="§"/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Detalhes do Serviço: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 os serviços em execução no sistema.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Permite iniciar, parar, pausar e reiniciar serviços do Windows.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22A6D8E1-E840-EBD8-A38C-67F770CE1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71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2704592"/>
            <a:ext cx="21304224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71600" lvl="1" indent="-457200" algn="just">
              <a:buFont typeface="Arial" panose="020B0604020202020204" pitchFamily="34" charset="0"/>
              <a:buChar char="•"/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uma estrutura ou método que define como os dados são armazenados, organizados, acessados e manipulados em um dispositivo de armazenamento, como um disco rígido, SSD, pen drive ou qualquer outro meio de armazenamento persistente. 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  <a:defRPr/>
            </a:pPr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Arial" panose="020B0604020202020204" pitchFamily="34" charset="0"/>
              <a:buChar char="•"/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sistema de arquivos é essencial para que o sistema operacional possa localizar e gerenciar arquivos e diretórios, garantindo que os dados sejam lidos, escritos e organizados corretamente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Arial" panose="020B0604020202020204" pitchFamily="34" charset="0"/>
              <a:buChar char="•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FD020A0C-6B9A-0A8C-5824-65DAF16AA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12</a:t>
            </a:fld>
            <a:endParaRPr lang="en-US"/>
          </a:p>
        </p:txBody>
      </p:sp>
      <p:pic>
        <p:nvPicPr>
          <p:cNvPr id="1028" name="Picture 4" descr="GRADE 9: Lesson 2- Tree Directory Structure – SCHS Information Technology  Blog">
            <a:extLst>
              <a:ext uri="{FF2B5EF4-FFF2-40B4-BE49-F238E27FC236}">
                <a16:creationId xmlns:a16="http://schemas.microsoft.com/office/drawing/2014/main" id="{613397B9-7ACF-ECEF-913A-F0738B2F9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417" y="8156817"/>
            <a:ext cx="5923935" cy="444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nderstanding the Linux File System | Cisco ASA and PIX Firewall Handbook">
            <a:extLst>
              <a:ext uri="{FF2B5EF4-FFF2-40B4-BE49-F238E27FC236}">
                <a16:creationId xmlns:a16="http://schemas.microsoft.com/office/drawing/2014/main" id="{22D598D7-1BD3-2C45-05FC-9605A47A8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9637" y="7431055"/>
            <a:ext cx="6214009" cy="517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10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1ACE0-B548-0B1B-7DEA-768BF451F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17718655-AB20-1DFD-CB9C-2C0DA0E5B779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4F6299B-1F6E-4B14-522B-81986164349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C373873-C0C4-32DC-E4F3-812829A29E2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05A71E6-1199-D1C6-77B6-9823180AA107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28B0A276-246B-6394-20C0-008C6CCAA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2575F5B-C390-56A6-1CC5-6D18B6F0F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040F55D1-961E-7DC6-45CF-2DB97AD14C1C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DE77267-5E8C-8AEA-05B0-CA6EFCF2D9A2}"/>
              </a:ext>
            </a:extLst>
          </p:cNvPr>
          <p:cNvSpPr txBox="1"/>
          <p:nvPr/>
        </p:nvSpPr>
        <p:spPr>
          <a:xfrm>
            <a:off x="599458" y="2557418"/>
            <a:ext cx="23227330" cy="951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latin typeface="Futura Bk BT" panose="020B0502020204020303"/>
              </a:rPr>
              <a:t>Principais Funções de um Sistema de Arquivos</a:t>
            </a:r>
          </a:p>
          <a:p>
            <a:endParaRPr lang="pt-BR" sz="3200" b="1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/>
              </a:rPr>
              <a:t>Organização de Dados</a:t>
            </a:r>
          </a:p>
          <a:p>
            <a:pPr marL="2286000" lvl="2" indent="-457200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/>
              </a:rPr>
              <a:t>Organiza dados em uma hierarquia de arquivos e diretórios, permitindo que os dados sejam armazenados em locais específicos e que os usuários e o sistema possam encontrá-los facilmente.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/>
              </a:rPr>
              <a:t>Gestão de Armazenamento</a:t>
            </a:r>
          </a:p>
          <a:p>
            <a:pPr marL="2286000" lvl="2" indent="-457200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/>
              </a:rPr>
              <a:t>Rastreia quais partes do dispositivo de armazenamento estão ocupadas, quais estão livres e onde os arquivos e diretórios estão fisicamente localizados.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/>
              </a:rPr>
              <a:t>Controle de Acesso</a:t>
            </a:r>
          </a:p>
          <a:p>
            <a:pPr marL="2286000" lvl="2" indent="-457200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/>
              </a:rPr>
              <a:t>Controla o acesso a arquivos e diretórios, definindo permissões (leitura, escrita, execução) para garantir a segurança dos dados.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/>
              </a:rPr>
              <a:t>Integridade de Dados</a:t>
            </a:r>
          </a:p>
          <a:p>
            <a:pPr marL="2286000" lvl="2" indent="-457200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/>
              </a:rPr>
              <a:t>Inclui recursos para proteger os dados contra corrupção e perdas, usando métodos como </a:t>
            </a:r>
            <a:r>
              <a:rPr lang="pt-BR" sz="3200" dirty="0" err="1">
                <a:latin typeface="Futura Bk BT" panose="020B0502020204020303"/>
              </a:rPr>
              <a:t>journaling</a:t>
            </a:r>
            <a:r>
              <a:rPr lang="pt-BR" sz="3200" dirty="0">
                <a:latin typeface="Futura Bk BT" panose="020B0502020204020303"/>
              </a:rPr>
              <a:t>, redundância e outros mecanismos que ajudam a manter a integridade dos arquivos, mesmo em caso de falhas.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/>
              </a:rPr>
              <a:t>Compatibilidade e Portabilidade</a:t>
            </a:r>
          </a:p>
          <a:p>
            <a:pPr marL="2286000" lvl="2" indent="-457200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/>
              </a:rPr>
              <a:t>Define como os dados são organizados de forma que possam ser lidos e interpretados corretamente pelo sistema operacional e, em alguns casos, por outros sistemas, facilitando o compartilhamento de dados entre diferentes dispositivos e sistemas operacionais.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8E9F1415-FB67-152A-7289-DBB167966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02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69258-8655-C311-9203-AF1640B07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33BBA5D2-E477-CD50-A9D9-FE411AB2C8FA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0328DC3-6C4F-9772-07E0-55129ACFA81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A44F1AA-E6FF-B7DD-4140-6C40D39B7C9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CF0713EB-DC88-C9DF-E696-E81F7F226C61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6D25081D-4E03-526F-213B-6000D0F1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386768B7-E06B-A17F-4551-8E864EA33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35561130-4C50-ACB4-8BBC-A57CAF21925E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38ED988-0906-A532-932D-4DC60D171BBC}"/>
              </a:ext>
            </a:extLst>
          </p:cNvPr>
          <p:cNvSpPr txBox="1"/>
          <p:nvPr/>
        </p:nvSpPr>
        <p:spPr>
          <a:xfrm>
            <a:off x="599458" y="2521775"/>
            <a:ext cx="213042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B317C62C-3FAC-82A2-EEE7-F31708CE8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14</a:t>
            </a:fld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9A71876-B90C-3BF6-FFD8-61E6F965B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8682" y="2943391"/>
            <a:ext cx="21304224" cy="8956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	No Windows, a estrutura de diretórios é organizada de maneira hierárquica, com uma pasta raiz para cada unidade de disco, geralmente iniciando em C: (para o disco principal).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3200" dirty="0">
              <a:latin typeface="Futura Bk BT" panose="020B0502020204020303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Abaixo, os diretórios principais de um sistema Windows típico: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	Diretórios Principais do Windows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1" indent="-45720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2286000" lvl="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Diretório raiz da unidade onde o sistema operacional está instalado (geralmente o C:).</a:t>
            </a:r>
          </a:p>
          <a:p>
            <a:pPr marL="2286000" lvl="3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1" indent="-45720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C:\Windows</a:t>
            </a:r>
          </a:p>
          <a:p>
            <a:pPr marL="2286000" lvl="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Contém os arquivos principais do sistema operacional Windows, como </a:t>
            </a:r>
            <a:r>
              <a:rPr kumimoji="0" lang="pt-BR" altLang="pt-BR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DLLs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, drivers e executáveis essenciais.</a:t>
            </a:r>
          </a:p>
          <a:p>
            <a:pPr marL="2286000" lvl="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1" indent="-45720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C:\Program Files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 e </a:t>
            </a: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C:\Program Files (x86)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2286000" lvl="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C:\Program Files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Usado para armazenar programas de 64 bits.</a:t>
            </a:r>
          </a:p>
          <a:p>
            <a:pPr marL="2286000" lvl="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C:\Program Files (x86)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Usado para armazenar programas de 32 bits em sistemas operacionais de 64 bits.</a:t>
            </a:r>
          </a:p>
        </p:txBody>
      </p:sp>
    </p:spTree>
    <p:extLst>
      <p:ext uri="{BB962C8B-B14F-4D97-AF65-F5344CB8AC3E}">
        <p14:creationId xmlns:p14="http://schemas.microsoft.com/office/powerpoint/2010/main" val="21229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6E0AD-3786-6301-63D1-5AE27814D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0D0CFCBD-9CBA-8A0E-3297-3560E62BB3D4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19A4ABB-9E3A-4D80-7AA2-8FA9CD06DE7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6254098-63B4-83E6-2CFF-D11904D7C3F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3FA5FAD-07F1-1F53-7ACF-69C2AA9DFF22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95C9C9A4-6AF3-2D63-3D9C-AF67BD24F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DF99A28F-2176-B030-AA85-80A83218E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A4361BBA-0C6E-7B6C-FBE1-3B75E67FF3FB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DAC1F63-A600-30AD-0D31-3B8B3E808B81}"/>
              </a:ext>
            </a:extLst>
          </p:cNvPr>
          <p:cNvSpPr txBox="1"/>
          <p:nvPr/>
        </p:nvSpPr>
        <p:spPr>
          <a:xfrm>
            <a:off x="599458" y="2521775"/>
            <a:ext cx="213042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B768009-5AEB-4FE2-C202-96C395662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15</a:t>
            </a:fld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9A2B775-8C6C-38DB-7FFF-580056A47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029" y="2329414"/>
            <a:ext cx="21816271" cy="8740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endParaRPr kumimoji="0" lang="pt-BR" altLang="pt-BR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Diretórios Principais do Windows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C:\Users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Armazena as pastas de perfil dos usuários. Cada usuário do sistema tem uma pasta exclusiva aqui, onde ficam arquivos pessoais e configurações específicas.</a:t>
            </a: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Dentro da pasta de cada usuário, há subpastas comuns, como:</a:t>
            </a:r>
          </a:p>
          <a:p>
            <a:pPr marL="1828800" lvl="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Desktop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Contém os arquivos e atalhos exibidos na área de trabalho.</a:t>
            </a:r>
          </a:p>
          <a:p>
            <a:pPr marL="1828800" lvl="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Documents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Pasta padrão para documentos.</a:t>
            </a:r>
          </a:p>
          <a:p>
            <a:pPr marL="1828800" lvl="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Downloads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Pasta onde ficam os downloads.</a:t>
            </a:r>
          </a:p>
          <a:p>
            <a:pPr marL="1828800" lvl="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Pictures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Pasta para imagens.</a:t>
            </a:r>
          </a:p>
          <a:p>
            <a:pPr marL="1828800" lvl="3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Music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 e 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Videos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Pastas padrão para arquivos de áudio e vídeo.</a:t>
            </a:r>
          </a:p>
          <a:p>
            <a:pPr marL="1828800" lvl="3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C:\ProgramData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Armazena dados de aplicativos compartilhados entre usuários. Ao contrário da pasta C:\Users, é uma pasta oculta e é usada por programas que precisam armazenar dados de configuração acessíveis a todos os usuários do sistema.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16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00BD5-E5E1-549D-D522-B53DF2CB4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3144B3A2-A5D5-1EEE-D991-604CF4FB66D9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E0F5E1C-82CE-7EA2-2033-4B25832F5FFD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212A59A0-5931-60D1-AA41-A47E8C3C746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A8B47A7-DBD0-01F7-D31E-D76361C28F9D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17E6089-715A-8B0F-87BD-3952F1011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BA396B1-EB44-FF96-AC44-AF0887FDB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A2A831A-C40A-1C3B-520A-8F119C741C2E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F0983EA-E0F6-EF7B-8AE7-4253080D6DB1}"/>
              </a:ext>
            </a:extLst>
          </p:cNvPr>
          <p:cNvSpPr txBox="1"/>
          <p:nvPr/>
        </p:nvSpPr>
        <p:spPr>
          <a:xfrm>
            <a:off x="599458" y="2521775"/>
            <a:ext cx="213042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8B7C3B8-A3D9-A2EF-323F-50BD662A1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16</a:t>
            </a:fld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86BE54A-D7FD-E04E-55C4-D0371F4E7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029" y="3314299"/>
            <a:ext cx="21816271" cy="677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Diretórios Principais do Windows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C:\Windows\System32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Subpasta de C:\Windows que contém arquivos críticos do sistema, incluindo drivers, bibliotecas (</a:t>
            </a:r>
            <a:r>
              <a:rPr kumimoji="0" lang="pt-BR" altLang="pt-BR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DLLs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) e executáveis essenciais para o funcionamento do sistema.</a:t>
            </a: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C:\Temp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 ou </a:t>
            </a: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C:\Windows\Temp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Contém arquivos temporários que o sistema ou programas podem criar e descartar. Usado geralmente para dados temporários e pode ser limpo periodicamente.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C:\Recycle.Bin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Diretório que armazena os arquivos deletados temporariamente antes de serem excluídos permanentemente do sistema. É a "Lixeira" do Windows.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02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1DA57-0C95-CE1A-C8C5-C6FA62D82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8544C5D2-8979-1F35-C867-9A21D2AC633B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695EB2C-A350-6FA7-12AD-91C6455DBC6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1F1775F-2F15-0119-E559-BAB0A781451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E874AED-B001-7A33-AAAE-47DF8EE4C3A3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Linux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BA31922B-D3A3-7624-DF71-484164DAD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2AC0E98-F1AF-2992-D3D9-AE16C3EFF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70AE4174-7E98-2274-2234-9D7D74C6EDAA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905E441-955B-6E3D-A4BA-4185167FAC4B}"/>
              </a:ext>
            </a:extLst>
          </p:cNvPr>
          <p:cNvSpPr txBox="1"/>
          <p:nvPr/>
        </p:nvSpPr>
        <p:spPr>
          <a:xfrm>
            <a:off x="599458" y="2521775"/>
            <a:ext cx="213042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2F46674F-C225-A2B8-8F46-03473D643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17</a:t>
            </a:fld>
            <a:endParaRPr 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C5CB50F-8D8A-62B2-0F44-44573157C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495" y="3443256"/>
            <a:ext cx="22817293" cy="8463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A estrutura de diretórios no sistema Linux é organizada de forma hierárquica e estruturada, com um único diretório raiz (/) de onde todos os outros diretórios e subdiretórios partem.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3200" dirty="0">
              <a:latin typeface="Futura Bk BT" panose="020B0502020204020303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Essa organização segue o padrão 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Filesystem</a:t>
            </a: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 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Hierarchy</a:t>
            </a: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 Standard (FHS)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, permitindo que diferentes distribuições tenham uma estrutura consistente.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Diretórios Principais do Linux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altLang="pt-BR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 (Raiz)</a:t>
            </a: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Diretório raiz de todo o sistema de arquivos. Todos os outros diretórios são montados a partir daqui.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/bin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Contém comandos essenciais do sistema que estão disponíveis para todos os usuários, como comandos básicos (</a:t>
            </a:r>
            <a:r>
              <a:rPr kumimoji="0" lang="pt-BR" altLang="pt-BR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ls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, </a:t>
            </a:r>
            <a:r>
              <a:rPr kumimoji="0" lang="pt-BR" altLang="pt-BR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cp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, </a:t>
            </a:r>
            <a:r>
              <a:rPr kumimoji="0" lang="pt-BR" altLang="pt-BR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mv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), geralmente necessários para inicializar o sistema e realizar operações básicas.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pt-BR" altLang="pt-BR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/boot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Armazena os arquivos de inicialização do sistema, incluindo o kernel e o gerenciador de inicialização (</a:t>
            </a:r>
            <a:r>
              <a:rPr kumimoji="0" lang="pt-BR" altLang="pt-BR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bootloader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) como o GRUB. É necessário para carregar o sistema operacional.</a:t>
            </a:r>
          </a:p>
        </p:txBody>
      </p:sp>
    </p:spTree>
    <p:extLst>
      <p:ext uri="{BB962C8B-B14F-4D97-AF65-F5344CB8AC3E}">
        <p14:creationId xmlns:p14="http://schemas.microsoft.com/office/powerpoint/2010/main" val="183692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42059-1D33-DAD0-54AC-E49D7B225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436B9ECF-73F4-6512-48FA-91D8D4BDC69D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562C7DE-7515-470D-55C5-AEEEC97CC0A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E360701-A5CF-71B3-8341-C2AA130B257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12475CF-EE4B-14FE-9323-5ABAF9A2A22C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Linux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4DBBA26A-AED2-1941-FC96-E8BEBC31B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9EBF5B6-2576-D64E-0781-39C05C474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F12BC237-25F0-9BF0-A44F-22575337F6E6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7F54E6F-2105-C200-E61F-DD885B395B08}"/>
              </a:ext>
            </a:extLst>
          </p:cNvPr>
          <p:cNvSpPr txBox="1"/>
          <p:nvPr/>
        </p:nvSpPr>
        <p:spPr>
          <a:xfrm>
            <a:off x="599458" y="2521775"/>
            <a:ext cx="213042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888E3016-0DEF-74E4-5DAB-D38E21365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18</a:t>
            </a:fld>
            <a:endParaRPr 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23AF48FD-4AF8-EE38-838C-A33E9C042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495" y="2405862"/>
            <a:ext cx="22817293" cy="9448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Diretórios Principais do Linux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3200" dirty="0">
              <a:latin typeface="Futura Bk BT" panose="020B0502020204020303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etc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Diretório de configuração do sistema. Armazena arquivos de configuração global, scripts de inicialização e configurações para diversos serviços e aplicativos.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/home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Diretório de usuários. Cada usuário tem sua própria pasta dentro de /home, onde ficam seus arquivos e configurações pessoais.</a:t>
            </a: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Exemplo: /home/</a:t>
            </a:r>
            <a:r>
              <a:rPr kumimoji="0" lang="pt-BR" altLang="pt-BR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usuario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/tmp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Diretório temporário para armazenamento de arquivos temporários que podem ser criados e removidos conforme necessário. É limpo periodicamente.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usr</a:t>
            </a:r>
            <a:endParaRPr kumimoji="0" lang="pt-BR" altLang="pt-B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utura Bk BT" panose="020B0502020204020303"/>
            </a:endParaRPr>
          </a:p>
          <a:p>
            <a:pPr marL="1371600" lvl="2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Contém programas e bibliotecas adicionais de usuários e do sistema. É dividido em subdiretórios, como:</a:t>
            </a:r>
          </a:p>
          <a:p>
            <a:pPr marL="2743200" lvl="4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usr</a:t>
            </a: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/bin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Executáveis adicionais.</a:t>
            </a:r>
          </a:p>
          <a:p>
            <a:pPr marL="2743200" lvl="4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usr</a:t>
            </a: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lib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Bibliotecas associadas a programas.</a:t>
            </a:r>
          </a:p>
          <a:p>
            <a:pPr marL="2743200" lvl="4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usr</a:t>
            </a: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share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Arquivos compartilhados, como documentos e ícones.</a:t>
            </a:r>
          </a:p>
          <a:p>
            <a:pPr marL="2743200" lvl="4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</a:t>
            </a:r>
            <a:r>
              <a:rPr kumimoji="0" lang="pt-BR" altLang="pt-BR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usr</a:t>
            </a: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/local</a:t>
            </a:r>
            <a:r>
              <a:rPr kumimoji="0" lang="pt-BR" altLang="pt-B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utura Bk BT" panose="020B0502020204020303"/>
              </a:rPr>
              <a:t>: Para programas instalados localmente pelo administrador, sem interferir nos programas do sistema.</a:t>
            </a:r>
          </a:p>
        </p:txBody>
      </p:sp>
    </p:spTree>
    <p:extLst>
      <p:ext uri="{BB962C8B-B14F-4D97-AF65-F5344CB8AC3E}">
        <p14:creationId xmlns:p14="http://schemas.microsoft.com/office/powerpoint/2010/main" val="88145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7E89E-10A2-3CF8-256A-9C9F8AEEE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0F04C9E7-67CF-54C0-C8E7-5CF6B9D3034B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D38989C-896E-BA34-33AD-EC885691883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2FAD238-FEEC-37EE-45C4-8479813976F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0892AEF-1656-351D-2B64-3EF75DB1DA4B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D9A05573-35E4-D6BF-2CAD-94C6C82F6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59C6508-7DEA-653C-3FCE-0BACDAEC6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72722C82-A69A-7763-A9A8-DEE5AB6F8E8B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993C0EF-E3C4-DF8C-890E-F587F2FC1941}"/>
              </a:ext>
            </a:extLst>
          </p:cNvPr>
          <p:cNvSpPr txBox="1"/>
          <p:nvPr/>
        </p:nvSpPr>
        <p:spPr>
          <a:xfrm>
            <a:off x="599458" y="2557418"/>
            <a:ext cx="21304224" cy="904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 de Sistemas de Arquivos no Windows: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FAT (File 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Allocation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Table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FAT32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NTFS (New Technology File System)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Wingdings" panose="05000000000000000000" pitchFamily="2" charset="2"/>
              <a:buChar char="v"/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FAT (File 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Allocation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Table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):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Desenvolvido para suceder o sistema de arquivos usado no MS-DOS.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Simples, mas limitado em recursos.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Utilizado principalmente em dispositivos mais antigos e dispositivos portáteis.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Wingdings" panose="05000000000000000000" pitchFamily="2" charset="2"/>
              <a:buChar char="v"/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FAT32: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Uma versão melhorada do FAT.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Suporta tamanhos maiores de disco e arquivos.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Ainda é utilizado em dispositivos USB e cartões de memória.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0683EC6-75C9-1365-35C6-716456126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está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Conhecimento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Digital?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NÃ£o existe Nuvem Ã‰ apenas um monte de servidores Linux - There is no  Spoon Meme Generator">
            <a:extLst>
              <a:ext uri="{FF2B5EF4-FFF2-40B4-BE49-F238E27FC236}">
                <a16:creationId xmlns:a16="http://schemas.microsoft.com/office/drawing/2014/main" id="{F8901333-9B55-E669-0994-3DBBB4387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253" y="4097037"/>
            <a:ext cx="9352549" cy="608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n page">
            <a:extLst>
              <a:ext uri="{FF2B5EF4-FFF2-40B4-BE49-F238E27FC236}">
                <a16:creationId xmlns:a16="http://schemas.microsoft.com/office/drawing/2014/main" id="{5887D7AB-85D7-FEA6-8475-19A25190C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0622" y="4097038"/>
            <a:ext cx="8087778" cy="608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75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2557418"/>
            <a:ext cx="23224248" cy="10064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85900" lvl="1" indent="-571500">
              <a:buFont typeface="Wingdings" panose="05000000000000000000" pitchFamily="2" charset="2"/>
              <a:buChar char="v"/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NTFS (New Technology File System):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Introduzido no Windows NT.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Oferece recursos avançados de segurança, como permissões de arquivos e criptografia.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Suporta arquivos de até 16 TB.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Jornalização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maior integridade dos dados.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Características do NTFS</a:t>
            </a:r>
          </a:p>
          <a:p>
            <a:pPr lvl="1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Segurança:</a:t>
            </a:r>
          </a:p>
          <a:p>
            <a:pPr marL="4114800" lvl="4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Permissões de arquivos e pastas.</a:t>
            </a:r>
          </a:p>
          <a:p>
            <a:pPr marL="4114800" lvl="4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Criptografia de arquivos.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Jornalização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4114800" lvl="4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Registro de mudanças antes de aplicá-las, garantindo integridade.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Compressão de Dados:</a:t>
            </a:r>
          </a:p>
          <a:p>
            <a:pPr marL="4114800" lvl="4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Capacidade de comprimir arquivos para economizar espaço.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Recuperação de Erros:</a:t>
            </a:r>
          </a:p>
          <a:p>
            <a:pPr marL="4114800" lvl="4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Capacidade de detectar e corrigir erros automaticamente.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979439A-65F2-63E8-47F0-E961CEE8C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91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387334" y="2923069"/>
            <a:ext cx="21304224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O Sistema de Arquivos do Windows é a estrutura organizacional que o sistema operacional utiliza para nomear, armazenar e recuperar arquivos em discos. Ele é fundamental para a organização e o gerenciamento de dados em computadores que operam com Windows. 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 Básica do Sistema de Arquivos NTFS:</a:t>
            </a:r>
          </a:p>
          <a:p>
            <a:pPr algn="l"/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Volume:</a:t>
            </a:r>
          </a:p>
          <a:p>
            <a:pPr marL="2286000" lvl="2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Um volume é uma unidade lógica que pode representar um disco físico completo, uma partição em um disco ou um disco lógico em um RAID.</a:t>
            </a:r>
          </a:p>
          <a:p>
            <a:pPr marL="2286000" lvl="2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Um volume NTFS é identificado por uma letra de unidade (por exemplo, C:, D:) seguida por um caminho para pastas.</a:t>
            </a:r>
          </a:p>
          <a:p>
            <a:pPr algn="l"/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 e Pastas:</a:t>
            </a:r>
          </a:p>
          <a:p>
            <a:pPr marL="2286000" lvl="2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Os arquivos são os elementos básicos de armazenamento de dados no sistema de arquivos.</a:t>
            </a:r>
          </a:p>
          <a:p>
            <a:pPr marL="2286000" lvl="2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As pastas (também conhecidas como diretórios) são usadas para organizar arquivos em uma hierarquia.</a:t>
            </a:r>
          </a:p>
          <a:p>
            <a:pPr marL="2286000" lvl="2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Cada arquivo tem um nome único e pode conter dados, como documentos, imagens, vídeos, programas, etc.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9B0EA75-1A90-D2E1-0A29-12072EDC9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36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387334" y="2923069"/>
            <a:ext cx="21304224" cy="9448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 Básica do Sistema de Arquivos NTFS:</a:t>
            </a:r>
          </a:p>
          <a:p>
            <a:pPr algn="l"/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Caminhos: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caminhos são usados para localizar arquivos e pastas em um volume.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Um caminho consiste em uma lista de pastas separadas por barras invertidas (\).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 exemplo, C:\Users\nome_do_usuario\Documents\meuarquivo.txt.</a:t>
            </a:r>
          </a:p>
          <a:p>
            <a:pPr algn="l"/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Atributos de Arquivo: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arquivos no NTFS podem ter diferentes atributos: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Somente Leitura: Impede que o arquivo seja modificado.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 Oculto: Não é exibido em listagens normais de arquivos.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 de Sistema: Usado pelo sistema operacional e normalmente oculto.</a:t>
            </a:r>
          </a:p>
          <a:p>
            <a:pPr algn="l"/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Permissões de Arquivo: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NTFS permite definir permissões de acesso em nível de arquivo e pasta.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Isso inclui permissões como leitura, gravação, execução e controle total.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permissões podem ser concedidas a usuários individuais ou grupos.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133A7B6-E0C6-BDF0-0C0E-4C07AF465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78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387334" y="2658376"/>
            <a:ext cx="21304224" cy="10064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No Windows, os nomes de arquivos seguem algumas regras específicas para garantir a compatibilidade e a consistência do sistema de arquivos. Aqui estão as principais regras de formação para nomes de arquivos no Windows: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Regras para Nomes de Arquivos: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Caracteres Permitidos: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nomes de arquivos podem conter letras (maiúsculas e minúsculas), números, espaços e os seguintes caracteres especiais: ! # $ % &amp; ' ( ) - @ ^ _ ` { } ~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Não são permitidos os seguintes caracteres: &lt; &gt; : " / \ | ? *</a:t>
            </a:r>
          </a:p>
          <a:p>
            <a:pPr algn="l"/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Comprimento do Nome: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nome completo do arquivo (incluindo o caminho, se houver) não pode exceder 260 caracteres.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nome do arquivo em si pode ter até 255 caracteres.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Espaços e Pontos: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nome do arquivo pode conter espaços, mas não pode começar ou terminar com um espaço.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 conter pontos, mas não pode começar com um ponto.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 haver múltiplos pontos no nome, mas o sistema considera o último ponto como a extensão do arquivo.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624E9D8-7C34-8AE1-2AA2-D38CEC61B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23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06413" y="2171697"/>
            <a:ext cx="21304224" cy="11049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Regras para Nomes de Arquivos: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Letras Maiúsculas e Minúsculas: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nomes de arquivos no Windows não são sensíveis a maiúsculas e minúsculas.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Isso significa que "MeuArquivo.txt" e "meuarquivo.txt" são considerados o mesmo arquivo pelo sistema.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lvl="1" indent="-5715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Palavras Reservadas: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Existem algumas palavras reservadas que não podem ser usadas como nomes de arquivos, pois são reservadas pelo sistema. Alguns exemplos são: CON, PRN, AUX, NUL, COM1, COM2, COM3, COM4, COM5, COM6, COM7, COM8, COM9, LPT1, LPT2, LPT3, LPT4, LPT5, LPT6, LPT7, LPT8, LPT9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Tentar criar um arquivo com um desses nomes resultará em um erro.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 de Nomes de Arquivos Válidos: 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MeuArquivo.txt  Relatório2023.docx foto de férias.jpg projeto-final documento-importante-v2.doc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 de Nomes de Arquivos Inválidos: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relatório?2023.docx (uso do caractere ?)	meu arquivo.txt (espaço no início do nome)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relatório-final: (uso do caractere :) 		foto.jpg. (ponto no final do nome)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CON.txt (palavra reservada)</a:t>
            </a:r>
          </a:p>
          <a:p>
            <a:b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AE148E61-AF13-E483-8873-50A51E16D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09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06413" y="2171697"/>
            <a:ext cx="21304224" cy="9633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 extensão de arquivo no Windows (e em sistemas operacionais em geral) é uma parte do nome do arquivo que segue o último ponto (.) no nome do arquivo. Ela é usada para identificar o tipo de arquivo e o programa associado que deve ser usado para abrir ou executar esse arquivo. As extensões de arquivo são essenciais para o sistema operacional entender como lidar com diferentes tipos de arquivos.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Identificação do Tipo de Arquivo: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extensão de arquivo fornece uma indicação ao sistema operacional sobre o tipo de conteúdo que o arquivo contém.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 exemplo, um arquivo com a extensão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é um arquivo de texto simples, enquanto um arquivo com a extensão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docx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é um documento do Microsoft Word.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Associação de Programa: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extensões de arquivo são usadas para associar um tipo específico de arquivo a um programa que pode abrir ou manipular esse tipo de arquivo.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 exemplo, arquivos com extensão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jpg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são associados ao visualizador de imagens padrão, arquivos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docx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são associados ao Microsoft Word, etc.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B02E5C73-01B9-82DB-8F67-08D889C81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4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06413" y="2171697"/>
            <a:ext cx="21304224" cy="8956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Execução de Programas: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Algumas extensões de arquivo também são usadas para identificar arquivos executáveis, que são programas que podem ser executados pelo sistema operacional.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 exemplo, arquivos com extensão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são programas executáveis no Windows.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 de Extensões de Arquivo Comuns: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Arquivo de Texto simples.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docx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Documento do Microsoft Word.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xlsx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Planilha do Microsoft Excel.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jpg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Imagem no formato JPEG.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.mp3 - Arquivo de áudio no formato MP3.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.mp4 - Arquivo de vídeo no formato MP4.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pdf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Documento no formato PDF.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Arquivo executável no Windows.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.zip - Arquivo compactado no formato ZIP.</a:t>
            </a: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48A8001-2E47-FD46-FD2F-5BFD05F07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74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3AAF2-B667-0028-459A-F1927747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CA76F23A-6E85-2D99-8EDC-CC0CC37E67CD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0764329-09FA-C928-2E16-813732E1AE1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8291FBC-EC6E-A6A7-A27E-79B7B2D6B16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CD61D5A-A3A5-757C-43A0-09595A858378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Localização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um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(Path)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E3C7E65-225D-9172-18D5-7C06D914C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6C92F8F-04D3-52CB-8C3F-CC252945B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FAAB8A3C-F7FF-1238-5D39-D6AD1DCA2E48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DD87BD1-72F8-E312-F544-EFB99F752E7E}"/>
              </a:ext>
            </a:extLst>
          </p:cNvPr>
          <p:cNvSpPr txBox="1"/>
          <p:nvPr/>
        </p:nvSpPr>
        <p:spPr>
          <a:xfrm>
            <a:off x="1006413" y="2171697"/>
            <a:ext cx="21304224" cy="8956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sistema de arquivos de um sistema operacional, "caminho absoluto" e "caminho relativo" são formas diferentes de se referir à localização de um arquivo ou diretório dentro da estrutura de diretórios do sistema.</a:t>
            </a: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Caminho Absoluto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Um caminho absoluto é o caminho completo que leva diretamente ao arquivo ou diretório, começando do diretório raiz do sistema. Ele é específico e independente do local onde o usuário ou o programa está atualmente no sistema de arquivos.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sistemas Unix/Linux, o caminho absoluto começa com uma barra /, que indica o diretório raiz.</a:t>
            </a:r>
          </a:p>
          <a:p>
            <a:pPr marL="3200400" lvl="3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Exemplo: /home/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usuario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/documentos/arquivo.txt</a:t>
            </a:r>
          </a:p>
          <a:p>
            <a:pPr marL="3200400" lvl="3" indent="-457200" algn="just">
              <a:buFont typeface="Arial" panose="020B0604020202020204" pitchFamily="34" charset="0"/>
              <a:buChar char="•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sistemas Windows, o caminho absoluto inclui a letra do drive (como C:) seguida pelo caminho completo.</a:t>
            </a:r>
          </a:p>
          <a:p>
            <a:pPr marL="3200400" lvl="3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Exemplo: C:\Users\usuario\Documentos\arquivo.txt2. 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A703DD17-3704-20CC-3248-24160CB3F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11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993E1-813C-369F-C13A-56D9533B3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6038DF55-3CD2-0B8B-C84F-BF43663594B3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3371D75-A02C-BF10-954D-DD3ABAF04F0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5CAE02B-A963-A023-17F4-4E07BC026E48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38D416E0-D5AD-86BC-40CF-D8668A7AF31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Localização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um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(Path)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24C19472-D7DF-38D6-3718-CD5D17372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A7284A2-6056-6F14-F31E-692F344BF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D6C1FA4F-FC6D-1272-D45A-C0DF189DF43D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3251914-4B31-8778-FEC3-0DE17FC0183B}"/>
              </a:ext>
            </a:extLst>
          </p:cNvPr>
          <p:cNvSpPr txBox="1"/>
          <p:nvPr/>
        </p:nvSpPr>
        <p:spPr>
          <a:xfrm>
            <a:off x="1006413" y="2171697"/>
            <a:ext cx="21304224" cy="8463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sistema de arquivos de um sistema operacional, "caminho absoluto" e "caminho relativo" são formas diferentes de se referir à localização de um arquivo ou diretório dentro da estrutura de diretórios do sistema.</a:t>
            </a: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Caminho Relativo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Um caminho relativo é o caminho que leva ao arquivo ou diretório em relação ao diretório atual em que o usuário ou o programa está. Em outras palavras, ele omite o início do caminho absoluto e o define a partir do diretório de trabalho atual.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sistemas Unix/Linux e Windows, o caminho relativo pode usar símbolos especiais:</a:t>
            </a:r>
          </a:p>
          <a:p>
            <a:pPr marL="3200400" lvl="3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(ponto) para indicar o diretório atual.</a:t>
            </a:r>
          </a:p>
          <a:p>
            <a:pPr marL="3200400" lvl="3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.. (ponto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ponto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 para indicar o diretório pai.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Exemplo: </a:t>
            </a:r>
          </a:p>
          <a:p>
            <a:pPr marL="3200400" lvl="3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o diretório atual for /home/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usuario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o caminho relativo para documentos/arquivo.txt pode ser documentos/arquivo.txt ou ./documentos/arquivo.txt.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03F3C79-4154-6C4A-8E72-D26C1D510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25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Comandos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1498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1498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202779" y="3379701"/>
            <a:ext cx="13624009" cy="7540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Linha de Comando ou Power Shell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Tecla Windows + “R” e “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cmd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Botão Direito no Botão do Windows e Selecionar Power Shell</a:t>
            </a:r>
          </a:p>
          <a:p>
            <a:pPr lvl="1"/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Permite executar qualquer comando ou script no Windows.</a:t>
            </a:r>
          </a:p>
          <a:p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C964A4B-F529-19B2-E6D0-669D87C5AB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5412" y="3890962"/>
            <a:ext cx="6505575" cy="501967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F779D6B-F45A-CA1E-2039-4AE8689418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9860" y="7571967"/>
            <a:ext cx="71628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5B37B-21CE-5C34-DEE8-3AD17CA3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11CD8646-E11D-E15D-7D20-42822B0B30E4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F1D792B-B420-09D4-36A5-AEFCD83496B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AB96E5C-BC0E-6404-5986-1FFF6050AC0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6E8FC43-AE7A-3780-B97D-14ADA64A42EA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Operacionais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0129294B-2251-C972-92BC-2DFC6416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014B133-84ED-8584-DA8E-46C625E3C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D4D20CAB-8B9E-9C39-42E3-569491DA6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D1216961-EC22-FF10-10BC-C84C17278122}"/>
              </a:ext>
            </a:extLst>
          </p:cNvPr>
          <p:cNvSpPr txBox="1"/>
          <p:nvPr/>
        </p:nvSpPr>
        <p:spPr>
          <a:xfrm>
            <a:off x="8652896" y="2805433"/>
            <a:ext cx="15173892" cy="1037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Operacional 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o software, ou conjunto de software cuja função é administrar e gerenciar os recursos de um sistema, desde componentes de hardware a programa de terceiros, estabelecendo uma conexão entre os recursos do computador e o usuário.</a:t>
            </a: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Kernel (núcleo): é a parte central do SO que atua como uma ponte entre o hardware e o software gerenciando os recursos da máquina para que sejam utilizados de maneira correta.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Shell: é o intérprete dos comandos do SO que une o usuário e o kernel do SO.</a:t>
            </a: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32" name="Picture 8" descr="Curso: GAED - Grupo de apoio às Estratégias Digitais (FEUSP), Tópico:  Pacote Básico de Programas">
            <a:extLst>
              <a:ext uri="{FF2B5EF4-FFF2-40B4-BE49-F238E27FC236}">
                <a16:creationId xmlns:a16="http://schemas.microsoft.com/office/drawing/2014/main" id="{FA5624B1-88B0-F949-7D86-D5D2F930A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62" y="3863479"/>
            <a:ext cx="4360255" cy="271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e Geek News Sistema Operacional">
            <a:extLst>
              <a:ext uri="{FF2B5EF4-FFF2-40B4-BE49-F238E27FC236}">
                <a16:creationId xmlns:a16="http://schemas.microsoft.com/office/drawing/2014/main" id="{B2495445-5ECD-1C38-4C82-78C57D42C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033" y="6144048"/>
            <a:ext cx="3914775" cy="279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istemas Operativos Móviles – DTyOC">
            <a:extLst>
              <a:ext uri="{FF2B5EF4-FFF2-40B4-BE49-F238E27FC236}">
                <a16:creationId xmlns:a16="http://schemas.microsoft.com/office/drawing/2014/main" id="{1A4D6447-6F2B-B492-A13B-2D8702B6E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886" y="8795016"/>
            <a:ext cx="3694205" cy="206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59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pela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Comando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962367" y="1848103"/>
            <a:ext cx="2130422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Navegar em pastas usando a linha de comando é uma habilidade fundamental para usuários de sistemas baseados em Unix (como Linux, 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macOS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 e também para o Prompt de Comando do Windows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245B0BBC-FD73-C040-B022-993CA9B76A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322064"/>
              </p:ext>
            </p:extLst>
          </p:nvPr>
        </p:nvGraphicFramePr>
        <p:xfrm>
          <a:off x="1688431" y="4063262"/>
          <a:ext cx="21007137" cy="8138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11631">
                  <a:extLst>
                    <a:ext uri="{9D8B030D-6E8A-4147-A177-3AD203B41FA5}">
                      <a16:colId xmlns:a16="http://schemas.microsoft.com/office/drawing/2014/main" val="310135705"/>
                    </a:ext>
                  </a:extLst>
                </a:gridCol>
                <a:gridCol w="17795506">
                  <a:extLst>
                    <a:ext uri="{9D8B030D-6E8A-4147-A177-3AD203B41FA5}">
                      <a16:colId xmlns:a16="http://schemas.microsoft.com/office/drawing/2014/main" val="3069938554"/>
                    </a:ext>
                  </a:extLst>
                </a:gridCol>
              </a:tblGrid>
              <a:tr h="456973">
                <a:tc>
                  <a:txBody>
                    <a:bodyPr/>
                    <a:lstStyle/>
                    <a:p>
                      <a:r>
                        <a:rPr lang="pt-BR" dirty="0"/>
                        <a:t>Comando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Descrição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002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dir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</a:rPr>
                        <a:t>Lista os arquivos e pastas no diretório atual.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663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cd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</a:rPr>
                        <a:t>É o comando principal para mudar de diretório. Para mudar para um diretório específico, você usa </a:t>
                      </a:r>
                      <a:r>
                        <a:rPr lang="pt-BR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cd</a:t>
                      </a:r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</a:rPr>
                        <a:t> seguido do caminho do diretório. </a:t>
                      </a:r>
                      <a:endParaRPr lang="pt-BR" sz="3600" b="0" kern="1200" dirty="0">
                        <a:solidFill>
                          <a:schemeClr val="dk1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36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71500" marR="0" lvl="0" indent="-57150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Caminho Relativo: É em relação ao diretório atual. </a:t>
                      </a:r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</a:rPr>
                        <a:t>Exemplo: </a:t>
                      </a:r>
                      <a:r>
                        <a:rPr lang="pt-BR" sz="3600" b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cd</a:t>
                      </a:r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pt-BR" sz="3600" b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nome_da_pasta</a:t>
                      </a:r>
                      <a:endParaRPr lang="pt-BR" sz="3600" b="0" kern="1200" dirty="0">
                        <a:solidFill>
                          <a:schemeClr val="dk1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  <a:p>
                      <a:pPr marL="571500" marR="0" lvl="0" indent="-57150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Caminho Absoluto: É o caminho completo desde o diretório raiz.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lang="pt-BR" sz="3600" b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d</a:t>
                      </a:r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C:\Users\nome_do_usuario\Documentos</a:t>
                      </a:r>
                    </a:p>
                    <a:p>
                      <a:pPr marL="571500" marR="0" lvl="0" indent="-57150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um nome de pasta contiver espaços, coloque o nome entre aspas: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Exemploe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cd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"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Program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Files“</a:t>
                      </a:r>
                    </a:p>
                    <a:p>
                      <a:pPr marL="571500" marR="0" lvl="0" indent="-57150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Pressionar </a:t>
                      </a:r>
                      <a:r>
                        <a:rPr lang="pt-BR" dirty="0" err="1"/>
                        <a:t>Tab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autocompletar nomes de arquivos e pastas.</a:t>
                      </a:r>
                      <a:endParaRPr lang="pt-BR" sz="3600" b="0" kern="1200" dirty="0">
                        <a:solidFill>
                          <a:schemeClr val="dk1"/>
                        </a:solidFill>
                        <a:effectLst/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  <a:p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041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cd</a:t>
                      </a:r>
                      <a:r>
                        <a:rPr lang="pt-BR" sz="3600" b="1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..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Volta um nível no diretório. Útil para subir um diretório na hierarquia.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039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cd</a:t>
                      </a:r>
                      <a:r>
                        <a:rPr lang="pt-BR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\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Vai para o diretório raiz.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2458802"/>
                  </a:ext>
                </a:extLst>
              </a:tr>
            </a:tbl>
          </a:graphicData>
        </a:graphic>
      </p:graphicFrame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F4A68CA4-2459-9B5D-4040-591D18DBB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60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pela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Comando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130422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Outros comandos: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245B0BBC-FD73-C040-B022-993CA9B76A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76555"/>
              </p:ext>
            </p:extLst>
          </p:nvPr>
        </p:nvGraphicFramePr>
        <p:xfrm>
          <a:off x="1006413" y="3379797"/>
          <a:ext cx="22575482" cy="8961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451404">
                  <a:extLst>
                    <a:ext uri="{9D8B030D-6E8A-4147-A177-3AD203B41FA5}">
                      <a16:colId xmlns:a16="http://schemas.microsoft.com/office/drawing/2014/main" val="310135705"/>
                    </a:ext>
                  </a:extLst>
                </a:gridCol>
                <a:gridCol w="19124078">
                  <a:extLst>
                    <a:ext uri="{9D8B030D-6E8A-4147-A177-3AD203B41FA5}">
                      <a16:colId xmlns:a16="http://schemas.microsoft.com/office/drawing/2014/main" val="3069938554"/>
                    </a:ext>
                  </a:extLst>
                </a:gridCol>
              </a:tblGrid>
              <a:tr h="456973">
                <a:tc>
                  <a:txBody>
                    <a:bodyPr/>
                    <a:lstStyle/>
                    <a:p>
                      <a:r>
                        <a:rPr lang="pt-BR" dirty="0"/>
                        <a:t>Comando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Descrição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002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mkdir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Cria um novo diretório (pasta).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mkdir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nome_do_novo_diretorio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663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rmdir</a:t>
                      </a:r>
                      <a:endParaRPr lang="pt-BR" sz="3600" b="1" i="0" kern="1200" dirty="0">
                        <a:solidFill>
                          <a:schemeClr val="dk1"/>
                        </a:solidFill>
                        <a:effectLst/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Remove (apaga) um diretório.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rmdir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nome_do_diretorio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041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del</a:t>
                      </a:r>
                      <a:endParaRPr lang="pt-BR" sz="3600" b="1" i="0" kern="1200" dirty="0">
                        <a:solidFill>
                          <a:schemeClr val="dk1"/>
                        </a:solidFill>
                        <a:effectLst/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Exclui um ou mais arquivos.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del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nome_do_arquivo.txt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039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copy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Copia um ou mais arquivos para outro local.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copy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arquivo_origem.txt destino\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2458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Move um ou mais arquivos para outro local. Exemplo: 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move arquivo.txt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pasta_destino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\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6345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ren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Renomeia um arquivo.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ren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arquivo_antigo.txt arquivo_novo.txt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834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type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Exibe o conteúdo de um arquivo de texto.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type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arquivo.txt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534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echo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Exibe uma mensagem na tela ou redireciona para um arquivo. 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661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cls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Limpa a tela do prompt de comando.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33353"/>
                  </a:ext>
                </a:extLst>
              </a:tr>
              <a:tr h="634205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ipconfig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Exibe informações da configuração de rede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794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ping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Verifica a conexão da rede com um host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755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tasklist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Lista os processos em execução no sistema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0172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taskkill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Finaliza um processo em execução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5875154"/>
                  </a:ext>
                </a:extLst>
              </a:tr>
            </a:tbl>
          </a:graphicData>
        </a:graphic>
      </p:graphicFrame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A3581FF-36D5-1D9E-DE12-05D3C8809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8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Redirecionamento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Entrada 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Saída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1304224" cy="11910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Prompt de Comando do Windows, os símbolos &lt;, &gt;, e &gt;&gt; são usados para redirecionar a entrada e saída de dados. Aqui está uma explicação de como cada um deles é utilizado: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 (Redirecionamento de Entrada)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símbolo &lt; é usado para redirecionar a entrada de um comando para vir de um arquivo em vez de do teclado. Isso significa que o conteúdo do arquivo será usado como entrada para o comando.</a:t>
            </a:r>
          </a:p>
          <a:p>
            <a:pPr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(Redirecionamento de Saída)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símbolo &gt; é usado para redirecionar a saída de um comando para um arquivo. Isso significa que o resultado do comando será escrito para o arquivo especificado, substituindo qualquer conteúdo existente no arquivo.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&gt;&gt; (Redirecionamento de Saída com Concatenação)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símbolo &gt;&gt; é usado para redirecionar a saída de um comando para um arquivo, mas ao contrário do &gt;, ele não substitui o conteúdo existente. Em vez disso, ele acrescenta o novo conteúdo ao final do arquivo.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18F91E0-8724-6D33-861D-216934AD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01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Carateres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Curingas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3227330" cy="9448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Prompt de Comando do Windows, existem dois caracteres curingas principais que são usados em comandos para representar padrões de nomes de arquivos e diretórios. Eles são: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Asterisco (*)</a:t>
            </a: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O asterisco (*) é usado como um curinga para representar zero ou mais caracteres em um nome de arquivo ou diretório. Ele pode ser usado em combinação com outros caracteres para fazer correspondência a múltiplos arquivos ou diretórios.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Por exemplo:</a:t>
            </a: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	*.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Faz correspondência a todos os arquivos com extensão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um diretório.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Interrogação (?)</a:t>
            </a: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 interrogação (?) é usada como um curinga para representar um único caractere em um nome de arquivo ou diretório. Ele pode ser usado para fazer correspondência a um único caractere em um padrão.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Por exemplo:</a:t>
            </a: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	arquivo?.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Faz correspondência a arquivos como arquivo1.txt, arquivoA.txt, onde o caractere após "arquivo" pode ser qualquer caractere único.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52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Variável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PATH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1304224" cy="12403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 variável de ambiente PATH no Windows é uma variável fundamental que especifica os diretórios nos quais o sistema operacional deve procurar por arquivos executáveis quando você digita um comando no Prompt de Comando (ou 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PowerShell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). Isso permite que você execute programas ou comandos diretamente de qualquer diretório no Prompt de Comando, sem precisar digitar o caminho completo para o arquivo executável.</a:t>
            </a: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endParaRPr lang="pt-BR" sz="3200" b="1" i="0" dirty="0">
              <a:solidFill>
                <a:srgbClr val="0D0D0D"/>
              </a:solidFill>
              <a:effectLst/>
              <a:latin typeface="Futura Bk BT" panose="020B0502020204020303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pt-BR" sz="3200" b="1" i="0" dirty="0">
                <a:solidFill>
                  <a:srgbClr val="0D0D0D"/>
                </a:solidFill>
                <a:effectLst/>
                <a:latin typeface="Futura Bk BT" panose="020B0502020204020303"/>
              </a:rPr>
              <a:t>Facilita o Uso de Comandos:</a:t>
            </a:r>
            <a:endParaRPr lang="pt-BR" sz="3200" b="0" i="0" dirty="0">
              <a:solidFill>
                <a:srgbClr val="0D0D0D"/>
              </a:solidFill>
              <a:effectLst/>
              <a:latin typeface="Futura Bk BT" panose="020B0502020204020303"/>
            </a:endParaRPr>
          </a:p>
          <a:p>
            <a:pPr lvl="1" indent="-457200" algn="l">
              <a:buFont typeface="Wingdings" panose="05000000000000000000" pitchFamily="2" charset="2"/>
              <a:buChar char="§"/>
            </a:pPr>
            <a:r>
              <a:rPr lang="pt-BR" sz="3200" b="0" i="0" dirty="0">
                <a:solidFill>
                  <a:srgbClr val="0D0D0D"/>
                </a:solidFill>
                <a:effectLst/>
                <a:latin typeface="Futura Bk BT" panose="020B0502020204020303"/>
              </a:rPr>
              <a:t>Com a variável PATH configurada corretamente, você pode executar programas e comandos de qualquer diretório sem precisar especificar o caminho completo para o arquivo executável.</a:t>
            </a:r>
          </a:p>
          <a:p>
            <a:pPr algn="l"/>
            <a:endParaRPr lang="pt-BR" sz="3200" b="1" i="0" dirty="0">
              <a:solidFill>
                <a:srgbClr val="0D0D0D"/>
              </a:solidFill>
              <a:effectLst/>
              <a:latin typeface="Futura Bk BT" panose="020B0502020204020303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pt-BR" sz="3200" b="1" i="0" dirty="0">
                <a:solidFill>
                  <a:srgbClr val="0D0D0D"/>
                </a:solidFill>
                <a:effectLst/>
                <a:latin typeface="Futura Bk BT" panose="020B0502020204020303"/>
              </a:rPr>
              <a:t>Acesso Mais Rápido a Ferramentas e Aplicativos:</a:t>
            </a:r>
            <a:endParaRPr lang="pt-BR" sz="3200" b="0" i="0" dirty="0">
              <a:solidFill>
                <a:srgbClr val="0D0D0D"/>
              </a:solidFill>
              <a:effectLst/>
              <a:latin typeface="Futura Bk BT" panose="020B0502020204020303"/>
            </a:endParaRPr>
          </a:p>
          <a:p>
            <a:pPr lvl="1" indent="-457200" algn="l">
              <a:buFont typeface="Wingdings" panose="05000000000000000000" pitchFamily="2" charset="2"/>
              <a:buChar char="§"/>
            </a:pPr>
            <a:r>
              <a:rPr lang="pt-BR" sz="3200" b="0" i="0" dirty="0">
                <a:solidFill>
                  <a:srgbClr val="0D0D0D"/>
                </a:solidFill>
                <a:effectLst/>
                <a:latin typeface="Futura Bk BT" panose="020B0502020204020303"/>
              </a:rPr>
              <a:t>É útil para desenvolvedores e administradores de sistemas que frequentemente utilizam ferramentas e aplicativos de linha de comando.</a:t>
            </a:r>
          </a:p>
          <a:p>
            <a:pPr algn="l"/>
            <a:endParaRPr lang="pt-BR" sz="3200" b="1" i="0" dirty="0">
              <a:solidFill>
                <a:srgbClr val="0D0D0D"/>
              </a:solidFill>
              <a:effectLst/>
              <a:latin typeface="Futura Bk BT" panose="020B0502020204020303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pt-BR" sz="3200" b="1" i="0" dirty="0">
                <a:solidFill>
                  <a:srgbClr val="0D0D0D"/>
                </a:solidFill>
                <a:effectLst/>
                <a:latin typeface="Futura Bk BT" panose="020B0502020204020303"/>
              </a:rPr>
              <a:t>Personalização do Ambiente de Trabalho:</a:t>
            </a:r>
            <a:endParaRPr lang="pt-BR" sz="3200" b="0" i="0" dirty="0">
              <a:solidFill>
                <a:srgbClr val="0D0D0D"/>
              </a:solidFill>
              <a:effectLst/>
              <a:latin typeface="Futura Bk BT" panose="020B0502020204020303"/>
            </a:endParaRPr>
          </a:p>
          <a:p>
            <a:pPr lvl="1" indent="-457200" algn="l">
              <a:buFont typeface="Wingdings" panose="05000000000000000000" pitchFamily="2" charset="2"/>
              <a:buChar char="§"/>
            </a:pPr>
            <a:r>
              <a:rPr lang="pt-BR" sz="3200" b="0" i="0" dirty="0">
                <a:solidFill>
                  <a:srgbClr val="0D0D0D"/>
                </a:solidFill>
                <a:effectLst/>
                <a:latin typeface="Futura Bk BT" panose="020B0502020204020303"/>
              </a:rPr>
              <a:t>Você pode adicionar seus próprios scripts, ferramentas ou programas ao PATH para acessá-los facilmente de qualquer lugar.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0D4F7708-E616-46F1-E7AF-387689C0C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72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677861" y="3467511"/>
            <a:ext cx="22334872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partir de comandos no prompt, vamos aprender  manipular  pastas(diretórios) e arquivos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2971800" lvl="2" indent="-1143000">
              <a:buFont typeface="+mj-lt"/>
              <a:buAutoNum type="arabicPeriod"/>
            </a:pPr>
            <a:r>
              <a:rPr lang="pt-BR" sz="54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Navegar pelas pastas (diretórios)</a:t>
            </a:r>
          </a:p>
          <a:p>
            <a:pPr marL="2971800" lvl="2" indent="-1143000">
              <a:buFont typeface="+mj-lt"/>
              <a:buAutoNum type="arabicPeriod"/>
            </a:pPr>
            <a:r>
              <a:rPr lang="pt-BR" sz="54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Listar o conteúdo de pastas (diretórios)</a:t>
            </a:r>
          </a:p>
          <a:p>
            <a:pPr marL="2971800" lvl="2" indent="-1143000">
              <a:buFont typeface="+mj-lt"/>
              <a:buAutoNum type="arabicPeriod"/>
            </a:pPr>
            <a:r>
              <a:rPr lang="pt-BR" sz="54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Criar e excluir de pastas (diretórios)</a:t>
            </a:r>
          </a:p>
          <a:p>
            <a:pPr marL="2971800" lvl="2" indent="-1143000">
              <a:buFont typeface="+mj-lt"/>
              <a:buAutoNum type="arabicPeriod"/>
            </a:pPr>
            <a:r>
              <a:rPr lang="pt-BR" sz="54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Redirecionar entrada (&lt;) e saída (&gt; e &gt;&gt;)</a:t>
            </a:r>
          </a:p>
          <a:p>
            <a:pPr marL="2971800" lvl="2" indent="-1143000">
              <a:buFont typeface="+mj-lt"/>
              <a:buAutoNum type="arabicPeriod"/>
            </a:pPr>
            <a:r>
              <a:rPr lang="pt-BR" sz="54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Criar e listar arquivos (vazios ou não vazios)</a:t>
            </a:r>
          </a:p>
          <a:p>
            <a:pPr marL="2971800" lvl="2" indent="-1143000">
              <a:buFont typeface="+mj-lt"/>
              <a:buAutoNum type="arabicPeriod"/>
            </a:pPr>
            <a:r>
              <a:rPr lang="pt-BR" sz="54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Renomear, copiar, mover e excluir arquivos</a:t>
            </a:r>
          </a:p>
        </p:txBody>
      </p:sp>
    </p:spTree>
    <p:extLst>
      <p:ext uri="{BB962C8B-B14F-4D97-AF65-F5344CB8AC3E}">
        <p14:creationId xmlns:p14="http://schemas.microsoft.com/office/powerpoint/2010/main" val="11326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6C0AE-EC86-D79D-204E-89E4DBDCE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97217DE-79AB-3BEB-9BEF-EBFBDBDE7EF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4DEB465-6CA4-5D97-27C1-ECF6D04047D9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A9EB3796-E7A6-6844-2B7C-4E03DC510F7F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691C9AA5-087A-509C-4FB1-D5F1F1967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594F531B-5613-E803-F6D8-A2DA08DF4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DE0D295-BC10-536C-DE44-32203CD70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1BDB02D2-B9E0-CFC1-FD07-7B723558603C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B4B05BD9-F679-A6B0-BFAF-D257BF9E8DF0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0B67F25A-DB64-F096-D678-AB54E032FC5F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108B402-5A5B-6878-5322-D3740573973E}"/>
              </a:ext>
            </a:extLst>
          </p:cNvPr>
          <p:cNvSpPr txBox="1"/>
          <p:nvPr/>
        </p:nvSpPr>
        <p:spPr>
          <a:xfrm>
            <a:off x="1491916" y="2947735"/>
            <a:ext cx="22334872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Navegar pelas pastas ou diretórios (da raiz para baixo)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&lt;unidade&gt;: (muda de unidade)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(mostra o caminho atual)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&lt;caminho&gt;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\ ou / (volta para raiz)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.. (volta para o diretório superior)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&lt;tecla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tab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(mostra os subdiretórios&gt;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d&lt;tecla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tab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mostra os subdiretórios 						que iniciam com a letra d)</a:t>
            </a:r>
          </a:p>
        </p:txBody>
      </p:sp>
    </p:spTree>
    <p:extLst>
      <p:ext uri="{BB962C8B-B14F-4D97-AF65-F5344CB8AC3E}">
        <p14:creationId xmlns:p14="http://schemas.microsoft.com/office/powerpoint/2010/main" val="3314396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55781-D782-30F2-5E30-DAA5C5F9D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1BCBAC-E4EF-0EC4-7B80-E237B85B9CE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37423A6-6273-CBF1-A430-704B7E5965FE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2C81F2E-1254-398D-BB09-45F251BF77D8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410C6D04-CCBE-2B48-BE77-6B6F1FAE6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7C5AF596-A60A-67A6-97B8-C78025BF9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EC2A108-66A8-588E-18E5-36E0AA82A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B81521A-445D-CA48-CF75-84A46D002493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F5C8D43B-69E1-CA2F-2E01-8F74041BC91A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E1A089A9-64E2-B4C4-B911-76796A1F0438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C8A20ED-0BDE-AE43-096C-6ECE3C6559C4}"/>
              </a:ext>
            </a:extLst>
          </p:cNvPr>
          <p:cNvSpPr txBox="1"/>
          <p:nvPr/>
        </p:nvSpPr>
        <p:spPr>
          <a:xfrm>
            <a:off x="1491916" y="2947735"/>
            <a:ext cx="22334872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Listar o conteúdo da pasta(diretório)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(lista o conteúdo da pasta atual)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&lt;caminho&gt;(lista o conteúdo do caminho)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/? (lista todas opções do comando)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/w (lista em formato longo)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/s (lista conteúdo recursivo)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/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o:n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(lista ordenado pelo nome)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/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a:h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(lista arquivos ocultos)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340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A79D8-1394-EB36-4853-240E5D829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DD115A4-C8AA-EE08-86E2-D7485DA7DEC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377EE81-B2A9-75A1-3282-3082D2C6004E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FFACBF0-71D8-2825-EAA1-79A1B67571F6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C7644415-73F9-AF29-ED14-5A0BA2E23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1E594A34-63BF-8727-141C-AB64D65CB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C684609-7638-048E-AFDE-923D9E07E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6EB06FC1-E54B-52F7-C13A-B361C1E32218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6EF4C3CB-2BE1-9A4F-786F-61182DEF276F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45A529EE-25BA-BEBF-8106-18F6E3CAD099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2E3CD4E-E351-4AAB-605A-B0DB713CC065}"/>
              </a:ext>
            </a:extLst>
          </p:cNvPr>
          <p:cNvSpPr txBox="1"/>
          <p:nvPr/>
        </p:nvSpPr>
        <p:spPr>
          <a:xfrm>
            <a:off x="1491916" y="2947735"/>
            <a:ext cx="22334872" cy="1024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Listar o conteúdo da pasta(diretório)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*.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txt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(lista todos arquivos com extensão .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txt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do conteúdo da pasta atual)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?.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txt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(lista todos arquivos com extensão .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txt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que tem apenas um caractere no nome)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a* 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(lista todos arquivos que começam com a letra a)</a:t>
            </a:r>
          </a:p>
        </p:txBody>
      </p:sp>
    </p:spTree>
    <p:extLst>
      <p:ext uri="{BB962C8B-B14F-4D97-AF65-F5344CB8AC3E}">
        <p14:creationId xmlns:p14="http://schemas.microsoft.com/office/powerpoint/2010/main" val="89306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9EFA4-B248-2B7C-D61F-A9DB65E9D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C66D34F-78F2-6394-6A4C-9797D9C9480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477D076-1A31-BEC9-DAA1-4A0AD138416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EC1FDC8-9769-6BB1-9295-24BDA07AD681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D0C6F303-3155-3160-DD41-7ADE18ED0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F8D91F47-1ADB-1EC6-EEF4-248403109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9B88261-38EA-B89B-1AEA-D262EF451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E42A292D-304A-E8DF-B607-1749C31B55D2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D3DA4E69-2055-7EDD-7843-032212CC18E2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309CC920-46C2-BE99-4B12-957E0FD4279C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2F66166-FB1B-DEA2-EC08-CED62016D1AB}"/>
              </a:ext>
            </a:extLst>
          </p:cNvPr>
          <p:cNvSpPr txBox="1"/>
          <p:nvPr/>
        </p:nvSpPr>
        <p:spPr>
          <a:xfrm>
            <a:off x="1491916" y="2947735"/>
            <a:ext cx="22334872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Criar pastas (diretórios)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ou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mkdir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&lt;caminho da pasta&gt;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a &lt;cria a pasta a&gt;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a b c  &lt;cria a pasta “a”, “b” e “c”&gt;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.\a\b\c &lt;cria a pasta “a”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		 cria a pasta “b” dentro de “a”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		 cria a pasta “c” dentro de “c”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		 a partir da pasta atual&gt;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822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Operacionais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48432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sistemaoperacional">
            <a:extLst>
              <a:ext uri="{FF2B5EF4-FFF2-40B4-BE49-F238E27FC236}">
                <a16:creationId xmlns:a16="http://schemas.microsoft.com/office/drawing/2014/main" id="{1C805F13-5F52-4810-D692-82B41ED09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760" y="4136106"/>
            <a:ext cx="12456795" cy="705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EE55590C-7592-8103-6FDA-6CDDA2EF37EF}"/>
              </a:ext>
            </a:extLst>
          </p:cNvPr>
          <p:cNvSpPr txBox="1"/>
          <p:nvPr/>
        </p:nvSpPr>
        <p:spPr>
          <a:xfrm>
            <a:off x="599458" y="2947735"/>
            <a:ext cx="9300735" cy="12834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Funções do 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Operacional: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Gerenciamento de processos;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Gerenciamento de memória;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Gerenciamento de arquivos;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Gerenciamento de dispositivos de entrada e saída;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Segurança e Detecção de Erros;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Interpretar os comandos do usuário;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27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8D3C4-7DD2-C80B-C3B5-C79F7D27F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727FCE3-69AD-BA35-452D-854A3888C42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C99FC4C-5A4D-13C4-ED99-3CB34C0A53D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48F40E2F-13EF-6CA2-5A8E-B24A7FCD1E2E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58F4788D-2F11-DCD7-8F61-729454486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F567E875-69E8-E6D7-1D82-9561943AA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213A96A-8F85-5C90-BAD3-383CC5B8B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06804F19-1A41-BE8A-02B4-5A93624F2FA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C3F6ADD6-6FCD-EC2F-DCA1-EC594BA64AC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8CE5DA3E-0083-377F-3BB9-7353D9BBB577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27C19A0-D0D7-349D-C547-21B3E821EB71}"/>
              </a:ext>
            </a:extLst>
          </p:cNvPr>
          <p:cNvSpPr txBox="1"/>
          <p:nvPr/>
        </p:nvSpPr>
        <p:spPr>
          <a:xfrm>
            <a:off x="1491916" y="2947735"/>
            <a:ext cx="22334872" cy="7478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Excluir pastas (diretórios)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rd ou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rmdir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&lt;caminho da pasta&gt;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rd /s (remove todas as pastas e arquivos 				 além dela mesma)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rd /q (remove em modo silencioso. Não pede 			 confirmação)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098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9CF95-A85F-98D5-6F64-213CFEE83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3B95458-6ABF-CF6C-40BB-50F78A7539A5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8F3FB3B-8700-EB2F-2840-F1D99C6A238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8CF9F3F-7106-BA5C-748D-DC6D9F57429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6D8DEE01-D160-BE0A-F2A2-8DD53B10E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3AC74181-9E7D-888B-C22D-9D89A27A0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EF45E05-B9E6-22F5-3E26-5F771E3D7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CD3C4D8D-93A6-BAB0-92B3-85585F71CE47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2241085C-E9C3-B315-CA82-FCF549BAB41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C76DF6F-9CFD-AE85-BBE6-597DF7C0EAF0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E8910A2-C78A-8347-1339-8619A51AA228}"/>
              </a:ext>
            </a:extLst>
          </p:cNvPr>
          <p:cNvSpPr txBox="1"/>
          <p:nvPr/>
        </p:nvSpPr>
        <p:spPr>
          <a:xfrm>
            <a:off x="1491916" y="2947735"/>
            <a:ext cx="22334872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Redirecionamento entrada e saída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&gt; &lt;nome do arquivo&gt; 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(salva o resultado do comando “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 no arquivo)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echo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“texto” &gt;&gt; &lt;nome do arquivo&gt; 			(acrescenta texto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noarquivo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indicado )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sort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 &lt;nome do arquivo&gt; 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(ordena o conteúdo o arquivo)</a:t>
            </a:r>
          </a:p>
        </p:txBody>
      </p:sp>
    </p:spTree>
    <p:extLst>
      <p:ext uri="{BB962C8B-B14F-4D97-AF65-F5344CB8AC3E}">
        <p14:creationId xmlns:p14="http://schemas.microsoft.com/office/powerpoint/2010/main" val="2914133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976AC-0B66-FCB9-B76A-63CE258BE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540D84E-F97D-EEB1-D7D7-BEF11BBB2AC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E26DF7A-CA34-DC2F-FE52-B2BD76F36DB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A33A0E27-9B10-B1C8-F268-79A2BD1641BE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893846A3-70FE-E760-ED98-0C3216F8C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6BDEFC5C-0F00-67C6-9CB3-EBF90EF49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700FDDC-8B87-B951-BEAE-548A134A2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06AD0E25-606D-3991-05DD-52222F11ECC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90A71053-F749-49FB-C040-18A45ABFC339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2D6D279F-4A08-CAA5-177D-35A020A055D4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762469C-B7B7-0BBF-2C73-474D9BE6454C}"/>
              </a:ext>
            </a:extLst>
          </p:cNvPr>
          <p:cNvSpPr txBox="1"/>
          <p:nvPr/>
        </p:nvSpPr>
        <p:spPr>
          <a:xfrm>
            <a:off x="1024564" y="2538658"/>
            <a:ext cx="22334872" cy="1024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</a:t>
            </a:r>
            <a:r>
              <a:rPr lang="pt-BR" sz="60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Criar e listar arquivos (vazios ou não vazios)</a:t>
            </a:r>
          </a:p>
          <a:p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type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nul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&gt; &lt;nome do arquivo&gt; 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(cria um arquivo com conteúdo vazio)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echo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“texto” &gt; &lt;nome do arquivo&gt; 			(cria um arquivo com conteúdo “texto no conteúdo)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type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&lt;nome do arquivo&gt;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(lista conteúdo do arquivo)</a:t>
            </a:r>
          </a:p>
        </p:txBody>
      </p:sp>
    </p:spTree>
    <p:extLst>
      <p:ext uri="{BB962C8B-B14F-4D97-AF65-F5344CB8AC3E}">
        <p14:creationId xmlns:p14="http://schemas.microsoft.com/office/powerpoint/2010/main" val="46417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5E4E0-216E-F209-BDC6-7CD0D61EC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5FE737D-1A33-444F-9C4D-C30125C3206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C9EE6A1-5345-014A-C79C-E2A12069DC7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218BD51-3CBC-A2D8-67B5-3ED32C131F1F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764D01E5-CF1F-72E9-4B3D-53BAB5F35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F2B5452B-055D-8980-00BD-9EA8BD19B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1216FC2-5BE7-7ACA-9075-0C3241537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E7609DF6-DB5B-528B-8771-101D28E4059B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D3164101-7AC3-621B-3815-693A1735264C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43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9475B79A-0380-5511-3F6C-4D72CA15FEAB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5B3226F-0AC1-58FD-A20E-0EB56C6DB0BB}"/>
              </a:ext>
            </a:extLst>
          </p:cNvPr>
          <p:cNvSpPr txBox="1"/>
          <p:nvPr/>
        </p:nvSpPr>
        <p:spPr>
          <a:xfrm>
            <a:off x="1024564" y="2538658"/>
            <a:ext cx="22334872" cy="1024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</a:t>
            </a:r>
            <a:r>
              <a:rPr lang="pt-BR" sz="60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Renomear, copiar, mover e excluir arquivos</a:t>
            </a:r>
          </a:p>
          <a:p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ren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&lt;caminho +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nome_arquivo_original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&lt;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nome_arquivo_final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move &lt;caminho +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nome_arquivo_original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&lt;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caminho_destino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copy &lt;caminho +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nome_arquivo_original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&lt;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caminho_destino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del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&lt;lista de arquivos ou diretórios&gt;</a:t>
            </a: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11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01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2D6DC8E-233E-D405-FCB4-10E5A06A967A}"/>
              </a:ext>
            </a:extLst>
          </p:cNvPr>
          <p:cNvSpPr txBox="1"/>
          <p:nvPr/>
        </p:nvSpPr>
        <p:spPr>
          <a:xfrm>
            <a:off x="789117" y="2179084"/>
            <a:ext cx="23227330" cy="1043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Antes de começar, baixe os 3 (três) arquivos da página do professor.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partir de comandos no prompt do Windows (pressione tecla Windows + r  e execute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cmd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execute as seguintes ações: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Navegue até a pasta “Documentos” do seu usuário;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Crie uma pasta com o seu nome;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Crie um arquivo com seu nome com extensão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O arquivo deverá conter o seu nome completo. 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Mova os 3 (três) arquivos baixados para a pasta recém-criada com seu nome;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Crie uma subpasta chamada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Mova o arquivo3 baixado para essa subpasta “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Renome o arquivo3 para imagem.gif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Crie um arquivo index.html sendo a união dos arquivos: arquivo1, arquivo com seu nome e arquivo2 (Atenção: respeite essa ordem).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Apague os arquivo: arquivo1 e arquivo2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Execute o seguinte comando: start index.html</a:t>
            </a:r>
          </a:p>
          <a:p>
            <a:pPr lvl="1"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defRPr/>
            </a:pPr>
            <a:r>
              <a:rPr lang="pt-BR" sz="3200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tudo for executado, aparecerá uma página de Parabéns!</a:t>
            </a:r>
          </a:p>
          <a:p>
            <a:pPr lvl="1" algn="just">
              <a:defRPr/>
            </a:pP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dúvida dos comandos utilize /?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2343150" lvl="2" indent="-514350" algn="just">
              <a:buFont typeface="+mj-lt"/>
              <a:buAutoNum type="arabicPeriod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57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02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2D6DC8E-233E-D405-FCB4-10E5A06A967A}"/>
              </a:ext>
            </a:extLst>
          </p:cNvPr>
          <p:cNvSpPr txBox="1"/>
          <p:nvPr/>
        </p:nvSpPr>
        <p:spPr>
          <a:xfrm>
            <a:off x="1006413" y="2268107"/>
            <a:ext cx="23227330" cy="12772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Ajustar os arquivos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 o caminho relativo adequado:</a:t>
            </a: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.\  -&gt; Diretório corrente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..\ -&gt; Diretório superior (pai)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Baixar os arquivos do 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partir da linha de comando</a:t>
            </a: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a pasta de trabalho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mpccd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_&lt;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seunome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Baixar os arquivos do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utilizando o comando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clone</a:t>
            </a:r>
          </a:p>
          <a:p>
            <a:pPr lvl="1" algn="just">
              <a:defRPr/>
            </a:pPr>
            <a:endParaRPr lang="en-US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>
              <a:defRPr/>
            </a:pPr>
            <a:r>
              <a:rPr lang="en-US" sz="48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$ git clone -b master </a:t>
            </a:r>
            <a:r>
              <a:rPr lang="en-US" sz="48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  <a:hlinkClick r:id="rId4"/>
              </a:rPr>
              <a:t>https://github.com/ftamberlini/ifrj</a:t>
            </a:r>
            <a:endParaRPr lang="en-US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>
              <a:defRPr/>
            </a:pPr>
            <a:endParaRPr lang="en-US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defRPr/>
            </a:pPr>
            <a:endParaRPr lang="en-US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5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E368D-5C3F-1A4E-8110-EEA12C7AB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92AF90D-8B86-5872-3B50-E7654073BFA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4C64A58-2F84-23A2-790E-236F41BA047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4706BF05-9CD8-13BC-DF1B-94A488CEF21E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02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C874CD9-ACD5-D8D4-6C46-DF2F6480F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D1CDED1-2174-B56A-05D6-0FF7B42DB726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70E113CC-882E-5786-5A5B-DBCD3F170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88F78B39-4AB2-92EA-C931-25A20F56D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9EF1458-71F4-4C0D-97C8-F2CC5B3C8DDC}"/>
              </a:ext>
            </a:extLst>
          </p:cNvPr>
          <p:cNvSpPr txBox="1"/>
          <p:nvPr/>
        </p:nvSpPr>
        <p:spPr>
          <a:xfrm>
            <a:off x="1006413" y="2268107"/>
            <a:ext cx="23227330" cy="13265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defRPr/>
            </a:pPr>
            <a:endParaRPr lang="en-US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Edite os arquivos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 seu editor de preferência da seguinte forma:</a:t>
            </a:r>
          </a:p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arquivo index.html: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&lt;link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="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stylesheet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" </a:t>
            </a:r>
            <a:r>
              <a:rPr lang="pt-BR" sz="32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href</a:t>
            </a: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=“CAMINHO RELATIVO DO ARQUIVO .</a:t>
            </a:r>
            <a:r>
              <a:rPr lang="pt-BR" sz="32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"&gt;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&lt;a </a:t>
            </a:r>
            <a:r>
              <a:rPr lang="pt-BR" sz="32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href</a:t>
            </a: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=“CAMINHO RELATIVO DO CAMINHO DO ARQUIVO page2.html”&gt;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&lt;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2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src</a:t>
            </a: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="CAMINHO RELATIVO DO CAMINHO DO ARQUIVO ceu.jpg "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width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="600px"&gt;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  <a:defRPr/>
            </a:pPr>
            <a:r>
              <a:rPr lang="fr-F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tag &lt;source </a:t>
            </a:r>
            <a:r>
              <a:rPr lang="pt-BR" sz="32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src</a:t>
            </a: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="CAMINHO RELATIVO DO CAMINHO DO ARQUIVO .mp3" </a:t>
            </a:r>
            <a:r>
              <a:rPr lang="fr-F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type="audio/mpeg"&gt;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  <a:defRPr/>
            </a:pPr>
            <a:endParaRPr lang="fr-F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>
              <a:defRPr/>
            </a:pPr>
            <a:endParaRPr lang="fr-F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arquivo page2.html: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&lt;link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="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stylesheet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" </a:t>
            </a:r>
            <a:r>
              <a:rPr lang="pt-BR" sz="32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href</a:t>
            </a: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=“CAMINHO RELATIVO DO ARQUIVO .</a:t>
            </a:r>
            <a:r>
              <a:rPr lang="pt-BR" sz="32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"&gt;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&lt;a </a:t>
            </a:r>
            <a:r>
              <a:rPr lang="pt-BR" sz="32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href</a:t>
            </a: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=“CAMINHO RELATIVO DO CAMINHO DO ARQUIVO index.html”&gt;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&lt;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2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src</a:t>
            </a: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="CAMINHO RELATIVO DO CAMINHO DO ARQUIVO por_sol.jpg "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width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="600px"&gt;</a:t>
            </a:r>
          </a:p>
          <a:p>
            <a:pPr marL="2514600" lvl="2" indent="-685800" algn="just">
              <a:buFont typeface="Wingdings" panose="05000000000000000000" pitchFamily="2" charset="2"/>
              <a:buChar char="§"/>
              <a:defRPr/>
            </a:pPr>
            <a:r>
              <a:rPr lang="fr-F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tag &lt;source </a:t>
            </a:r>
            <a:r>
              <a:rPr lang="pt-BR" sz="32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src</a:t>
            </a: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="CAMINHO RELATIVO DO CAMINHO DO ARQUIVO .mp3" </a:t>
            </a:r>
            <a:r>
              <a:rPr lang="fr-F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type="audio/mpeg"&gt;</a:t>
            </a: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defRPr/>
            </a:pPr>
            <a:endParaRPr lang="en-US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5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>
              <a:defRPr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431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CCA07-3BE7-B45D-5A2B-C05F49025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A3A4071-2AEA-E16F-BF47-A7E5CB4FB86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9B9FCBC-CE95-3BAD-729D-292C47ACDF5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2228613-692F-496E-3E7C-E56D651C8103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03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99387D3-6D92-7DDB-D0F8-67FBFBE48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E87E37EE-2CC1-D357-B88D-92748BA0AD16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0D0D00A-3314-1CA6-B8F3-FDA68DB65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71C1AE2A-548E-46B1-BA91-1AF384248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559F86B-9C60-9232-2D1C-0CDDB295DA84}"/>
              </a:ext>
            </a:extLst>
          </p:cNvPr>
          <p:cNvSpPr txBox="1"/>
          <p:nvPr/>
        </p:nvSpPr>
        <p:spPr>
          <a:xfrm>
            <a:off x="789117" y="2179084"/>
            <a:ext cx="23227330" cy="9941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diretório definido pela variável ¨USER_PROFILE”, siga as seguintes instruções: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Navegue para a subpasta “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Documents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ou “Documentos”</a:t>
            </a: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Crie 3 (três) pastas com os seguintes nomes: pasta1, app,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28750" lvl="1" indent="-514350" algn="just">
              <a:buFont typeface="+mj-lt"/>
              <a:buAutoNum type="arabicPeriod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Navegue para o diretório pasta1 e crie os seguintes arquivos (utilize o comando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nul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&gt; “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nome_arq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”):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index.html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image.jpg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estilo.css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artigo01.txt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artigo02.txt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artigo.html</a:t>
            </a:r>
          </a:p>
          <a:p>
            <a:pPr marL="2286000" lvl="2" indent="-457200" algn="just"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meu_artigo.txt</a:t>
            </a:r>
          </a:p>
          <a:p>
            <a:pPr lvl="1"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Liste os arquivos com extensão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os arquivos texto que contêm “artigo” no início do nome;</a:t>
            </a:r>
          </a:p>
          <a:p>
            <a:pPr lvl="1"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Copie os arquivos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a pasta app, os arquivos de imagem para a pasta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o arquivo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a pasta .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Exclua o diretórios pasta1 com todos os arquivos.</a:t>
            </a:r>
          </a:p>
          <a:p>
            <a:pPr lvl="1"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defRPr/>
            </a:pPr>
            <a:r>
              <a:rPr lang="pt-BR" sz="32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dúvida dos comandos utilize /?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2343150" lvl="2" indent="-514350" algn="just">
              <a:buFont typeface="+mj-lt"/>
              <a:buAutoNum type="arabicPeriod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825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Windows Explorer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202779" y="3379701"/>
            <a:ext cx="13624009" cy="8094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Explorador de Arquivos (Windows Explorer)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i="0" dirty="0">
                <a:solidFill>
                  <a:srgbClr val="0D0D0D"/>
                </a:solidFill>
                <a:effectLst/>
                <a:latin typeface="Futura Bk BT" panose="020B0502020204020303"/>
              </a:rPr>
              <a:t>É uma ferramenta essencial no sistema operacional Windows, utilizada para navegar, gerenciar e organizar arquivos e pastas no seu computador. </a:t>
            </a: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Formas de acessar</a:t>
            </a:r>
          </a:p>
          <a:p>
            <a:pPr marL="6858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2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solidFill>
                  <a:srgbClr val="0D0D0D"/>
                </a:solidFill>
                <a:latin typeface="Futura Bk BT" panose="020B0502020204020303"/>
              </a:rPr>
              <a:t>Tecla Windows + E</a:t>
            </a:r>
          </a:p>
          <a:p>
            <a:pPr marL="1600200" lvl="2" indent="-685800">
              <a:buFont typeface="Wingdings" panose="05000000000000000000" pitchFamily="2" charset="2"/>
              <a:buChar char="§"/>
            </a:pPr>
            <a:endParaRPr lang="pt-BR" sz="3200" b="1" dirty="0">
              <a:solidFill>
                <a:srgbClr val="0D0D0D"/>
              </a:solidFill>
              <a:latin typeface="Futura Bk BT" panose="020B0502020204020303"/>
            </a:endParaRPr>
          </a:p>
          <a:p>
            <a:pPr marL="1600200" lvl="2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solidFill>
                  <a:srgbClr val="0D0D0D"/>
                </a:solidFill>
                <a:latin typeface="Futura Bk BT" panose="020B0502020204020303"/>
              </a:rPr>
              <a:t>Botão Direito no Botão do Windows</a:t>
            </a:r>
          </a:p>
          <a:p>
            <a:pPr marL="1600200" lvl="2" indent="-685800">
              <a:buFont typeface="Wingdings" panose="05000000000000000000" pitchFamily="2" charset="2"/>
              <a:buChar char="§"/>
            </a:pPr>
            <a:endParaRPr lang="pt-BR" sz="3200" b="1" dirty="0">
              <a:solidFill>
                <a:srgbClr val="0D0D0D"/>
              </a:solidFill>
              <a:latin typeface="Futura Bk BT" panose="020B0502020204020303"/>
            </a:endParaRPr>
          </a:p>
          <a:p>
            <a:pPr marL="1600200" lvl="2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solidFill>
                  <a:srgbClr val="0D0D0D"/>
                </a:solidFill>
                <a:latin typeface="Futura Bk BT" panose="020B0502020204020303"/>
              </a:rPr>
              <a:t>Menu Iniciar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04D5646-0DE5-964B-D4EC-88D95ACDE4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4460" y="2947735"/>
            <a:ext cx="8096250" cy="802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89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Windows Explorer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820271" y="2686146"/>
            <a:ext cx="22665371" cy="8217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Barra de Endereço: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Mostra o caminho completo da pasta em que você está.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Permite navegar rapidamente entre pastas.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Painel de Navegação: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 de pastas e locais frequentemente acessados.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Facilita a navegação entre diferentes unidades e pastas.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Painel de Detalhes: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Exibe informações detalhadas sobre arquivos, como nome, tipo, tamanho e data de modificação.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Possibilidade de classificar os arquivos por diferentes critérios.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Barra de Ferramentas: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Botões para operações comuns, como copiar, colar, excluir, etc.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Opções para mudar o modo de visualização (ícones, lista, detalhes).</a:t>
            </a:r>
          </a:p>
        </p:txBody>
      </p:sp>
    </p:spTree>
    <p:extLst>
      <p:ext uri="{BB962C8B-B14F-4D97-AF65-F5344CB8AC3E}">
        <p14:creationId xmlns:p14="http://schemas.microsoft.com/office/powerpoint/2010/main" val="1438448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Operacionais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EE55590C-7592-8103-6FDA-6CDDA2EF37EF}"/>
              </a:ext>
            </a:extLst>
          </p:cNvPr>
          <p:cNvSpPr txBox="1"/>
          <p:nvPr/>
        </p:nvSpPr>
        <p:spPr>
          <a:xfrm>
            <a:off x="599458" y="2947735"/>
            <a:ext cx="9300735" cy="7735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Facilidades criadas pelo Sistema Operacional:</a:t>
            </a:r>
          </a:p>
          <a:p>
            <a:pPr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 fontAlgn="base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Ocultar a complexidade do hardware;</a:t>
            </a:r>
          </a:p>
          <a:p>
            <a:pPr marL="571500" indent="-571500" algn="just" fontAlgn="base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 fontAlgn="base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Oferecer interfaces padronizadas de acesso ao hardware;</a:t>
            </a:r>
          </a:p>
          <a:p>
            <a:pPr marL="571500" indent="-571500" algn="just" fontAlgn="base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 fontAlgn="base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Permitir uma visão homogênea de dispositivos distinto.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4" name="Picture 4" descr="Demystifiying The Linux Kernel – Digilent Blog">
            <a:extLst>
              <a:ext uri="{FF2B5EF4-FFF2-40B4-BE49-F238E27FC236}">
                <a16:creationId xmlns:a16="http://schemas.microsoft.com/office/drawing/2014/main" id="{98E14A5A-506A-ACC7-75EC-038D5BAE3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5400" y="3428108"/>
            <a:ext cx="10086109" cy="7974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42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Conhecendo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melhor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Windows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52907" y="1326070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202779" y="3379701"/>
            <a:ext cx="1362400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Permissão de Arquivo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 de Permissão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restringir acesso?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compartilhar arquivo?</a:t>
            </a:r>
          </a:p>
          <a:p>
            <a:pPr lvl="1"/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A3454D0-D128-40B7-82ED-57CDC3D4D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9893" y="2681829"/>
            <a:ext cx="7160242" cy="984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58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0112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Painel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Controle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1921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1921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202779" y="3379701"/>
            <a:ext cx="1362400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Gerenciamento de Dispositivos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Rede e Internet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Hardware (Teclado, monitor, mouse)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Instalação/Desinstalação de Programas</a:t>
            </a:r>
          </a:p>
          <a:p>
            <a:pPr lvl="1"/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AC4D9B0-E79B-CF3D-35C3-97C76DE5B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5452" y="3539721"/>
            <a:ext cx="8137636" cy="750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2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17826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pelos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Diretórios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52907" y="131921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1498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473614B-38D3-821D-4694-8AD25F21C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638" y="4385247"/>
            <a:ext cx="10509270" cy="655578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0CAD07E-C811-76E3-82A0-7E13DDA8DAC5}"/>
              </a:ext>
            </a:extLst>
          </p:cNvPr>
          <p:cNvSpPr txBox="1"/>
          <p:nvPr/>
        </p:nvSpPr>
        <p:spPr>
          <a:xfrm>
            <a:off x="12112086" y="3684461"/>
            <a:ext cx="11514833" cy="7694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Windows e seus aplicativos</a:t>
            </a:r>
          </a:p>
          <a:p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Tela Inicial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Calc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Notepad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Paint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Wordpad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88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53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491916" y="3052642"/>
            <a:ext cx="22334872" cy="8402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Executar os comandos de informações de sistema de forma a identificar a hora, data, versão e dados do sistema: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time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date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ver 			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systeminfo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	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Get-ComputerInfo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PowerShell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99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Variáveis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(Windows)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3227330" cy="1043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As variáveis de ambiente no Windows são valores dinâmicos nomeados que armazenam informações sobre o ambiente de operação do sistema e as configurações do usuário. Elas são parte essencial do sistema operacional e são utilizadas por programas e processos para acessar informações específicas do sistema, como diretórios de arquivos, configurações de usuário, localizações de arquivos temporários, entre outros.</a:t>
            </a:r>
          </a:p>
          <a:p>
            <a:pPr algn="just"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Essas variáveis de ambiente podem ser temporárias ou persistentes. As temporárias existem apenas durante a sessão atual do usuário e são perdidas quando a sessão é encerrada. As persistentes são armazenadas no registro do Windows e permanecem disponíveis em todas as sessões do usuário.</a:t>
            </a:r>
          </a:p>
          <a:p>
            <a:pPr algn="l"/>
            <a:endParaRPr lang="pt-BR" sz="3200" b="1" i="0" dirty="0">
              <a:solidFill>
                <a:srgbClr val="0D0D0D"/>
              </a:solidFill>
              <a:effectLst/>
              <a:latin typeface="Futura Bk BT" panose="020B0502020204020303"/>
            </a:endParaRPr>
          </a:p>
          <a:p>
            <a:pPr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Aqui estão algumas das mais comuns:</a:t>
            </a:r>
          </a:p>
          <a:p>
            <a:pPr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%USERPROFILE%: Aponta para o diretório do perfil do usuário atual.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SystemRoot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%: Aponta para a pasta onde o Windows está instalado, geralmente "C:\Windows".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%APPDATA%: Aponta para o diretório onde os aplicativos podem armazenar dados específicos do usuário. É útil para armazenar configurações e arquivos temporários de aplicativos.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ProgramFiles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% e %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ProgramFiles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(x86)%: Apontam para os diretórios padrão onde os programas são instalados no sistema de 32 bits e 64 bits, respectivamente.</a:t>
            </a: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87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Variáveis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(Windows)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3227330" cy="871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variáveis de ambiente podem ser acessadas através dos seguintes comandos:</a:t>
            </a:r>
          </a:p>
          <a:p>
            <a:pPr algn="just"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Prompt do Windows</a:t>
            </a:r>
          </a:p>
          <a:p>
            <a:pPr algn="just"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set</a:t>
            </a:r>
          </a:p>
          <a:p>
            <a:pPr algn="just"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PowerShell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env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</a:t>
            </a:r>
          </a:p>
          <a:p>
            <a:pPr algn="just"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v"/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Comando Executar (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+ R)</a:t>
            </a:r>
          </a:p>
          <a:p>
            <a:pPr algn="just"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sysdm.cpl</a:t>
            </a:r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AF67DCE7-D43B-39BE-945E-CAE43516F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4629" y="3559729"/>
            <a:ext cx="7073657" cy="803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652515" y="13235684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6250" y="13193014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Sistemas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Operacionais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7576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7690" y="13223980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EE55590C-7592-8103-6FDA-6CDDA2EF37EF}"/>
              </a:ext>
            </a:extLst>
          </p:cNvPr>
          <p:cNvSpPr txBox="1"/>
          <p:nvPr/>
        </p:nvSpPr>
        <p:spPr>
          <a:xfrm>
            <a:off x="599458" y="2704592"/>
            <a:ext cx="22649809" cy="101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</a:t>
            </a:r>
            <a:r>
              <a:rPr lang="pt-BR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Monotarefa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são conhecidos também como sistemas </a:t>
            </a:r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monoprogramáveis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se caracterizam por permitir que todos os recursos do sistema computacional (processador, memória e os periféricos) permanecem exclusivamente dedicados à execução de um único programa ou a uma única tarefa.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Multitarefa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Conhecido também com sistemas </a:t>
            </a:r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multiprogramáveis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São os sistemas operacionais mais utilizados em Desktop, notebooks e smartphones. As plataformas Windows, Mac e Linux são exemplos de sistemas operacionais que permitem que um único usuário utilize diversos programas ao mesmo tempo. Por exemplo, é possível para um usuário ao mesmo tempo ouvir musicas, fazer downloads, navegar na internet e editar um texto.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multitarefa monousuário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são encontrados em computadores pessoais ou em estações de trabalho, onde já apenas um único usuário interagindo com o sistema. Neste caso, existe a possibilidade da execução de diversas tarefas ao mesmo tempo, como a edição de texto, uma impressão e o acesso à internet.</a:t>
            </a:r>
          </a:p>
          <a:p>
            <a:pPr marL="571500" indent="-571500" algn="just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 fontAlgn="base">
              <a:spcBef>
                <a:spcPts val="325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multitarefa multiusuários: 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são ambientes que possibilitam que diversos usuários possam conectar-se ao sistema de forma simultânea.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28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Operacionais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7553" y="13234437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279904" y="11514997"/>
            <a:ext cx="451654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 descr="Windows Logo: valor, história, PNG">
            <a:extLst>
              <a:ext uri="{FF2B5EF4-FFF2-40B4-BE49-F238E27FC236}">
                <a16:creationId xmlns:a16="http://schemas.microsoft.com/office/drawing/2014/main" id="{55F49C3A-10D9-79A6-BC5A-5C892BEAE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833" y="3091487"/>
            <a:ext cx="10921167" cy="914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2733020" y="3379701"/>
            <a:ext cx="11093768" cy="8032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Família Windows</a:t>
            </a:r>
          </a:p>
          <a:p>
            <a:pPr algn="ctr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o SO mais utilizado? </a:t>
            </a:r>
          </a:p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o SO utilizado em todos segmentos?</a:t>
            </a:r>
          </a:p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o mais amigável e compatível com aplicativos e diversos fabricantes?</a:t>
            </a: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36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63550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Conhecendo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melhor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9113921" y="2704592"/>
            <a:ext cx="13624009" cy="9571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Gerenciador de Tarefas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de arquivos e extensão de arquivos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Tecla Windows e Teclas de Atalho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Explorador de Arquivos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Linha de Comando (Prompt -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PowerShell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 do Usuário relacionado a aplicativos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Permissões, Mapeamento de Rede, e Compartilhamento.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FF22456-58DB-BA40-1476-1856C7C0C3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413" y="3713455"/>
            <a:ext cx="7766384" cy="7754095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F4F23E2C-AE94-F1A5-A887-F708995BF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17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 do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04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9713187" y="2973675"/>
            <a:ext cx="14379460" cy="871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Gerenciador de Tarefas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uma ferramenta integrada ao sistema operacional Windows que permite aos usuários visualizar e gerenciar processos, aplicativos, serviços, desempenho do sistema e usuários conectados. É uma ferramenta muito útil para monitorar e controlar o que está acontecendo no seu computador.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marR="0" lvl="0" indent="-68580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Formas de acessar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Tecla de Atalho Ctrl-Shift-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</a:t>
            </a: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Ctrl-Alt-Del e opção “Gerenciador de Tarefas”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Botão Direito na Barra de Tarefas</a:t>
            </a:r>
          </a:p>
          <a:p>
            <a:pPr lvl="1"/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4BBBDD9-4681-0A12-DF2B-0D8154C639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427" y="2964858"/>
            <a:ext cx="8447407" cy="8819093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554AACC-A1E9-484A-7763-76F9A3DA4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4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13837</TotalTime>
  <Words>7573</Words>
  <Application>Microsoft Office PowerPoint</Application>
  <PresentationFormat>Personalizar</PresentationFormat>
  <Paragraphs>938</Paragraphs>
  <Slides>56</Slides>
  <Notes>55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56</vt:i4>
      </vt:variant>
    </vt:vector>
  </HeadingPairs>
  <TitlesOfParts>
    <vt:vector size="64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502</cp:revision>
  <cp:lastPrinted>2022-06-11T19:51:40Z</cp:lastPrinted>
  <dcterms:created xsi:type="dcterms:W3CDTF">2014-09-26T10:57:37Z</dcterms:created>
  <dcterms:modified xsi:type="dcterms:W3CDTF">2024-11-05T20:11:05Z</dcterms:modified>
</cp:coreProperties>
</file>