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5" r:id="rId2"/>
    <p:sldId id="525" r:id="rId3"/>
    <p:sldId id="531" r:id="rId4"/>
    <p:sldId id="532" r:id="rId5"/>
    <p:sldId id="533" r:id="rId6"/>
    <p:sldId id="534" r:id="rId7"/>
    <p:sldId id="529" r:id="rId8"/>
    <p:sldId id="528" r:id="rId9"/>
    <p:sldId id="472" r:id="rId10"/>
    <p:sldId id="535" r:id="rId11"/>
    <p:sldId id="536" r:id="rId12"/>
    <p:sldId id="537" r:id="rId13"/>
    <p:sldId id="490" r:id="rId1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506"/>
    <a:srgbClr val="FECD04"/>
    <a:srgbClr val="0579CC"/>
    <a:srgbClr val="286270"/>
    <a:srgbClr val="436B39"/>
    <a:srgbClr val="365422"/>
    <a:srgbClr val="33A9AF"/>
    <a:srgbClr val="C25252"/>
    <a:srgbClr val="DDD9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74697" autoAdjust="0"/>
  </p:normalViewPr>
  <p:slideViewPr>
    <p:cSldViewPr snapToGrid="0">
      <p:cViewPr varScale="1">
        <p:scale>
          <a:sx n="42" d="100"/>
          <a:sy n="42" d="100"/>
        </p:scale>
        <p:origin x="1680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3" d="100"/>
        <a:sy n="6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051A69-C562-4FC5-92DC-994CDC1376A2}" type="datetimeFigureOut">
              <a:rPr lang="en-US" smtClean="0"/>
              <a:t>10/8/2024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747B73-6B03-4EF3-AD40-683CE00DABF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632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81624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42621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56713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14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570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285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404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857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1691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735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4755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747B73-6B03-4EF3-AD40-683CE00DABF6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701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7204076"/>
            <a:ext cx="18288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43A69-4780-4C78-A66A-BEC093D2474F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4808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2C3FE-647B-4EE8-A5B1-033B3407D8E4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27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7449800" y="730250"/>
            <a:ext cx="525780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0" y="730250"/>
            <a:ext cx="15468600" cy="116236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3F810-7FBB-4ACC-9F63-AD92F20E6BDF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117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E1CC-B78D-459A-8A58-2865B57B0053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080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3700" y="3419477"/>
            <a:ext cx="210312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63700" y="9178927"/>
            <a:ext cx="210312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D94B47-F0F3-4A7E-BC84-0E9FAFFBA10A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3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44400" y="3651250"/>
            <a:ext cx="10363200" cy="87026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0DEBB-91E4-4E58-BBA2-D82771F11EC6}" type="datetime1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96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730251"/>
            <a:ext cx="210312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9577" y="3362326"/>
            <a:ext cx="10315574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4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344400" y="3362326"/>
            <a:ext cx="10366376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344400" y="5010150"/>
            <a:ext cx="10366376" cy="7369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4372A-84EB-44A1-AC7A-7F03E198CF8B}" type="datetime1">
              <a:rPr lang="en-US" smtClean="0"/>
              <a:t>10/8/2024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2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D670-DB26-4EC6-831B-D9A2B54624F1}" type="datetime1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409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0D3A0-6A32-4F38-B8C3-2DA09F134BA6}" type="datetime1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284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366376" y="1974851"/>
            <a:ext cx="123444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6836B-A10B-4EA9-AFE9-776688106174}" type="datetime1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50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7" y="914400"/>
            <a:ext cx="7864474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366376" y="1974851"/>
            <a:ext cx="123444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7" y="4114800"/>
            <a:ext cx="7864474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76440-D36C-4C4D-B8C3-D58ABCB2085D}" type="datetime1">
              <a:rPr lang="en-US" smtClean="0"/>
              <a:t>10/8/2024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426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6265B-520C-4279-8E5F-581D15DF3F80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BR"/>
              <a:t>Prof. Fernando Tamberlini Alves | Metodologia e Produção de Conhecimento na Cultura Digital| Aula 02 – Navegando na Internet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75539-BFBE-477A-BDB6-9CA7B44D81A5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4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12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w3schools.com/" TargetMode="Externa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ED75C6ED-B3AD-460E-AC55-DC15C10096AE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6286500"/>
            <a:ext cx="24384000" cy="2726871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8087" y="6572717"/>
            <a:ext cx="10407535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Disciplina</a:t>
            </a:r>
          </a:p>
          <a:p>
            <a:pPr algn="ctr"/>
            <a:r>
              <a:rPr lang="pt-BR" sz="4000" dirty="0">
                <a:solidFill>
                  <a:schemeClr val="bg1"/>
                </a:solidFill>
                <a:latin typeface="Futura Bk BT" panose="020B0502020204020303" pitchFamily="34" charset="0"/>
              </a:rPr>
              <a:t>Metodologia e Produção de Conhecimento na Cultura Digital</a:t>
            </a:r>
            <a:endParaRPr lang="en-US" sz="40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444127" y="7346155"/>
            <a:ext cx="9376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spc="100" dirty="0">
                <a:solidFill>
                  <a:schemeClr val="bg1"/>
                </a:solidFill>
                <a:latin typeface="Futura Bk BT" panose="020B05020202040203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PROF. FERNANDO TAMBERLINI ALVES</a:t>
            </a:r>
            <a:endParaRPr lang="en-US" sz="3200" spc="100" dirty="0">
              <a:solidFill>
                <a:schemeClr val="bg1"/>
              </a:solidFill>
              <a:latin typeface="Futura Bk BT" panose="020B0502020204020303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11939874" y="6851907"/>
            <a:ext cx="0" cy="1573273"/>
          </a:xfrm>
          <a:prstGeom prst="line">
            <a:avLst/>
          </a:prstGeom>
          <a:ln w="508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62D10B37-ACD7-4888-9ED3-D7384BEC8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7A66AC-7374-48AE-A3F6-28707B1C8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 dirty="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030" name="Picture 6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9E7B9563-E03B-495D-AB96-9B3EBBDB1E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734" y="581235"/>
            <a:ext cx="14770279" cy="42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289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5236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Elementos de Conteúdo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10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A34535D-288F-EAA7-27F2-F759D0583692}"/>
              </a:ext>
            </a:extLst>
          </p:cNvPr>
          <p:cNvSpPr txBox="1"/>
          <p:nvPr/>
        </p:nvSpPr>
        <p:spPr>
          <a:xfrm>
            <a:off x="2057400" y="2831493"/>
            <a:ext cx="1829466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Elementos de Conteúdo Comum no &lt;body&gt;:</a:t>
            </a:r>
          </a:p>
          <a:p>
            <a:pPr algn="just"/>
            <a:endParaRPr lang="pt-BR" sz="40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&lt;h1&gt; a &lt;h6&gt;: 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Tags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cabeçalhos, que variam em nível de importância e tamanho, do &lt;h1&gt; (mais importante) ao &lt;h6&gt; (menos importante).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&lt;p&gt;: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 parágrafos de texto.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img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: Insere uma imagem na página.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&lt;a&gt;: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Define um hiperlink.</a:t>
            </a:r>
          </a:p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ul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</a:t>
            </a:r>
            <a:r>
              <a:rPr lang="pt-BR" sz="4000" b="1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</a:t>
            </a:r>
            <a:r>
              <a:rPr lang="pt-BR" sz="4000" b="1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&gt;, &lt;li&gt;: 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Listas não ordenadas (&lt;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ul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&gt;) e ordenadas (&lt;</a:t>
            </a:r>
            <a:r>
              <a:rPr lang="pt-BR" sz="40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ol</a:t>
            </a:r>
            <a:r>
              <a:rPr lang="pt-BR" sz="40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&gt;), com itens de lista (&lt;li&gt;).</a:t>
            </a:r>
          </a:p>
        </p:txBody>
      </p:sp>
    </p:spTree>
    <p:extLst>
      <p:ext uri="{BB962C8B-B14F-4D97-AF65-F5344CB8AC3E}">
        <p14:creationId xmlns:p14="http://schemas.microsoft.com/office/powerpoint/2010/main" val="192340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5236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Parte  1/2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11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9A1E4251-093E-BD15-163F-58CD426F0C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42" y="3746113"/>
            <a:ext cx="22779715" cy="664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6641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52363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Parte  2/2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B0AFE7F-47EB-E221-04DE-0072551AC1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89885" y="3550950"/>
            <a:ext cx="19451500" cy="8060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173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AEEEC7F3-07C6-4494-9397-7CFE86310FAA}"/>
              </a:ext>
            </a:extLst>
          </p:cNvPr>
          <p:cNvSpPr txBox="1"/>
          <p:nvPr/>
        </p:nvSpPr>
        <p:spPr>
          <a:xfrm>
            <a:off x="16490449" y="9902442"/>
            <a:ext cx="653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ftamberlini.dev.br</a:t>
            </a:r>
          </a:p>
        </p:txBody>
      </p:sp>
      <p:sp>
        <p:nvSpPr>
          <p:cNvPr id="19" name="Oval 23">
            <a:extLst>
              <a:ext uri="{FF2B5EF4-FFF2-40B4-BE49-F238E27FC236}">
                <a16:creationId xmlns:a16="http://schemas.microsoft.com/office/drawing/2014/main" id="{569F469D-9E7B-4CC9-BB42-BFF5A07F398D}"/>
              </a:ext>
            </a:extLst>
          </p:cNvPr>
          <p:cNvSpPr/>
          <p:nvPr/>
        </p:nvSpPr>
        <p:spPr>
          <a:xfrm>
            <a:off x="2558138" y="9738818"/>
            <a:ext cx="1208312" cy="1208312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Futura Bk BT" panose="020B0502020204020303" pitchFamily="34" charset="0"/>
              </a:rPr>
              <a:t>c</a:t>
            </a:r>
          </a:p>
        </p:txBody>
      </p:sp>
      <p:pic>
        <p:nvPicPr>
          <p:cNvPr id="21" name="Picture 7">
            <a:extLst>
              <a:ext uri="{FF2B5EF4-FFF2-40B4-BE49-F238E27FC236}">
                <a16:creationId xmlns:a16="http://schemas.microsoft.com/office/drawing/2014/main" id="{1CADB059-CB2C-4F03-9DF1-47ACC6C21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8159" y="10073740"/>
            <a:ext cx="619616" cy="488403"/>
          </a:xfrm>
          <a:prstGeom prst="rect">
            <a:avLst/>
          </a:prstGeom>
        </p:spPr>
      </p:pic>
      <p:cxnSp>
        <p:nvCxnSpPr>
          <p:cNvPr id="22" name="Straight Connector 19">
            <a:extLst>
              <a:ext uri="{FF2B5EF4-FFF2-40B4-BE49-F238E27FC236}">
                <a16:creationId xmlns:a16="http://schemas.microsoft.com/office/drawing/2014/main" id="{93690DE0-50B8-4BE0-AA64-703AFE5673D4}"/>
              </a:ext>
            </a:extLst>
          </p:cNvPr>
          <p:cNvCxnSpPr/>
          <p:nvPr/>
        </p:nvCxnSpPr>
        <p:spPr>
          <a:xfrm>
            <a:off x="8493383" y="5611040"/>
            <a:ext cx="62000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3">
            <a:extLst>
              <a:ext uri="{FF2B5EF4-FFF2-40B4-BE49-F238E27FC236}">
                <a16:creationId xmlns:a16="http://schemas.microsoft.com/office/drawing/2014/main" id="{974C2307-0890-4583-9336-B28B75533561}"/>
              </a:ext>
            </a:extLst>
          </p:cNvPr>
          <p:cNvSpPr/>
          <p:nvPr/>
        </p:nvSpPr>
        <p:spPr>
          <a:xfrm>
            <a:off x="10619924" y="3168789"/>
            <a:ext cx="1990539" cy="1990539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chemeClr val="tx1">
                  <a:lumMod val="85000"/>
                  <a:lumOff val="15000"/>
                </a:schemeClr>
              </a:solidFill>
              <a:latin typeface="Futura Bk BT" panose="020B0502020204020303" pitchFamily="34" charset="0"/>
            </a:endParaRPr>
          </a:p>
        </p:txBody>
      </p:sp>
      <p:sp>
        <p:nvSpPr>
          <p:cNvPr id="26" name="TextBox 76">
            <a:extLst>
              <a:ext uri="{FF2B5EF4-FFF2-40B4-BE49-F238E27FC236}">
                <a16:creationId xmlns:a16="http://schemas.microsoft.com/office/drawing/2014/main" id="{98825F93-5DA9-4B52-BB44-5A405A6BE94C}"/>
              </a:ext>
            </a:extLst>
          </p:cNvPr>
          <p:cNvSpPr txBox="1"/>
          <p:nvPr/>
        </p:nvSpPr>
        <p:spPr>
          <a:xfrm>
            <a:off x="6883810" y="5505332"/>
            <a:ext cx="9861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80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Dúvidas?</a:t>
            </a:r>
            <a:endParaRPr lang="en-US" sz="8000" b="1" spc="1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7" name="Picture 9">
            <a:extLst>
              <a:ext uri="{FF2B5EF4-FFF2-40B4-BE49-F238E27FC236}">
                <a16:creationId xmlns:a16="http://schemas.microsoft.com/office/drawing/2014/main" id="{73E7AF21-932B-4F00-B35D-BD19C848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69568" y="3697183"/>
            <a:ext cx="1091250" cy="93375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4C713A6C-2247-4E2D-AB31-4B73F9403364}"/>
              </a:ext>
            </a:extLst>
          </p:cNvPr>
          <p:cNvSpPr txBox="1"/>
          <p:nvPr/>
        </p:nvSpPr>
        <p:spPr>
          <a:xfrm>
            <a:off x="3891007" y="9927475"/>
            <a:ext cx="871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spc="1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fernando.alves@ifrj.edu.br</a:t>
            </a:r>
          </a:p>
        </p:txBody>
      </p:sp>
      <p:pic>
        <p:nvPicPr>
          <p:cNvPr id="6146" name="Picture 2" descr="Resultado de imagem para icon web">
            <a:extLst>
              <a:ext uri="{FF2B5EF4-FFF2-40B4-BE49-F238E27FC236}">
                <a16:creationId xmlns:a16="http://schemas.microsoft.com/office/drawing/2014/main" id="{A276F8A5-E7E6-47E1-BD62-CB929709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10681" y="9738818"/>
            <a:ext cx="1228725" cy="122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6">
            <a:extLst>
              <a:ext uri="{FF2B5EF4-FFF2-40B4-BE49-F238E27FC236}">
                <a16:creationId xmlns:a16="http://schemas.microsoft.com/office/drawing/2014/main" id="{FF65915B-07B9-5693-48FD-2F49C1F6DAC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6C64952E-B244-41FE-D27D-57E5E6FDB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13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Espaço Reservado para Rodapé 2">
            <a:extLst>
              <a:ext uri="{FF2B5EF4-FFF2-40B4-BE49-F238E27FC236}">
                <a16:creationId xmlns:a16="http://schemas.microsoft.com/office/drawing/2014/main" id="{BED5F3F3-50A0-62F5-32D8-D74091109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18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Navegando na internet...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2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4523514" y="2743051"/>
            <a:ext cx="18953706" cy="93256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Navegadores/Browsers 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 Browser ou Navegador?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conhece o navegador Netscape?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os navegadores mais usados nos dias atuais?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O que é WWW, HTTP/HTTPS, URL?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domínio?</a:t>
            </a:r>
          </a:p>
          <a:p>
            <a:pPr marL="571500" indent="-571500" algn="l">
              <a:buFont typeface="Wingdings" panose="05000000000000000000" pitchFamily="2" charset="2"/>
              <a:buChar char="q"/>
            </a:pPr>
            <a:endParaRPr lang="pt-BR" sz="4000" b="0" i="0" dirty="0">
              <a:effectLst/>
              <a:latin typeface="Futura Bk BT" panose="020B0502020204020303"/>
            </a:endParaRP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E-mail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usa qual serviço de e-mail? Google, Outlook, Yahoo ou iCloud?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um e-mail com domínio próprio?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ler e enviar um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diferenciar os campos do e-mail? Para (</a:t>
            </a:r>
            <a:r>
              <a:rPr lang="pt-BR" sz="4000" dirty="0" err="1">
                <a:latin typeface="Futura Bk BT" panose="020B0502020204020303"/>
              </a:rPr>
              <a:t>To</a:t>
            </a:r>
            <a:r>
              <a:rPr lang="pt-BR" sz="4000" dirty="0">
                <a:latin typeface="Futura Bk BT" panose="020B0502020204020303"/>
              </a:rPr>
              <a:t>); </a:t>
            </a:r>
            <a:r>
              <a:rPr lang="pt-BR" sz="4000" dirty="0" err="1">
                <a:latin typeface="Futura Bk BT" panose="020B0502020204020303"/>
              </a:rPr>
              <a:t>Cc</a:t>
            </a:r>
            <a:r>
              <a:rPr lang="pt-BR" sz="4000" dirty="0">
                <a:latin typeface="Futura Bk BT" panose="020B0502020204020303"/>
              </a:rPr>
              <a:t>; </a:t>
            </a:r>
            <a:r>
              <a:rPr lang="pt-BR" sz="4000" dirty="0" err="1">
                <a:latin typeface="Futura Bk BT" panose="020B0502020204020303"/>
              </a:rPr>
              <a:t>Cco</a:t>
            </a:r>
            <a:r>
              <a:rPr lang="pt-BR" sz="4000" dirty="0">
                <a:latin typeface="Futura Bk BT" panose="020B0502020204020303"/>
              </a:rPr>
              <a:t>, Assunto(</a:t>
            </a:r>
            <a:r>
              <a:rPr lang="pt-BR" sz="4000" dirty="0" err="1">
                <a:latin typeface="Futura Bk BT" panose="020B0502020204020303"/>
              </a:rPr>
              <a:t>subject</a:t>
            </a:r>
            <a:r>
              <a:rPr lang="pt-BR" sz="4000" dirty="0">
                <a:latin typeface="Futura Bk BT" panose="020B0502020204020303"/>
              </a:rPr>
              <a:t>); Corpo; Adicionar Anexo;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programar envio de e-mail?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utiliza os itens de formatação de e-mail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E070BD3-7B5E-E795-25EF-A804483024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07" y="9144009"/>
            <a:ext cx="3877563" cy="1302060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2F89B83-CCE2-101E-3BA4-1D53A24D7D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93" y="3144489"/>
            <a:ext cx="3524250" cy="1895475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A411DCD5-A6F6-D0A6-E0B0-6A9C06E195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19286" y="5161523"/>
            <a:ext cx="2152650" cy="1628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7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Usando Redes Sociais...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3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Rede Social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uma Rede Social?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teve conta no Orkut, MySpace, Google+, ICQ, MSN?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tem conta no Facebook, Instagram, X (</a:t>
            </a:r>
            <a:r>
              <a:rPr lang="pt-BR" sz="4000" dirty="0" err="1">
                <a:latin typeface="Futura Bk BT" panose="020B0502020204020303"/>
              </a:rPr>
              <a:t>ex-Twitter</a:t>
            </a:r>
            <a:r>
              <a:rPr lang="pt-BR" sz="4000" dirty="0">
                <a:latin typeface="Futura Bk BT" panose="020B0502020204020303"/>
              </a:rPr>
              <a:t>), TikTok, LinkedIn, WhatsApp, </a:t>
            </a:r>
            <a:r>
              <a:rPr lang="pt-BR" sz="4000" dirty="0" err="1">
                <a:latin typeface="Futura Bk BT" panose="020B0502020204020303"/>
              </a:rPr>
              <a:t>Telegram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Reddit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Discord</a:t>
            </a:r>
            <a:r>
              <a:rPr lang="pt-BR" sz="4000" dirty="0">
                <a:latin typeface="Futura Bk BT" panose="020B0502020204020303"/>
              </a:rPr>
              <a:t>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diferenciar o público e o alvo de cada uma desta redes sociais?</a:t>
            </a:r>
          </a:p>
        </p:txBody>
      </p:sp>
      <p:pic>
        <p:nvPicPr>
          <p:cNvPr id="1026" name="Picture 2" descr="Sua empresa não precisa estar em todas as redes sociais">
            <a:extLst>
              <a:ext uri="{FF2B5EF4-FFF2-40B4-BE49-F238E27FC236}">
                <a16:creationId xmlns:a16="http://schemas.microsoft.com/office/drawing/2014/main" id="{A4BB5942-C162-9E0E-E114-ACFF4BBF50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079" y="3360981"/>
            <a:ext cx="7128254" cy="374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9573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Vendo Streamings...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4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Serviços de Streaming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o que é um Serviço de Streaming?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Todo o serviços de streaming tem assinatura?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o que é uma TVBOX?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sabe o que é um VOD (</a:t>
            </a:r>
            <a:r>
              <a:rPr lang="pt-BR" sz="4000" dirty="0" err="1">
                <a:latin typeface="Futura Bk BT" panose="020B0502020204020303"/>
              </a:rPr>
              <a:t>Video</a:t>
            </a:r>
            <a:r>
              <a:rPr lang="pt-BR" sz="4000" dirty="0">
                <a:latin typeface="Futura Bk BT" panose="020B0502020204020303"/>
              </a:rPr>
              <a:t> </a:t>
            </a:r>
            <a:r>
              <a:rPr lang="pt-BR" sz="4000" dirty="0" err="1">
                <a:latin typeface="Futura Bk BT" panose="020B0502020204020303"/>
              </a:rPr>
              <a:t>on</a:t>
            </a:r>
            <a:r>
              <a:rPr lang="pt-BR" sz="4000" dirty="0">
                <a:latin typeface="Futura Bk BT" panose="020B0502020204020303"/>
              </a:rPr>
              <a:t> </a:t>
            </a:r>
            <a:r>
              <a:rPr lang="pt-BR" sz="4000" dirty="0" err="1">
                <a:latin typeface="Futura Bk BT" panose="020B0502020204020303"/>
              </a:rPr>
              <a:t>Demand</a:t>
            </a:r>
            <a:r>
              <a:rPr lang="pt-BR" sz="4000" dirty="0">
                <a:latin typeface="Futura Bk BT" panose="020B0502020204020303"/>
              </a:rPr>
              <a:t>)?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sabe diferenciar SVOD, TVOD e AVOD?</a:t>
            </a:r>
          </a:p>
        </p:txBody>
      </p:sp>
      <p:pic>
        <p:nvPicPr>
          <p:cNvPr id="4" name="Picture 2" descr="Mercado de streaming cresce no Brasil - GKPB - Geek Publicitário">
            <a:extLst>
              <a:ext uri="{FF2B5EF4-FFF2-40B4-BE49-F238E27FC236}">
                <a16:creationId xmlns:a16="http://schemas.microsoft.com/office/drawing/2014/main" id="{F633B6CC-D079-9FD2-FD4F-083759F6E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8601" y="2938523"/>
            <a:ext cx="7766797" cy="434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297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Aprendendo na Internet...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5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257947" y="7747396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Plataforma de Cursos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uma plataforma de cursos? </a:t>
            </a:r>
            <a:r>
              <a:rPr lang="pt-BR" sz="4000" dirty="0" err="1">
                <a:latin typeface="Futura Bk BT" panose="020B0502020204020303"/>
              </a:rPr>
              <a:t>Coursera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Udemy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edX</a:t>
            </a:r>
            <a:r>
              <a:rPr lang="pt-BR" sz="4000" dirty="0">
                <a:latin typeface="Futura Bk BT" panose="020B0502020204020303"/>
              </a:rPr>
              <a:t>, Khan </a:t>
            </a:r>
            <a:r>
              <a:rPr lang="pt-BR" sz="4000" dirty="0" err="1">
                <a:latin typeface="Futura Bk BT" panose="020B0502020204020303"/>
              </a:rPr>
              <a:t>Academy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Skillshare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FutureLearn</a:t>
            </a:r>
            <a:r>
              <a:rPr lang="pt-BR" sz="4000" dirty="0">
                <a:latin typeface="Futura Bk BT" panose="020B0502020204020303"/>
              </a:rPr>
              <a:t>, </a:t>
            </a:r>
            <a:r>
              <a:rPr lang="pt-BR" sz="4000" dirty="0" err="1">
                <a:latin typeface="Futura Bk BT" panose="020B0502020204020303"/>
              </a:rPr>
              <a:t>Pluralsight</a:t>
            </a:r>
            <a:r>
              <a:rPr lang="pt-BR" sz="4000" dirty="0">
                <a:latin typeface="Futura Bk BT" panose="020B0502020204020303"/>
              </a:rPr>
              <a:t>, Alison, </a:t>
            </a:r>
            <a:r>
              <a:rPr lang="pt-BR" sz="4000" dirty="0" err="1">
                <a:latin typeface="Futura Bk BT" panose="020B0502020204020303"/>
              </a:rPr>
              <a:t>Domestika</a:t>
            </a:r>
            <a:r>
              <a:rPr lang="pt-BR" sz="4000" dirty="0">
                <a:latin typeface="Futura Bk BT" panose="020B0502020204020303"/>
              </a:rPr>
              <a:t>.</a:t>
            </a:r>
            <a:endParaRPr lang="pt-BR" sz="4000" b="0" i="0" dirty="0">
              <a:effectLst/>
              <a:latin typeface="Futura Bk BT" panose="020B0502020204020303"/>
            </a:endParaRP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conhece os cursos EAD da Rede Federal?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a ALURA, TREINAWEB, DEVMEDIA,ASIMOV?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Você assiste cursos no Youtube?</a:t>
            </a:r>
            <a:endParaRPr lang="pt-BR" sz="4000" b="0" i="0" dirty="0">
              <a:effectLst/>
              <a:latin typeface="Futura Bk BT" panose="020B0502020204020303"/>
            </a:endParaRPr>
          </a:p>
        </p:txBody>
      </p:sp>
      <p:pic>
        <p:nvPicPr>
          <p:cNvPr id="3074" name="Picture 2" descr="Coursera">
            <a:extLst>
              <a:ext uri="{FF2B5EF4-FFF2-40B4-BE49-F238E27FC236}">
                <a16:creationId xmlns:a16="http://schemas.microsoft.com/office/drawing/2014/main" id="{E049C512-F5BC-1EEF-D31A-012660EC4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1386" y="509907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283A0B85-C13B-77DB-BB41-187AEDDE97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234" y="5808436"/>
            <a:ext cx="3505200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edX Free Online Course New Logo PNG vector in SVG, PDF, AI, CDR format">
            <a:extLst>
              <a:ext uri="{FF2B5EF4-FFF2-40B4-BE49-F238E27FC236}">
                <a16:creationId xmlns:a16="http://schemas.microsoft.com/office/drawing/2014/main" id="{7128FCA0-97F7-69A0-699E-246F30C42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9834" y="3315744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ave you seen our new look? - Khan Academy Blog">
            <a:extLst>
              <a:ext uri="{FF2B5EF4-FFF2-40B4-BE49-F238E27FC236}">
                <a16:creationId xmlns:a16="http://schemas.microsoft.com/office/drawing/2014/main" id="{459817CF-8A04-5512-DDF4-97994589B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297" y="3565294"/>
            <a:ext cx="4010025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7FAD341C-E30E-71C4-5F54-374C698EF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7985" y="5495723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>
            <a:extLst>
              <a:ext uri="{FF2B5EF4-FFF2-40B4-BE49-F238E27FC236}">
                <a16:creationId xmlns:a16="http://schemas.microsoft.com/office/drawing/2014/main" id="{9B4574D6-20C1-979D-F207-4FA49BC61D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0281" y="5591175"/>
            <a:ext cx="3600450" cy="1266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>
            <a:extLst>
              <a:ext uri="{FF2B5EF4-FFF2-40B4-BE49-F238E27FC236}">
                <a16:creationId xmlns:a16="http://schemas.microsoft.com/office/drawing/2014/main" id="{3CCD923C-0689-43E8-D4E8-1B53BD090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7874" y="3341456"/>
            <a:ext cx="2867025" cy="15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Instituto Federal de Educação, Ciência e Tecnologia – Wikipédia, a  enciclopédia livre">
            <a:extLst>
              <a:ext uri="{FF2B5EF4-FFF2-40B4-BE49-F238E27FC236}">
                <a16:creationId xmlns:a16="http://schemas.microsoft.com/office/drawing/2014/main" id="{741C11E1-DCC3-61D6-9D6F-5EC3AA662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719" y="2922494"/>
            <a:ext cx="18669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Alura Cursos Online">
            <a:extLst>
              <a:ext uri="{FF2B5EF4-FFF2-40B4-BE49-F238E27FC236}">
                <a16:creationId xmlns:a16="http://schemas.microsoft.com/office/drawing/2014/main" id="{7DA96BB3-1026-1E47-D245-40B66D892F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209" y="3315744"/>
            <a:ext cx="1613838" cy="16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2" name="Picture 20" descr="TreinaWeb">
            <a:extLst>
              <a:ext uri="{FF2B5EF4-FFF2-40B4-BE49-F238E27FC236}">
                <a16:creationId xmlns:a16="http://schemas.microsoft.com/office/drawing/2014/main" id="{4AFA02AC-3C42-7E32-B11E-658B18220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7506" y="5434774"/>
            <a:ext cx="1575913" cy="1575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4" name="Picture 22" descr="Asimov Academy Funcionários, localidade, ex-alunos | LinkedIn">
            <a:extLst>
              <a:ext uri="{FF2B5EF4-FFF2-40B4-BE49-F238E27FC236}">
                <a16:creationId xmlns:a16="http://schemas.microsoft.com/office/drawing/2014/main" id="{8B64632D-D880-23C3-2764-63ADC30C0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52043" y="5384069"/>
            <a:ext cx="1613838" cy="1613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6" name="Picture 24" descr="DevMedia | Rio de Janeiro RJ">
            <a:extLst>
              <a:ext uri="{FF2B5EF4-FFF2-40B4-BE49-F238E27FC236}">
                <a16:creationId xmlns:a16="http://schemas.microsoft.com/office/drawing/2014/main" id="{BDE67820-6B48-5EC8-031B-F30AA028A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8992" y="3222538"/>
            <a:ext cx="1828510" cy="1828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239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>
            <a:extLst>
              <a:ext uri="{FF2B5EF4-FFF2-40B4-BE49-F238E27FC236}">
                <a16:creationId xmlns:a16="http://schemas.microsoft.com/office/drawing/2014/main" id="{0116067A-D666-8C0C-6B2D-DB22C46C31FC}"/>
              </a:ext>
            </a:extLst>
          </p:cNvPr>
          <p:cNvSpPr/>
          <p:nvPr/>
        </p:nvSpPr>
        <p:spPr>
          <a:xfrm>
            <a:off x="0" y="1296471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Ferramentas de IA...</a:t>
            </a:r>
            <a:endParaRPr lang="en-US" sz="28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Espaço Reservado para Número de Slide 1">
            <a:extLst>
              <a:ext uri="{FF2B5EF4-FFF2-40B4-BE49-F238E27FC236}">
                <a16:creationId xmlns:a16="http://schemas.microsoft.com/office/drawing/2014/main" id="{E1BD4A4A-95EC-412D-92F5-882C6B3F5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6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5" name="Espaço Reservado para Rodapé 2">
            <a:extLst>
              <a:ext uri="{FF2B5EF4-FFF2-40B4-BE49-F238E27FC236}">
                <a16:creationId xmlns:a16="http://schemas.microsoft.com/office/drawing/2014/main" id="{0C9F309A-98CD-4500-9E37-66C2AE56E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1353" y="12964719"/>
            <a:ext cx="23185867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CB1EAB97-D259-5816-9100-B0487F01EF02}"/>
              </a:ext>
            </a:extLst>
          </p:cNvPr>
          <p:cNvSpPr txBox="1"/>
          <p:nvPr/>
        </p:nvSpPr>
        <p:spPr>
          <a:xfrm>
            <a:off x="2715147" y="8018959"/>
            <a:ext cx="1895370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q"/>
            </a:pPr>
            <a:r>
              <a:rPr lang="pt-BR" sz="4000" b="1" i="0" dirty="0">
                <a:effectLst/>
                <a:latin typeface="Futura Bk BT" panose="020B0502020204020303"/>
              </a:rPr>
              <a:t>Ferramentas de IA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conhece uma ferramenta de IA? 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dirty="0">
                <a:latin typeface="Futura Bk BT" panose="020B0502020204020303"/>
              </a:rPr>
              <a:t>Quais tipos de ferramentas de IA você conhece?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</a:t>
            </a:r>
            <a:r>
              <a:rPr lang="pt-BR" sz="4000" dirty="0">
                <a:latin typeface="Futura Bk BT" panose="020B0502020204020303"/>
              </a:rPr>
              <a:t> utiliza essas ferramentas para que?</a:t>
            </a:r>
          </a:p>
          <a:p>
            <a:pPr marL="1485900" lvl="1" indent="-571500">
              <a:buFont typeface="Wingdings" panose="05000000000000000000" pitchFamily="2" charset="2"/>
              <a:buChar char="ü"/>
            </a:pPr>
            <a:r>
              <a:rPr lang="pt-BR" sz="4000" b="0" i="0" dirty="0">
                <a:effectLst/>
                <a:latin typeface="Futura Bk BT" panose="020B0502020204020303"/>
              </a:rPr>
              <a:t>Você consegue perguntar algo que elas não respondem corretamente?</a:t>
            </a:r>
          </a:p>
        </p:txBody>
      </p:sp>
      <p:pic>
        <p:nvPicPr>
          <p:cNvPr id="4098" name="Picture 2" descr="ChatGPT logo and Its History | LogoMyWay">
            <a:extLst>
              <a:ext uri="{FF2B5EF4-FFF2-40B4-BE49-F238E27FC236}">
                <a16:creationId xmlns:a16="http://schemas.microsoft.com/office/drawing/2014/main" id="{2A474A8E-4F39-6775-D43F-7FA9C9F5A1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744" y="4423345"/>
            <a:ext cx="4547235" cy="264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laude AI: Your new favorite assistant - Jennergy QuickShare">
            <a:extLst>
              <a:ext uri="{FF2B5EF4-FFF2-40B4-BE49-F238E27FC236}">
                <a16:creationId xmlns:a16="http://schemas.microsoft.com/office/drawing/2014/main" id="{76D3EEDC-8D75-EC80-5360-8E9DCEEBF6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4323" y="4423345"/>
            <a:ext cx="5015354" cy="264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id="{70BD35FD-84E3-5DE4-15C7-87098C279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3654" y="4818734"/>
            <a:ext cx="5275199" cy="193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00711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09192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Continuação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19" y="4855949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275320" y="2805433"/>
            <a:ext cx="15551468" cy="95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Google caso não tenha;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conta no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Github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criar o repositório “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minhapagina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Criar o arquivo index.html no repositório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recém-cridado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; 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Editar o arquivo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incluindo uma breve apresentação sobre o aluno;</a:t>
            </a:r>
          </a:p>
          <a:p>
            <a:pPr marL="742950" indent="-742950" algn="just">
              <a:buFont typeface="+mj-lt"/>
              <a:buAutoNum type="arabicPeriod"/>
            </a:pPr>
            <a:endParaRPr lang="pt-BR" sz="44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página </a:t>
            </a:r>
            <a:r>
              <a:rPr lang="pt-BR" sz="4400" dirty="0" err="1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html</a:t>
            </a:r>
            <a:r>
              <a:rPr lang="pt-BR" sz="44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 também deverá falar sobre a personalidade pública escolhida pelo aluno, um livro ou filme e um curso on-line.</a:t>
            </a: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5718D514-A3EC-D8C7-0120-5E4DB8A58B3E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F58C17CD-3CF5-3459-5B3B-2FCAE39C2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595BCF94-E4BB-0A6D-5FAD-485C86F7F2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773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865728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Atividade Prática I - Continuação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Vetores e ilustrações de Aluno computador para download gratuito | Freepik">
            <a:extLst>
              <a:ext uri="{FF2B5EF4-FFF2-40B4-BE49-F238E27FC236}">
                <a16:creationId xmlns:a16="http://schemas.microsoft.com/office/drawing/2014/main" id="{26A67E16-CDBA-AA8D-9A11-B5FD7CA9B3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27793"/>
            <a:ext cx="8092071" cy="48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8">
            <a:extLst>
              <a:ext uri="{FF2B5EF4-FFF2-40B4-BE49-F238E27FC236}">
                <a16:creationId xmlns:a16="http://schemas.microsoft.com/office/drawing/2014/main" id="{7BF0C425-8E7E-BB2F-FFF3-E03BFE52332F}"/>
              </a:ext>
            </a:extLst>
          </p:cNvPr>
          <p:cNvSpPr txBox="1"/>
          <p:nvPr/>
        </p:nvSpPr>
        <p:spPr>
          <a:xfrm>
            <a:off x="8092071" y="2805433"/>
            <a:ext cx="15734717" cy="10125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 página deverá incluir um link de alguma Rede Social do aluno ou da personalidade escolhida;</a:t>
            </a:r>
            <a:endParaRPr lang="pt-BR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As seções da página deverá ter um cabeçalho específico;</a:t>
            </a:r>
            <a:endParaRPr lang="pt-BR" sz="4800" dirty="0">
              <a:latin typeface="Courier New" panose="02070309020205020404" pitchFamily="49" charset="0"/>
              <a:ea typeface="Tahoma" panose="020B0604030504040204" pitchFamily="34" charset="0"/>
              <a:cs typeface="Courier New" panose="02070309020205020404" pitchFamily="49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aluno deverá incluir uma imagem do livro ou do filme;</a:t>
            </a:r>
          </a:p>
          <a:p>
            <a:pPr marL="914400" indent="-914400" algn="just">
              <a:buFont typeface="+mj-lt"/>
              <a:buAutoNum type="arabicPeriod" startAt="5"/>
            </a:pP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indent="-914400" algn="just">
              <a:buFont typeface="+mj-lt"/>
              <a:buAutoNum type="arabicPeriod" startAt="5"/>
            </a:pP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O aluno deverá incluir um lista com os tópicos ou aulas do curso.</a:t>
            </a:r>
          </a:p>
          <a:p>
            <a:pPr algn="just"/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</a:rPr>
              <a:t>* Sugestão: Site </a:t>
            </a:r>
            <a:r>
              <a:rPr lang="pt-BR" sz="4800" dirty="0">
                <a:latin typeface="Futura Bk BT" panose="020B0502020204020303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https://www.w3schools.com/</a:t>
            </a:r>
            <a:endParaRPr lang="pt-BR" sz="4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indent="-742950" algn="just">
              <a:buFont typeface="+mj-lt"/>
              <a:buAutoNum type="arabicPeriod" startAt="5"/>
            </a:pPr>
            <a:endParaRPr lang="pt-BR" sz="2800" dirty="0">
              <a:latin typeface="Futura Bk BT" panose="020B0502020204020303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Rectangle 6">
            <a:extLst>
              <a:ext uri="{FF2B5EF4-FFF2-40B4-BE49-F238E27FC236}">
                <a16:creationId xmlns:a16="http://schemas.microsoft.com/office/drawing/2014/main" id="{713CA7D3-B40D-DF8B-4505-84DCC529A1A5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3" name="Espaço Reservado para Número de Slide 1">
            <a:extLst>
              <a:ext uri="{FF2B5EF4-FFF2-40B4-BE49-F238E27FC236}">
                <a16:creationId xmlns:a16="http://schemas.microsoft.com/office/drawing/2014/main" id="{DB6E2128-781D-3F72-35E7-49AF7299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8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0553475-4B43-666A-0DCB-5B06BFF62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986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/>
          <p:cNvCxnSpPr>
            <a:cxnSpLocks/>
          </p:cNvCxnSpPr>
          <p:nvPr/>
        </p:nvCxnSpPr>
        <p:spPr>
          <a:xfrm>
            <a:off x="1006413" y="2248450"/>
            <a:ext cx="18039878" cy="0"/>
          </a:xfrm>
          <a:prstGeom prst="line">
            <a:avLst/>
          </a:prstGeom>
          <a:ln w="508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 flipH="1">
            <a:off x="-3" y="1419726"/>
            <a:ext cx="192507" cy="1528009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2C9398"/>
              </a:solidFill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9560AA70-139C-4738-896D-421A126AD600}"/>
              </a:ext>
            </a:extLst>
          </p:cNvPr>
          <p:cNvSpPr txBox="1"/>
          <p:nvPr/>
        </p:nvSpPr>
        <p:spPr>
          <a:xfrm>
            <a:off x="1006413" y="798966"/>
            <a:ext cx="170810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600" b="1" spc="100" dirty="0"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Resolução – Estrutura Básica HTML</a:t>
            </a:r>
            <a:endParaRPr lang="en-US" sz="6600" b="1" spc="100" dirty="0">
              <a:latin typeface="Arial Black" panose="020B0A0402010202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050" name="Picture 2" descr="Revistas Científicas do Instituto Federal de Educação, Ciência e Tecnologia  do Rio de Janeiro">
            <a:extLst>
              <a:ext uri="{FF2B5EF4-FFF2-40B4-BE49-F238E27FC236}">
                <a16:creationId xmlns:a16="http://schemas.microsoft.com/office/drawing/2014/main" id="{E29FDD59-64FE-484F-8B59-797967A45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50013" y="468941"/>
            <a:ext cx="46767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6">
            <a:extLst>
              <a:ext uri="{FF2B5EF4-FFF2-40B4-BE49-F238E27FC236}">
                <a16:creationId xmlns:a16="http://schemas.microsoft.com/office/drawing/2014/main" id="{EBAAAFD0-D7C9-7A80-6067-1909882FE913}"/>
              </a:ext>
            </a:extLst>
          </p:cNvPr>
          <p:cNvSpPr/>
          <p:nvPr/>
        </p:nvSpPr>
        <p:spPr>
          <a:xfrm>
            <a:off x="0" y="12987579"/>
            <a:ext cx="24406412" cy="736496"/>
          </a:xfrm>
          <a:prstGeom prst="rect">
            <a:avLst/>
          </a:prstGeom>
          <a:solidFill>
            <a:srgbClr val="000000"/>
          </a:solidFill>
          <a:ln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dirty="0">
              <a:solidFill>
                <a:srgbClr val="2C8698"/>
              </a:solidFill>
              <a:latin typeface="Futura Bk BT" panose="020B0502020204020303" pitchFamily="34" charset="0"/>
            </a:endParaRPr>
          </a:p>
        </p:txBody>
      </p:sp>
      <p:sp>
        <p:nvSpPr>
          <p:cNvPr id="4" name="Espaço Reservado para Número de Slide 1">
            <a:extLst>
              <a:ext uri="{FF2B5EF4-FFF2-40B4-BE49-F238E27FC236}">
                <a16:creationId xmlns:a16="http://schemas.microsoft.com/office/drawing/2014/main" id="{14F12A44-7EAA-D340-6283-70A7BC2CF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8530047" y="13077826"/>
            <a:ext cx="5486400" cy="730250"/>
          </a:xfrm>
        </p:spPr>
        <p:txBody>
          <a:bodyPr/>
          <a:lstStyle/>
          <a:p>
            <a:fld id="{C7575539-BFBE-477A-BDB6-9CA7B44D81A5}" type="slidenum">
              <a:rPr lang="en-US" smtClean="0">
                <a:solidFill>
                  <a:schemeClr val="bg1"/>
                </a:solidFill>
              </a:rPr>
              <a:t>9</a:t>
            </a:fld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Espaço Reservado para Rodapé 2">
            <a:extLst>
              <a:ext uri="{FF2B5EF4-FFF2-40B4-BE49-F238E27FC236}">
                <a16:creationId xmlns:a16="http://schemas.microsoft.com/office/drawing/2014/main" id="{D2D07453-0960-C54C-292C-81DB5396E7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15153" y="12986386"/>
            <a:ext cx="23801294" cy="730250"/>
          </a:xfrm>
        </p:spPr>
        <p:txBody>
          <a:bodyPr/>
          <a:lstStyle/>
          <a:p>
            <a:r>
              <a:rPr lang="pt-BR" sz="2800">
                <a:solidFill>
                  <a:schemeClr val="bg1"/>
                </a:solidFill>
                <a:latin typeface="Futura Bk BT" panose="020B0502020204020303" pitchFamily="34" charset="0"/>
              </a:rPr>
              <a:t>Prof. Fernando Tamberlini Alves | Metodologia e Produção de Conhecimento na Cultura Digital| Aula 02 – Navegando na Internet</a:t>
            </a:r>
            <a:endParaRPr lang="en-US" sz="2800" dirty="0">
              <a:solidFill>
                <a:schemeClr val="bg1"/>
              </a:solidFill>
              <a:latin typeface="Futura Bk BT" panose="020B0502020204020303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D3204E1-B79B-69E8-249E-7C78E4023F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2816" y="3414097"/>
            <a:ext cx="16463963" cy="814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4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12086</TotalTime>
  <Words>926</Words>
  <Application>Microsoft Office PowerPoint</Application>
  <PresentationFormat>Personalizar</PresentationFormat>
  <Paragraphs>117</Paragraphs>
  <Slides>13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Courier New</vt:lpstr>
      <vt:lpstr>Futura Bk BT</vt:lpstr>
      <vt:lpstr>Wingdings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Fernando Tamberlini Alves</cp:lastModifiedBy>
  <cp:revision>482</cp:revision>
  <cp:lastPrinted>2022-06-11T19:51:40Z</cp:lastPrinted>
  <dcterms:created xsi:type="dcterms:W3CDTF">2014-09-26T10:57:37Z</dcterms:created>
  <dcterms:modified xsi:type="dcterms:W3CDTF">2024-10-09T03:36:33Z</dcterms:modified>
</cp:coreProperties>
</file>