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65" r:id="rId2"/>
    <p:sldId id="472" r:id="rId3"/>
    <p:sldId id="511" r:id="rId4"/>
    <p:sldId id="512" r:id="rId5"/>
    <p:sldId id="514" r:id="rId6"/>
    <p:sldId id="515" r:id="rId7"/>
    <p:sldId id="516" r:id="rId8"/>
    <p:sldId id="505" r:id="rId9"/>
    <p:sldId id="506" r:id="rId10"/>
    <p:sldId id="518" r:id="rId11"/>
    <p:sldId id="508" r:id="rId12"/>
    <p:sldId id="526" r:id="rId13"/>
    <p:sldId id="529" r:id="rId14"/>
    <p:sldId id="473" r:id="rId15"/>
    <p:sldId id="519" r:id="rId16"/>
    <p:sldId id="520" r:id="rId17"/>
    <p:sldId id="521" r:id="rId18"/>
    <p:sldId id="522" r:id="rId19"/>
    <p:sldId id="523" r:id="rId20"/>
    <p:sldId id="524" r:id="rId21"/>
    <p:sldId id="530" r:id="rId22"/>
    <p:sldId id="531" r:id="rId23"/>
    <p:sldId id="532" r:id="rId24"/>
    <p:sldId id="533" r:id="rId25"/>
    <p:sldId id="534" r:id="rId26"/>
    <p:sldId id="527" r:id="rId27"/>
    <p:sldId id="537" r:id="rId28"/>
    <p:sldId id="536" r:id="rId29"/>
    <p:sldId id="528" r:id="rId30"/>
    <p:sldId id="535" r:id="rId31"/>
    <p:sldId id="474" r:id="rId32"/>
    <p:sldId id="490" r:id="rId33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4697" autoAdjust="0"/>
  </p:normalViewPr>
  <p:slideViewPr>
    <p:cSldViewPr snapToGrid="0">
      <p:cViewPr varScale="1">
        <p:scale>
          <a:sx n="42" d="100"/>
          <a:sy n="42" d="100"/>
        </p:scale>
        <p:origin x="1680" y="3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964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0880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3009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8180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8705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772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8661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7492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0676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197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1733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1356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1183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3013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0194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8331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7841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7967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841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7357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490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6129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4188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88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323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361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0953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5506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261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06380-6DBF-4464-B2A0-EA4E16AF1230}" type="datetime1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BC0C0-0377-4135-95C1-00A3C585371D}" type="datetime1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5B591-168D-4DF4-8225-504AA9320E8F}" type="datetime1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D645-1D6E-4748-85E7-AA86930AD6F2}" type="datetime1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C3AE0-CF36-4BFF-8847-7261FCF7DF79}" type="datetime1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76D1A-AB8F-47C5-B604-82C180DE3C88}" type="datetime1">
              <a:rPr lang="en-US" smtClean="0"/>
              <a:t>10/1/2024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E552-848D-4E05-B27F-638ACFC623FC}" type="datetime1">
              <a:rPr lang="en-US" smtClean="0"/>
              <a:t>10/1/2024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79873-6FEC-4C6C-96D5-835CE018A4CB}" type="datetime1">
              <a:rPr lang="en-US" smtClean="0"/>
              <a:t>10/1/2024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7EA-DD75-4FD5-9BFE-C3AFC5286380}" type="datetime1">
              <a:rPr lang="en-US" smtClean="0"/>
              <a:t>10/1/2024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0963-8C0B-4519-9488-E199E9C38311}" type="datetime1">
              <a:rPr lang="en-US" smtClean="0"/>
              <a:t>10/1/2024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984DB-5E18-46A4-AB23-2A4AC029A6A0}" type="datetime1">
              <a:rPr lang="en-US" smtClean="0"/>
              <a:t>10/1/2024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80705-EF5D-4FBD-988E-17143DF3ECC3}" type="datetime1">
              <a:rPr lang="en-US" smtClean="0"/>
              <a:t>10/1/2024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MSc Fernando Chagas | Arquitetura de Computadores | Aula 02 – Sistemas de Numeração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1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hyperlink" Target="https://github.com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fernando.alves@ifrj.edu.br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Metodologia e Produção de Conhecimento na Cultura Digital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Onde está o conhecimento?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4102" name="Picture 6" descr="Biblioteca Nacional - história, localização, acervo, fotos - InfoEscola">
            <a:extLst>
              <a:ext uri="{FF2B5EF4-FFF2-40B4-BE49-F238E27FC236}">
                <a16:creationId xmlns:a16="http://schemas.microsoft.com/office/drawing/2014/main" id="{F225208A-3C0E-FC1B-0275-DA573823F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738" y="2947735"/>
            <a:ext cx="9207508" cy="613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A sede da Biblioteca Nacional, na Cinelândia">
            <a:extLst>
              <a:ext uri="{FF2B5EF4-FFF2-40B4-BE49-F238E27FC236}">
                <a16:creationId xmlns:a16="http://schemas.microsoft.com/office/drawing/2014/main" id="{BA3B093D-A6BA-2166-A8B7-4DDC38E9D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492" y="8154037"/>
            <a:ext cx="6555988" cy="4370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Tá indo pra onde?: Real Gabinete Português de Leitura, Theatro Municipal e  Biblioteca Nacional - 3 tesouros históricos no centro do Rio de Janeiro">
            <a:extLst>
              <a:ext uri="{FF2B5EF4-FFF2-40B4-BE49-F238E27FC236}">
                <a16:creationId xmlns:a16="http://schemas.microsoft.com/office/drawing/2014/main" id="{E6879BA5-6599-9C7F-4FDC-804619CCB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9647" y="3097375"/>
            <a:ext cx="6605426" cy="540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istória do o Real Gabinete Português de Leitura - Diário do Rio de Janeiro">
            <a:extLst>
              <a:ext uri="{FF2B5EF4-FFF2-40B4-BE49-F238E27FC236}">
                <a16:creationId xmlns:a16="http://schemas.microsoft.com/office/drawing/2014/main" id="{1743E399-1E7E-BE71-777D-828964DE7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7885" y="7986628"/>
            <a:ext cx="7324256" cy="410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17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Obtenção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Conhecimento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Era Digital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444B1D6-8D8A-E4CC-18E0-A94CF7BF6C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17969" y="2704592"/>
            <a:ext cx="9695429" cy="9711807"/>
          </a:xfrm>
          <a:prstGeom prst="rect">
            <a:avLst/>
          </a:prstGeom>
        </p:spPr>
      </p:pic>
      <p:pic>
        <p:nvPicPr>
          <p:cNvPr id="3074" name="Picture 2" descr="Giro de Conhecimento reúne mais de 500 lives gratuitas com conteúdo  acadêmico e profissional - Portal Radar">
            <a:extLst>
              <a:ext uri="{FF2B5EF4-FFF2-40B4-BE49-F238E27FC236}">
                <a16:creationId xmlns:a16="http://schemas.microsoft.com/office/drawing/2014/main" id="{CCA412D3-E065-ADC8-C979-D860AB900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128" y="5369864"/>
            <a:ext cx="6865224" cy="438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14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Bigtechs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5124" name="Picture 4" descr="Você sabe o que são big techs?">
            <a:extLst>
              <a:ext uri="{FF2B5EF4-FFF2-40B4-BE49-F238E27FC236}">
                <a16:creationId xmlns:a16="http://schemas.microsoft.com/office/drawing/2014/main" id="{1BC9EF47-9B60-AE9C-5F22-8844B4503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530" y="2496278"/>
            <a:ext cx="14550483" cy="942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87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Pirâmide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Aprendizado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6" name="Picture 2" descr="https://miro.medium.com/v2/resize:fit:1000/1*dp2nDyZ9fwiTzv6lgzlTy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088" y="3128902"/>
            <a:ext cx="18017984" cy="962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75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das Gerações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" name="Picture 2" descr="Um guia sobre as características das gerações e a influência de cada uma no  convívio das empresas - edupulses . Atividades de interação para aumentar o  engajamento">
            <a:extLst>
              <a:ext uri="{FF2B5EF4-FFF2-40B4-BE49-F238E27FC236}">
                <a16:creationId xmlns:a16="http://schemas.microsoft.com/office/drawing/2014/main" id="{38E6D57D-1C68-59BE-C854-ACF6F616B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787" y="2239600"/>
            <a:ext cx="9697337" cy="1072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14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das Gerações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060AB842-F0D7-226E-869F-9008D759A824}"/>
              </a:ext>
            </a:extLst>
          </p:cNvPr>
          <p:cNvSpPr txBox="1"/>
          <p:nvPr/>
        </p:nvSpPr>
        <p:spPr>
          <a:xfrm>
            <a:off x="5910145" y="3990575"/>
            <a:ext cx="17247569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Geração Baby Boomers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Baby Boomers recebem esse nome porque são fruto de uma explosão populacional ocorrida logo após o fim da Segunda Guerra Mundial, quando os combatentes, nos Estados Unidos, finalmente puderam voltar para suas casas e constituir uma família.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Quando jovens, os Baby Boomers valorizavam muito o trabalho e tinham uma forte preocupação em construir um patrimônio e ter uma carreira profissional estável, permanecendo no mesmo emprego por décadas até a aposentadoria. E esse tipo de comportamento que nasceu no EUA acabou se espalhando por diversos países do mundo.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 essa geração, o tempo de experiência era mais valorizado do que a criatividade e a inovação. Isso se deve principalmente ao fato de que, naquela época, a concorrência no mercado de trabalho não era tão acirrada e não havia tanta variedade de profissões como temos hoje em dia.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7ED7CA4-3FCB-2C72-AB8C-E512025AE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413" y="2934290"/>
            <a:ext cx="3813823" cy="916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47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das Gerações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060AB842-F0D7-226E-869F-9008D759A824}"/>
              </a:ext>
            </a:extLst>
          </p:cNvPr>
          <p:cNvSpPr txBox="1"/>
          <p:nvPr/>
        </p:nvSpPr>
        <p:spPr>
          <a:xfrm>
            <a:off x="5490130" y="2654014"/>
            <a:ext cx="17247569" cy="1006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Geração X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Cresceu no período de Guerra Fria e foi a primeira a experimentar os avanços tecnológicos. Esse grupo de indivíduos nasceu entre a metade da década de 60 e início da década de 80.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campo profissional, os indivíduos da geração X não costumam ousar muito. Eles valorizam bastante a busca pela ascensão de cargos na empresa em que trabalham e geralmente ficam muito tempo na mesma organização. Uma outra característica importante dessa geração X é que eles foram os primeiros a verem ambos os pais saindo para trabalhar, por isso, é uma geração que tende a ser responsável com as coisas da casa.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Além disso, quem é da geração X prefere não ser gerenciado em todos os detalhes do trabalho. Eles gostam de entender os processos de negócios como um todo. Ou seja, eles buscam pela independência e individualidade, mas sem perder características importantes da convivência em grupo.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perfil mais conservador, atualmente, a geração X é muitas vezes a aposta das empresas para cargos de maior responsabilidade. Ou seja, se você atua no mercado com soluções em que o seu público-alvo são gestores e líderes, é bem provável que conhecer mais da geração X te ajude a compreender como vender melhor.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53AEF2D-A1DD-5426-7DC3-2299E9E57F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6286" y="2654014"/>
            <a:ext cx="3200233" cy="958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09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das Gerações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060AB842-F0D7-226E-869F-9008D759A824}"/>
              </a:ext>
            </a:extLst>
          </p:cNvPr>
          <p:cNvSpPr txBox="1"/>
          <p:nvPr/>
        </p:nvSpPr>
        <p:spPr>
          <a:xfrm>
            <a:off x="5490130" y="2654014"/>
            <a:ext cx="17247569" cy="877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Geração X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Outras características da geração x são: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Adaptação a Mudanças: a geração X cresceu em um período de rápidas mudanças tecnológicas e sociais, o que a tornou mais adaptável a ambientes em transformação. Eles geralmente são capazes de se ajustar a novas tecnologias e processos com relativa facilidade.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Equilíbrio entre Trabalho e Vida Pessoal: além disso, a geração X foi uma das primeiras a buscar um equilíbrio saudável entre trabalho e vida pessoal. Eles valorizam o tempo com a família, hobbies e outras atividades fora do ambiente de trabalho.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Valorização da Experiência: a geração X também valoriza a experiência acumulada ao longo do tempo. Eles acreditam que sua trajetória de trabalho e suas conquistas devem ser reconhecidas.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Valorização da Estabilidade: embora sejam adaptáveis, muitos membros da geração X também valorizam a estabilidade e a segurança no emprego.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53AEF2D-A1DD-5426-7DC3-2299E9E57F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6286" y="2654014"/>
            <a:ext cx="3200233" cy="958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41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das Gerações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060AB842-F0D7-226E-869F-9008D759A824}"/>
              </a:ext>
            </a:extLst>
          </p:cNvPr>
          <p:cNvSpPr txBox="1"/>
          <p:nvPr/>
        </p:nvSpPr>
        <p:spPr>
          <a:xfrm>
            <a:off x="5490130" y="2654014"/>
            <a:ext cx="17247569" cy="10495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Geração Y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comportamento da geração Y no mercado de trabalho é bem diferente do comportamento observado na geração X.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também conhecidos como </a:t>
            </a:r>
            <a:r>
              <a:rPr lang="pt-BR" sz="2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Millennials</a:t>
            </a: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são mais exigentes em relação às funções que eles desempenham e têm menos receio de largar um emprego para fazer algo que realmente o traga satisfação como profissional e como pessoa.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Segundo uma pesquisa realizada pela Mind </a:t>
            </a:r>
            <a:r>
              <a:rPr lang="pt-BR" sz="2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Miners</a:t>
            </a: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33% dos </a:t>
            </a:r>
            <a:r>
              <a:rPr lang="pt-BR" sz="2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Millennials</a:t>
            </a: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que se consideram satisfeitos o atual trabalho admitiram a possibilidade de mudar de emprego com menos de dois anos. No entanto, entre os indivíduos da geração X, esse percentual cai para 20%.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Além disso, ainda de acordo com a mesma pesquisa, o salário é o principal aspecto considerado na hora de escolher por um emprego, tanto para a geração X (61%) como para a geração Y (65%).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valores cultivados pelos </a:t>
            </a:r>
            <a:r>
              <a:rPr lang="pt-BR" sz="2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Millennials</a:t>
            </a: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estão muito mais focados experiência do que na aquisição material. Ou seja, eles se preocupam menos em construir um patrimônio, em ter a casa e o carro próprios em comparação com a geração Y e os Baby Boomers.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Assim, para a geração Y, o trabalho em equipe é mais importante do que a hierarquia. Além disso, eles estão em uma busca constante por inovação.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CC14819-AAA0-B040-D5FE-1D69E20B98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413" y="2627328"/>
            <a:ext cx="3904057" cy="963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98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das Gerações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060AB842-F0D7-226E-869F-9008D759A824}"/>
              </a:ext>
            </a:extLst>
          </p:cNvPr>
          <p:cNvSpPr txBox="1"/>
          <p:nvPr/>
        </p:nvSpPr>
        <p:spPr>
          <a:xfrm>
            <a:off x="5490130" y="2654014"/>
            <a:ext cx="17247569" cy="8340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Geração Z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 fim, encerrando nossa explicação sobre quais são as gerações e seus nomes, chegamos à geração Z.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os </a:t>
            </a:r>
            <a:r>
              <a:rPr lang="pt-BR" sz="2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Millennials</a:t>
            </a: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cresceram em meio a transformação digital, a geração Z (também chamada de Centennial) já nasceu nesse mundo conectado pelas tecnologias digitais.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atenção dispersa, os </a:t>
            </a:r>
            <a:r>
              <a:rPr lang="pt-BR" sz="2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Centennials</a:t>
            </a: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costumam ser multitarefas, independentes e exigentes com o que consomem e com as funções que desempenham nas empresas, apesar de estarem chegando agora ao mercado de trabalho. Acredita-se que os cargos que a geração Z vai ocupar ainda nem foram criados.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imediatismo é também uma características da geração Z, eles querem tudo pra ontem. Além disso, a geração Z apresenta certa dificuldade em socializar fora do ambiente virtual.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seguro dizer que a última coisa que eles querem é passar a vida toda desempenhando a mesma função ou trabalhando para a mesma empresa.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ECEDD38-74EC-002E-997E-67524CA66C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908" y="2575261"/>
            <a:ext cx="3375763" cy="973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09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Sumário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309689" y="3896247"/>
            <a:ext cx="22517099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Apresentação da disciplina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Ementa e Objetivo da Disciplina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Metodologia, Conhecimento e Cultura Digital?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304674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Evolução das Gerações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060AB842-F0D7-226E-869F-9008D759A824}"/>
              </a:ext>
            </a:extLst>
          </p:cNvPr>
          <p:cNvSpPr txBox="1"/>
          <p:nvPr/>
        </p:nvSpPr>
        <p:spPr>
          <a:xfrm>
            <a:off x="5490130" y="2654014"/>
            <a:ext cx="1724756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Geração Alfa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Embora ainda não tenham idade para terem um cargo dentro das empresas, a geração mais recente é a Alfa. Eles são os nascidos a partir de 2010 e são ainda mais imersos na tecnologia. Para essas crianças, é bastante comum até ouvir “ele nem sabe ler, mas sabe chegar no YouTube no meu celular”.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2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Embora não atuem dentro das organizações, é importante estar ciente que essa futura geração está ainda mais focada em flexibilidade, autonomia e com um grande potencial para buscar saídas para problemas de forma colaborativa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FD03E7E-0E84-BE6B-CA5F-ABFC2AB152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190" y="2654014"/>
            <a:ext cx="3370254" cy="9392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21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Livro - Sapiens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" name="Picture 2" descr="Sapiens - Uma Breve História da Humanidade">
            <a:extLst>
              <a:ext uri="{FF2B5EF4-FFF2-40B4-BE49-F238E27FC236}">
                <a16:creationId xmlns:a16="http://schemas.microsoft.com/office/drawing/2014/main" id="{3637F4B0-EAB4-105B-1BBA-7232C6135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13" y="3090499"/>
            <a:ext cx="5653552" cy="812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E856086-3A50-1A51-B612-B1FA7B15BD8A}"/>
              </a:ext>
            </a:extLst>
          </p:cNvPr>
          <p:cNvSpPr txBox="1"/>
          <p:nvPr/>
        </p:nvSpPr>
        <p:spPr>
          <a:xfrm>
            <a:off x="7823834" y="3676373"/>
            <a:ext cx="14967585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600" dirty="0"/>
              <a:t>O autor aborda sobre a evolução do Ser Humano (Espécie Homo Sapiens) e os o impacto das revoluções cognitivas, agrícolas e científicas na evolução humana.</a:t>
            </a:r>
          </a:p>
          <a:p>
            <a:endParaRPr lang="pt-BR" sz="4600" dirty="0"/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sz="4600" dirty="0"/>
              <a:t>Revolução Cognitiva (cerca de 70.000 anos atrás)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sz="4600" dirty="0"/>
              <a:t>Revolução Agrícola (cerca de 12.000 anos atrás)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sz="4600" dirty="0"/>
              <a:t>Revolução Científica (cerca de 500 anos atrás)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sz="4600" dirty="0"/>
          </a:p>
          <a:p>
            <a:pPr lvl="1"/>
            <a:r>
              <a:rPr lang="pt-BR" sz="4600" dirty="0">
                <a:solidFill>
                  <a:srgbClr val="FF0000"/>
                </a:solidFill>
              </a:rPr>
              <a:t>Estamos vivenciando uma revolução digital?</a:t>
            </a:r>
          </a:p>
        </p:txBody>
      </p:sp>
    </p:spTree>
    <p:extLst>
      <p:ext uri="{BB962C8B-B14F-4D97-AF65-F5344CB8AC3E}">
        <p14:creationId xmlns:p14="http://schemas.microsoft.com/office/powerpoint/2010/main" val="4134885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Livro - Sapiens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E856086-3A50-1A51-B612-B1FA7B15BD8A}"/>
              </a:ext>
            </a:extLst>
          </p:cNvPr>
          <p:cNvSpPr txBox="1"/>
          <p:nvPr/>
        </p:nvSpPr>
        <p:spPr>
          <a:xfrm>
            <a:off x="5714872" y="2458671"/>
            <a:ext cx="17413749" cy="10218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pt-BR" b="1" dirty="0"/>
              <a:t>Revolução Cognitiva (cerca de 70.000 anos atrás)</a:t>
            </a:r>
          </a:p>
          <a:p>
            <a:pPr algn="just"/>
            <a:endParaRPr lang="pt-BR" b="1" dirty="0"/>
          </a:p>
          <a:p>
            <a:pPr algn="just"/>
            <a:r>
              <a:rPr lang="pt-BR" dirty="0"/>
              <a:t>A Revolução Cognitiva foi o ponto de virada na história dos humanos modernos, quando o Homo sapiens desenvolveu habilidades mentais únicas. Antes disso, havia várias espécies de humanos, mas o Homo sapiens se destacou por causa dessa revolução.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pt-BR" b="1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b="1" dirty="0"/>
              <a:t> O que mudou?</a:t>
            </a:r>
            <a:r>
              <a:rPr lang="pt-BR" dirty="0"/>
              <a:t>: O Homo sapiens desenvolveu a capacidade de pensar e comunicar-se de maneira mais complexa. Isso incluiu o desenvolvimento da linguagem, que permitiu que grupos maiores de pessoas colaborassem em grande escala e compartilhassem informações detalhadas sobre o mundo ao seu redor.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b="1" dirty="0"/>
              <a:t> Consequências</a:t>
            </a:r>
            <a:r>
              <a:rPr lang="pt-BR" dirty="0"/>
              <a:t>: Essa habilidade de contar histórias e criar mitos comuns foi crucial para a formação de sociedades maiores e mais complexas. Por exemplo, mitos religiosos e culturais ajudaram a unir grandes grupos de pessoas em torno de crenças compartilhadas, possibilitando a criação de tribos, cidades e, eventualmente, civilizações. A Revolução Cognitiva também permitiu que os sapiens fossem capazes de planejar e coordenar atividades de maneira mais eficiente.</a:t>
            </a:r>
          </a:p>
          <a:p>
            <a:pPr algn="just"/>
            <a:endParaRPr lang="pt-BR" sz="4600" dirty="0">
              <a:solidFill>
                <a:srgbClr val="FF0000"/>
              </a:solidFill>
            </a:endParaRPr>
          </a:p>
        </p:txBody>
      </p:sp>
      <p:pic>
        <p:nvPicPr>
          <p:cNvPr id="3" name="Picture 2" descr="Sapiens - Uma Breve História da Humanidade">
            <a:extLst>
              <a:ext uri="{FF2B5EF4-FFF2-40B4-BE49-F238E27FC236}">
                <a16:creationId xmlns:a16="http://schemas.microsoft.com/office/drawing/2014/main" id="{07814FF1-AA44-C34D-947B-BB49C5261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724" y="4411902"/>
            <a:ext cx="4221928" cy="6065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019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Livro - Sapiens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" name="Picture 2" descr="Sapiens - Uma Breve História da Humanidade">
            <a:extLst>
              <a:ext uri="{FF2B5EF4-FFF2-40B4-BE49-F238E27FC236}">
                <a16:creationId xmlns:a16="http://schemas.microsoft.com/office/drawing/2014/main" id="{3637F4B0-EAB4-105B-1BBA-7232C6135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724" y="4411902"/>
            <a:ext cx="4221928" cy="6065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E856086-3A50-1A51-B612-B1FA7B15BD8A}"/>
              </a:ext>
            </a:extLst>
          </p:cNvPr>
          <p:cNvSpPr txBox="1"/>
          <p:nvPr/>
        </p:nvSpPr>
        <p:spPr>
          <a:xfrm>
            <a:off x="5714872" y="2458671"/>
            <a:ext cx="17413749" cy="11326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2. Revolução Agrícola (cerca de 12.000 anos atrás)</a:t>
            </a:r>
          </a:p>
          <a:p>
            <a:pPr algn="just"/>
            <a:r>
              <a:rPr lang="pt-BR" dirty="0"/>
              <a:t>A Revolução Agrícola foi o momento em que os humanos começaram a cultivar plantas e domesticar animais em vez de viver como caçadores-coletores. Isso mudou drasticamente a maneira como as pessoas viviam.</a:t>
            </a:r>
          </a:p>
          <a:p>
            <a:pPr algn="just"/>
            <a:endParaRPr lang="pt-BR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b="1" dirty="0"/>
              <a:t>O que mudou?</a:t>
            </a:r>
            <a:r>
              <a:rPr lang="pt-BR" dirty="0"/>
              <a:t>: Com a agricultura, os humanos deixaram de ser nômades e passaram a se estabelecer em comunidades permanentes. Eles começaram a cultivar alimentos e criar animais, o que gerou excedentes de alimentos e permitiu o crescimento populacional.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b="1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b="1" dirty="0"/>
              <a:t>Consequências</a:t>
            </a:r>
            <a:r>
              <a:rPr lang="pt-BR" dirty="0"/>
              <a:t>: Embora a agricultura tenha permitido a formação de vilas, cidades e impérios, </a:t>
            </a:r>
            <a:r>
              <a:rPr lang="pt-BR" dirty="0" err="1"/>
              <a:t>Harari</a:t>
            </a:r>
            <a:r>
              <a:rPr lang="pt-BR" dirty="0"/>
              <a:t> argumenta que isso não trouxe necessariamente uma vida melhor para os indivíduos. Ele sugere que os seres humanos trabalharam mais, tiveram dietas menos diversas e estavam mais propensos a doenças e desnutrição. A desigualdade social também aumentou, à medida que surgiu a propriedade privada e as classes sociais.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b="1" dirty="0"/>
              <a:t>Impacto psicológico e social</a:t>
            </a:r>
            <a:r>
              <a:rPr lang="pt-BR" dirty="0"/>
              <a:t>: A agricultura também mudou a forma como os humanos percebiam o mundo e seu lugar nele. A terra, os recursos e os animais passaram a ser vistos como propriedade, gerando conflitos, hierarquias e sistemas de governo.</a:t>
            </a:r>
          </a:p>
          <a:p>
            <a:pPr algn="just"/>
            <a:endParaRPr lang="pt-BR" sz="4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620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Livro - Sapiens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" name="Picture 2" descr="Sapiens - Uma Breve História da Humanidade">
            <a:extLst>
              <a:ext uri="{FF2B5EF4-FFF2-40B4-BE49-F238E27FC236}">
                <a16:creationId xmlns:a16="http://schemas.microsoft.com/office/drawing/2014/main" id="{3637F4B0-EAB4-105B-1BBA-7232C6135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724" y="4411902"/>
            <a:ext cx="4221928" cy="6065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E856086-3A50-1A51-B612-B1FA7B15BD8A}"/>
              </a:ext>
            </a:extLst>
          </p:cNvPr>
          <p:cNvSpPr txBox="1"/>
          <p:nvPr/>
        </p:nvSpPr>
        <p:spPr>
          <a:xfrm>
            <a:off x="5714872" y="2458671"/>
            <a:ext cx="17413749" cy="10772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3. Revolução Científica (cerca de 500 anos atrás)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 Revolução Científica começou por volta do século XVI e foi caracterizada pelo surgimento de uma nova abordagem para entender o mundo, baseada em experimentação, observação e questionamento do conhecimento tradicional.</a:t>
            </a:r>
          </a:p>
          <a:p>
            <a:pPr algn="just"/>
            <a:endParaRPr lang="pt-BR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b="1" dirty="0"/>
              <a:t>O que mudou?</a:t>
            </a:r>
            <a:r>
              <a:rPr lang="pt-BR" dirty="0"/>
              <a:t>: A Revolução Científica trouxe uma nova forma de pensar, em que a curiosidade e a busca pelo desconhecido passaram a ser valorizadas. </a:t>
            </a:r>
            <a:r>
              <a:rPr lang="pt-BR" dirty="0" err="1"/>
              <a:t>Harari</a:t>
            </a:r>
            <a:r>
              <a:rPr lang="pt-BR" dirty="0"/>
              <a:t> destaca que a ciência moderna é motivada pela confissão de ignorância – admitir que não sabemos tudo e que precisamos investigar e descobrir.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b="1" dirty="0"/>
              <a:t>Consequências</a:t>
            </a:r>
            <a:r>
              <a:rPr lang="pt-BR" dirty="0"/>
              <a:t>: Esse novo paradigma levou a descobertas e invenções que transformaram a sociedade, incluindo a Revolução Industrial, avanços na medicina e a expansão do conhecimento tecnológico. A ciência também mudou a forma como os sapiens entendiam o cosmos, a natureza e o próprio ser humano.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b="1" dirty="0"/>
              <a:t>Poder e imperialismo</a:t>
            </a:r>
            <a:r>
              <a:rPr lang="pt-BR" dirty="0"/>
              <a:t>: </a:t>
            </a:r>
            <a:r>
              <a:rPr lang="pt-BR" dirty="0" err="1"/>
              <a:t>Harari</a:t>
            </a:r>
            <a:r>
              <a:rPr lang="pt-BR" dirty="0"/>
              <a:t> também menciona que a Revolução Científica está intimamente ligada ao desenvolvimento do imperialismo. As potências europeias usaram o conhecimento científico e a tecnologia para explorar e conquistar outras partes do mundo, impulsionando a criação de impérios globais.</a:t>
            </a:r>
          </a:p>
          <a:p>
            <a:pPr algn="just"/>
            <a:endParaRPr lang="pt-BR" sz="4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042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Livro – Hábitos Atômicos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E856086-3A50-1A51-B612-B1FA7B15BD8A}"/>
              </a:ext>
            </a:extLst>
          </p:cNvPr>
          <p:cNvSpPr txBox="1"/>
          <p:nvPr/>
        </p:nvSpPr>
        <p:spPr>
          <a:xfrm>
            <a:off x="5486272" y="3007884"/>
            <a:ext cx="17413749" cy="8402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dirty="0"/>
              <a:t>O livro é focado no desenvolvimento de bons hábitos e na eliminação de hábitos ruins por meio de </a:t>
            </a:r>
            <a:r>
              <a:rPr lang="pt-BR" b="1" dirty="0">
                <a:solidFill>
                  <a:srgbClr val="FF0000"/>
                </a:solidFill>
              </a:rPr>
              <a:t>pequenas mudanças incrementais e consistentes </a:t>
            </a:r>
            <a:r>
              <a:rPr lang="pt-BR" dirty="0"/>
              <a:t>no dia a dia. A principal premissa do autor é que melhorias de 1% a cada dia podem levar a grandes transformações ao longo do tempo, por isso o título "atômico", referindo-se à ideia de pequenos, mas poderosos, incrementos.</a:t>
            </a:r>
            <a:endParaRPr lang="pt-BR" dirty="0">
              <a:solidFill>
                <a:srgbClr val="FF0000"/>
              </a:solidFill>
            </a:endParaRPr>
          </a:p>
          <a:p>
            <a:pPr algn="just"/>
            <a:endParaRPr lang="pt-BR" dirty="0">
              <a:solidFill>
                <a:srgbClr val="FF0000"/>
              </a:solidFill>
            </a:endParaRPr>
          </a:p>
          <a:p>
            <a:r>
              <a:rPr lang="pt-BR" b="1" dirty="0"/>
              <a:t>As 4 Leis dos Hábitos</a:t>
            </a:r>
          </a:p>
          <a:p>
            <a:endParaRPr lang="pt-BR" b="1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b="1" dirty="0"/>
              <a:t>Torne-o claro e óbvio (Gatilho)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b="1" dirty="0"/>
              <a:t>Torne-o atraente (Desejo)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b="1" dirty="0"/>
              <a:t>Torne-o fácil (Resposta)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b="1" dirty="0"/>
              <a:t>Torne-o satisfatório (Recompensa)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b="1" dirty="0"/>
          </a:p>
          <a:p>
            <a:r>
              <a:rPr lang="pt-BR" b="1" dirty="0">
                <a:solidFill>
                  <a:srgbClr val="FF0000"/>
                </a:solidFill>
              </a:rPr>
              <a:t>Como aplicar estas leis no nosso aprendizado?</a:t>
            </a:r>
          </a:p>
          <a:p>
            <a:endParaRPr lang="pt-BR" dirty="0"/>
          </a:p>
        </p:txBody>
      </p:sp>
      <p:pic>
        <p:nvPicPr>
          <p:cNvPr id="3074" name="Picture 2" descr="Hábitos Atômicos: um Método Fácil e Comprovado de Criar Bons Hábitos e se  Livrar dos Maus- Idioma ‏ : ‎ Português">
            <a:extLst>
              <a:ext uri="{FF2B5EF4-FFF2-40B4-BE49-F238E27FC236}">
                <a16:creationId xmlns:a16="http://schemas.microsoft.com/office/drawing/2014/main" id="{A44BC019-6586-3C01-9A4D-631B178DA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13" y="4897069"/>
            <a:ext cx="3832230" cy="540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538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Começando do início...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83207B4-E1F6-0950-C527-34E1161BAB37}"/>
              </a:ext>
            </a:extLst>
          </p:cNvPr>
          <p:cNvSpPr txBox="1"/>
          <p:nvPr/>
        </p:nvSpPr>
        <p:spPr>
          <a:xfrm>
            <a:off x="1211452" y="3907096"/>
            <a:ext cx="12778867" cy="729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800" b="1" dirty="0"/>
              <a:t>Você sabe usar o computador?</a:t>
            </a:r>
          </a:p>
          <a:p>
            <a:pPr algn="just"/>
            <a:endParaRPr lang="pt-BR" sz="4800" b="1" dirty="0"/>
          </a:p>
          <a:p>
            <a:pPr algn="just"/>
            <a:r>
              <a:rPr lang="pt-BR" sz="4800" b="1" dirty="0"/>
              <a:t>Você sabe o que é um Sistema Operacional?</a:t>
            </a:r>
          </a:p>
          <a:p>
            <a:pPr algn="just"/>
            <a:endParaRPr lang="pt-BR" sz="4800" b="1" dirty="0"/>
          </a:p>
          <a:p>
            <a:pPr algn="just"/>
            <a:r>
              <a:rPr lang="pt-BR" sz="4800" b="1" dirty="0"/>
              <a:t>Você sabe usar um Navegador (Browser) ?</a:t>
            </a:r>
          </a:p>
          <a:p>
            <a:pPr algn="just"/>
            <a:endParaRPr lang="pt-BR" sz="4800" b="1" dirty="0"/>
          </a:p>
          <a:p>
            <a:pPr algn="just"/>
            <a:r>
              <a:rPr lang="pt-BR" sz="4800" b="1" dirty="0"/>
              <a:t>Você sabe enviar e ler um e-mail?</a:t>
            </a:r>
          </a:p>
          <a:p>
            <a:pPr algn="just"/>
            <a:endParaRPr lang="pt-BR" sz="4800" b="1" dirty="0"/>
          </a:p>
          <a:p>
            <a:pPr algn="just"/>
            <a:r>
              <a:rPr lang="pt-BR" sz="4800" b="1" dirty="0"/>
              <a:t>Você tem uma conta no Google?</a:t>
            </a:r>
          </a:p>
          <a:p>
            <a:endParaRPr lang="pt-BR" dirty="0"/>
          </a:p>
        </p:txBody>
      </p:sp>
      <p:pic>
        <p:nvPicPr>
          <p:cNvPr id="4098" name="Picture 2" descr="Computador Completo TOB Intel Core I5 4aGeração Memória 8GB Ssd 480GB Teclado Mouse Win10 Trial, Monitor 21 Desktop Pc Cpu">
            <a:extLst>
              <a:ext uri="{FF2B5EF4-FFF2-40B4-BE49-F238E27FC236}">
                <a16:creationId xmlns:a16="http://schemas.microsoft.com/office/drawing/2014/main" id="{90088543-571F-3BAC-3C32-9D78B40D8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7115" y="3611078"/>
            <a:ext cx="2738229" cy="2738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O que é sistema operacional? Entenda sua importância e suas funções!">
            <a:extLst>
              <a:ext uri="{FF2B5EF4-FFF2-40B4-BE49-F238E27FC236}">
                <a16:creationId xmlns:a16="http://schemas.microsoft.com/office/drawing/2014/main" id="{9A5C3B65-9955-A5EA-59A0-63ECF106F9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6728460" cy="672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AutoShape 6" descr="O que é sistema operacional? Entenda sua importância e suas funções!">
            <a:extLst>
              <a:ext uri="{FF2B5EF4-FFF2-40B4-BE49-F238E27FC236}">
                <a16:creationId xmlns:a16="http://schemas.microsoft.com/office/drawing/2014/main" id="{C3603EFC-FC31-1D31-270F-E0DC6B5BA7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6728460" cy="672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8EE69DE0-3911-FCF0-927D-45DF05C45D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A690ECB-98F0-8012-9788-040D8F63CA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20460" y="3458851"/>
            <a:ext cx="4022535" cy="2381764"/>
          </a:xfrm>
          <a:prstGeom prst="rect">
            <a:avLst/>
          </a:prstGeom>
        </p:spPr>
      </p:pic>
      <p:pic>
        <p:nvPicPr>
          <p:cNvPr id="4106" name="Picture 10" descr="16 atalhos mais úteis dos navegadores">
            <a:extLst>
              <a:ext uri="{FF2B5EF4-FFF2-40B4-BE49-F238E27FC236}">
                <a16:creationId xmlns:a16="http://schemas.microsoft.com/office/drawing/2014/main" id="{99596701-9514-768D-0A9A-56F16E3AF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6958" y="7716266"/>
            <a:ext cx="4276725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O Guia Definitivo de Como Escrever um E-mail 📧: Dicas e Truques para  Encantar sua Caixa de Entrada! - Blog Nova Legião">
            <a:extLst>
              <a:ext uri="{FF2B5EF4-FFF2-40B4-BE49-F238E27FC236}">
                <a16:creationId xmlns:a16="http://schemas.microsoft.com/office/drawing/2014/main" id="{6E52B87D-13B1-ACD8-A89C-4B718BCAE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0460" y="7086471"/>
            <a:ext cx="3851198" cy="216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Criar conta Google usando e-mail da empresa">
            <a:extLst>
              <a:ext uri="{FF2B5EF4-FFF2-40B4-BE49-F238E27FC236}">
                <a16:creationId xmlns:a16="http://schemas.microsoft.com/office/drawing/2014/main" id="{E472B2E5-0A0F-2FE3-F709-0C1CBEB56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7946" y="10001251"/>
            <a:ext cx="2857500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3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um Arquivo HTML...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42" name="Picture 2" descr="HTML5 – Wikipédia, a enciclopédia livre">
            <a:extLst>
              <a:ext uri="{FF2B5EF4-FFF2-40B4-BE49-F238E27FC236}">
                <a16:creationId xmlns:a16="http://schemas.microsoft.com/office/drawing/2014/main" id="{BC8A60C1-E9B2-70CB-C5FF-D0EEC7F95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3333958"/>
            <a:ext cx="4617720" cy="461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A620F53-2120-C837-FA6C-B53BAC0FD69E}"/>
              </a:ext>
            </a:extLst>
          </p:cNvPr>
          <p:cNvSpPr txBox="1"/>
          <p:nvPr/>
        </p:nvSpPr>
        <p:spPr>
          <a:xfrm>
            <a:off x="8846820" y="3333958"/>
            <a:ext cx="1479042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/>
              </a:rPr>
              <a:t>HTML – </a:t>
            </a:r>
            <a:r>
              <a:rPr lang="pt-BR" sz="4800" b="1" dirty="0" err="1">
                <a:latin typeface="Futura Bk BT" panose="020B0502020204020303"/>
              </a:rPr>
              <a:t>HyperText</a:t>
            </a:r>
            <a:r>
              <a:rPr lang="pt-BR" sz="4800" b="1" dirty="0">
                <a:latin typeface="Futura Bk BT" panose="020B0502020204020303"/>
              </a:rPr>
              <a:t> Markup </a:t>
            </a:r>
            <a:r>
              <a:rPr lang="pt-BR" sz="4800" b="1" dirty="0" err="1">
                <a:latin typeface="Futura Bk BT" panose="020B0502020204020303"/>
              </a:rPr>
              <a:t>Language</a:t>
            </a:r>
            <a:endParaRPr lang="pt-BR" sz="4800" b="1" dirty="0">
              <a:latin typeface="Futura Bk BT" panose="020B0502020204020303"/>
            </a:endParaRPr>
          </a:p>
          <a:p>
            <a:pPr algn="ctr"/>
            <a:endParaRPr lang="pt-BR" sz="4800" b="1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Traduzindo para “Linguagem de Marcação de Hipertexto”</a:t>
            </a:r>
          </a:p>
          <a:p>
            <a:pPr algn="just"/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O que é Hipertexto?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O que é Marcação (</a:t>
            </a:r>
            <a:r>
              <a:rPr lang="pt-BR" sz="3200" dirty="0" err="1">
                <a:latin typeface="Futura Bk BT" panose="020B0502020204020303"/>
              </a:rPr>
              <a:t>Tags</a:t>
            </a:r>
            <a:r>
              <a:rPr lang="pt-BR" sz="3200" dirty="0">
                <a:latin typeface="Futura Bk BT" panose="020B0502020204020303"/>
              </a:rPr>
              <a:t>)?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É uma linguagem de programação?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Quem lê um arquivo HTML?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pt-BR" sz="3200" dirty="0">
                <a:latin typeface="Futura Bk BT" panose="020B0502020204020303"/>
              </a:rPr>
              <a:t>Como ver o HTML de uma página na WEB?</a:t>
            </a:r>
            <a:endParaRPr lang="pt-BR" sz="3600" dirty="0">
              <a:latin typeface="Futura Bk BT" panose="020B0502020204020303"/>
            </a:endParaRPr>
          </a:p>
        </p:txBody>
      </p:sp>
      <p:pic>
        <p:nvPicPr>
          <p:cNvPr id="10246" name="Picture 6" descr="Css - ícones de marcas e logotipos grátis">
            <a:extLst>
              <a:ext uri="{FF2B5EF4-FFF2-40B4-BE49-F238E27FC236}">
                <a16:creationId xmlns:a16="http://schemas.microsoft.com/office/drawing/2014/main" id="{8B6807CA-EB15-4A19-F3E1-22A823C98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886982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Javascript Icon - Download in Flat Style">
            <a:extLst>
              <a:ext uri="{FF2B5EF4-FFF2-40B4-BE49-F238E27FC236}">
                <a16:creationId xmlns:a16="http://schemas.microsoft.com/office/drawing/2014/main" id="{50834457-315A-F955-9E26-5A25391A9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974" y="889480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676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uma conta no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6A620F53-2120-C837-FA6C-B53BAC0FD69E}"/>
              </a:ext>
            </a:extLst>
          </p:cNvPr>
          <p:cNvSpPr txBox="1"/>
          <p:nvPr/>
        </p:nvSpPr>
        <p:spPr>
          <a:xfrm>
            <a:off x="5440680" y="2920580"/>
            <a:ext cx="176479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pt-BR" sz="3200" dirty="0">
                <a:latin typeface="Futura Bk BT" panose="020B0502020204020303"/>
              </a:rPr>
              <a:t>O GitHub é uma plataforma de hospedagem de código-fonte que usa o sistema de controle de versão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. Ele oferece um conjunto de ferramentas para colaboração no desenvolvimento de software, permitindo que desenvolvedores trabalhem juntos em projetos de qualquer lugar do mundo. 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Repositórios: </a:t>
            </a:r>
            <a:r>
              <a:rPr lang="pt-BR" sz="3200" dirty="0">
                <a:latin typeface="Futura Bk BT" panose="020B0502020204020303"/>
              </a:rPr>
              <a:t>No GitHub, os projetos são armazenados em repositórios (</a:t>
            </a:r>
            <a:r>
              <a:rPr lang="pt-BR" sz="3200" dirty="0" err="1">
                <a:latin typeface="Futura Bk BT" panose="020B0502020204020303"/>
              </a:rPr>
              <a:t>repos</a:t>
            </a:r>
            <a:r>
              <a:rPr lang="pt-BR" sz="3200" dirty="0">
                <a:latin typeface="Futura Bk BT" panose="020B0502020204020303"/>
              </a:rPr>
              <a:t>), que contêm todos os arquivos do projeto, bem como o histórico completo de alterações. Os repositórios podem ser públicos (acessíveis a qualquer pessoa) ou privados (acessíveis apenas a colaboradores específicos).</a:t>
            </a:r>
          </a:p>
        </p:txBody>
      </p:sp>
      <p:pic>
        <p:nvPicPr>
          <p:cNvPr id="3" name="Picture 4" descr="GitHub Logo and symbol, meaning, history, PNG, brand">
            <a:hlinkClick r:id="rId4"/>
            <a:extLst>
              <a:ext uri="{FF2B5EF4-FFF2-40B4-BE49-F238E27FC236}">
                <a16:creationId xmlns:a16="http://schemas.microsoft.com/office/drawing/2014/main" id="{8641B571-0237-BE57-BF14-528ECE2B6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34" y="5182737"/>
            <a:ext cx="5614194" cy="314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DEA182A-454F-7699-E7BD-98F6EC620E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6476" y="8548309"/>
            <a:ext cx="11416328" cy="342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454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39" y="5280593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652896" y="2805433"/>
            <a:ext cx="15173892" cy="864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Abrir o editor de texto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Notepad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++ e selecionar a linguagem HTML no menu superior “Linguagem”;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Digitar a conteúdo do arquivo “&lt;MinhaPagina.html&gt;” exposto no projetor;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Salvar o arquivo “&lt;MinhaPagina.html&gt;” na área de trabalho e abri-lo em algum navegador;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Salvar o arquivo no GitHub</a:t>
            </a:r>
          </a:p>
          <a:p>
            <a:pPr marL="742950" indent="-742950" algn="just">
              <a:buFont typeface="+mj-lt"/>
              <a:buAutoNum type="arabicPeriod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98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Disciplina MPCCD – 2024.01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309689" y="3896247"/>
            <a:ext cx="22517099" cy="13634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e Produção de Conhecimento na Cultura Digital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Prof. Fernando Tamberlini Alves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E-mail: 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fernando.alves@ifrj.edu.br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Site: ftamberlini.dev.br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Horário: 4ª feira – 08:30 até 11:45 – Matutino</a:t>
            </a:r>
          </a:p>
          <a:p>
            <a:pPr lvl="3"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4ª feira – 13:15 até 16:15 – Vespertino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Local: Laboratório 203 – IFRJ/CSJM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	</a:t>
            </a:r>
          </a:p>
          <a:p>
            <a:pPr lvl="3"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Monitor:  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Referências</a:t>
            </a:r>
          </a:p>
        </p:txBody>
      </p:sp>
    </p:spTree>
    <p:extLst>
      <p:ext uri="{BB962C8B-B14F-4D97-AF65-F5344CB8AC3E}">
        <p14:creationId xmlns:p14="http://schemas.microsoft.com/office/powerpoint/2010/main" val="244277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para o lar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39" y="5280593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652896" y="4854008"/>
            <a:ext cx="1517389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Escolher uma personalidade pública;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Escolher um filme ou livro;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Escolher um curso on-line;</a:t>
            </a:r>
          </a:p>
        </p:txBody>
      </p:sp>
    </p:spTree>
    <p:extLst>
      <p:ext uri="{BB962C8B-B14F-4D97-AF65-F5344CB8AC3E}">
        <p14:creationId xmlns:p14="http://schemas.microsoft.com/office/powerpoint/2010/main" val="2640025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Referências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D7B0C96A-9D0D-45D0-98F2-E93EB1421C53}"/>
              </a:ext>
            </a:extLst>
          </p:cNvPr>
          <p:cNvSpPr txBox="1"/>
          <p:nvPr/>
        </p:nvSpPr>
        <p:spPr>
          <a:xfrm>
            <a:off x="1309689" y="2947735"/>
            <a:ext cx="22517099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BATES, Tony. Educar na Era Digital, Editora Artesanato Educacional, São Paulo, 2016.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PRIMO, Alex. Interações em Rede. Editora Sulina, Porto Alegre, 2013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MATTAR, João. Metodologias Ativas para educação presencial,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blended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a distância, Editora Artesanato Educacional, São Paulo, 2017.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LEMOS, André. Cibercultura: tecnologia e vida social na cultura contemporânea. Edição 6, Porto Alegre: Sulina, 2013.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RECUERO, Raquel. Redes Sociais na Internet, Editora Sulina, Edição 2, Porto Alegre, 2014.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58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Ementa e Objetivos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322611" y="2455328"/>
            <a:ext cx="23738778" cy="10987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Ementa:</a:t>
            </a:r>
          </a:p>
          <a:p>
            <a:pPr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Conhecimento dos conceitos relacionados à concepção de Informática, domínio dos aplicativos e recursos digitais voltados para uso no contexto profissional, entendimento e utilização da Internet e seu impacto no mundo social.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Objetivos: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Desenvolver junto ao educando a compreensão do histórico evolutivo da Informática e sua aplicabilidade dentro do mundo corporativo, fornecendo subsídios para o conhecimento e a utilização das principais ferramentas da internet. </a:t>
            </a:r>
          </a:p>
          <a:p>
            <a:pPr lvl="1"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Identificar os elementos que compõem um sistema computacional e suas principais características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Entender os conceitos de hardware e software e suas funções dentro de um ambiente corporativo.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Conhecer aplicativos digitais utilizados nas atividades rotineiras das empresas.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Utilizar os recursos da internet como ferramentas estratégicas para o bom funcionamento da empresa.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Trabalhar com os editores de texto, Planilhas Eletrônicas e Apresentações Eletrônicas, colaborativos e on-line</a:t>
            </a:r>
          </a:p>
          <a:p>
            <a:pPr marL="1371600" lvl="1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Entender e fazer uso de boas práticas de segurança da informação.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41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e Recursos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322611" y="2455328"/>
            <a:ext cx="23738778" cy="11233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Desenvolvimento Metodológico:</a:t>
            </a:r>
          </a:p>
          <a:p>
            <a:pPr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expositiva e prática, a partir do uso de aplicativos e ferramentas da internet, com foco na colaboração. Atividades práticas envolvendo estudos de caso, seminários, trabalhos individuais e em grupo, apresentação individual e em grupo.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Recursos: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Material digital,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datashow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laboratório de informática com acesso à internet para o professor e para os alunos, preferencialmente um computador por aluno.</a:t>
            </a:r>
          </a:p>
          <a:p>
            <a:pPr lvl="1"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Ferramentas: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Operacional Windows, Pacote Office (Word/Excel/PowerPoint), Google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Suite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Canva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Notion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VSCode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Notepad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++ e Ferramentas de Inteligência Artificial.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77960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198919" y="2455328"/>
            <a:ext cx="22862469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1º Bimestre: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1ª Avaliação – Prova sobre Computação e Sistema Operacional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2ª Avaliação – Trabalho Individual – Edição de Texto e pesquisa no Chat GPT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MV1 = (AV1 + AV2)/2</a:t>
            </a:r>
          </a:p>
          <a:p>
            <a:pPr lvl="1" algn="just"/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2º Bimestre: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3ª Avaliação – Trabalho Individual - Criação de Formulário usando Google </a:t>
            </a:r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Forms</a:t>
            </a: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4ª Avaliação – Trabalho Individual - Criação de Apresentação – </a:t>
            </a:r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Canva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/PowerPoint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5ª Avaliação – Trabalho Individual - Criação de Planilha Eletrônica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MV2 = (AV3 + AV4 + AV5)/3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686DDE5-80FE-9966-10D0-E885C7EFCE76}"/>
              </a:ext>
            </a:extLst>
          </p:cNvPr>
          <p:cNvSpPr txBox="1"/>
          <p:nvPr/>
        </p:nvSpPr>
        <p:spPr>
          <a:xfrm>
            <a:off x="2371096" y="9030520"/>
            <a:ext cx="18898437" cy="421653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Grau Semestre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G=(MV1+ 2*MV2) / 3 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 ou igual a 6,0 – Aprovado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Menor que 6,0 – Recuperação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Grau Final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GF=(G + 1,5*MVR) / 2,5 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 ou igual a 6,0 – Aprovado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Menor que 6,0 – Reprovado </a:t>
            </a:r>
          </a:p>
          <a:p>
            <a:pPr marL="2971800" lvl="2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775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130712" y="576689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vamos ver...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6" name="Picture 2" descr="ícone Windows em Social Media &amp; Logos">
            <a:extLst>
              <a:ext uri="{FF2B5EF4-FFF2-40B4-BE49-F238E27FC236}">
                <a16:creationId xmlns:a16="http://schemas.microsoft.com/office/drawing/2014/main" id="{06C928C5-80F8-F680-776A-5DF957A3B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230" y="5450351"/>
            <a:ext cx="12382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icrosoft Word — Wikipédia">
            <a:extLst>
              <a:ext uri="{FF2B5EF4-FFF2-40B4-BE49-F238E27FC236}">
                <a16:creationId xmlns:a16="http://schemas.microsoft.com/office/drawing/2014/main" id="{BEF9A306-2E69-8661-7971-1CAF421D0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632" y="10891287"/>
            <a:ext cx="1238250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cône Microsoft, office, excel dans Microsoft Office Icons">
            <a:extLst>
              <a:ext uri="{FF2B5EF4-FFF2-40B4-BE49-F238E27FC236}">
                <a16:creationId xmlns:a16="http://schemas.microsoft.com/office/drawing/2014/main" id="{98071277-1C62-448F-6FEE-10FADEB9E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6200" y="7274133"/>
            <a:ext cx="1518655" cy="151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325A8E9B-4A10-EDC7-6BC4-4AC4EF848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338" y="5428866"/>
            <a:ext cx="1059870" cy="105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ícone mozilla firefox — Universidade Tecnológica Federal do ...">
            <a:extLst>
              <a:ext uri="{FF2B5EF4-FFF2-40B4-BE49-F238E27FC236}">
                <a16:creationId xmlns:a16="http://schemas.microsoft.com/office/drawing/2014/main" id="{2AB64D2D-AD11-5A08-B77F-309D97416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066" y="5428007"/>
            <a:ext cx="11906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23BC0D10-89F1-B0FF-9350-3D78E64A8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4606" y="5528149"/>
            <a:ext cx="901845" cy="123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ml 5 Brands Color icon">
            <a:extLst>
              <a:ext uri="{FF2B5EF4-FFF2-40B4-BE49-F238E27FC236}">
                <a16:creationId xmlns:a16="http://schemas.microsoft.com/office/drawing/2014/main" id="{1FFD650D-4F0C-54E1-0206-9E935EFA8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764" y="7110765"/>
            <a:ext cx="1414015" cy="141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04F154EB-1206-9D55-A740-1FAE61A80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5389" y="5401755"/>
            <a:ext cx="1440827" cy="144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hatgpt logotipo - bate-papo gpt ícone em verde fundo 21059825 Vetor no  Vecteezy">
            <a:extLst>
              <a:ext uri="{FF2B5EF4-FFF2-40B4-BE49-F238E27FC236}">
                <a16:creationId xmlns:a16="http://schemas.microsoft.com/office/drawing/2014/main" id="{3A441310-C6D1-7B06-F3FF-CBAA84828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888" y="9128203"/>
            <a:ext cx="1238251" cy="123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ícone Arquivo, tipo, powerpoint em vscode">
            <a:extLst>
              <a:ext uri="{FF2B5EF4-FFF2-40B4-BE49-F238E27FC236}">
                <a16:creationId xmlns:a16="http://schemas.microsoft.com/office/drawing/2014/main" id="{989FCB4C-A57C-2A40-2F36-9CB4231D4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5996" y="9082128"/>
            <a:ext cx="1581029" cy="158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File, type, vscode Icon in vscode">
            <a:extLst>
              <a:ext uri="{FF2B5EF4-FFF2-40B4-BE49-F238E27FC236}">
                <a16:creationId xmlns:a16="http://schemas.microsoft.com/office/drawing/2014/main" id="{60F9536C-55EA-7546-3CA5-096374572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5390" y="7437029"/>
            <a:ext cx="1215558" cy="121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Prosperworks Is Google S - Google G Suite Logo Png, Transparent Png ,  Transparent Png Image - PNGitem">
            <a:extLst>
              <a:ext uri="{FF2B5EF4-FFF2-40B4-BE49-F238E27FC236}">
                <a16:creationId xmlns:a16="http://schemas.microsoft.com/office/drawing/2014/main" id="{A240F495-79DC-B4C3-CA64-D0B3FA886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536" y="9036681"/>
            <a:ext cx="2386824" cy="1383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Notepad++ – Wikipédia, a enciclopédia livre">
            <a:extLst>
              <a:ext uri="{FF2B5EF4-FFF2-40B4-BE49-F238E27FC236}">
                <a16:creationId xmlns:a16="http://schemas.microsoft.com/office/drawing/2014/main" id="{CC2C66EB-5330-D2E9-D16B-DB4C3D1BF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764" y="7039075"/>
            <a:ext cx="1439227" cy="124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Github Logo - Free social media icons">
            <a:extLst>
              <a:ext uri="{FF2B5EF4-FFF2-40B4-BE49-F238E27FC236}">
                <a16:creationId xmlns:a16="http://schemas.microsoft.com/office/drawing/2014/main" id="{1B802CFB-9379-1BB8-8289-2E1418B1A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17" y="7009217"/>
            <a:ext cx="1428873" cy="142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FE88221-8631-9695-00D1-6231045FED69}"/>
              </a:ext>
            </a:extLst>
          </p:cNvPr>
          <p:cNvSpPr txBox="1"/>
          <p:nvPr/>
        </p:nvSpPr>
        <p:spPr>
          <a:xfrm>
            <a:off x="3623014" y="3376459"/>
            <a:ext cx="41965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1º Bimestre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881923B-B639-0246-D700-693EE22D5028}"/>
              </a:ext>
            </a:extLst>
          </p:cNvPr>
          <p:cNvSpPr txBox="1"/>
          <p:nvPr/>
        </p:nvSpPr>
        <p:spPr>
          <a:xfrm>
            <a:off x="14015287" y="3369830"/>
            <a:ext cx="41965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2º Bimestre</a:t>
            </a:r>
          </a:p>
        </p:txBody>
      </p:sp>
      <p:pic>
        <p:nvPicPr>
          <p:cNvPr id="2" name="Picture 2" descr="Logo Google Gemini – Logos PNG">
            <a:extLst>
              <a:ext uri="{FF2B5EF4-FFF2-40B4-BE49-F238E27FC236}">
                <a16:creationId xmlns:a16="http://schemas.microsoft.com/office/drawing/2014/main" id="{9EB0B498-7875-DC8B-578E-103B26DCB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086" y="8918760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2EC05C41-1B5C-581F-2F2F-C6B3394FA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178" y="9624208"/>
            <a:ext cx="1439227" cy="31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28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metodologia?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3074" name="Picture 2" descr="Rene Descartes: Sua Vida, Ideias e Pensamentos">
            <a:extLst>
              <a:ext uri="{FF2B5EF4-FFF2-40B4-BE49-F238E27FC236}">
                <a16:creationId xmlns:a16="http://schemas.microsoft.com/office/drawing/2014/main" id="{BEE006E2-26DF-CA8D-ADC7-48D22FD16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685" y="3510001"/>
            <a:ext cx="5290457" cy="724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2C7BA7B-41DD-1DC9-1FBF-1804DDA1DD7D}"/>
              </a:ext>
            </a:extLst>
          </p:cNvPr>
          <p:cNvSpPr txBox="1"/>
          <p:nvPr/>
        </p:nvSpPr>
        <p:spPr>
          <a:xfrm>
            <a:off x="13977257" y="5312229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BB114E07-06E8-05ED-8B72-EBD3E32BA092}"/>
              </a:ext>
            </a:extLst>
          </p:cNvPr>
          <p:cNvSpPr txBox="1"/>
          <p:nvPr/>
        </p:nvSpPr>
        <p:spPr>
          <a:xfrm>
            <a:off x="9013371" y="2656171"/>
            <a:ext cx="14813417" cy="10310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</a:t>
            </a:r>
          </a:p>
          <a:p>
            <a:pPr lvl="2" algn="just"/>
            <a:r>
              <a:rPr lang="pt-BR" sz="6000" dirty="0"/>
              <a:t>É o processo para se atingir um determinado fim ou para se chegar ao conhecimento; </a:t>
            </a: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</a:t>
            </a:r>
          </a:p>
          <a:p>
            <a:pPr lvl="2" algn="just"/>
            <a:r>
              <a:rPr lang="pt-BR" sz="6000" dirty="0"/>
              <a:t>É o campo em que se estuda os melhores métodos praticados em determinada área para a produção do conhecimento; </a:t>
            </a: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85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conhecimento?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MSc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Fernando Chagas | Arquitetura de Computadores | Aula 02 – Sistemas de Numeração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6" name="Picture 2" descr="Facebook">
            <a:extLst>
              <a:ext uri="{FF2B5EF4-FFF2-40B4-BE49-F238E27FC236}">
                <a16:creationId xmlns:a16="http://schemas.microsoft.com/office/drawing/2014/main" id="{450E127C-726D-385A-59DF-3462ADF29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039" y="4485806"/>
            <a:ext cx="6590007" cy="673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O que são dados, informação e conhecimento? E inteligência ou sabedoria?">
            <a:extLst>
              <a:ext uri="{FF2B5EF4-FFF2-40B4-BE49-F238E27FC236}">
                <a16:creationId xmlns:a16="http://schemas.microsoft.com/office/drawing/2014/main" id="{EA7E871D-A32B-BB84-D8B0-0F22751C4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5835" y="4752860"/>
            <a:ext cx="8983341" cy="6087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70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12244</TotalTime>
  <Words>3973</Words>
  <Application>Microsoft Office PowerPoint</Application>
  <PresentationFormat>Personalizar</PresentationFormat>
  <Paragraphs>424</Paragraphs>
  <Slides>32</Slides>
  <Notes>31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9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482</cp:revision>
  <cp:lastPrinted>2022-06-11T19:51:40Z</cp:lastPrinted>
  <dcterms:created xsi:type="dcterms:W3CDTF">2014-09-26T10:57:37Z</dcterms:created>
  <dcterms:modified xsi:type="dcterms:W3CDTF">2024-10-02T01:43:59Z</dcterms:modified>
</cp:coreProperties>
</file>