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265" r:id="rId2"/>
    <p:sldId id="606" r:id="rId3"/>
    <p:sldId id="609" r:id="rId4"/>
    <p:sldId id="612" r:id="rId5"/>
    <p:sldId id="623" r:id="rId6"/>
    <p:sldId id="616" r:id="rId7"/>
    <p:sldId id="596" r:id="rId8"/>
    <p:sldId id="621" r:id="rId9"/>
    <p:sldId id="622" r:id="rId10"/>
    <p:sldId id="619" r:id="rId11"/>
    <p:sldId id="598" r:id="rId12"/>
    <p:sldId id="490" r:id="rId13"/>
  </p:sldIdLst>
  <p:sldSz cx="24384000" cy="13716000"/>
  <p:notesSz cx="6858000" cy="9144000"/>
  <p:defaultTextStyle>
    <a:defPPr>
      <a:defRPr lang="en-US"/>
    </a:defPPr>
    <a:lvl1pPr marL="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1pPr>
    <a:lvl2pPr marL="9144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2pPr>
    <a:lvl3pPr marL="18288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3pPr>
    <a:lvl4pPr marL="27432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4pPr>
    <a:lvl5pPr marL="36576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5pPr>
    <a:lvl6pPr marL="45720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6pPr>
    <a:lvl7pPr marL="54864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7pPr>
    <a:lvl8pPr marL="64008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8pPr>
    <a:lvl9pPr marL="73152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579CC"/>
    <a:srgbClr val="000000"/>
    <a:srgbClr val="FF0506"/>
    <a:srgbClr val="FECD04"/>
    <a:srgbClr val="286270"/>
    <a:srgbClr val="436B39"/>
    <a:srgbClr val="365422"/>
    <a:srgbClr val="33A9AF"/>
    <a:srgbClr val="C25252"/>
    <a:srgbClr val="DDD93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Estilo Mé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Estilo Médio 2 - Ênfas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107" autoAdjust="0"/>
    <p:restoredTop sz="69708" autoAdjust="0"/>
  </p:normalViewPr>
  <p:slideViewPr>
    <p:cSldViewPr snapToGrid="0">
      <p:cViewPr varScale="1">
        <p:scale>
          <a:sx n="35" d="100"/>
          <a:sy n="35" d="100"/>
        </p:scale>
        <p:origin x="2244" y="26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3" d="100"/>
        <a:sy n="63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051A69-C562-4FC5-92DC-994CDC1376A2}" type="datetimeFigureOut">
              <a:rPr lang="en-US" smtClean="0"/>
              <a:t>2/2/2025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747B73-6B03-4EF3-AD40-683CE00DABF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06327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0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762045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0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519893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146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0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99468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0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01129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0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0193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0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66254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0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774438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0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933177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0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682818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0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56373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0" y="2244726"/>
            <a:ext cx="18288000" cy="4775200"/>
          </a:xfrm>
        </p:spPr>
        <p:txBody>
          <a:bodyPr anchor="b"/>
          <a:lstStyle>
            <a:lvl1pPr algn="ctr">
              <a:defRPr sz="1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0" y="7204076"/>
            <a:ext cx="18288000" cy="3311524"/>
          </a:xfrm>
        </p:spPr>
        <p:txBody>
          <a:bodyPr/>
          <a:lstStyle>
            <a:lvl1pPr marL="0" indent="0" algn="ctr">
              <a:buNone/>
              <a:defRPr sz="4800"/>
            </a:lvl1pPr>
            <a:lvl2pPr marL="914400" indent="0" algn="ctr">
              <a:buNone/>
              <a:defRPr sz="4000"/>
            </a:lvl2pPr>
            <a:lvl3pPr marL="1828800" indent="0" algn="ctr">
              <a:buNone/>
              <a:defRPr sz="3600"/>
            </a:lvl3pPr>
            <a:lvl4pPr marL="2743200" indent="0" algn="ctr">
              <a:buNone/>
              <a:defRPr sz="3200"/>
            </a:lvl4pPr>
            <a:lvl5pPr marL="3657600" indent="0" algn="ctr">
              <a:buNone/>
              <a:defRPr sz="3200"/>
            </a:lvl5pPr>
            <a:lvl6pPr marL="4572000" indent="0" algn="ctr">
              <a:buNone/>
              <a:defRPr sz="3200"/>
            </a:lvl6pPr>
            <a:lvl7pPr marL="5486400" indent="0" algn="ctr">
              <a:buNone/>
              <a:defRPr sz="3200"/>
            </a:lvl7pPr>
            <a:lvl8pPr marL="6400800" indent="0" algn="ctr">
              <a:buNone/>
              <a:defRPr sz="3200"/>
            </a:lvl8pPr>
            <a:lvl9pPr marL="7315200" indent="0" algn="ctr">
              <a:buNone/>
              <a:defRPr sz="3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B1F68-3ABA-4776-A270-420A0809C9ED}" type="datetime1">
              <a:rPr lang="en-US" smtClean="0"/>
              <a:t>2/2/2025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Modelagem de Domínio e Conceitos de Orientação a Objetos| Aula 13 - POO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48080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1D3D3-18EA-4937-8803-BB043E04B07D}" type="datetime1">
              <a:rPr lang="en-US" smtClean="0"/>
              <a:t>2/2/2025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Modelagem de Domínio e Conceitos de Orientação a Objetos| Aula 13 - POO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25270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7449800" y="730250"/>
            <a:ext cx="5257800" cy="1162367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76400" y="730250"/>
            <a:ext cx="15468600" cy="1162367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E90BC7-55A7-47A9-9740-FD69204DF140}" type="datetime1">
              <a:rPr lang="en-US" smtClean="0"/>
              <a:t>2/2/2025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Modelagem de Domínio e Conceitos de Orientação a Objetos| Aula 13 - POO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34117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3FC1E-CF64-4A19-BBBE-C9066B762F47}" type="datetime1">
              <a:rPr lang="en-US" smtClean="0"/>
              <a:t>2/2/2025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Modelagem de Domínio e Conceitos de Orientação a Objetos| Aula 13 - POO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00801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63700" y="3419477"/>
            <a:ext cx="21031200" cy="5705474"/>
          </a:xfrm>
        </p:spPr>
        <p:txBody>
          <a:bodyPr anchor="b"/>
          <a:lstStyle>
            <a:lvl1pPr>
              <a:defRPr sz="1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63700" y="9178927"/>
            <a:ext cx="21031200" cy="3000374"/>
          </a:xfrm>
        </p:spPr>
        <p:txBody>
          <a:bodyPr/>
          <a:lstStyle>
            <a:lvl1pPr marL="0" indent="0"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1pPr>
            <a:lvl2pPr marL="914400" indent="0">
              <a:buNone/>
              <a:defRPr sz="4000">
                <a:solidFill>
                  <a:schemeClr val="tx1">
                    <a:tint val="75000"/>
                  </a:schemeClr>
                </a:solidFill>
              </a:defRPr>
            </a:lvl2pPr>
            <a:lvl3pPr marL="182880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3pPr>
            <a:lvl4pPr marL="27432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4pPr>
            <a:lvl5pPr marL="36576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5pPr>
            <a:lvl6pPr marL="45720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6pPr>
            <a:lvl7pPr marL="54864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7pPr>
            <a:lvl8pPr marL="64008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8pPr>
            <a:lvl9pPr marL="73152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9FEC8-55E5-40FC-8FDA-3751F7D31742}" type="datetime1">
              <a:rPr lang="en-US" smtClean="0"/>
              <a:t>2/2/2025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Modelagem de Domínio e Conceitos de Orientação a Objetos| Aula 13 - POO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63346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76400" y="3651250"/>
            <a:ext cx="10363200" cy="87026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344400" y="3651250"/>
            <a:ext cx="10363200" cy="87026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94DC5-696F-4E13-9BB8-AA05CD11936C}" type="datetime1">
              <a:rPr lang="en-US" smtClean="0"/>
              <a:t>2/2/2025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Modelagem de Domínio e Conceitos de Orientação a Objetos| Aula 13 - POO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1961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730251"/>
            <a:ext cx="21031200" cy="265112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9577" y="3362326"/>
            <a:ext cx="10315574" cy="164782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79577" y="5010150"/>
            <a:ext cx="10315574" cy="73691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2344400" y="3362326"/>
            <a:ext cx="10366376" cy="164782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2344400" y="5010150"/>
            <a:ext cx="10366376" cy="73691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6E283-4A62-444A-AB55-38CB217C55CA}" type="datetime1">
              <a:rPr lang="en-US" smtClean="0"/>
              <a:t>2/2/2025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Modelagem de Domínio e Conceitos de Orientação a Objetos| Aula 13 - POO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9024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63866-71FA-4300-AECC-BA06F7E3E412}" type="datetime1">
              <a:rPr lang="en-US" smtClean="0"/>
              <a:t>2/2/2025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Modelagem de Domínio e Conceitos de Orientação a Objetos| Aula 13 - POO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4094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2A7C4-E6B3-49C3-80CC-FEA9A9F4157A}" type="datetime1">
              <a:rPr lang="en-US" smtClean="0"/>
              <a:t>2/2/2025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Modelagem de Domínio e Conceitos de Orientação a Objetos| Aula 13 - POO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72843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7" y="914400"/>
            <a:ext cx="7864474" cy="3200400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366376" y="1974851"/>
            <a:ext cx="12344400" cy="9747250"/>
          </a:xfrm>
        </p:spPr>
        <p:txBody>
          <a:bodyPr/>
          <a:lstStyle>
            <a:lvl1pPr>
              <a:defRPr sz="6400"/>
            </a:lvl1pPr>
            <a:lvl2pPr>
              <a:defRPr sz="5600"/>
            </a:lvl2pPr>
            <a:lvl3pPr>
              <a:defRPr sz="4800"/>
            </a:lvl3pPr>
            <a:lvl4pPr>
              <a:defRPr sz="4000"/>
            </a:lvl4pPr>
            <a:lvl5pPr>
              <a:defRPr sz="4000"/>
            </a:lvl5pPr>
            <a:lvl6pPr>
              <a:defRPr sz="4000"/>
            </a:lvl6pPr>
            <a:lvl7pPr>
              <a:defRPr sz="4000"/>
            </a:lvl7pPr>
            <a:lvl8pPr>
              <a:defRPr sz="4000"/>
            </a:lvl8pPr>
            <a:lvl9pPr>
              <a:defRPr sz="4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7" y="4114800"/>
            <a:ext cx="7864474" cy="7623176"/>
          </a:xfrm>
        </p:spPr>
        <p:txBody>
          <a:bodyPr/>
          <a:lstStyle>
            <a:lvl1pPr marL="0" indent="0">
              <a:buNone/>
              <a:defRPr sz="3200"/>
            </a:lvl1pPr>
            <a:lvl2pPr marL="914400" indent="0">
              <a:buNone/>
              <a:defRPr sz="2800"/>
            </a:lvl2pPr>
            <a:lvl3pPr marL="1828800" indent="0">
              <a:buNone/>
              <a:defRPr sz="2400"/>
            </a:lvl3pPr>
            <a:lvl4pPr marL="2743200" indent="0">
              <a:buNone/>
              <a:defRPr sz="2000"/>
            </a:lvl4pPr>
            <a:lvl5pPr marL="3657600" indent="0">
              <a:buNone/>
              <a:defRPr sz="2000"/>
            </a:lvl5pPr>
            <a:lvl6pPr marL="4572000" indent="0">
              <a:buNone/>
              <a:defRPr sz="2000"/>
            </a:lvl6pPr>
            <a:lvl7pPr marL="5486400" indent="0">
              <a:buNone/>
              <a:defRPr sz="2000"/>
            </a:lvl7pPr>
            <a:lvl8pPr marL="6400800" indent="0">
              <a:buNone/>
              <a:defRPr sz="2000"/>
            </a:lvl8pPr>
            <a:lvl9pPr marL="7315200" indent="0">
              <a:buNone/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6A005-31FA-406C-8D11-B8F01E66C22A}" type="datetime1">
              <a:rPr lang="en-US" smtClean="0"/>
              <a:t>2/2/2025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Modelagem de Domínio e Conceitos de Orientação a Objetos| Aula 13 - POO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45048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7" y="914400"/>
            <a:ext cx="7864474" cy="3200400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366376" y="1974851"/>
            <a:ext cx="12344400" cy="9747250"/>
          </a:xfrm>
        </p:spPr>
        <p:txBody>
          <a:bodyPr anchor="t"/>
          <a:lstStyle>
            <a:lvl1pPr marL="0" indent="0">
              <a:buNone/>
              <a:defRPr sz="6400"/>
            </a:lvl1pPr>
            <a:lvl2pPr marL="914400" indent="0">
              <a:buNone/>
              <a:defRPr sz="5600"/>
            </a:lvl2pPr>
            <a:lvl3pPr marL="1828800" indent="0">
              <a:buNone/>
              <a:defRPr sz="4800"/>
            </a:lvl3pPr>
            <a:lvl4pPr marL="2743200" indent="0">
              <a:buNone/>
              <a:defRPr sz="4000"/>
            </a:lvl4pPr>
            <a:lvl5pPr marL="3657600" indent="0">
              <a:buNone/>
              <a:defRPr sz="4000"/>
            </a:lvl5pPr>
            <a:lvl6pPr marL="4572000" indent="0">
              <a:buNone/>
              <a:defRPr sz="4000"/>
            </a:lvl6pPr>
            <a:lvl7pPr marL="5486400" indent="0">
              <a:buNone/>
              <a:defRPr sz="4000"/>
            </a:lvl7pPr>
            <a:lvl8pPr marL="6400800" indent="0">
              <a:buNone/>
              <a:defRPr sz="4000"/>
            </a:lvl8pPr>
            <a:lvl9pPr marL="7315200" indent="0">
              <a:buNone/>
              <a:defRPr sz="4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7" y="4114800"/>
            <a:ext cx="7864474" cy="7623176"/>
          </a:xfrm>
        </p:spPr>
        <p:txBody>
          <a:bodyPr/>
          <a:lstStyle>
            <a:lvl1pPr marL="0" indent="0">
              <a:buNone/>
              <a:defRPr sz="3200"/>
            </a:lvl1pPr>
            <a:lvl2pPr marL="914400" indent="0">
              <a:buNone/>
              <a:defRPr sz="2800"/>
            </a:lvl2pPr>
            <a:lvl3pPr marL="1828800" indent="0">
              <a:buNone/>
              <a:defRPr sz="2400"/>
            </a:lvl3pPr>
            <a:lvl4pPr marL="2743200" indent="0">
              <a:buNone/>
              <a:defRPr sz="2000"/>
            </a:lvl4pPr>
            <a:lvl5pPr marL="3657600" indent="0">
              <a:buNone/>
              <a:defRPr sz="2000"/>
            </a:lvl5pPr>
            <a:lvl6pPr marL="4572000" indent="0">
              <a:buNone/>
              <a:defRPr sz="2000"/>
            </a:lvl6pPr>
            <a:lvl7pPr marL="5486400" indent="0">
              <a:buNone/>
              <a:defRPr sz="2000"/>
            </a:lvl7pPr>
            <a:lvl8pPr marL="6400800" indent="0">
              <a:buNone/>
              <a:defRPr sz="2000"/>
            </a:lvl8pPr>
            <a:lvl9pPr marL="7315200" indent="0">
              <a:buNone/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9A7BA-7F21-4843-9976-6EA326107453}" type="datetime1">
              <a:rPr lang="en-US" smtClean="0"/>
              <a:t>2/2/2025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Modelagem de Domínio e Conceitos de Orientação a Objetos| Aula 13 - POO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24266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76400" y="730251"/>
            <a:ext cx="21031200" cy="2651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6400" y="3651250"/>
            <a:ext cx="21031200" cy="87026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676400" y="12712701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01AD41-2D47-45F2-B0CC-4B3789473C74}" type="datetime1">
              <a:rPr lang="en-US" smtClean="0"/>
              <a:t>2/2/2025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77200" y="12712701"/>
            <a:ext cx="82296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pt-BR"/>
              <a:t>Prof. Fernando Tamberlini Alves | Modelagem de Domínio e Conceitos de Orientação a Objetos| Aula 13 - POO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221200" y="12712701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9246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1828800" rtl="0" eaLnBrk="1" latinLnBrk="0" hangingPunct="1">
        <a:lnSpc>
          <a:spcPct val="90000"/>
        </a:lnSpc>
        <a:spcBef>
          <a:spcPct val="0"/>
        </a:spcBef>
        <a:buNone/>
        <a:defRPr sz="8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828800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5600" kern="1200">
          <a:solidFill>
            <a:schemeClr val="tx1"/>
          </a:solidFill>
          <a:latin typeface="+mn-lt"/>
          <a:ea typeface="+mn-ea"/>
          <a:cs typeface="+mn-cs"/>
        </a:defRPr>
      </a:lvl1pPr>
      <a:lvl2pPr marL="1371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2286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3pPr>
      <a:lvl4pPr marL="3200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41148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50292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8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2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6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20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5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emf"/><Relationship Id="rId4" Type="http://schemas.openxmlformats.org/officeDocument/2006/relationships/image" Target="../media/image9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6">
            <a:extLst>
              <a:ext uri="{FF2B5EF4-FFF2-40B4-BE49-F238E27FC236}">
                <a16:creationId xmlns:a16="http://schemas.microsoft.com/office/drawing/2014/main" id="{ED75C6ED-B3AD-460E-AC55-DC15C10096AE}"/>
              </a:ext>
            </a:extLst>
          </p:cNvPr>
          <p:cNvSpPr/>
          <p:nvPr/>
        </p:nvSpPr>
        <p:spPr>
          <a:xfrm>
            <a:off x="0" y="1313476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6286500"/>
            <a:ext cx="24384000" cy="2726871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28087" y="6572717"/>
            <a:ext cx="10407535" cy="21544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spc="100" dirty="0">
                <a:solidFill>
                  <a:schemeClr val="bg1"/>
                </a:solidFill>
                <a:latin typeface="Futura Bk BT" panose="020B05020202040203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Disciplina</a:t>
            </a:r>
          </a:p>
          <a:p>
            <a:pPr algn="ctr"/>
            <a:r>
              <a:rPr lang="pt-BR" sz="4000" dirty="0">
                <a:solidFill>
                  <a:schemeClr val="bg1"/>
                </a:solidFill>
                <a:latin typeface="Futura Bk BT" panose="020B0502020204020303" pitchFamily="34" charset="0"/>
              </a:rPr>
              <a:t>Modelagem de Domínio e </a:t>
            </a:r>
          </a:p>
          <a:p>
            <a:pPr algn="ctr"/>
            <a:r>
              <a:rPr lang="pt-BR" sz="4000" dirty="0">
                <a:solidFill>
                  <a:schemeClr val="bg1"/>
                </a:solidFill>
                <a:latin typeface="Futura Bk BT" panose="020B0502020204020303" pitchFamily="34" charset="0"/>
              </a:rPr>
              <a:t>Conceitos de Orientação a Objetos</a:t>
            </a:r>
            <a:endParaRPr lang="en-US" sz="4000" spc="100" dirty="0">
              <a:solidFill>
                <a:schemeClr val="bg1"/>
              </a:solidFill>
              <a:latin typeface="Futura Bk BT" panose="020B0502020204020303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2444127" y="7346155"/>
            <a:ext cx="93767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spc="100" dirty="0">
                <a:solidFill>
                  <a:schemeClr val="bg1"/>
                </a:solidFill>
                <a:latin typeface="Futura Bk BT" panose="020B05020202040203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PROF. FERNANDO TAMBERLINI ALVES</a:t>
            </a:r>
            <a:endParaRPr lang="en-US" sz="3200" spc="100" dirty="0">
              <a:solidFill>
                <a:schemeClr val="bg1"/>
              </a:solidFill>
              <a:latin typeface="Futura Bk BT" panose="020B0502020204020303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4" name="Straight Connector 3"/>
          <p:cNvCxnSpPr/>
          <p:nvPr/>
        </p:nvCxnSpPr>
        <p:spPr>
          <a:xfrm>
            <a:off x="11939874" y="6851907"/>
            <a:ext cx="0" cy="1573273"/>
          </a:xfrm>
          <a:prstGeom prst="line">
            <a:avLst/>
          </a:prstGeom>
          <a:ln w="508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62D10B37-ACD7-4888-9ED3-D7384BEC8B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D57A66AC-7374-48AE-A3F6-28707B1C88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13 - POO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1030" name="Picture 6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9E7B9563-E03B-495D-AB96-9B3EBBDB1E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4734" y="581235"/>
            <a:ext cx="14770279" cy="4241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3289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>
            <a:extLst>
              <a:ext uri="{FF2B5EF4-FFF2-40B4-BE49-F238E27FC236}">
                <a16:creationId xmlns:a16="http://schemas.microsoft.com/office/drawing/2014/main" id="{83D7CE88-5830-8AA7-E84F-18DD95285713}"/>
              </a:ext>
            </a:extLst>
          </p:cNvPr>
          <p:cNvSpPr/>
          <p:nvPr/>
        </p:nvSpPr>
        <p:spPr>
          <a:xfrm>
            <a:off x="0" y="1313476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8966"/>
            <a:ext cx="170810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72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Exercício Prático</a:t>
            </a:r>
            <a:endParaRPr lang="en-US" sz="72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10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13 - POO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5CA35100-907A-E290-26FC-FA4C215022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7381" y="4982758"/>
            <a:ext cx="10796838" cy="7934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CaixaDeTexto 14">
            <a:extLst>
              <a:ext uri="{FF2B5EF4-FFF2-40B4-BE49-F238E27FC236}">
                <a16:creationId xmlns:a16="http://schemas.microsoft.com/office/drawing/2014/main" id="{9008A329-8258-46BF-AF4B-D181F2B0D708}"/>
              </a:ext>
            </a:extLst>
          </p:cNvPr>
          <p:cNvSpPr txBox="1"/>
          <p:nvPr/>
        </p:nvSpPr>
        <p:spPr>
          <a:xfrm>
            <a:off x="523373" y="3374828"/>
            <a:ext cx="22866016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5400" dirty="0">
                <a:latin typeface="Futura Bk BT" panose="020B0502020204020303"/>
              </a:rPr>
              <a:t>Criar as classes descritas abaixo com a implementação dos seus métodos:</a:t>
            </a:r>
          </a:p>
        </p:txBody>
      </p:sp>
    </p:spTree>
    <p:extLst>
      <p:ext uri="{BB962C8B-B14F-4D97-AF65-F5344CB8AC3E}">
        <p14:creationId xmlns:p14="http://schemas.microsoft.com/office/powerpoint/2010/main" val="3209847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8966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Exercício Prático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8">
            <a:extLst>
              <a:ext uri="{FF2B5EF4-FFF2-40B4-BE49-F238E27FC236}">
                <a16:creationId xmlns:a16="http://schemas.microsoft.com/office/drawing/2014/main" id="{16418C5A-A820-E99C-2D31-033D505F63E3}"/>
              </a:ext>
            </a:extLst>
          </p:cNvPr>
          <p:cNvSpPr txBox="1"/>
          <p:nvPr/>
        </p:nvSpPr>
        <p:spPr>
          <a:xfrm>
            <a:off x="1006413" y="3175022"/>
            <a:ext cx="9128187" cy="1569660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r>
              <a:rPr lang="pt-BR" sz="4800" dirty="0">
                <a:latin typeface="Futura Bk BT" panose="020B0502020204020303"/>
              </a:rPr>
              <a:t>Criando a classe </a:t>
            </a:r>
            <a:r>
              <a:rPr lang="pt-BR" sz="4800" dirty="0" err="1">
                <a:latin typeface="Futura Bk BT" panose="020B0502020204020303"/>
              </a:rPr>
              <a:t>FormaGeometrica</a:t>
            </a:r>
            <a:endParaRPr lang="pt-BR" sz="4800" dirty="0">
              <a:latin typeface="Futura Bk BT" panose="020B0502020204020303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97F7E11C-1FF9-02AD-ADB2-7730F19C3CC4}"/>
              </a:ext>
            </a:extLst>
          </p:cNvPr>
          <p:cNvSpPr txBox="1"/>
          <p:nvPr/>
        </p:nvSpPr>
        <p:spPr>
          <a:xfrm>
            <a:off x="10372165" y="2874178"/>
            <a:ext cx="12230100" cy="106182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b="0" dirty="0" err="1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class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pt-BR" b="0" dirty="0" err="1">
                <a:solidFill>
                  <a:srgbClr val="267F99"/>
                </a:solidFill>
                <a:effectLst/>
                <a:latin typeface="Consolas" panose="020B0609020204030204" pitchFamily="49" charset="0"/>
              </a:rPr>
              <a:t>FormaGeometrica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{</a:t>
            </a:r>
          </a:p>
          <a:p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pt-BR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#lados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;</a:t>
            </a:r>
          </a:p>
          <a:p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pt-BR" b="0" dirty="0" err="1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constructor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pt-BR" b="0" dirty="0" err="1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vetorLados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){</a:t>
            </a:r>
          </a:p>
          <a:p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    </a:t>
            </a:r>
            <a:r>
              <a:rPr lang="pt-BR" b="0" dirty="0" err="1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this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pt-BR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#lados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= </a:t>
            </a:r>
            <a:r>
              <a:rPr lang="pt-BR" b="0" dirty="0" err="1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vetorLados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;</a:t>
            </a:r>
          </a:p>
          <a:p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}</a:t>
            </a:r>
          </a:p>
          <a:p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pt-BR" b="0" dirty="0">
                <a:solidFill>
                  <a:srgbClr val="795E26"/>
                </a:solidFill>
                <a:effectLst/>
                <a:latin typeface="Consolas" panose="020B0609020204030204" pitchFamily="49" charset="0"/>
              </a:rPr>
              <a:t>calcular2p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(){</a:t>
            </a:r>
          </a:p>
          <a:p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    </a:t>
            </a:r>
            <a:r>
              <a:rPr lang="pt-BR" b="0" dirty="0" err="1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let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pt-BR" b="0" dirty="0" err="1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perimetro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=</a:t>
            </a:r>
            <a:r>
              <a:rPr lang="pt-BR" b="0" dirty="0">
                <a:solidFill>
                  <a:srgbClr val="098658"/>
                </a:solidFill>
                <a:effectLst/>
                <a:latin typeface="Consolas" panose="020B0609020204030204" pitchFamily="49" charset="0"/>
              </a:rPr>
              <a:t>0</a:t>
            </a:r>
            <a:endParaRPr lang="pt-BR" b="0" dirty="0">
              <a:solidFill>
                <a:srgbClr val="000000"/>
              </a:solidFill>
              <a:effectLst/>
              <a:latin typeface="Consolas" panose="020B0609020204030204" pitchFamily="49" charset="0"/>
            </a:endParaRPr>
          </a:p>
          <a:p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    </a:t>
            </a:r>
            <a:r>
              <a:rPr lang="pt-BR" b="0" dirty="0">
                <a:solidFill>
                  <a:srgbClr val="AF00DB"/>
                </a:solidFill>
                <a:effectLst/>
                <a:latin typeface="Consolas" panose="020B0609020204030204" pitchFamily="49" charset="0"/>
              </a:rPr>
              <a:t>for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pt-BR" b="0" dirty="0" err="1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let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pt-BR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i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=</a:t>
            </a:r>
            <a:r>
              <a:rPr lang="pt-BR" b="0" dirty="0">
                <a:solidFill>
                  <a:srgbClr val="098658"/>
                </a:solidFill>
                <a:effectLst/>
                <a:latin typeface="Consolas" panose="020B0609020204030204" pitchFamily="49" charset="0"/>
              </a:rPr>
              <a:t>0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;</a:t>
            </a:r>
            <a:r>
              <a:rPr lang="pt-BR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i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&lt;</a:t>
            </a:r>
            <a:r>
              <a:rPr lang="pt-BR" b="0" dirty="0" err="1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this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pt-BR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#</a:t>
            </a:r>
            <a:r>
              <a:rPr lang="pt-BR" b="0" dirty="0" err="1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lados</a:t>
            </a:r>
            <a:r>
              <a:rPr lang="pt-BR" b="0" dirty="0" err="1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pt-BR" b="0" dirty="0" err="1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length</a:t>
            </a:r>
            <a:r>
              <a:rPr lang="pt-BR" b="0" dirty="0" err="1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;</a:t>
            </a:r>
            <a:r>
              <a:rPr lang="pt-BR" b="0" dirty="0" err="1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i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++)</a:t>
            </a:r>
          </a:p>
          <a:p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        </a:t>
            </a:r>
            <a:r>
              <a:rPr lang="pt-BR" b="0" dirty="0" err="1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perimetro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+=</a:t>
            </a:r>
            <a:r>
              <a:rPr lang="pt-BR" b="0" dirty="0" err="1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this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pt-BR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#lados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[</a:t>
            </a:r>
            <a:r>
              <a:rPr lang="pt-BR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i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];</a:t>
            </a:r>
          </a:p>
          <a:p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    </a:t>
            </a:r>
            <a:r>
              <a:rPr lang="pt-BR" b="0" dirty="0" err="1">
                <a:solidFill>
                  <a:srgbClr val="AF00DB"/>
                </a:solidFill>
                <a:effectLst/>
                <a:latin typeface="Consolas" panose="020B0609020204030204" pitchFamily="49" charset="0"/>
              </a:rPr>
              <a:t>return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pt-BR" b="0" dirty="0" err="1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perimetro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; </a:t>
            </a:r>
          </a:p>
          <a:p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}</a:t>
            </a:r>
          </a:p>
          <a:p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pt-BR" b="0" dirty="0" err="1">
                <a:solidFill>
                  <a:srgbClr val="795E26"/>
                </a:solidFill>
                <a:effectLst/>
                <a:latin typeface="Consolas" panose="020B0609020204030204" pitchFamily="49" charset="0"/>
              </a:rPr>
              <a:t>calcularArea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(){</a:t>
            </a:r>
          </a:p>
          <a:p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    </a:t>
            </a:r>
            <a:r>
              <a:rPr lang="pt-BR" b="0" dirty="0" err="1">
                <a:solidFill>
                  <a:srgbClr val="AF00DB"/>
                </a:solidFill>
                <a:effectLst/>
                <a:latin typeface="Consolas" panose="020B0609020204030204" pitchFamily="49" charset="0"/>
              </a:rPr>
              <a:t>return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pt-BR" b="0" dirty="0" err="1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this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pt-BR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#lados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[</a:t>
            </a:r>
            <a:r>
              <a:rPr lang="pt-BR" b="0" dirty="0">
                <a:solidFill>
                  <a:srgbClr val="098658"/>
                </a:solidFill>
                <a:effectLst/>
                <a:latin typeface="Consolas" panose="020B0609020204030204" pitchFamily="49" charset="0"/>
              </a:rPr>
              <a:t>0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]*</a:t>
            </a:r>
            <a:r>
              <a:rPr lang="pt-BR" b="0" dirty="0" err="1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this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pt-BR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#lados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[</a:t>
            </a:r>
            <a:r>
              <a:rPr lang="pt-BR" b="0" dirty="0">
                <a:solidFill>
                  <a:srgbClr val="098658"/>
                </a:solidFill>
                <a:effectLst/>
                <a:latin typeface="Consolas" panose="020B0609020204030204" pitchFamily="49" charset="0"/>
              </a:rPr>
              <a:t>0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]</a:t>
            </a:r>
          </a:p>
          <a:p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}</a:t>
            </a:r>
          </a:p>
          <a:p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</a:t>
            </a:r>
          </a:p>
          <a:p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pt-BR" b="0" dirty="0" err="1">
                <a:solidFill>
                  <a:srgbClr val="795E26"/>
                </a:solidFill>
                <a:effectLst/>
                <a:latin typeface="Consolas" panose="020B0609020204030204" pitchFamily="49" charset="0"/>
              </a:rPr>
              <a:t>obterLados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(){</a:t>
            </a:r>
          </a:p>
          <a:p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    </a:t>
            </a:r>
            <a:r>
              <a:rPr lang="pt-BR" b="0" dirty="0" err="1">
                <a:solidFill>
                  <a:srgbClr val="AF00DB"/>
                </a:solidFill>
                <a:effectLst/>
                <a:latin typeface="Consolas" panose="020B0609020204030204" pitchFamily="49" charset="0"/>
              </a:rPr>
              <a:t>return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pt-BR" b="0" dirty="0" err="1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this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pt-BR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#lados</a:t>
            </a:r>
            <a:endParaRPr lang="pt-BR" b="0" dirty="0">
              <a:solidFill>
                <a:srgbClr val="000000"/>
              </a:solidFill>
              <a:effectLst/>
              <a:latin typeface="Consolas" panose="020B0609020204030204" pitchFamily="49" charset="0"/>
            </a:endParaRPr>
          </a:p>
          <a:p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}</a:t>
            </a:r>
          </a:p>
          <a:p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}</a:t>
            </a:r>
          </a:p>
        </p:txBody>
      </p:sp>
      <p:sp>
        <p:nvSpPr>
          <p:cNvPr id="2" name="Rectangle 6">
            <a:extLst>
              <a:ext uri="{FF2B5EF4-FFF2-40B4-BE49-F238E27FC236}">
                <a16:creationId xmlns:a16="http://schemas.microsoft.com/office/drawing/2014/main" id="{499A0A3D-5D3A-080A-EBE0-D462F4B9BA9D}"/>
              </a:ext>
            </a:extLst>
          </p:cNvPr>
          <p:cNvSpPr/>
          <p:nvPr/>
        </p:nvSpPr>
        <p:spPr>
          <a:xfrm>
            <a:off x="-22412" y="12960464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Espaço Reservado para Número de Slide 1">
            <a:extLst>
              <a:ext uri="{FF2B5EF4-FFF2-40B4-BE49-F238E27FC236}">
                <a16:creationId xmlns:a16="http://schemas.microsoft.com/office/drawing/2014/main" id="{3E7D7604-6141-3878-BA82-77B4DE9814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07398" y="13000858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11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36B2B562-2951-FA5E-21A7-2A499F7CA8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2504" y="12929498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13 - POO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0651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809192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Dúvidas?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aixaDeTexto 11">
            <a:extLst>
              <a:ext uri="{FF2B5EF4-FFF2-40B4-BE49-F238E27FC236}">
                <a16:creationId xmlns:a16="http://schemas.microsoft.com/office/drawing/2014/main" id="{AEEEC7F3-07C6-4494-9397-7CFE86310FAA}"/>
              </a:ext>
            </a:extLst>
          </p:cNvPr>
          <p:cNvSpPr txBox="1"/>
          <p:nvPr/>
        </p:nvSpPr>
        <p:spPr>
          <a:xfrm>
            <a:off x="16201691" y="7833117"/>
            <a:ext cx="65307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800" b="1" spc="1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ftamberlini.dev.br</a:t>
            </a:r>
          </a:p>
        </p:txBody>
      </p:sp>
      <p:sp>
        <p:nvSpPr>
          <p:cNvPr id="19" name="Oval 23">
            <a:extLst>
              <a:ext uri="{FF2B5EF4-FFF2-40B4-BE49-F238E27FC236}">
                <a16:creationId xmlns:a16="http://schemas.microsoft.com/office/drawing/2014/main" id="{569F469D-9E7B-4CC9-BB42-BFF5A07F398D}"/>
              </a:ext>
            </a:extLst>
          </p:cNvPr>
          <p:cNvSpPr/>
          <p:nvPr/>
        </p:nvSpPr>
        <p:spPr>
          <a:xfrm>
            <a:off x="2269380" y="7669493"/>
            <a:ext cx="1208312" cy="1208312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Futura Bk BT" panose="020B0502020204020303" pitchFamily="34" charset="0"/>
              </a:rPr>
              <a:t>c</a:t>
            </a:r>
          </a:p>
        </p:txBody>
      </p:sp>
      <p:pic>
        <p:nvPicPr>
          <p:cNvPr id="21" name="Picture 7">
            <a:extLst>
              <a:ext uri="{FF2B5EF4-FFF2-40B4-BE49-F238E27FC236}">
                <a16:creationId xmlns:a16="http://schemas.microsoft.com/office/drawing/2014/main" id="{1CADB059-CB2C-4F03-9DF1-47ACC6C2109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79401" y="8004415"/>
            <a:ext cx="619616" cy="488403"/>
          </a:xfrm>
          <a:prstGeom prst="rect">
            <a:avLst/>
          </a:prstGeom>
        </p:spPr>
      </p:pic>
      <p:cxnSp>
        <p:nvCxnSpPr>
          <p:cNvPr id="22" name="Straight Connector 19">
            <a:extLst>
              <a:ext uri="{FF2B5EF4-FFF2-40B4-BE49-F238E27FC236}">
                <a16:creationId xmlns:a16="http://schemas.microsoft.com/office/drawing/2014/main" id="{93690DE0-50B8-4BE0-AA64-703AFE5673D4}"/>
              </a:ext>
            </a:extLst>
          </p:cNvPr>
          <p:cNvCxnSpPr/>
          <p:nvPr/>
        </p:nvCxnSpPr>
        <p:spPr>
          <a:xfrm>
            <a:off x="8493383" y="5611040"/>
            <a:ext cx="62000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Oval 53">
            <a:extLst>
              <a:ext uri="{FF2B5EF4-FFF2-40B4-BE49-F238E27FC236}">
                <a16:creationId xmlns:a16="http://schemas.microsoft.com/office/drawing/2014/main" id="{974C2307-0890-4583-9336-B28B75533561}"/>
              </a:ext>
            </a:extLst>
          </p:cNvPr>
          <p:cNvSpPr/>
          <p:nvPr/>
        </p:nvSpPr>
        <p:spPr>
          <a:xfrm>
            <a:off x="10619924" y="3168789"/>
            <a:ext cx="1990539" cy="1990539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chemeClr val="tx1">
                  <a:lumMod val="85000"/>
                  <a:lumOff val="15000"/>
                </a:schemeClr>
              </a:solidFill>
              <a:latin typeface="Futura Bk BT" panose="020B0502020204020303" pitchFamily="34" charset="0"/>
            </a:endParaRPr>
          </a:p>
        </p:txBody>
      </p:sp>
      <p:sp>
        <p:nvSpPr>
          <p:cNvPr id="26" name="TextBox 76">
            <a:extLst>
              <a:ext uri="{FF2B5EF4-FFF2-40B4-BE49-F238E27FC236}">
                <a16:creationId xmlns:a16="http://schemas.microsoft.com/office/drawing/2014/main" id="{98825F93-5DA9-4B52-BB44-5A405A6BE94C}"/>
              </a:ext>
            </a:extLst>
          </p:cNvPr>
          <p:cNvSpPr txBox="1"/>
          <p:nvPr/>
        </p:nvSpPr>
        <p:spPr>
          <a:xfrm>
            <a:off x="6883810" y="5505332"/>
            <a:ext cx="986114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8000" b="1" spc="1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Dúvidas?</a:t>
            </a:r>
            <a:endParaRPr lang="en-US" sz="8000" b="1" spc="1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7" name="Picture 9">
            <a:extLst>
              <a:ext uri="{FF2B5EF4-FFF2-40B4-BE49-F238E27FC236}">
                <a16:creationId xmlns:a16="http://schemas.microsoft.com/office/drawing/2014/main" id="{73E7AF21-932B-4F00-B35D-BD19C8485F3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069568" y="3697183"/>
            <a:ext cx="1091250" cy="933750"/>
          </a:xfrm>
          <a:prstGeom prst="rect">
            <a:avLst/>
          </a:prstGeom>
          <a:solidFill>
            <a:schemeClr val="tx1"/>
          </a:solidFill>
        </p:spPr>
      </p:pic>
      <p:sp>
        <p:nvSpPr>
          <p:cNvPr id="28" name="CaixaDeTexto 27">
            <a:extLst>
              <a:ext uri="{FF2B5EF4-FFF2-40B4-BE49-F238E27FC236}">
                <a16:creationId xmlns:a16="http://schemas.microsoft.com/office/drawing/2014/main" id="{4C713A6C-2247-4E2D-AB31-4B73F9403364}"/>
              </a:ext>
            </a:extLst>
          </p:cNvPr>
          <p:cNvSpPr txBox="1"/>
          <p:nvPr/>
        </p:nvSpPr>
        <p:spPr>
          <a:xfrm>
            <a:off x="3602249" y="7858150"/>
            <a:ext cx="87194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800" b="1" spc="1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fernando.alves@ifrj.edu.br</a:t>
            </a:r>
          </a:p>
        </p:txBody>
      </p:sp>
      <p:pic>
        <p:nvPicPr>
          <p:cNvPr id="6146" name="Picture 2" descr="Resultado de imagem para icon web">
            <a:extLst>
              <a:ext uri="{FF2B5EF4-FFF2-40B4-BE49-F238E27FC236}">
                <a16:creationId xmlns:a16="http://schemas.microsoft.com/office/drawing/2014/main" id="{A276F8A5-E7E6-47E1-BD62-CB9297095B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21923" y="7669493"/>
            <a:ext cx="1228725" cy="1228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E1342A37-A49A-180C-2A4D-99F4A1856C13}"/>
              </a:ext>
            </a:extLst>
          </p:cNvPr>
          <p:cNvSpPr txBox="1"/>
          <p:nvPr/>
        </p:nvSpPr>
        <p:spPr>
          <a:xfrm>
            <a:off x="10011762" y="10679352"/>
            <a:ext cx="14368524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spc="1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Referências: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pt-BR" sz="3200" b="1" spc="1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Notas de Aula do Prof. Leonardo Murta – UFF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200" b="1" spc="1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Livro</a:t>
            </a:r>
            <a:r>
              <a:rPr lang="en-US" sz="3200" b="1" spc="1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“Object-Oriented Analysis and Design with Applications</a:t>
            </a:r>
            <a:r>
              <a:rPr lang="en-US" sz="4000" b="1" spc="1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”</a:t>
            </a:r>
            <a:endParaRPr lang="pt-BR" sz="4000" b="1" spc="1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E948D91D-6DD3-BA52-7885-20BE6155E842}"/>
              </a:ext>
            </a:extLst>
          </p:cNvPr>
          <p:cNvSpPr/>
          <p:nvPr/>
        </p:nvSpPr>
        <p:spPr>
          <a:xfrm>
            <a:off x="-22412" y="12960464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4" name="Espaço Reservado para Número de Slide 1">
            <a:extLst>
              <a:ext uri="{FF2B5EF4-FFF2-40B4-BE49-F238E27FC236}">
                <a16:creationId xmlns:a16="http://schemas.microsoft.com/office/drawing/2014/main" id="{E26753EE-1C73-C2FF-AA25-DC86DADE7D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07398" y="13000858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12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81D4566A-E6CE-5B86-0D87-9071F5D2EB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2504" y="12929498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13 - POO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0018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>
            <a:extLst>
              <a:ext uri="{FF2B5EF4-FFF2-40B4-BE49-F238E27FC236}">
                <a16:creationId xmlns:a16="http://schemas.microsoft.com/office/drawing/2014/main" id="{83D7CE88-5830-8AA7-E84F-18DD95285713}"/>
              </a:ext>
            </a:extLst>
          </p:cNvPr>
          <p:cNvSpPr/>
          <p:nvPr/>
        </p:nvSpPr>
        <p:spPr>
          <a:xfrm>
            <a:off x="0" y="1313476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8966"/>
            <a:ext cx="170810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72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Paradigma Orientação a Objetos</a:t>
            </a:r>
            <a:endParaRPr lang="en-US" sz="72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13 - POO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8">
            <a:extLst>
              <a:ext uri="{FF2B5EF4-FFF2-40B4-BE49-F238E27FC236}">
                <a16:creationId xmlns:a16="http://schemas.microsoft.com/office/drawing/2014/main" id="{CC1442CB-2F02-D5C1-755F-8AA7DE427C3F}"/>
              </a:ext>
            </a:extLst>
          </p:cNvPr>
          <p:cNvSpPr txBox="1"/>
          <p:nvPr/>
        </p:nvSpPr>
        <p:spPr>
          <a:xfrm>
            <a:off x="1096551" y="3354266"/>
            <a:ext cx="14441242" cy="8617744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685800" indent="-685800">
              <a:buFont typeface="Wingdings" panose="05000000000000000000" pitchFamily="2" charset="2"/>
              <a:buChar char="ü"/>
            </a:pPr>
            <a:r>
              <a:rPr lang="pt-BR" sz="7200" dirty="0">
                <a:latin typeface="Futura Bk BT" panose="020B0502020204020303"/>
              </a:rPr>
              <a:t>Abstração</a:t>
            </a:r>
          </a:p>
          <a:p>
            <a:endParaRPr lang="pt-BR" sz="7200" dirty="0">
              <a:latin typeface="Futura Bk BT" panose="020B0502020204020303"/>
            </a:endParaRPr>
          </a:p>
          <a:p>
            <a:pPr marL="685800" indent="-685800">
              <a:buFont typeface="Wingdings" panose="05000000000000000000" pitchFamily="2" charset="2"/>
              <a:buChar char="ü"/>
            </a:pPr>
            <a:r>
              <a:rPr lang="pt-BR" sz="7200" dirty="0">
                <a:latin typeface="Futura Bk BT" panose="020B0502020204020303"/>
              </a:rPr>
              <a:t>Encapsulamento</a:t>
            </a:r>
          </a:p>
          <a:p>
            <a:pPr lvl="2"/>
            <a:endParaRPr lang="pt-BR" sz="7200" dirty="0">
              <a:latin typeface="Futura Bk BT" panose="020B0502020204020303"/>
            </a:endParaRPr>
          </a:p>
          <a:p>
            <a:pPr marL="685800" indent="-685800">
              <a:buFont typeface="Wingdings" panose="05000000000000000000" pitchFamily="2" charset="2"/>
              <a:buChar char="ü"/>
            </a:pPr>
            <a:r>
              <a:rPr lang="pt-BR" sz="7200" dirty="0">
                <a:latin typeface="Futura Bk BT" panose="020B0502020204020303"/>
              </a:rPr>
              <a:t>Herança</a:t>
            </a:r>
          </a:p>
          <a:p>
            <a:pPr marL="685800" indent="-685800">
              <a:buFont typeface="Wingdings" panose="05000000000000000000" pitchFamily="2" charset="2"/>
              <a:buChar char="ü"/>
            </a:pPr>
            <a:endParaRPr lang="pt-BR" sz="7200" dirty="0">
              <a:latin typeface="Futura Bk BT" panose="020B0502020204020303"/>
            </a:endParaRPr>
          </a:p>
          <a:p>
            <a:pPr marL="685800" indent="-685800">
              <a:buFont typeface="Wingdings" panose="05000000000000000000" pitchFamily="2" charset="2"/>
              <a:buChar char="ü"/>
            </a:pPr>
            <a:r>
              <a:rPr lang="pt-BR" sz="7200" dirty="0">
                <a:latin typeface="Futura Bk BT" panose="020B0502020204020303"/>
              </a:rPr>
              <a:t>Polimorfismo</a:t>
            </a:r>
          </a:p>
          <a:p>
            <a:endParaRPr lang="pt-BR" sz="5000" dirty="0">
              <a:latin typeface="Futura Bk BT" panose="020B0502020204020303"/>
            </a:endParaRPr>
          </a:p>
        </p:txBody>
      </p:sp>
      <p:pic>
        <p:nvPicPr>
          <p:cNvPr id="2" name="Picture 2" descr="Java: o que é, linguagem e Guia para iniciar na tecnologia | Alura">
            <a:extLst>
              <a:ext uri="{FF2B5EF4-FFF2-40B4-BE49-F238E27FC236}">
                <a16:creationId xmlns:a16="http://schemas.microsoft.com/office/drawing/2014/main" id="{7361A5D3-3C83-2D5F-9643-B298C38603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01521" y="3380018"/>
            <a:ext cx="13468352" cy="74412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489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>
            <a:extLst>
              <a:ext uri="{FF2B5EF4-FFF2-40B4-BE49-F238E27FC236}">
                <a16:creationId xmlns:a16="http://schemas.microsoft.com/office/drawing/2014/main" id="{83D7CE88-5830-8AA7-E84F-18DD95285713}"/>
              </a:ext>
            </a:extLst>
          </p:cNvPr>
          <p:cNvSpPr/>
          <p:nvPr/>
        </p:nvSpPr>
        <p:spPr>
          <a:xfrm>
            <a:off x="0" y="1313476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8966"/>
            <a:ext cx="170810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72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Paradigma Orientação a Objetos</a:t>
            </a:r>
            <a:endParaRPr lang="en-US" sz="72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3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13 - POO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8">
            <a:extLst>
              <a:ext uri="{FF2B5EF4-FFF2-40B4-BE49-F238E27FC236}">
                <a16:creationId xmlns:a16="http://schemas.microsoft.com/office/drawing/2014/main" id="{CC1442CB-2F02-D5C1-755F-8AA7DE427C3F}"/>
              </a:ext>
            </a:extLst>
          </p:cNvPr>
          <p:cNvSpPr txBox="1"/>
          <p:nvPr/>
        </p:nvSpPr>
        <p:spPr>
          <a:xfrm>
            <a:off x="226000" y="2242354"/>
            <a:ext cx="23151587" cy="2308324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685800" indent="-685800">
              <a:buFont typeface="Wingdings" panose="05000000000000000000" pitchFamily="2" charset="2"/>
              <a:buChar char="ü"/>
            </a:pPr>
            <a:r>
              <a:rPr lang="pt-BR" sz="6400" dirty="0">
                <a:latin typeface="Futura Bk BT" panose="020B0502020204020303"/>
              </a:rPr>
              <a:t>Encapsulamento</a:t>
            </a:r>
          </a:p>
          <a:p>
            <a:pPr marL="1771650" lvl="1" indent="-857250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/>
              </a:rPr>
              <a:t>A partir da versão ES2020 do Javascript foi possível declarar atributos privados incluindo “#” antes do nome do atributo na declaração das classes.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88071756-E994-440D-9CEE-5A862723115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20346" y="4942042"/>
            <a:ext cx="17190908" cy="7744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5156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>
            <a:extLst>
              <a:ext uri="{FF2B5EF4-FFF2-40B4-BE49-F238E27FC236}">
                <a16:creationId xmlns:a16="http://schemas.microsoft.com/office/drawing/2014/main" id="{83D7CE88-5830-8AA7-E84F-18DD95285713}"/>
              </a:ext>
            </a:extLst>
          </p:cNvPr>
          <p:cNvSpPr/>
          <p:nvPr/>
        </p:nvSpPr>
        <p:spPr>
          <a:xfrm>
            <a:off x="0" y="1313476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8966"/>
            <a:ext cx="170810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72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Paradigma Orientação a Objetos</a:t>
            </a:r>
            <a:endParaRPr lang="en-US" sz="72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4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13 - POO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8">
            <a:extLst>
              <a:ext uri="{FF2B5EF4-FFF2-40B4-BE49-F238E27FC236}">
                <a16:creationId xmlns:a16="http://schemas.microsoft.com/office/drawing/2014/main" id="{CC1442CB-2F02-D5C1-755F-8AA7DE427C3F}"/>
              </a:ext>
            </a:extLst>
          </p:cNvPr>
          <p:cNvSpPr txBox="1"/>
          <p:nvPr/>
        </p:nvSpPr>
        <p:spPr>
          <a:xfrm>
            <a:off x="503909" y="2497606"/>
            <a:ext cx="22283901" cy="1754326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685800" indent="-685800">
              <a:buFont typeface="Wingdings" panose="05000000000000000000" pitchFamily="2" charset="2"/>
              <a:buChar char="ü"/>
            </a:pPr>
            <a:r>
              <a:rPr lang="pt-BR" sz="6400" dirty="0">
                <a:latin typeface="Futura Bk BT" panose="020B0502020204020303"/>
              </a:rPr>
              <a:t>Herança</a:t>
            </a:r>
          </a:p>
          <a:p>
            <a:pPr marL="1771650" lvl="1" indent="-857250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/>
              </a:rPr>
              <a:t>Objetos herdam atributos e métodos dos seus ancestrais na hierarquia.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C569BEF0-1DFE-B91C-A229-307B777E0AA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45230" y="4228909"/>
            <a:ext cx="15195634" cy="8688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837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>
            <a:extLst>
              <a:ext uri="{FF2B5EF4-FFF2-40B4-BE49-F238E27FC236}">
                <a16:creationId xmlns:a16="http://schemas.microsoft.com/office/drawing/2014/main" id="{83D7CE88-5830-8AA7-E84F-18DD95285713}"/>
              </a:ext>
            </a:extLst>
          </p:cNvPr>
          <p:cNvSpPr/>
          <p:nvPr/>
        </p:nvSpPr>
        <p:spPr>
          <a:xfrm>
            <a:off x="0" y="1313476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8966"/>
            <a:ext cx="170810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72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Paradigma Orientação a Objetos</a:t>
            </a:r>
            <a:endParaRPr lang="en-US" sz="72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5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13 - POO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8">
            <a:extLst>
              <a:ext uri="{FF2B5EF4-FFF2-40B4-BE49-F238E27FC236}">
                <a16:creationId xmlns:a16="http://schemas.microsoft.com/office/drawing/2014/main" id="{CC1442CB-2F02-D5C1-755F-8AA7DE427C3F}"/>
              </a:ext>
            </a:extLst>
          </p:cNvPr>
          <p:cNvSpPr txBox="1"/>
          <p:nvPr/>
        </p:nvSpPr>
        <p:spPr>
          <a:xfrm>
            <a:off x="503909" y="2497606"/>
            <a:ext cx="22283901" cy="1754326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685800" indent="-685800">
              <a:buFont typeface="Wingdings" panose="05000000000000000000" pitchFamily="2" charset="2"/>
              <a:buChar char="ü"/>
            </a:pPr>
            <a:r>
              <a:rPr lang="pt-BR" sz="6400" dirty="0">
                <a:latin typeface="Futura Bk BT" panose="020B0502020204020303"/>
              </a:rPr>
              <a:t>Herança</a:t>
            </a:r>
          </a:p>
          <a:p>
            <a:pPr marL="1771650" lvl="1" indent="-857250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/>
              </a:rPr>
              <a:t>Objetos herdam atributos e métodos dos seus ancestrais na hierarquia.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6B33757D-6A7B-8956-2D23-FFA979D804A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90599" y="4750243"/>
            <a:ext cx="18054372" cy="6674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2302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>
            <a:extLst>
              <a:ext uri="{FF2B5EF4-FFF2-40B4-BE49-F238E27FC236}">
                <a16:creationId xmlns:a16="http://schemas.microsoft.com/office/drawing/2014/main" id="{83D7CE88-5830-8AA7-E84F-18DD95285713}"/>
              </a:ext>
            </a:extLst>
          </p:cNvPr>
          <p:cNvSpPr/>
          <p:nvPr/>
        </p:nvSpPr>
        <p:spPr>
          <a:xfrm>
            <a:off x="0" y="1313476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8966"/>
            <a:ext cx="170810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72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Paradigma Orientação a Objetos</a:t>
            </a:r>
            <a:endParaRPr lang="en-US" sz="72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6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13 - POO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8">
            <a:extLst>
              <a:ext uri="{FF2B5EF4-FFF2-40B4-BE49-F238E27FC236}">
                <a16:creationId xmlns:a16="http://schemas.microsoft.com/office/drawing/2014/main" id="{CC1442CB-2F02-D5C1-755F-8AA7DE427C3F}"/>
              </a:ext>
            </a:extLst>
          </p:cNvPr>
          <p:cNvSpPr txBox="1"/>
          <p:nvPr/>
        </p:nvSpPr>
        <p:spPr>
          <a:xfrm>
            <a:off x="388313" y="2497606"/>
            <a:ext cx="23607374" cy="2431435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685800" indent="-685800">
              <a:buFont typeface="Wingdings" panose="05000000000000000000" pitchFamily="2" charset="2"/>
              <a:buChar char="ü"/>
            </a:pPr>
            <a:r>
              <a:rPr lang="pt-BR" sz="6400" dirty="0">
                <a:latin typeface="Futura Bk BT" panose="020B0502020204020303"/>
              </a:rPr>
              <a:t>Polimorfismo</a:t>
            </a:r>
          </a:p>
          <a:p>
            <a:pPr lvl="1"/>
            <a:r>
              <a:rPr lang="pt-BR" sz="4400" dirty="0">
                <a:latin typeface="Futura Bk BT" panose="020B0502020204020303"/>
              </a:rPr>
              <a:t>Objetos podem responder de maneira diferente aos mesmos métodos, permitindo que um programa seja mais flexível e genérico.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67ACF803-6695-688C-3331-0658A56A3F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68353" y="5307127"/>
            <a:ext cx="9805410" cy="7185914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797355AE-B79B-5014-68CF-338B5970E5B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612225" y="5236889"/>
            <a:ext cx="11707962" cy="6132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2544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2412" y="12960464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8966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Criando Classes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07398" y="13000858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7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2504" y="12929498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13 - POO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8">
            <a:extLst>
              <a:ext uri="{FF2B5EF4-FFF2-40B4-BE49-F238E27FC236}">
                <a16:creationId xmlns:a16="http://schemas.microsoft.com/office/drawing/2014/main" id="{16418C5A-A820-E99C-2D31-033D505F63E3}"/>
              </a:ext>
            </a:extLst>
          </p:cNvPr>
          <p:cNvSpPr txBox="1"/>
          <p:nvPr/>
        </p:nvSpPr>
        <p:spPr>
          <a:xfrm>
            <a:off x="1006413" y="3175022"/>
            <a:ext cx="13067299" cy="830997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r>
              <a:rPr lang="pt-BR" sz="4800" dirty="0">
                <a:latin typeface="Futura Bk BT" panose="020B0502020204020303"/>
              </a:rPr>
              <a:t>Criando a classe Triangulo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73934127-D914-59F3-EF20-47B1FEAB1BD0}"/>
              </a:ext>
            </a:extLst>
          </p:cNvPr>
          <p:cNvSpPr txBox="1"/>
          <p:nvPr/>
        </p:nvSpPr>
        <p:spPr>
          <a:xfrm>
            <a:off x="5314950" y="5423401"/>
            <a:ext cx="12230100" cy="61863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b="0" dirty="0" err="1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class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pt-BR" b="0" dirty="0">
                <a:solidFill>
                  <a:srgbClr val="267F99"/>
                </a:solidFill>
                <a:effectLst/>
                <a:latin typeface="Consolas" panose="020B0609020204030204" pitchFamily="49" charset="0"/>
              </a:rPr>
              <a:t>Triangulo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{</a:t>
            </a:r>
          </a:p>
          <a:p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pt-BR" b="0" dirty="0" err="1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constructor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pt-BR" b="0" dirty="0" err="1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base</a:t>
            </a:r>
            <a:r>
              <a:rPr lang="pt-BR" b="0" dirty="0" err="1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,</a:t>
            </a:r>
            <a:r>
              <a:rPr lang="pt-BR" b="0" dirty="0" err="1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altura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){</a:t>
            </a:r>
          </a:p>
          <a:p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    </a:t>
            </a:r>
            <a:r>
              <a:rPr lang="pt-BR" b="0" dirty="0" err="1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this</a:t>
            </a:r>
            <a:r>
              <a:rPr lang="pt-BR" b="0" dirty="0" err="1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pt-BR" b="0" dirty="0" err="1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b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= </a:t>
            </a:r>
            <a:r>
              <a:rPr lang="pt-BR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base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;</a:t>
            </a:r>
          </a:p>
          <a:p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    </a:t>
            </a:r>
            <a:r>
              <a:rPr lang="pt-BR" b="0" dirty="0" err="1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this</a:t>
            </a:r>
            <a:r>
              <a:rPr lang="pt-BR" b="0" dirty="0" err="1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pt-BR" b="0" dirty="0" err="1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h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= </a:t>
            </a:r>
            <a:r>
              <a:rPr lang="pt-BR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altura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;</a:t>
            </a:r>
          </a:p>
          <a:p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}</a:t>
            </a:r>
          </a:p>
          <a:p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pt-BR" b="0" dirty="0" err="1">
                <a:solidFill>
                  <a:srgbClr val="795E26"/>
                </a:solidFill>
                <a:effectLst/>
                <a:latin typeface="Consolas" panose="020B0609020204030204" pitchFamily="49" charset="0"/>
              </a:rPr>
              <a:t>calcularArea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(){</a:t>
            </a:r>
          </a:p>
          <a:p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    </a:t>
            </a:r>
            <a:r>
              <a:rPr lang="pt-BR" b="0" dirty="0" err="1">
                <a:solidFill>
                  <a:srgbClr val="AF00DB"/>
                </a:solidFill>
                <a:effectLst/>
                <a:latin typeface="Consolas" panose="020B0609020204030204" pitchFamily="49" charset="0"/>
              </a:rPr>
              <a:t>return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pt-BR" b="0" dirty="0" err="1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this</a:t>
            </a:r>
            <a:r>
              <a:rPr lang="pt-BR" b="0" dirty="0" err="1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pt-BR" b="0" dirty="0" err="1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b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*</a:t>
            </a:r>
            <a:r>
              <a:rPr lang="pt-BR" b="0" dirty="0" err="1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this</a:t>
            </a:r>
            <a:r>
              <a:rPr lang="pt-BR" b="0" dirty="0" err="1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pt-BR" b="0" dirty="0" err="1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h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/</a:t>
            </a:r>
            <a:r>
              <a:rPr lang="pt-BR" b="0" dirty="0">
                <a:solidFill>
                  <a:srgbClr val="098658"/>
                </a:solidFill>
                <a:effectLst/>
                <a:latin typeface="Consolas" panose="020B0609020204030204" pitchFamily="49" charset="0"/>
              </a:rPr>
              <a:t>2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;</a:t>
            </a:r>
          </a:p>
          <a:p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}</a:t>
            </a:r>
          </a:p>
          <a:p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}</a:t>
            </a:r>
          </a:p>
          <a:p>
            <a:b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</a:br>
            <a:r>
              <a:rPr lang="pt-BR" b="0" dirty="0" err="1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const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pt-BR" b="0" dirty="0">
                <a:solidFill>
                  <a:srgbClr val="0070C1"/>
                </a:solidFill>
                <a:effectLst/>
                <a:latin typeface="Consolas" panose="020B0609020204030204" pitchFamily="49" charset="0"/>
              </a:rPr>
              <a:t>triangulo6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= </a:t>
            </a:r>
            <a:r>
              <a:rPr lang="pt-BR" b="0" dirty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new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pt-BR" b="0" dirty="0">
                <a:solidFill>
                  <a:srgbClr val="267F99"/>
                </a:solidFill>
                <a:effectLst/>
                <a:latin typeface="Consolas" panose="020B0609020204030204" pitchFamily="49" charset="0"/>
              </a:rPr>
              <a:t>Triangulo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pt-BR" b="0" dirty="0">
                <a:solidFill>
                  <a:srgbClr val="098658"/>
                </a:solidFill>
                <a:effectLst/>
                <a:latin typeface="Consolas" panose="020B0609020204030204" pitchFamily="49" charset="0"/>
              </a:rPr>
              <a:t>5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,</a:t>
            </a:r>
            <a:r>
              <a:rPr lang="pt-BR" b="0" dirty="0">
                <a:solidFill>
                  <a:srgbClr val="098658"/>
                </a:solidFill>
                <a:effectLst/>
                <a:latin typeface="Consolas" panose="020B0609020204030204" pitchFamily="49" charset="0"/>
              </a:rPr>
              <a:t>8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);</a:t>
            </a:r>
          </a:p>
        </p:txBody>
      </p:sp>
    </p:spTree>
    <p:extLst>
      <p:ext uri="{BB962C8B-B14F-4D97-AF65-F5344CB8AC3E}">
        <p14:creationId xmlns:p14="http://schemas.microsoft.com/office/powerpoint/2010/main" val="730479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>
            <a:extLst>
              <a:ext uri="{FF2B5EF4-FFF2-40B4-BE49-F238E27FC236}">
                <a16:creationId xmlns:a16="http://schemas.microsoft.com/office/drawing/2014/main" id="{83D7CE88-5830-8AA7-E84F-18DD95285713}"/>
              </a:ext>
            </a:extLst>
          </p:cNvPr>
          <p:cNvSpPr/>
          <p:nvPr/>
        </p:nvSpPr>
        <p:spPr>
          <a:xfrm>
            <a:off x="0" y="1313476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8966"/>
            <a:ext cx="170810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72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Criando Classes</a:t>
            </a:r>
            <a:endParaRPr lang="en-US" sz="72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8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13 - POO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8">
            <a:extLst>
              <a:ext uri="{FF2B5EF4-FFF2-40B4-BE49-F238E27FC236}">
                <a16:creationId xmlns:a16="http://schemas.microsoft.com/office/drawing/2014/main" id="{16418C5A-A820-E99C-2D31-033D505F63E3}"/>
              </a:ext>
            </a:extLst>
          </p:cNvPr>
          <p:cNvSpPr txBox="1"/>
          <p:nvPr/>
        </p:nvSpPr>
        <p:spPr>
          <a:xfrm>
            <a:off x="1350932" y="3378297"/>
            <a:ext cx="9128187" cy="1569660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>
            <a:defPPr>
              <a:defRPr lang="en-US"/>
            </a:defPPr>
            <a:lvl1pPr marL="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4800" dirty="0">
                <a:latin typeface="Futura Bk BT" panose="020B0502020204020303"/>
              </a:rPr>
              <a:t>Criando a classe </a:t>
            </a:r>
            <a:r>
              <a:rPr lang="pt-BR" sz="4800" dirty="0" err="1">
                <a:latin typeface="Futura Bk BT" panose="020B0502020204020303"/>
              </a:rPr>
              <a:t>TrianguloV</a:t>
            </a:r>
            <a:r>
              <a:rPr lang="pt-BR" sz="4800" dirty="0">
                <a:latin typeface="Futura Bk BT" panose="020B0502020204020303"/>
              </a:rPr>
              <a:t> com parâmetros privados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C8466BF7-7B93-5A15-276F-7D33B7E8CA82}"/>
              </a:ext>
            </a:extLst>
          </p:cNvPr>
          <p:cNvSpPr txBox="1"/>
          <p:nvPr/>
        </p:nvSpPr>
        <p:spPr>
          <a:xfrm>
            <a:off x="10802968" y="2925185"/>
            <a:ext cx="12230100" cy="951029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b="0" dirty="0" err="1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class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pt-BR" b="0" dirty="0" err="1">
                <a:solidFill>
                  <a:srgbClr val="267F99"/>
                </a:solidFill>
                <a:effectLst/>
                <a:latin typeface="Consolas" panose="020B0609020204030204" pitchFamily="49" charset="0"/>
              </a:rPr>
              <a:t>TrianguloV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{</a:t>
            </a:r>
          </a:p>
          <a:p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pt-BR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#b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;</a:t>
            </a:r>
          </a:p>
          <a:p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pt-BR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#h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;</a:t>
            </a:r>
          </a:p>
          <a:p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pt-BR" b="0" dirty="0" err="1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constructor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pt-BR" b="0" dirty="0" err="1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base</a:t>
            </a:r>
            <a:r>
              <a:rPr lang="pt-BR" b="0" dirty="0" err="1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,</a:t>
            </a:r>
            <a:r>
              <a:rPr lang="pt-BR" b="0" dirty="0" err="1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altura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){</a:t>
            </a:r>
          </a:p>
          <a:p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    </a:t>
            </a:r>
            <a:r>
              <a:rPr lang="pt-BR" b="0" dirty="0" err="1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this</a:t>
            </a:r>
            <a:r>
              <a:rPr lang="pt-BR" b="0" dirty="0" err="1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pt-BR" b="0" dirty="0" err="1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b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= </a:t>
            </a:r>
            <a:r>
              <a:rPr lang="pt-BR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base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;</a:t>
            </a:r>
          </a:p>
          <a:p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    </a:t>
            </a:r>
            <a:r>
              <a:rPr lang="pt-BR" b="0" dirty="0" err="1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this</a:t>
            </a:r>
            <a:r>
              <a:rPr lang="pt-BR" b="0" dirty="0" err="1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pt-BR" b="0" dirty="0" err="1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h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= </a:t>
            </a:r>
            <a:r>
              <a:rPr lang="pt-BR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altura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;</a:t>
            </a:r>
          </a:p>
          <a:p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}</a:t>
            </a:r>
          </a:p>
          <a:p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pt-BR" b="0" dirty="0" err="1">
                <a:solidFill>
                  <a:srgbClr val="795E26"/>
                </a:solidFill>
                <a:effectLst/>
                <a:latin typeface="Consolas" panose="020B0609020204030204" pitchFamily="49" charset="0"/>
              </a:rPr>
              <a:t>calcularArea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(){</a:t>
            </a:r>
          </a:p>
          <a:p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    </a:t>
            </a:r>
            <a:r>
              <a:rPr lang="pt-BR" b="0" dirty="0" err="1">
                <a:solidFill>
                  <a:srgbClr val="AF00DB"/>
                </a:solidFill>
                <a:effectLst/>
                <a:latin typeface="Consolas" panose="020B0609020204030204" pitchFamily="49" charset="0"/>
              </a:rPr>
              <a:t>return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pt-BR" b="0" dirty="0" err="1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this</a:t>
            </a:r>
            <a:r>
              <a:rPr lang="pt-BR" b="0" dirty="0" err="1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pt-BR" b="0" dirty="0" err="1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b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*</a:t>
            </a:r>
            <a:r>
              <a:rPr lang="pt-BR" b="0" dirty="0" err="1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this</a:t>
            </a:r>
            <a:r>
              <a:rPr lang="pt-BR" b="0" dirty="0" err="1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pt-BR" b="0" dirty="0" err="1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h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/</a:t>
            </a:r>
            <a:r>
              <a:rPr lang="pt-BR" b="0" dirty="0">
                <a:solidFill>
                  <a:srgbClr val="098658"/>
                </a:solidFill>
                <a:effectLst/>
                <a:latin typeface="Consolas" panose="020B0609020204030204" pitchFamily="49" charset="0"/>
              </a:rPr>
              <a:t>2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;</a:t>
            </a:r>
          </a:p>
          <a:p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}</a:t>
            </a:r>
          </a:p>
          <a:p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pt-BR" b="0" dirty="0" err="1">
                <a:solidFill>
                  <a:srgbClr val="795E26"/>
                </a:solidFill>
                <a:effectLst/>
                <a:latin typeface="Consolas" panose="020B0609020204030204" pitchFamily="49" charset="0"/>
              </a:rPr>
              <a:t>getBase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(){</a:t>
            </a:r>
          </a:p>
          <a:p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    </a:t>
            </a:r>
            <a:r>
              <a:rPr lang="pt-BR" b="0" dirty="0" err="1">
                <a:solidFill>
                  <a:srgbClr val="AF00DB"/>
                </a:solidFill>
                <a:effectLst/>
                <a:latin typeface="Consolas" panose="020B0609020204030204" pitchFamily="49" charset="0"/>
              </a:rPr>
              <a:t>return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pt-BR" b="0" dirty="0" err="1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this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pt-BR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#b</a:t>
            </a:r>
            <a:endParaRPr lang="pt-BR" b="0" dirty="0">
              <a:solidFill>
                <a:srgbClr val="000000"/>
              </a:solidFill>
              <a:effectLst/>
              <a:latin typeface="Consolas" panose="020B0609020204030204" pitchFamily="49" charset="0"/>
            </a:endParaRPr>
          </a:p>
          <a:p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}</a:t>
            </a:r>
          </a:p>
          <a:p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pt-BR" b="0" dirty="0" err="1">
                <a:solidFill>
                  <a:srgbClr val="795E26"/>
                </a:solidFill>
                <a:effectLst/>
                <a:latin typeface="Consolas" panose="020B0609020204030204" pitchFamily="49" charset="0"/>
              </a:rPr>
              <a:t>getAltura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(){</a:t>
            </a:r>
          </a:p>
          <a:p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    </a:t>
            </a:r>
            <a:r>
              <a:rPr lang="pt-BR" b="0" dirty="0" err="1">
                <a:solidFill>
                  <a:srgbClr val="AF00DB"/>
                </a:solidFill>
                <a:effectLst/>
                <a:latin typeface="Consolas" panose="020B0609020204030204" pitchFamily="49" charset="0"/>
              </a:rPr>
              <a:t>return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pt-BR" b="0" dirty="0" err="1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this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pt-BR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#h</a:t>
            </a:r>
            <a:endParaRPr lang="pt-BR" b="0" dirty="0">
              <a:solidFill>
                <a:srgbClr val="000000"/>
              </a:solidFill>
              <a:effectLst/>
              <a:latin typeface="Consolas" panose="020B0609020204030204" pitchFamily="49" charset="0"/>
            </a:endParaRPr>
          </a:p>
          <a:p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}</a:t>
            </a:r>
          </a:p>
          <a:p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2646261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>
            <a:extLst>
              <a:ext uri="{FF2B5EF4-FFF2-40B4-BE49-F238E27FC236}">
                <a16:creationId xmlns:a16="http://schemas.microsoft.com/office/drawing/2014/main" id="{83D7CE88-5830-8AA7-E84F-18DD95285713}"/>
              </a:ext>
            </a:extLst>
          </p:cNvPr>
          <p:cNvSpPr/>
          <p:nvPr/>
        </p:nvSpPr>
        <p:spPr>
          <a:xfrm>
            <a:off x="0" y="1313476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8966"/>
            <a:ext cx="170810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72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Criando Classes</a:t>
            </a:r>
            <a:endParaRPr lang="en-US" sz="72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9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13 - POO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8">
            <a:extLst>
              <a:ext uri="{FF2B5EF4-FFF2-40B4-BE49-F238E27FC236}">
                <a16:creationId xmlns:a16="http://schemas.microsoft.com/office/drawing/2014/main" id="{16418C5A-A820-E99C-2D31-033D505F63E3}"/>
              </a:ext>
            </a:extLst>
          </p:cNvPr>
          <p:cNvSpPr txBox="1"/>
          <p:nvPr/>
        </p:nvSpPr>
        <p:spPr>
          <a:xfrm>
            <a:off x="1260724" y="2671436"/>
            <a:ext cx="9128187" cy="2308324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>
            <a:defPPr>
              <a:defRPr lang="en-US"/>
            </a:defPPr>
            <a:lvl1pPr marL="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4800" dirty="0">
                <a:latin typeface="Futura Bk BT" panose="020B0502020204020303"/>
              </a:rPr>
              <a:t>Criando a subclasse </a:t>
            </a:r>
            <a:r>
              <a:rPr lang="pt-BR" sz="4800" dirty="0" err="1">
                <a:latin typeface="Futura Bk BT" panose="020B0502020204020303"/>
              </a:rPr>
              <a:t>TrianguloSub</a:t>
            </a:r>
            <a:r>
              <a:rPr lang="pt-BR" sz="4800" dirty="0">
                <a:latin typeface="Futura Bk BT" panose="020B0502020204020303"/>
              </a:rPr>
              <a:t> que é filha da classe Forma.</a:t>
            </a:r>
          </a:p>
        </p:txBody>
      </p:sp>
      <p:sp>
        <p:nvSpPr>
          <p:cNvPr id="8" name="CaixaDeTexto 2">
            <a:extLst>
              <a:ext uri="{FF2B5EF4-FFF2-40B4-BE49-F238E27FC236}">
                <a16:creationId xmlns:a16="http://schemas.microsoft.com/office/drawing/2014/main" id="{97787702-6E5D-29A0-3911-51DC9745CBEF}"/>
              </a:ext>
            </a:extLst>
          </p:cNvPr>
          <p:cNvSpPr txBox="1"/>
          <p:nvPr/>
        </p:nvSpPr>
        <p:spPr>
          <a:xfrm>
            <a:off x="10893176" y="3196263"/>
            <a:ext cx="12230100" cy="784830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b="0" dirty="0" err="1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class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pt-BR" b="0" dirty="0" err="1">
                <a:solidFill>
                  <a:srgbClr val="267F99"/>
                </a:solidFill>
                <a:effectLst/>
                <a:latin typeface="Consolas" panose="020B0609020204030204" pitchFamily="49" charset="0"/>
              </a:rPr>
              <a:t>TrianguloSub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pt-BR" b="0" dirty="0" err="1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extends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pt-BR" b="0" dirty="0">
                <a:solidFill>
                  <a:srgbClr val="267F99"/>
                </a:solidFill>
                <a:effectLst/>
                <a:latin typeface="Consolas" panose="020B0609020204030204" pitchFamily="49" charset="0"/>
              </a:rPr>
              <a:t>Forma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{</a:t>
            </a:r>
          </a:p>
          <a:p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pt-BR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#b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;</a:t>
            </a:r>
          </a:p>
          <a:p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pt-BR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#h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;</a:t>
            </a:r>
          </a:p>
          <a:p>
            <a:b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</a:b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pt-BR" b="0" dirty="0" err="1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constructor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pt-BR" b="0" dirty="0" err="1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lados</a:t>
            </a:r>
            <a:r>
              <a:rPr lang="pt-BR" b="0" dirty="0" err="1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,</a:t>
            </a:r>
            <a:r>
              <a:rPr lang="pt-BR" b="0" dirty="0" err="1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base</a:t>
            </a:r>
            <a:r>
              <a:rPr lang="pt-BR" b="0" dirty="0" err="1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,</a:t>
            </a:r>
            <a:r>
              <a:rPr lang="pt-BR" b="0" dirty="0" err="1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altura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){</a:t>
            </a:r>
          </a:p>
          <a:p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   </a:t>
            </a:r>
            <a:r>
              <a:rPr lang="pt-BR" b="0" dirty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super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pt-BR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lados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);</a:t>
            </a:r>
          </a:p>
          <a:p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   </a:t>
            </a:r>
            <a:r>
              <a:rPr lang="pt-BR" b="0" dirty="0" err="1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this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pt-BR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#b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=</a:t>
            </a:r>
            <a:r>
              <a:rPr lang="pt-BR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base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;</a:t>
            </a:r>
          </a:p>
          <a:p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   </a:t>
            </a:r>
            <a:r>
              <a:rPr lang="pt-BR" b="0" dirty="0" err="1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this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pt-BR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#h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=</a:t>
            </a:r>
            <a:r>
              <a:rPr lang="pt-BR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altura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;</a:t>
            </a:r>
          </a:p>
          <a:p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}</a:t>
            </a:r>
          </a:p>
          <a:p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pt-BR" b="0" dirty="0" err="1">
                <a:solidFill>
                  <a:srgbClr val="795E26"/>
                </a:solidFill>
                <a:effectLst/>
                <a:latin typeface="Consolas" panose="020B0609020204030204" pitchFamily="49" charset="0"/>
              </a:rPr>
              <a:t>calcularArea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(){</a:t>
            </a:r>
          </a:p>
          <a:p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    </a:t>
            </a:r>
            <a:r>
              <a:rPr lang="pt-BR" b="0" dirty="0" err="1">
                <a:solidFill>
                  <a:srgbClr val="AF00DB"/>
                </a:solidFill>
                <a:effectLst/>
                <a:latin typeface="Consolas" panose="020B0609020204030204" pitchFamily="49" charset="0"/>
              </a:rPr>
              <a:t>return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pt-BR" b="0" dirty="0" err="1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this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pt-BR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#b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*</a:t>
            </a:r>
            <a:r>
              <a:rPr lang="pt-BR" b="0" dirty="0" err="1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this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pt-BR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#h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/</a:t>
            </a:r>
            <a:r>
              <a:rPr lang="pt-BR" b="0" dirty="0">
                <a:solidFill>
                  <a:srgbClr val="098658"/>
                </a:solidFill>
                <a:effectLst/>
                <a:latin typeface="Consolas" panose="020B0609020204030204" pitchFamily="49" charset="0"/>
              </a:rPr>
              <a:t>2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;</a:t>
            </a:r>
          </a:p>
          <a:p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}</a:t>
            </a:r>
          </a:p>
          <a:p>
            <a:b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</a:b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3375730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13903</TotalTime>
  <Words>751</Words>
  <Application>Microsoft Office PowerPoint</Application>
  <PresentationFormat>Personalizar</PresentationFormat>
  <Paragraphs>155</Paragraphs>
  <Slides>12</Slides>
  <Notes>11</Notes>
  <HiddenSlides>0</HiddenSlides>
  <MMClips>0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12</vt:i4>
      </vt:variant>
    </vt:vector>
  </HeadingPairs>
  <TitlesOfParts>
    <vt:vector size="20" baseType="lpstr">
      <vt:lpstr>Arial</vt:lpstr>
      <vt:lpstr>Arial Black</vt:lpstr>
      <vt:lpstr>Calibri</vt:lpstr>
      <vt:lpstr>Calibri Light</vt:lpstr>
      <vt:lpstr>Consolas</vt:lpstr>
      <vt:lpstr>Futura Bk BT</vt:lpstr>
      <vt:lpstr>Wingdings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Fernando Tamberlini Alves</cp:lastModifiedBy>
  <cp:revision>511</cp:revision>
  <cp:lastPrinted>2022-06-11T19:51:40Z</cp:lastPrinted>
  <dcterms:created xsi:type="dcterms:W3CDTF">2014-09-26T10:57:37Z</dcterms:created>
  <dcterms:modified xsi:type="dcterms:W3CDTF">2025-02-03T02:08:52Z</dcterms:modified>
</cp:coreProperties>
</file>