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2"/>
  </p:notesMasterIdLst>
  <p:sldIdLst>
    <p:sldId id="265" r:id="rId2"/>
    <p:sldId id="574" r:id="rId3"/>
    <p:sldId id="575" r:id="rId4"/>
    <p:sldId id="576" r:id="rId5"/>
    <p:sldId id="577" r:id="rId6"/>
    <p:sldId id="578" r:id="rId7"/>
    <p:sldId id="579" r:id="rId8"/>
    <p:sldId id="662" r:id="rId9"/>
    <p:sldId id="663" r:id="rId10"/>
    <p:sldId id="623" r:id="rId11"/>
    <p:sldId id="584" r:id="rId12"/>
    <p:sldId id="524" r:id="rId13"/>
    <p:sldId id="619" r:id="rId14"/>
    <p:sldId id="627" r:id="rId15"/>
    <p:sldId id="629" r:id="rId16"/>
    <p:sldId id="633" r:id="rId17"/>
    <p:sldId id="634" r:id="rId18"/>
    <p:sldId id="635" r:id="rId19"/>
    <p:sldId id="638" r:id="rId20"/>
    <p:sldId id="631" r:id="rId21"/>
    <p:sldId id="632" r:id="rId22"/>
    <p:sldId id="640" r:id="rId23"/>
    <p:sldId id="641" r:id="rId24"/>
    <p:sldId id="642" r:id="rId25"/>
    <p:sldId id="643" r:id="rId26"/>
    <p:sldId id="644" r:id="rId27"/>
    <p:sldId id="645" r:id="rId28"/>
    <p:sldId id="646" r:id="rId29"/>
    <p:sldId id="655" r:id="rId30"/>
    <p:sldId id="656" r:id="rId31"/>
    <p:sldId id="648" r:id="rId32"/>
    <p:sldId id="649" r:id="rId33"/>
    <p:sldId id="650" r:id="rId34"/>
    <p:sldId id="651" r:id="rId35"/>
    <p:sldId id="654" r:id="rId36"/>
    <p:sldId id="659" r:id="rId37"/>
    <p:sldId id="657" r:id="rId38"/>
    <p:sldId id="660" r:id="rId39"/>
    <p:sldId id="661" r:id="rId40"/>
    <p:sldId id="490" r:id="rId41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o Tamberlini Alves" initials="FT" lastIdx="1" clrIdx="0">
    <p:extLst>
      <p:ext uri="{19B8F6BF-5375-455C-9EA6-DF929625EA0E}">
        <p15:presenceInfo xmlns:p15="http://schemas.microsoft.com/office/powerpoint/2012/main" userId="faf42f71faf7d21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79CC"/>
    <a:srgbClr val="000000"/>
    <a:srgbClr val="FF0506"/>
    <a:srgbClr val="FECD04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55" autoAdjust="0"/>
    <p:restoredTop sz="69663" autoAdjust="0"/>
  </p:normalViewPr>
  <p:slideViewPr>
    <p:cSldViewPr snapToGrid="0">
      <p:cViewPr varScale="1">
        <p:scale>
          <a:sx n="53" d="100"/>
          <a:sy n="53" d="100"/>
        </p:scale>
        <p:origin x="2712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7-28T17:09:25.062" idx="1">
    <p:pos x="10" y="10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1/19/25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4361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3689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374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56373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296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2796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0079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0994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2974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94383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7697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90500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9681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956400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1741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76957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3041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1670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93880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0025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71837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1996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54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0259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67797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4235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6496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4857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25131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83815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15654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78390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6135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659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454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7308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77443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0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947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584AB-3C40-264D-973B-6F9599874E8E}" type="datetime1">
              <a:rPr lang="pt-BR" smtClean="0"/>
              <a:t>19/01/2025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08  - Codificação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662469-CF74-B144-AEBE-CE0B74A55AC4}" type="datetime1">
              <a:rPr lang="pt-BR" smtClean="0"/>
              <a:t>19/01/2025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08  - Codificação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2C9F1-9CE9-4847-A23A-14B8D7B77EB2}" type="datetime1">
              <a:rPr lang="pt-BR" smtClean="0"/>
              <a:t>19/01/2025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08  - Codificação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D6448-51AE-3F4F-BEE2-6C2959F1CF61}" type="datetime1">
              <a:rPr lang="pt-BR" smtClean="0"/>
              <a:t>19/01/2025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08  - Codificação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B3BE2-CC0A-7645-9D4F-A5BDE0088193}" type="datetime1">
              <a:rPr lang="pt-BR" smtClean="0"/>
              <a:t>19/01/2025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08  - Codificação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FDC776-3FBD-734E-9A34-A2E73186D4F8}" type="datetime1">
              <a:rPr lang="pt-BR" smtClean="0"/>
              <a:t>19/01/2025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08  - Codificação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20F22-A0FC-634E-A749-4921CB8DAF38}" type="datetime1">
              <a:rPr lang="pt-BR" smtClean="0"/>
              <a:t>19/01/2025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08  - Codificação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38EF2-89CB-6A4B-BFC2-86475C1D19FF}" type="datetime1">
              <a:rPr lang="pt-BR" smtClean="0"/>
              <a:t>19/01/2025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08  - Codificação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F34C6-C97E-144C-8E2A-83AC0E2121C7}" type="datetime1">
              <a:rPr lang="pt-BR" smtClean="0"/>
              <a:t>19/01/2025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08  - Codificação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02A93-47DF-4F4C-85FE-7DD1FDEB4F2C}" type="datetime1">
              <a:rPr lang="pt-BR" smtClean="0"/>
              <a:t>19/01/2025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08  - Codificação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DD1CC8-E570-8A47-8323-E5778E1F1CB1}" type="datetime1">
              <a:rPr lang="pt-BR" smtClean="0"/>
              <a:t>19/01/2025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Modelagem de Domínio e Conceitos de Orientação a Objetos| Aula 08  - Codificação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D049E-44A4-0A47-B6B1-18D96C0D9C0C}" type="datetime1">
              <a:rPr lang="pt-BR" smtClean="0"/>
              <a:t>19/01/2025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Modelagem de Domínio e Conceitos de Orientação a Objetos| Aula 08  - Codificação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hyperlink" Target="https://www.youtube.com/shorts/ymV93I6fQKY?t=11&amp;feature=share" TargetMode="Externa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image" Target="../media/image1.png"/><Relationship Id="rId7" Type="http://schemas.openxmlformats.org/officeDocument/2006/relationships/hyperlink" Target="https://developer.mozilla.org/en-US/docs/Web/API/Canvas_API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hyperlink" Target="https://www.w3schools.com/graphics/canvas_intro.asp" TargetMode="Externa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ithub.com/" TargetMode="External"/><Relationship Id="rId5" Type="http://schemas.openxmlformats.org/officeDocument/2006/relationships/image" Target="../media/image33.png"/><Relationship Id="rId4" Type="http://schemas.openxmlformats.org/officeDocument/2006/relationships/hyperlink" Target="https://git-scm.com/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hyperlink" Target="https://git-scm.com/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hyperlink" Target="https://git-scm.com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3.png"/><Relationship Id="rId4" Type="http://schemas.openxmlformats.org/officeDocument/2006/relationships/hyperlink" Target="https://git-scm.com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png"/><Relationship Id="rId4" Type="http://schemas.openxmlformats.org/officeDocument/2006/relationships/hyperlink" Target="https://github.com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4.png"/><Relationship Id="rId4" Type="http://schemas.openxmlformats.org/officeDocument/2006/relationships/hyperlink" Target="https://github.com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hyperlink" Target="https://git-scm.com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4.png"/><Relationship Id="rId4" Type="http://schemas.openxmlformats.org/officeDocument/2006/relationships/hyperlink" Target="https://github.com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emf"/><Relationship Id="rId4" Type="http://schemas.openxmlformats.org/officeDocument/2006/relationships/image" Target="../media/image4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Modelagem de Domínio e 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Conceitos de Orientação a Objetos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215153" y="2947735"/>
            <a:ext cx="22866016" cy="8402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Modelar e codificar o clássico jogo do celular Nokia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as classes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os atributos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Identificar os relacionamentos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Elaborar o diagrama de classes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Codificar os objetos do jogo no VSCODE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Salvar o código no </a:t>
            </a:r>
            <a:r>
              <a:rPr lang="pt-BR" sz="5400" dirty="0" err="1">
                <a:latin typeface="Futura Bk BT" panose="020B0502020204020303"/>
              </a:rPr>
              <a:t>Github</a:t>
            </a:r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lvl="2"/>
            <a:endParaRPr lang="pt-BR" sz="5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357189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39F50D8-AEB5-A0F3-7561-9D3F8AE62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06444" y="4557181"/>
            <a:ext cx="13181911" cy="7140202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B3F15CA3-0A98-600A-5497-FA3E9874C7BE}"/>
              </a:ext>
            </a:extLst>
          </p:cNvPr>
          <p:cNvSpPr/>
          <p:nvPr/>
        </p:nvSpPr>
        <p:spPr>
          <a:xfrm>
            <a:off x="9306444" y="4557181"/>
            <a:ext cx="6181212" cy="30036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E5F5741-25A4-4FEE-5A38-7B4B43753321}"/>
              </a:ext>
            </a:extLst>
          </p:cNvPr>
          <p:cNvSpPr/>
          <p:nvPr/>
        </p:nvSpPr>
        <p:spPr>
          <a:xfrm>
            <a:off x="9750768" y="4917374"/>
            <a:ext cx="1741716" cy="6330974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75655E70-751C-5161-4754-E0D85DB79B87}"/>
              </a:ext>
            </a:extLst>
          </p:cNvPr>
          <p:cNvSpPr/>
          <p:nvPr/>
        </p:nvSpPr>
        <p:spPr>
          <a:xfrm>
            <a:off x="9306444" y="4917375"/>
            <a:ext cx="444324" cy="421803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7DC801C-AF96-2803-BE73-8DDEBC3EBB3B}"/>
              </a:ext>
            </a:extLst>
          </p:cNvPr>
          <p:cNvSpPr/>
          <p:nvPr/>
        </p:nvSpPr>
        <p:spPr>
          <a:xfrm>
            <a:off x="11492484" y="4857543"/>
            <a:ext cx="10995871" cy="6616576"/>
          </a:xfrm>
          <a:prstGeom prst="rect">
            <a:avLst/>
          </a:prstGeom>
          <a:noFill/>
          <a:ln w="57150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7BBED26B-C592-7195-3629-9A0F9A089B59}"/>
              </a:ext>
            </a:extLst>
          </p:cNvPr>
          <p:cNvSpPr txBox="1"/>
          <p:nvPr/>
        </p:nvSpPr>
        <p:spPr>
          <a:xfrm>
            <a:off x="1416188" y="4381504"/>
            <a:ext cx="7019398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800" b="1" dirty="0">
                <a:solidFill>
                  <a:srgbClr val="FF0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Menu Superior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92D05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Explorador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FFC00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Editor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7030A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Extensões</a:t>
            </a:r>
          </a:p>
          <a:p>
            <a:pPr algn="just"/>
            <a:endParaRPr lang="pt-BR" sz="4800" b="1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b="1" dirty="0">
                <a:solidFill>
                  <a:srgbClr val="002060"/>
                </a:solidFill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Barra de Status</a:t>
            </a:r>
            <a:endParaRPr lang="pt-BR" sz="2800" b="1" dirty="0">
              <a:solidFill>
                <a:srgbClr val="002060"/>
              </a:solidFill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6AFEF79-D622-6EB7-3271-08E78E7126F8}"/>
              </a:ext>
            </a:extLst>
          </p:cNvPr>
          <p:cNvSpPr/>
          <p:nvPr/>
        </p:nvSpPr>
        <p:spPr>
          <a:xfrm>
            <a:off x="9302727" y="6764767"/>
            <a:ext cx="444324" cy="421803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4BAC725-3A74-31AC-1937-118368858408}"/>
              </a:ext>
            </a:extLst>
          </p:cNvPr>
          <p:cNvSpPr/>
          <p:nvPr/>
        </p:nvSpPr>
        <p:spPr>
          <a:xfrm>
            <a:off x="9121698" y="11474119"/>
            <a:ext cx="13181911" cy="223258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34655679-E2EC-DA37-43DC-4285E52F25F0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18" name="Espaço Reservado para Número de Slide 1">
            <a:extLst>
              <a:ext uri="{FF2B5EF4-FFF2-40B4-BE49-F238E27FC236}">
                <a16:creationId xmlns:a16="http://schemas.microsoft.com/office/drawing/2014/main" id="{41301F8A-80B2-69A6-276B-25004108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9" name="Espaço Reservado para Rodapé 2">
            <a:extLst>
              <a:ext uri="{FF2B5EF4-FFF2-40B4-BE49-F238E27FC236}">
                <a16:creationId xmlns:a16="http://schemas.microsoft.com/office/drawing/2014/main" id="{1C87D6E7-F278-AC38-59CC-14C894A52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30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143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Ambiente de Desenvolvimento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39F50D8-AEB5-A0F3-7561-9D3F8AE629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3191" y="2947735"/>
            <a:ext cx="17462357" cy="9458777"/>
          </a:xfrm>
          <a:prstGeom prst="rect">
            <a:avLst/>
          </a:prstGeom>
        </p:spPr>
      </p:pic>
      <p:pic>
        <p:nvPicPr>
          <p:cNvPr id="2052" name="Picture 4" descr="Visual Studio Code full logo transparent PNG - StickPNG">
            <a:extLst>
              <a:ext uri="{FF2B5EF4-FFF2-40B4-BE49-F238E27FC236}">
                <a16:creationId xmlns:a16="http://schemas.microsoft.com/office/drawing/2014/main" id="{8DE0F0D7-3879-3E63-82E0-2D968BC108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8285" y="8085857"/>
            <a:ext cx="6721804" cy="344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46225EFF-CAF0-39A9-9E9B-3E376098FAC0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9A305CC7-C1C5-58A5-B47A-E20AA3028F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1B6C13C8-B647-E756-C75A-2F250998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61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Prático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9008A329-8258-46BF-AF4B-D181F2B0D708}"/>
              </a:ext>
            </a:extLst>
          </p:cNvPr>
          <p:cNvSpPr txBox="1"/>
          <p:nvPr/>
        </p:nvSpPr>
        <p:spPr>
          <a:xfrm>
            <a:off x="215153" y="2947735"/>
            <a:ext cx="2286601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Modelar clássico jogo do celular Nokia</a:t>
            </a:r>
          </a:p>
        </p:txBody>
      </p:sp>
      <p:pic>
        <p:nvPicPr>
          <p:cNvPr id="2" name="Picture 2" descr="Fancy a game of Snake? The Nokia 3310 will be available in Ireland from  next week - Kildare Now">
            <a:extLst>
              <a:ext uri="{FF2B5EF4-FFF2-40B4-BE49-F238E27FC236}">
                <a16:creationId xmlns:a16="http://schemas.microsoft.com/office/drawing/2014/main" id="{0BABC50B-4004-7AF4-17ED-7838E7626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3789" y="5559766"/>
            <a:ext cx="7221630" cy="501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nake: conheça a história do jogo que revolucionou o mundo mobile">
            <a:hlinkClick r:id="rId5"/>
            <a:extLst>
              <a:ext uri="{FF2B5EF4-FFF2-40B4-BE49-F238E27FC236}">
                <a16:creationId xmlns:a16="http://schemas.microsoft.com/office/drawing/2014/main" id="{C1471D56-991A-4A98-C2FC-C891168DC4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6818" y="6177593"/>
            <a:ext cx="7673395" cy="439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9847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1º Passo – Criando index.html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AED708F-9C28-5E31-6EAE-46257AFBE4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739" y="4511622"/>
            <a:ext cx="15190121" cy="8361535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015271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Criar o arquivo index.html de forma incremental.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Preste atenção nas </a:t>
            </a:r>
            <a:r>
              <a:rPr lang="pt-BR" sz="4400" dirty="0" err="1">
                <a:latin typeface="Futura Bk BT" panose="020B0502020204020303"/>
              </a:rPr>
              <a:t>tags</a:t>
            </a:r>
            <a:r>
              <a:rPr lang="pt-BR" sz="4400" dirty="0">
                <a:latin typeface="Futura Bk BT" panose="020B0502020204020303"/>
              </a:rPr>
              <a:t>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 e &lt;script&gt; </a:t>
            </a:r>
          </a:p>
        </p:txBody>
      </p:sp>
    </p:spTree>
    <p:extLst>
      <p:ext uri="{BB962C8B-B14F-4D97-AF65-F5344CB8AC3E}">
        <p14:creationId xmlns:p14="http://schemas.microsoft.com/office/powerpoint/2010/main" val="1281716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2º Passo – Criando canva.js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015271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Não se preocupe ainda com o código deste arquivo.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6F1F082-847F-26A4-31A8-BE4406F61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0078" y="4709469"/>
            <a:ext cx="17369623" cy="622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2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o Canvas ?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1927728" cy="88947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/>
              </a:rPr>
              <a:t>Definição</a:t>
            </a:r>
            <a:r>
              <a:rPr lang="pt-BR" sz="4400" dirty="0">
                <a:latin typeface="Futura Bk BT" panose="020B0502020204020303"/>
              </a:rPr>
              <a:t> </a:t>
            </a:r>
          </a:p>
          <a:p>
            <a:pPr lvl="2"/>
            <a:r>
              <a:rPr lang="pt-BR" sz="4400" dirty="0">
                <a:latin typeface="Futura Bk BT" panose="020B0502020204020303"/>
              </a:rPr>
              <a:t>O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 é um elemento HTML que pode ser usado para desenhar gráficos em tempo real, como linhas, formas, texto, e imagens. Ele atua como uma área de desenho que pode ser manipulada com </a:t>
            </a:r>
            <a:r>
              <a:rPr lang="pt-BR" sz="4400" dirty="0" err="1">
                <a:latin typeface="Futura Bk BT" panose="020B0502020204020303"/>
              </a:rPr>
              <a:t>JavaScript</a:t>
            </a:r>
            <a:r>
              <a:rPr lang="pt-BR" sz="4400" dirty="0">
                <a:latin typeface="Futura Bk BT" panose="020B0502020204020303"/>
              </a:rPr>
              <a:t>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/>
              </a:rPr>
              <a:t>Uso comum</a:t>
            </a:r>
          </a:p>
          <a:p>
            <a:pPr lvl="2"/>
            <a:r>
              <a:rPr lang="pt-BR" sz="4400" dirty="0">
                <a:latin typeface="Futura Bk BT" panose="020B0502020204020303"/>
              </a:rPr>
              <a:t>Criar gráficos dinâmicos, animações, jogos, visualizações de  dados, e interfaces de usuário personalizadas.</a:t>
            </a:r>
          </a:p>
          <a:p>
            <a:pPr lvl="2"/>
            <a:endParaRPr lang="pt-BR" sz="4400" dirty="0"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§"/>
            </a:pPr>
            <a:r>
              <a:rPr lang="pt-BR" sz="4400" b="1" dirty="0">
                <a:latin typeface="Futura Bk BT" panose="020B0502020204020303"/>
              </a:rPr>
              <a:t>Elementos principais</a:t>
            </a:r>
          </a:p>
          <a:p>
            <a:pPr lvl="2"/>
            <a:r>
              <a:rPr lang="pt-BR" sz="4400" dirty="0">
                <a:latin typeface="Futura Bk BT" panose="020B0502020204020303"/>
              </a:rPr>
              <a:t>Elemento HTML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 que </a:t>
            </a:r>
            <a:r>
              <a:rPr lang="pt-BR" sz="4400" dirty="0" err="1">
                <a:latin typeface="Futura Bk BT" panose="020B0502020204020303"/>
              </a:rPr>
              <a:t>fefine</a:t>
            </a:r>
            <a:r>
              <a:rPr lang="pt-BR" sz="4400" dirty="0">
                <a:latin typeface="Futura Bk BT" panose="020B0502020204020303"/>
              </a:rPr>
              <a:t> a área onde os gráficos serão renderizados.  Fornece métodos e propriedades para desenhar e manipular gráficos dentro do elemento &lt;</a:t>
            </a:r>
            <a:r>
              <a:rPr lang="pt-BR" sz="4400" dirty="0" err="1">
                <a:latin typeface="Futura Bk BT" panose="020B0502020204020303"/>
              </a:rPr>
              <a:t>canvas</a:t>
            </a:r>
            <a:r>
              <a:rPr lang="pt-BR" sz="4400" dirty="0">
                <a:latin typeface="Futura Bk BT" panose="020B0502020204020303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72978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é o Canvas ?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52628"/>
            <a:ext cx="21927728" cy="99411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Principais funcionalidades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Desenho de formas: Retângulos, círculos, linhas, polígonos, etc.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Manipulação de imagens: Carregar e manipular imagens, aplicar filtros, etc.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Animações: Atualizar gráficos em uma taxa de quadros para criar movimento.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Texto: Renderizar texto com várias fontes e estilos.</a:t>
            </a:r>
          </a:p>
          <a:p>
            <a:pPr lvl="2"/>
            <a:endParaRPr lang="pt-BR" sz="40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Aplicações do Canvas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Jogos: Muitos jogos simples para navegador são desenvolvidos usando o </a:t>
            </a:r>
            <a:r>
              <a:rPr lang="pt-BR" sz="4000" dirty="0" err="1">
                <a:latin typeface="Futura Bk BT" panose="020B0502020204020303"/>
              </a:rPr>
              <a:t>canvas</a:t>
            </a:r>
            <a:r>
              <a:rPr lang="pt-BR" sz="4000" dirty="0">
                <a:latin typeface="Futura Bk BT" panose="020B0502020204020303"/>
              </a:rPr>
              <a:t>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Visualizações de dados: Gráficos dinâmicos, como gráficos de barras, linhas e dispersão.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Ferramentas de desenho: Aplicações que permitem aos usuários desenhar ou anotar imagens.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4000" dirty="0">
                <a:latin typeface="Futura Bk BT" panose="020B0502020204020303"/>
              </a:rPr>
              <a:t>Animações e efeitos visuais: Criação de efeitos visuais complexos, como partículas, sombras, e gradientes.</a:t>
            </a:r>
          </a:p>
        </p:txBody>
      </p:sp>
    </p:spTree>
    <p:extLst>
      <p:ext uri="{BB962C8B-B14F-4D97-AF65-F5344CB8AC3E}">
        <p14:creationId xmlns:p14="http://schemas.microsoft.com/office/powerpoint/2010/main" val="315010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43A30D2-A76A-C4A5-FFC4-A72023962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6899" y="2776412"/>
            <a:ext cx="13721406" cy="9222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01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Onde aprender mais ?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CAB7D95-94B6-1BAF-33D4-713F3D4395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0230" y="5431521"/>
            <a:ext cx="3909239" cy="3689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CBFC8776-8C84-3FC8-0BF1-464C81979F25}"/>
              </a:ext>
            </a:extLst>
          </p:cNvPr>
          <p:cNvSpPr txBox="1"/>
          <p:nvPr/>
        </p:nvSpPr>
        <p:spPr>
          <a:xfrm>
            <a:off x="1006413" y="10129796"/>
            <a:ext cx="93889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5"/>
              </a:rPr>
              <a:t>https://www.w3s.com/graphics/canvas_intro.asp</a:t>
            </a:r>
            <a:endParaRPr lang="pt-BR" dirty="0"/>
          </a:p>
        </p:txBody>
      </p:sp>
      <p:pic>
        <p:nvPicPr>
          <p:cNvPr id="3076" name="Picture 4" descr="Novo logotipo da MDN PNG transparente - StickPNG">
            <a:extLst>
              <a:ext uri="{FF2B5EF4-FFF2-40B4-BE49-F238E27FC236}">
                <a16:creationId xmlns:a16="http://schemas.microsoft.com/office/drawing/2014/main" id="{A67D9A4F-3145-E160-4BBF-CAEF5D0ED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5667" y="4608067"/>
            <a:ext cx="9497068" cy="5336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722ED4AF-84C5-0837-772D-24F03D6E16D8}"/>
              </a:ext>
            </a:extLst>
          </p:cNvPr>
          <p:cNvSpPr txBox="1"/>
          <p:nvPr/>
        </p:nvSpPr>
        <p:spPr>
          <a:xfrm>
            <a:off x="11563180" y="10201192"/>
            <a:ext cx="121502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7"/>
              </a:rPr>
              <a:t>https://developer.mozilla.org/en-US/docs/Web/API/Canvas_API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1639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6126" y="13223980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Objetos no Javascript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606247" y="13197404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3223980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1006413" y="3589151"/>
            <a:ext cx="21604074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Criamos um objeto abrindo e fechando chaves;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Um objeto pode ser uma variável “</a:t>
            </a:r>
            <a:r>
              <a:rPr lang="pt-BR" sz="4800" dirty="0" err="1">
                <a:latin typeface="Futura Bk BT" panose="020B0502020204020303"/>
              </a:rPr>
              <a:t>let</a:t>
            </a:r>
            <a:r>
              <a:rPr lang="pt-BR" sz="4800" dirty="0">
                <a:latin typeface="Futura Bk BT" panose="020B0502020204020303"/>
              </a:rPr>
              <a:t>” ou uma constante “</a:t>
            </a:r>
            <a:r>
              <a:rPr lang="pt-BR" sz="4800" dirty="0" err="1">
                <a:latin typeface="Futura Bk BT" panose="020B0502020204020303"/>
              </a:rPr>
              <a:t>const</a:t>
            </a:r>
            <a:r>
              <a:rPr lang="pt-BR" sz="4800" dirty="0">
                <a:latin typeface="Futura Bk BT" panose="020B0502020204020303"/>
              </a:rPr>
              <a:t>”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Um objeto parece com um </a:t>
            </a:r>
            <a:r>
              <a:rPr lang="pt-BR" sz="4800" dirty="0" err="1">
                <a:latin typeface="Futura Bk BT" panose="020B0502020204020303"/>
              </a:rPr>
              <a:t>array</a:t>
            </a:r>
            <a:r>
              <a:rPr lang="pt-BR" sz="4800" dirty="0">
                <a:latin typeface="Futura Bk BT" panose="020B0502020204020303"/>
              </a:rPr>
              <a:t> de chave e valor;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Podemos iniciar um objeto com vários atributos;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E os atributos pode ser acessados de duas formas: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26229C9-709E-ED50-D0EE-E8E677A84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689" y="9302756"/>
            <a:ext cx="7990663" cy="288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C9798E2A-904B-915B-14C7-516A25D767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9156" y="8594737"/>
            <a:ext cx="6879244" cy="3590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04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3º Passo – Criando tela.js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Aqui já criamos nosso 1º objeto em JS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Consegue identificar o nome do objeto, seus atributos e seu método?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CB30F7FD-0C6E-1361-8EF8-273C47DF48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7008" y="4660592"/>
            <a:ext cx="18212396" cy="676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3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Representação em UML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Aqui está a representação do nosso objeto em UML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C87B717-494C-B07D-F935-723FA08F7B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4176" y="4056117"/>
            <a:ext cx="10321496" cy="683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1344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Visualizando o resultado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C477D15-22ED-44DB-5C36-89F71BC64A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9295" y="3080103"/>
            <a:ext cx="13428706" cy="956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35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4º Passo – Criando cobra.js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Aqui criamos a nossa 1ª versão do objeto cobra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9B63EFB-B9D7-33F3-5D92-66243C1F0B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9204" y="4200302"/>
            <a:ext cx="18545592" cy="680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832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Visualizando o resultado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15484D2A-1D7F-02FC-DB15-21FECED739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360" y="2646984"/>
            <a:ext cx="13477280" cy="959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36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1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9C72CC8-B53D-7276-20EF-D01586CCADD3}"/>
              </a:ext>
            </a:extLst>
          </p:cNvPr>
          <p:cNvSpPr txBox="1"/>
          <p:nvPr/>
        </p:nvSpPr>
        <p:spPr>
          <a:xfrm>
            <a:off x="1006413" y="2581098"/>
            <a:ext cx="21557025" cy="9602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5400" dirty="0">
                <a:latin typeface="Futura Bk BT" panose="020B0502020204020303"/>
              </a:rPr>
              <a:t>Modifique o código do objeto cobra procedendo as seguintes alterações:</a:t>
            </a:r>
          </a:p>
          <a:p>
            <a:pPr lvl="1"/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Altere a cor da cobra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Altere a posição da cobra 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Altere o tamanho da cobra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lvl="1"/>
            <a:r>
              <a:rPr lang="pt-BR" sz="5400" dirty="0">
                <a:latin typeface="Futura Bk BT" panose="020B0502020204020303"/>
              </a:rPr>
              <a:t>* Lembrando que você poderá criar novos atributos ou métodos.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64059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5º Passo – Alterando cobra.js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Criando mais um método no objeto cobra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Para onde a cobra vai?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A6ACA3C2-2079-9DDB-325C-D582348F2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7148" y="4303355"/>
            <a:ext cx="16783791" cy="7169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124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6º Passo – Criando jogo.js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Criando a função jogo para executar os métodos de tela e cobra para desenhar o jogo na tela?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33C7458-A8FF-FB64-115C-8E42B7AD19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9655" y="4733225"/>
            <a:ext cx="14575782" cy="651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34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Exercício 2 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A9C72CC8-B53D-7276-20EF-D01586CCADD3}"/>
              </a:ext>
            </a:extLst>
          </p:cNvPr>
          <p:cNvSpPr txBox="1"/>
          <p:nvPr/>
        </p:nvSpPr>
        <p:spPr>
          <a:xfrm>
            <a:off x="1006413" y="2581098"/>
            <a:ext cx="21557025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5400" dirty="0">
                <a:latin typeface="Futura Bk BT" panose="020B0502020204020303"/>
              </a:rPr>
              <a:t>Modifique o código do objeto cobra procedendo as seguintes alterações:</a:t>
            </a:r>
          </a:p>
          <a:p>
            <a:pPr lvl="1"/>
            <a:endParaRPr lang="pt-BR" sz="5400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Mover a cobra para esquerda, para cima e para baixo;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Limitar o movimento da cobra apenas dentro da tela do jogo;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5400" dirty="0">
                <a:latin typeface="Futura Bk BT" panose="020B0502020204020303"/>
              </a:rPr>
              <a:t>Criar movimentos não retilíneos;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endParaRPr lang="pt-BR" sz="5400" dirty="0">
              <a:latin typeface="Futura Bk BT" panose="020B0502020204020303"/>
            </a:endParaRPr>
          </a:p>
          <a:p>
            <a:pPr lvl="1"/>
            <a:r>
              <a:rPr lang="pt-BR" sz="5400" dirty="0">
                <a:latin typeface="Futura Bk BT" panose="020B0502020204020303"/>
              </a:rPr>
              <a:t>* Lembrando que você poderá criar novos atributos ou métodos.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104888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0810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7º Passo – Criando Placar.js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Criando o nosso objeto Placar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2DA4A3C8-D7C5-8556-CB86-1578290F2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9066" y="3388269"/>
            <a:ext cx="9053232" cy="919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08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Atributos e Tipo de Dados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1006413" y="3589151"/>
            <a:ext cx="21604074" cy="156966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Atributos podem ser de qualquer tipo de dados;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 err="1">
                <a:latin typeface="Futura Bk BT" panose="020B0502020204020303"/>
              </a:rPr>
              <a:t>Boolean</a:t>
            </a:r>
            <a:r>
              <a:rPr lang="pt-BR" sz="4800" dirty="0">
                <a:latin typeface="Futura Bk BT" panose="020B0502020204020303"/>
              </a:rPr>
              <a:t>, </a:t>
            </a:r>
            <a:r>
              <a:rPr lang="pt-BR" sz="4800" dirty="0" err="1">
                <a:latin typeface="Futura Bk BT" panose="020B0502020204020303"/>
              </a:rPr>
              <a:t>number</a:t>
            </a:r>
            <a:r>
              <a:rPr lang="pt-BR" sz="4800" dirty="0">
                <a:latin typeface="Futura Bk BT" panose="020B0502020204020303"/>
              </a:rPr>
              <a:t>, </a:t>
            </a:r>
            <a:r>
              <a:rPr lang="pt-BR" sz="4800" dirty="0" err="1">
                <a:latin typeface="Futura Bk BT" panose="020B0502020204020303"/>
              </a:rPr>
              <a:t>string</a:t>
            </a:r>
            <a:r>
              <a:rPr lang="pt-BR" sz="4800" dirty="0">
                <a:latin typeface="Futura Bk BT" panose="020B0502020204020303"/>
              </a:rPr>
              <a:t>, </a:t>
            </a:r>
            <a:r>
              <a:rPr lang="pt-BR" sz="4800" dirty="0" err="1">
                <a:latin typeface="Futura Bk BT" panose="020B0502020204020303"/>
              </a:rPr>
              <a:t>array</a:t>
            </a:r>
            <a:r>
              <a:rPr lang="pt-BR" sz="4800" dirty="0">
                <a:latin typeface="Futura Bk BT" panose="020B0502020204020303"/>
              </a:rPr>
              <a:t>, objeto...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23C282F-CEF8-5694-48B8-30E32A6A1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1115" y="6251062"/>
            <a:ext cx="10963851" cy="614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6">
            <a:extLst>
              <a:ext uri="{FF2B5EF4-FFF2-40B4-BE49-F238E27FC236}">
                <a16:creationId xmlns:a16="http://schemas.microsoft.com/office/drawing/2014/main" id="{36E8446B-702C-D87A-890C-AA64ED4C56BF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5" name="Espaço Reservado para Número de Slide 1">
            <a:extLst>
              <a:ext uri="{FF2B5EF4-FFF2-40B4-BE49-F238E27FC236}">
                <a16:creationId xmlns:a16="http://schemas.microsoft.com/office/drawing/2014/main" id="{01CEDDA4-2D7A-0C5E-839D-5BA663424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Espaço Reservado para Rodapé 2">
            <a:extLst>
              <a:ext uri="{FF2B5EF4-FFF2-40B4-BE49-F238E27FC236}">
                <a16:creationId xmlns:a16="http://schemas.microsoft.com/office/drawing/2014/main" id="{0277C314-AE80-9209-5C49-CDD223CDAC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38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77060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Canvas –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textAlign</a:t>
            </a:r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textBaseline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2" y="2552628"/>
            <a:ext cx="215570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Alinhamento e Base do Texto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47EBE50A-9BB1-E931-0A40-2796977D3A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3893" y="5516906"/>
            <a:ext cx="7055837" cy="480006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14E063D-F590-351D-1F16-26E3E79ACC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0" y="5516906"/>
            <a:ext cx="9711896" cy="463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76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hlinkClick r:id="rId4"/>
            <a:extLst>
              <a:ext uri="{FF2B5EF4-FFF2-40B4-BE49-F238E27FC236}">
                <a16:creationId xmlns:a16="http://schemas.microsoft.com/office/drawing/2014/main" id="{5EC79E2E-6124-5545-CF25-508E2F0DB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059" y="4551045"/>
            <a:ext cx="4973618" cy="2078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itHub Logo and symbol, meaning, history, PNG, brand">
            <a:hlinkClick r:id="rId6"/>
            <a:extLst>
              <a:ext uri="{FF2B5EF4-FFF2-40B4-BE49-F238E27FC236}">
                <a16:creationId xmlns:a16="http://schemas.microsoft.com/office/drawing/2014/main" id="{E9E66FC6-B6E0-8954-5324-085AD250F2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96224" y="4082493"/>
            <a:ext cx="4956263" cy="2775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7CC5ECB-E40A-4672-E802-7136F70E8A5B}"/>
              </a:ext>
            </a:extLst>
          </p:cNvPr>
          <p:cNvSpPr txBox="1"/>
          <p:nvPr/>
        </p:nvSpPr>
        <p:spPr>
          <a:xfrm>
            <a:off x="413288" y="7985800"/>
            <a:ext cx="1001834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é um sistema de controle de versão distribuído amplamente utilizado no desenvolvimento de software.</a:t>
            </a:r>
            <a:endParaRPr lang="pt-BR" sz="4400" dirty="0">
              <a:latin typeface="Futura Bk BT" panose="020B0502020204020303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9496F700-E733-49BB-404C-B8F2A88FDECA}"/>
              </a:ext>
            </a:extLst>
          </p:cNvPr>
          <p:cNvSpPr txBox="1"/>
          <p:nvPr/>
        </p:nvSpPr>
        <p:spPr>
          <a:xfrm>
            <a:off x="11032476" y="8031792"/>
            <a:ext cx="1170395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pt-BR" sz="3200" dirty="0">
                <a:latin typeface="Futura Bk BT" panose="020B0502020204020303"/>
              </a:rPr>
              <a:t>O GitHub é uma plataforma de hospedagem de código-fonte que usa o sistema de controle de versão </a:t>
            </a:r>
            <a:r>
              <a:rPr lang="pt-BR" sz="3200" dirty="0" err="1">
                <a:latin typeface="Futura Bk BT" panose="020B0502020204020303"/>
              </a:rPr>
              <a:t>Git</a:t>
            </a:r>
            <a:endParaRPr lang="pt-BR" sz="4400" dirty="0">
              <a:latin typeface="Futura Bk BT" panose="020B0502020204020303"/>
            </a:endParaRPr>
          </a:p>
        </p:txBody>
      </p:sp>
    </p:spTree>
    <p:extLst>
      <p:ext uri="{BB962C8B-B14F-4D97-AF65-F5344CB8AC3E}">
        <p14:creationId xmlns:p14="http://schemas.microsoft.com/office/powerpoint/2010/main" val="388363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D71EFAEC-809C-641D-9FAF-11EE7EE0C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9377" y="483982"/>
            <a:ext cx="3219481" cy="134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4211A1E-11B1-36C4-6E11-38546EB45A33}"/>
              </a:ext>
            </a:extLst>
          </p:cNvPr>
          <p:cNvSpPr txBox="1"/>
          <p:nvPr/>
        </p:nvSpPr>
        <p:spPr>
          <a:xfrm>
            <a:off x="215153" y="2603177"/>
            <a:ext cx="23801294" cy="10433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é um sistema de controle de versão distribuído amplamente utilizado no desenvolvimento de software. Ele permite que múltiplos desenvolvedores trabalhem no mesmo projeto simultaneamente, rastreando todas as mudanças feitas no código-fonte.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Controle de Versão: </a:t>
            </a:r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mantém um histórico completo de todas as alterações feitas em um projeto, permitindo que os desenvolvedores voltem a versões anteriores do código se necessário.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Distribuído: </a:t>
            </a:r>
            <a:r>
              <a:rPr lang="pt-BR" sz="3200" dirty="0">
                <a:latin typeface="Futura Bk BT" panose="020B0502020204020303"/>
              </a:rPr>
              <a:t>Cada desenvolvedor tem uma cópia completa do repositório em seu próprio computador, o que significa que eles podem trabalhar de forma independente e offline. As mudanças podem ser compartilhadas e sincronizadas posteriormente.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Branching</a:t>
            </a:r>
            <a:r>
              <a:rPr lang="pt-BR" sz="3200" b="1" dirty="0">
                <a:latin typeface="Futura Bk BT" panose="020B0502020204020303"/>
              </a:rPr>
              <a:t> e </a:t>
            </a:r>
            <a:r>
              <a:rPr lang="pt-BR" sz="3200" b="1" dirty="0" err="1">
                <a:latin typeface="Futura Bk BT" panose="020B0502020204020303"/>
              </a:rPr>
              <a:t>Merging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facilita a criação de ramificações (</a:t>
            </a:r>
            <a:r>
              <a:rPr lang="pt-BR" sz="3200" dirty="0" err="1">
                <a:latin typeface="Futura Bk BT" panose="020B0502020204020303"/>
              </a:rPr>
              <a:t>branches</a:t>
            </a:r>
            <a:r>
              <a:rPr lang="pt-BR" sz="3200" dirty="0">
                <a:latin typeface="Futura Bk BT" panose="020B0502020204020303"/>
              </a:rPr>
              <a:t>), permitindo que os desenvolvedores trabalhem em funcionalidades ou correções de bugs separadamente. As ramificações podem ser mescladas (</a:t>
            </a:r>
            <a:r>
              <a:rPr lang="pt-BR" sz="3200" dirty="0" err="1">
                <a:latin typeface="Futura Bk BT" panose="020B0502020204020303"/>
              </a:rPr>
              <a:t>merged</a:t>
            </a:r>
            <a:r>
              <a:rPr lang="pt-BR" sz="3200" dirty="0">
                <a:latin typeface="Futura Bk BT" panose="020B0502020204020303"/>
              </a:rPr>
              <a:t>) de volta ao repositório principal (master) quando estiverem prontas.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Colaboração: </a:t>
            </a:r>
            <a:r>
              <a:rPr lang="pt-BR" sz="3200" dirty="0">
                <a:latin typeface="Futura Bk BT" panose="020B0502020204020303"/>
              </a:rPr>
              <a:t>Ferramentas de hospedagem de repositórios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, como GitHub, </a:t>
            </a:r>
            <a:r>
              <a:rPr lang="pt-BR" sz="3200" dirty="0" err="1">
                <a:latin typeface="Futura Bk BT" panose="020B0502020204020303"/>
              </a:rPr>
              <a:t>GitLab</a:t>
            </a:r>
            <a:r>
              <a:rPr lang="pt-BR" sz="3200" dirty="0">
                <a:latin typeface="Futura Bk BT" panose="020B0502020204020303"/>
              </a:rPr>
              <a:t> e </a:t>
            </a:r>
            <a:r>
              <a:rPr lang="pt-BR" sz="3200" dirty="0" err="1">
                <a:latin typeface="Futura Bk BT" panose="020B0502020204020303"/>
              </a:rPr>
              <a:t>Bitbucket</a:t>
            </a:r>
            <a:r>
              <a:rPr lang="pt-BR" sz="3200" dirty="0">
                <a:latin typeface="Futura Bk BT" panose="020B0502020204020303"/>
              </a:rPr>
              <a:t>, facilitam a colaboração entre desenvolvedores, fornecendo funcionalidades adicionais como revisões de código, rastreamento de problemas e integração contínua.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Eficiência e Velocidade: </a:t>
            </a:r>
            <a:r>
              <a:rPr lang="pt-BR" sz="3200" dirty="0">
                <a:latin typeface="Futura Bk BT" panose="020B0502020204020303"/>
              </a:rPr>
              <a:t>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 foi projetado para ser rápido e eficiente, mesmo com grandes projetos de software.</a:t>
            </a:r>
          </a:p>
        </p:txBody>
      </p:sp>
    </p:spTree>
    <p:extLst>
      <p:ext uri="{BB962C8B-B14F-4D97-AF65-F5344CB8AC3E}">
        <p14:creationId xmlns:p14="http://schemas.microsoft.com/office/powerpoint/2010/main" val="269252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D71EFAEC-809C-641D-9FAF-11EE7EE0C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9377" y="483982"/>
            <a:ext cx="3219481" cy="134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04211A1E-11B1-36C4-6E11-38546EB45A33}"/>
              </a:ext>
            </a:extLst>
          </p:cNvPr>
          <p:cNvSpPr txBox="1"/>
          <p:nvPr/>
        </p:nvSpPr>
        <p:spPr>
          <a:xfrm>
            <a:off x="215153" y="2603177"/>
            <a:ext cx="23801294" cy="95718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4400" dirty="0">
                <a:latin typeface="Futura Bk BT" panose="020B0502020204020303"/>
              </a:rPr>
              <a:t>Principais comandos:</a:t>
            </a:r>
          </a:p>
          <a:p>
            <a:pPr lvl="1"/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init</a:t>
            </a:r>
            <a:r>
              <a:rPr lang="pt-BR" sz="4400" dirty="0">
                <a:latin typeface="Futura Bk BT" panose="020B0502020204020303"/>
              </a:rPr>
              <a:t>: Inicializa um novo repositório </a:t>
            </a:r>
            <a:r>
              <a:rPr lang="pt-BR" sz="4400" dirty="0" err="1">
                <a:latin typeface="Futura Bk BT" panose="020B0502020204020303"/>
              </a:rPr>
              <a:t>Git</a:t>
            </a:r>
            <a:r>
              <a:rPr lang="pt-BR" sz="4400" dirty="0">
                <a:latin typeface="Futura Bk BT" panose="020B0502020204020303"/>
              </a:rPr>
              <a:t>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clone &lt;</a:t>
            </a:r>
            <a:r>
              <a:rPr lang="pt-BR" sz="4400" b="1" dirty="0" err="1">
                <a:latin typeface="Futura Bk BT" panose="020B0502020204020303"/>
              </a:rPr>
              <a:t>url</a:t>
            </a:r>
            <a:r>
              <a:rPr lang="pt-BR" sz="4400" b="1" dirty="0">
                <a:latin typeface="Futura Bk BT" panose="020B0502020204020303"/>
              </a:rPr>
              <a:t>&gt;</a:t>
            </a:r>
            <a:r>
              <a:rPr lang="pt-BR" sz="4400" dirty="0">
                <a:latin typeface="Futura Bk BT" panose="020B0502020204020303"/>
              </a:rPr>
              <a:t>: Clona um repositório remoto para o seu computador local.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add</a:t>
            </a:r>
            <a:r>
              <a:rPr lang="pt-BR" sz="4400" b="1" dirty="0">
                <a:latin typeface="Futura Bk BT" panose="020B0502020204020303"/>
              </a:rPr>
              <a:t> &lt;arquivo&gt;</a:t>
            </a:r>
            <a:r>
              <a:rPr lang="pt-BR" sz="4400" dirty="0">
                <a:latin typeface="Futura Bk BT" panose="020B0502020204020303"/>
              </a:rPr>
              <a:t>: Adiciona um arquivo ao próximo </a:t>
            </a:r>
            <a:r>
              <a:rPr lang="pt-BR" sz="4400" dirty="0" err="1">
                <a:latin typeface="Futura Bk BT" panose="020B0502020204020303"/>
              </a:rPr>
              <a:t>commit</a:t>
            </a:r>
            <a:r>
              <a:rPr lang="pt-BR" sz="4400" dirty="0">
                <a:latin typeface="Futura Bk BT" panose="020B0502020204020303"/>
              </a:rPr>
              <a:t>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commit</a:t>
            </a:r>
            <a:r>
              <a:rPr lang="pt-BR" sz="4400" b="1" dirty="0">
                <a:latin typeface="Futura Bk BT" panose="020B0502020204020303"/>
              </a:rPr>
              <a:t> -m "mensagem"</a:t>
            </a:r>
            <a:r>
              <a:rPr lang="pt-BR" sz="4400" dirty="0">
                <a:latin typeface="Futura Bk BT" panose="020B0502020204020303"/>
              </a:rPr>
              <a:t>: Salva as alterações adicionadas com uma mensagem descritiva.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push</a:t>
            </a:r>
            <a:r>
              <a:rPr lang="pt-BR" sz="4400" dirty="0">
                <a:latin typeface="Futura Bk BT" panose="020B0502020204020303"/>
              </a:rPr>
              <a:t>: Envia os </a:t>
            </a:r>
            <a:r>
              <a:rPr lang="pt-BR" sz="4400" dirty="0" err="1">
                <a:latin typeface="Futura Bk BT" panose="020B0502020204020303"/>
              </a:rPr>
              <a:t>commits</a:t>
            </a:r>
            <a:r>
              <a:rPr lang="pt-BR" sz="4400" dirty="0">
                <a:latin typeface="Futura Bk BT" panose="020B0502020204020303"/>
              </a:rPr>
              <a:t> locais para um repositório remoto.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b="1" dirty="0" err="1">
                <a:latin typeface="Futura Bk BT" panose="020B0502020204020303"/>
              </a:rPr>
              <a:t>git</a:t>
            </a:r>
            <a:r>
              <a:rPr lang="pt-BR" sz="4400" b="1" dirty="0">
                <a:latin typeface="Futura Bk BT" panose="020B0502020204020303"/>
              </a:rPr>
              <a:t> </a:t>
            </a:r>
            <a:r>
              <a:rPr lang="pt-BR" sz="4400" b="1" dirty="0" err="1">
                <a:latin typeface="Futura Bk BT" panose="020B0502020204020303"/>
              </a:rPr>
              <a:t>pull</a:t>
            </a:r>
            <a:r>
              <a:rPr lang="pt-BR" sz="4400" dirty="0">
                <a:latin typeface="Futura Bk BT" panose="020B0502020204020303"/>
              </a:rPr>
              <a:t>: Atualiza o repositório local com as mudanças do repositório remoto.</a:t>
            </a:r>
          </a:p>
        </p:txBody>
      </p:sp>
    </p:spTree>
    <p:extLst>
      <p:ext uri="{BB962C8B-B14F-4D97-AF65-F5344CB8AC3E}">
        <p14:creationId xmlns:p14="http://schemas.microsoft.com/office/powerpoint/2010/main" val="343690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Repositório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D71EFAEC-809C-641D-9FAF-11EE7EE0C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9377" y="483982"/>
            <a:ext cx="3219481" cy="1345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Entendendo os Estágios do GIT - Iago Frota">
            <a:extLst>
              <a:ext uri="{FF2B5EF4-FFF2-40B4-BE49-F238E27FC236}">
                <a16:creationId xmlns:a16="http://schemas.microsoft.com/office/drawing/2014/main" id="{D20BE275-3A3A-810D-0C22-2A8694EE4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026" y="3159898"/>
            <a:ext cx="15235547" cy="8569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82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conta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4211A1E-11B1-36C4-6E11-38546EB45A33}"/>
              </a:ext>
            </a:extLst>
          </p:cNvPr>
          <p:cNvSpPr txBox="1"/>
          <p:nvPr/>
        </p:nvSpPr>
        <p:spPr>
          <a:xfrm>
            <a:off x="215153" y="2603177"/>
            <a:ext cx="23801294" cy="89562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3200" dirty="0">
                <a:latin typeface="Futura Bk BT" panose="020B0502020204020303"/>
              </a:rPr>
              <a:t>O GitHub é uma plataforma de hospedagem de código-fonte que usa o sistema de controle de versão </a:t>
            </a:r>
            <a:r>
              <a:rPr lang="pt-BR" sz="3200" dirty="0" err="1">
                <a:latin typeface="Futura Bk BT" panose="020B0502020204020303"/>
              </a:rPr>
              <a:t>Git</a:t>
            </a:r>
            <a:r>
              <a:rPr lang="pt-BR" sz="3200" dirty="0">
                <a:latin typeface="Futura Bk BT" panose="020B0502020204020303"/>
              </a:rPr>
              <a:t>. Ele oferece um conjunto de ferramentas para colaboração no desenvolvimento de software, permitindo que desenvolvedores trabalhem juntos em projetos de qualquer lugar do mundo.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>
                <a:latin typeface="Futura Bk BT" panose="020B0502020204020303"/>
              </a:rPr>
              <a:t>Repositórios: </a:t>
            </a:r>
            <a:r>
              <a:rPr lang="pt-BR" sz="3200" dirty="0">
                <a:latin typeface="Futura Bk BT" panose="020B0502020204020303"/>
              </a:rPr>
              <a:t>No GitHub, os projetos são armazenados em repositórios (</a:t>
            </a:r>
            <a:r>
              <a:rPr lang="pt-BR" sz="3200" dirty="0" err="1">
                <a:latin typeface="Futura Bk BT" panose="020B0502020204020303"/>
              </a:rPr>
              <a:t>repos</a:t>
            </a:r>
            <a:r>
              <a:rPr lang="pt-BR" sz="3200" dirty="0">
                <a:latin typeface="Futura Bk BT" panose="020B0502020204020303"/>
              </a:rPr>
              <a:t>), que contêm todos os arquivos do projeto, bem como o histórico completo de alterações. Os repositórios podem ser públicos (acessíveis a qualquer pessoa) ou privados (acessíveis apenas a colaboradores específicos).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Forks</a:t>
            </a:r>
            <a:r>
              <a:rPr lang="pt-BR" sz="3200" b="1" dirty="0">
                <a:latin typeface="Futura Bk BT" panose="020B0502020204020303"/>
              </a:rPr>
              <a:t> e </a:t>
            </a:r>
            <a:r>
              <a:rPr lang="pt-BR" sz="3200" b="1" dirty="0" err="1">
                <a:latin typeface="Futura Bk BT" panose="020B0502020204020303"/>
              </a:rPr>
              <a:t>Pull</a:t>
            </a:r>
            <a:r>
              <a:rPr lang="pt-BR" sz="3200" b="1" dirty="0">
                <a:latin typeface="Futura Bk BT" panose="020B0502020204020303"/>
              </a:rPr>
              <a:t> </a:t>
            </a:r>
            <a:r>
              <a:rPr lang="pt-BR" sz="3200" b="1" dirty="0" err="1">
                <a:latin typeface="Futura Bk BT" panose="020B0502020204020303"/>
              </a:rPr>
              <a:t>Requests</a:t>
            </a:r>
            <a:r>
              <a:rPr lang="pt-BR" sz="3200" dirty="0">
                <a:latin typeface="Futura Bk BT" panose="020B0502020204020303"/>
              </a:rPr>
              <a:t>: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Fork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Um </a:t>
            </a:r>
            <a:r>
              <a:rPr lang="pt-BR" sz="3200" dirty="0" err="1">
                <a:latin typeface="Futura Bk BT" panose="020B0502020204020303"/>
              </a:rPr>
              <a:t>fork</a:t>
            </a:r>
            <a:r>
              <a:rPr lang="pt-BR" sz="3200" dirty="0">
                <a:latin typeface="Futura Bk BT" panose="020B0502020204020303"/>
              </a:rPr>
              <a:t> é uma cópia de um repositório que você pode modificar sem afetar o original. Isso é útil para colaborar em projetos open-</a:t>
            </a:r>
            <a:r>
              <a:rPr lang="pt-BR" sz="3200" dirty="0" err="1">
                <a:latin typeface="Futura Bk BT" panose="020B0502020204020303"/>
              </a:rPr>
              <a:t>source</a:t>
            </a:r>
            <a:r>
              <a:rPr lang="pt-BR" sz="3200" dirty="0">
                <a:latin typeface="Futura Bk BT" panose="020B0502020204020303"/>
              </a:rPr>
              <a:t>, permitindo que você faça alterações e experimente sem interferir no repositório principal.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Pull</a:t>
            </a:r>
            <a:r>
              <a:rPr lang="pt-BR" sz="3200" b="1" dirty="0">
                <a:latin typeface="Futura Bk BT" panose="020B0502020204020303"/>
              </a:rPr>
              <a:t> </a:t>
            </a:r>
            <a:r>
              <a:rPr lang="pt-BR" sz="3200" b="1" dirty="0" err="1">
                <a:latin typeface="Futura Bk BT" panose="020B0502020204020303"/>
              </a:rPr>
              <a:t>Request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Um </a:t>
            </a:r>
            <a:r>
              <a:rPr lang="pt-BR" sz="3200" dirty="0" err="1">
                <a:latin typeface="Futura Bk BT" panose="020B0502020204020303"/>
              </a:rPr>
              <a:t>pull</a:t>
            </a:r>
            <a:r>
              <a:rPr lang="pt-BR" sz="3200" dirty="0">
                <a:latin typeface="Futura Bk BT" panose="020B0502020204020303"/>
              </a:rPr>
              <a:t> </a:t>
            </a:r>
            <a:r>
              <a:rPr lang="pt-BR" sz="3200" dirty="0" err="1">
                <a:latin typeface="Futura Bk BT" panose="020B0502020204020303"/>
              </a:rPr>
              <a:t>request</a:t>
            </a:r>
            <a:r>
              <a:rPr lang="pt-BR" sz="3200" dirty="0">
                <a:latin typeface="Futura Bk BT" panose="020B0502020204020303"/>
              </a:rPr>
              <a:t> é uma solicitação para que suas alterações sejam revisadas e, possivelmente, mescladas no repositório original. É uma maneira central de colaborar e revisar o código.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2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200" b="1" dirty="0" err="1">
                <a:latin typeface="Futura Bk BT" panose="020B0502020204020303"/>
              </a:rPr>
              <a:t>Issues</a:t>
            </a:r>
            <a:r>
              <a:rPr lang="pt-BR" sz="3200" b="1" dirty="0">
                <a:latin typeface="Futura Bk BT" panose="020B0502020204020303"/>
              </a:rPr>
              <a:t>: </a:t>
            </a:r>
            <a:r>
              <a:rPr lang="pt-BR" sz="3200" dirty="0">
                <a:latin typeface="Futura Bk BT" panose="020B0502020204020303"/>
              </a:rPr>
              <a:t>O GitHub oferece um sistema de rastreamento de problemas (</a:t>
            </a:r>
            <a:r>
              <a:rPr lang="pt-BR" sz="3200" dirty="0" err="1">
                <a:latin typeface="Futura Bk BT" panose="020B0502020204020303"/>
              </a:rPr>
              <a:t>issues</a:t>
            </a:r>
            <a:r>
              <a:rPr lang="pt-BR" sz="3200" dirty="0">
                <a:latin typeface="Futura Bk BT" panose="020B0502020204020303"/>
              </a:rPr>
              <a:t>), onde os usuários podem relatar bugs, solicitar novas funcionalidades e discutir aspectos do projeto. Isso ajuda a organizar e priorizar o trabalho no projeto.</a:t>
            </a:r>
          </a:p>
        </p:txBody>
      </p:sp>
      <p:pic>
        <p:nvPicPr>
          <p:cNvPr id="4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B01CA87F-68F9-194F-7366-2324AE96F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4431" y="290008"/>
            <a:ext cx="3381647" cy="189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610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Criando uma conta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4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B01CA87F-68F9-194F-7366-2324AE96F1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4431" y="290008"/>
            <a:ext cx="3381647" cy="189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8021F10-493B-1D51-1829-424E3EC0F4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413" y="2576299"/>
            <a:ext cx="18059400" cy="5419725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9DD8B48-0281-F133-7E07-D1D56BA6D7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36113" y="7070246"/>
            <a:ext cx="1213485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16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o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2" name="Picture 2">
            <a:hlinkClick r:id="rId4"/>
            <a:extLst>
              <a:ext uri="{FF2B5EF4-FFF2-40B4-BE49-F238E27FC236}">
                <a16:creationId xmlns:a16="http://schemas.microsoft.com/office/drawing/2014/main" id="{E7084CB6-781F-8233-EE3A-BF2390E5B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5762" y="611637"/>
            <a:ext cx="2752033" cy="1149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609BE03-4CD9-D92A-BFC2-696B99D35191}"/>
              </a:ext>
            </a:extLst>
          </p:cNvPr>
          <p:cNvSpPr txBox="1"/>
          <p:nvPr/>
        </p:nvSpPr>
        <p:spPr>
          <a:xfrm>
            <a:off x="697585" y="2684935"/>
            <a:ext cx="23011241" cy="9510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pt-BR" sz="3600" dirty="0">
                <a:latin typeface="Futura Bk BT" panose="020B0502020204020303"/>
              </a:rPr>
              <a:t>Depois de ter criado uma conta e um repositório, executar os seguintes comandos no </a:t>
            </a:r>
            <a:r>
              <a:rPr lang="pt-BR" sz="3600" dirty="0" err="1">
                <a:latin typeface="Futura Bk BT" panose="020B0502020204020303"/>
              </a:rPr>
              <a:t>git</a:t>
            </a:r>
            <a:r>
              <a:rPr lang="pt-BR" sz="3600" dirty="0">
                <a:latin typeface="Futura Bk BT" panose="020B0502020204020303"/>
              </a:rPr>
              <a:t> </a:t>
            </a:r>
            <a:r>
              <a:rPr lang="pt-BR" sz="3600" dirty="0" err="1">
                <a:latin typeface="Futura Bk BT" panose="020B0502020204020303"/>
              </a:rPr>
              <a:t>bash</a:t>
            </a:r>
            <a:endParaRPr lang="pt-BR" sz="3600" dirty="0">
              <a:latin typeface="Futura Bk BT" panose="020B0502020204020303"/>
            </a:endParaRPr>
          </a:p>
          <a:p>
            <a:pPr lvl="1"/>
            <a:endParaRPr lang="pt-BR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Criar o diretório do projeto via </a:t>
            </a:r>
            <a:r>
              <a:rPr lang="pt-BR" sz="3600" dirty="0" err="1">
                <a:latin typeface="Futura Bk BT" panose="020B0502020204020303"/>
              </a:rPr>
              <a:t>shell</a:t>
            </a:r>
            <a:r>
              <a:rPr lang="pt-BR" sz="3600" dirty="0">
                <a:latin typeface="Futura Bk BT" panose="020B0502020204020303"/>
              </a:rPr>
              <a:t> do SO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Dentro do diretório do projeto, inicializa</a:t>
            </a:r>
            <a:r>
              <a:rPr lang="pt-BR" dirty="0">
                <a:latin typeface="Futura Bk BT" panose="020B0502020204020303"/>
              </a:rPr>
              <a:t>r</a:t>
            </a:r>
            <a:r>
              <a:rPr lang="pt-BR" sz="3600" dirty="0">
                <a:latin typeface="Futura Bk BT" panose="020B0502020204020303"/>
              </a:rPr>
              <a:t> um novo repositório </a:t>
            </a:r>
            <a:r>
              <a:rPr lang="pt-BR" sz="3600" dirty="0" err="1">
                <a:latin typeface="Futura Bk BT" panose="020B0502020204020303"/>
              </a:rPr>
              <a:t>Git</a:t>
            </a:r>
            <a:r>
              <a:rPr lang="pt-BR" sz="3600" dirty="0">
                <a:latin typeface="Futura Bk BT" panose="020B0502020204020303"/>
              </a:rPr>
              <a:t> através do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init</a:t>
            </a:r>
            <a:endParaRPr lang="pt-BR" sz="3600" b="1" i="1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Configurar os usuário e ambiente remoto no </a:t>
            </a:r>
            <a:r>
              <a:rPr lang="pt-BR" sz="3600" dirty="0" err="1">
                <a:latin typeface="Futura Bk BT" panose="020B0502020204020303"/>
              </a:rPr>
              <a:t>Git</a:t>
            </a:r>
            <a:r>
              <a:rPr lang="pt-BR" sz="3600" dirty="0">
                <a:latin typeface="Futura Bk BT" panose="020B0502020204020303"/>
              </a:rPr>
              <a:t> através dos comandos abaixo: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dirty="0">
              <a:latin typeface="Futura Bk BT" panose="020B0502020204020303"/>
            </a:endParaRP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b="1" i="1" dirty="0" err="1">
                <a:latin typeface="Futura Bk BT" panose="020B0502020204020303"/>
              </a:rPr>
              <a:t>git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config</a:t>
            </a:r>
            <a:r>
              <a:rPr lang="pt-BR" b="1" i="1" dirty="0">
                <a:latin typeface="Futura Bk BT" panose="020B0502020204020303"/>
              </a:rPr>
              <a:t> --local user.name “SEU USUARIO NO GITHUB”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b="1" i="1" dirty="0" err="1">
                <a:latin typeface="Futura Bk BT" panose="020B0502020204020303"/>
              </a:rPr>
              <a:t>git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config</a:t>
            </a:r>
            <a:r>
              <a:rPr lang="pt-BR" b="1" i="1" dirty="0">
                <a:latin typeface="Futura Bk BT" panose="020B0502020204020303"/>
              </a:rPr>
              <a:t> --local </a:t>
            </a:r>
            <a:r>
              <a:rPr lang="pt-BR" b="1" i="1" dirty="0" err="1">
                <a:latin typeface="Futura Bk BT" panose="020B0502020204020303"/>
              </a:rPr>
              <a:t>user.email</a:t>
            </a:r>
            <a:r>
              <a:rPr lang="pt-BR" b="1" i="1" dirty="0">
                <a:latin typeface="Futura Bk BT" panose="020B0502020204020303"/>
              </a:rPr>
              <a:t> “SEU EMAIL NO GITHUB”</a:t>
            </a:r>
          </a:p>
          <a:p>
            <a:pPr marL="2514600" lvl="2" indent="-685800">
              <a:buFont typeface="Wingdings" panose="05000000000000000000" pitchFamily="2" charset="2"/>
              <a:buChar char="§"/>
            </a:pPr>
            <a:r>
              <a:rPr lang="pt-BR" b="1" i="1" dirty="0" err="1">
                <a:latin typeface="Futura Bk BT" panose="020B0502020204020303"/>
              </a:rPr>
              <a:t>git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remote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add</a:t>
            </a:r>
            <a:r>
              <a:rPr lang="pt-BR" b="1" i="1" dirty="0">
                <a:latin typeface="Futura Bk BT" panose="020B0502020204020303"/>
              </a:rPr>
              <a:t> </a:t>
            </a:r>
            <a:r>
              <a:rPr lang="pt-BR" b="1" i="1" dirty="0" err="1">
                <a:latin typeface="Futura Bk BT" panose="020B0502020204020303"/>
              </a:rPr>
              <a:t>origin</a:t>
            </a:r>
            <a:r>
              <a:rPr lang="pt-BR" b="1" i="1" dirty="0">
                <a:latin typeface="Futura Bk BT" panose="020B0502020204020303"/>
              </a:rPr>
              <a:t> “URL COMPLETA DO GITHUB COM REPOSITÓRIO”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Incluir todos os arquivos do projeto no área “Preparatória” via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add</a:t>
            </a:r>
            <a:r>
              <a:rPr lang="pt-BR" sz="3600" b="1" i="1" dirty="0">
                <a:latin typeface="Futura Bk BT" panose="020B0502020204020303"/>
              </a:rPr>
              <a:t> &lt;arquivo&gt;</a:t>
            </a:r>
          </a:p>
          <a:p>
            <a:pPr lvl="1"/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Incluir todos os arquivos </a:t>
            </a:r>
            <a:r>
              <a:rPr lang="pt-BR" dirty="0">
                <a:latin typeface="Futura Bk BT" panose="020B0502020204020303"/>
              </a:rPr>
              <a:t>no repositório local via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commit</a:t>
            </a:r>
            <a:r>
              <a:rPr lang="pt-BR" sz="3600" b="1" i="1" dirty="0">
                <a:latin typeface="Futura Bk BT" panose="020B0502020204020303"/>
              </a:rPr>
              <a:t> -m "mensagem"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36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3600" dirty="0">
                <a:latin typeface="Futura Bk BT" panose="020B0502020204020303"/>
              </a:rPr>
              <a:t>Exportar para o repositório na nuvem do </a:t>
            </a:r>
            <a:r>
              <a:rPr lang="pt-BR" dirty="0" err="1">
                <a:latin typeface="Futura Bk BT" panose="020B0502020204020303"/>
              </a:rPr>
              <a:t>Github</a:t>
            </a:r>
            <a:r>
              <a:rPr lang="pt-BR" dirty="0">
                <a:latin typeface="Futura Bk BT" panose="020B0502020204020303"/>
              </a:rPr>
              <a:t> via comando </a:t>
            </a:r>
            <a:r>
              <a:rPr lang="pt-BR" sz="3600" b="1" i="1" dirty="0" err="1">
                <a:latin typeface="Futura Bk BT" panose="020B0502020204020303"/>
              </a:rPr>
              <a:t>git</a:t>
            </a:r>
            <a:r>
              <a:rPr lang="pt-BR" sz="3600" b="1" i="1" dirty="0">
                <a:latin typeface="Futura Bk BT" panose="020B0502020204020303"/>
              </a:rPr>
              <a:t> </a:t>
            </a:r>
            <a:r>
              <a:rPr lang="pt-BR" sz="3600" b="1" i="1" dirty="0" err="1">
                <a:latin typeface="Futura Bk BT" panose="020B0502020204020303"/>
              </a:rPr>
              <a:t>push</a:t>
            </a:r>
            <a:r>
              <a:rPr lang="pt-BR" sz="3600" b="1" i="1" dirty="0">
                <a:latin typeface="Futura Bk BT" panose="020B0502020204020303"/>
              </a:rPr>
              <a:t> –u </a:t>
            </a:r>
            <a:r>
              <a:rPr lang="pt-BR" sz="3600" b="1" i="1" dirty="0" err="1">
                <a:latin typeface="Futura Bk BT" panose="020B0502020204020303"/>
              </a:rPr>
              <a:t>origin</a:t>
            </a:r>
            <a:r>
              <a:rPr lang="pt-BR" sz="3600" b="1" i="1" dirty="0">
                <a:latin typeface="Futura Bk BT" panose="020B0502020204020303"/>
              </a:rPr>
              <a:t> master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586885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o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4" name="Picture 4" descr="GitHub Logo and symbol, meaning, history, PNG, brand">
            <a:hlinkClick r:id="rId4"/>
            <a:extLst>
              <a:ext uri="{FF2B5EF4-FFF2-40B4-BE49-F238E27FC236}">
                <a16:creationId xmlns:a16="http://schemas.microsoft.com/office/drawing/2014/main" id="{46F25341-A728-B06E-7B7C-E0E93DA85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66280" y="136486"/>
            <a:ext cx="3381647" cy="189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995A09E9-3522-74BD-40C1-B55A477CC4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52574" y="2947735"/>
            <a:ext cx="12134850" cy="48006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2618DDD5-832F-1677-85D1-D7BA3A818E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27301" y="6251514"/>
            <a:ext cx="13604125" cy="5647880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1D452C90-EB5B-393F-B4EC-4FF61F0EAF6D}"/>
              </a:ext>
            </a:extLst>
          </p:cNvPr>
          <p:cNvSpPr/>
          <p:nvPr/>
        </p:nvSpPr>
        <p:spPr>
          <a:xfrm>
            <a:off x="13300463" y="7588558"/>
            <a:ext cx="5184750" cy="69928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noFill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36D6379-C6CF-3BC2-7BE4-9AB7500F0553}"/>
              </a:ext>
            </a:extLst>
          </p:cNvPr>
          <p:cNvSpPr/>
          <p:nvPr/>
        </p:nvSpPr>
        <p:spPr>
          <a:xfrm>
            <a:off x="9227300" y="11245341"/>
            <a:ext cx="3895575" cy="50605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34597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557212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Hospedando no </a:t>
            </a:r>
            <a:r>
              <a:rPr lang="pt-BR" sz="7200" b="1" spc="100" dirty="0" err="1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3DD19FE4-881E-6CD4-98AA-140D2B5D1C71}"/>
              </a:ext>
            </a:extLst>
          </p:cNvPr>
          <p:cNvSpPr txBox="1"/>
          <p:nvPr/>
        </p:nvSpPr>
        <p:spPr>
          <a:xfrm>
            <a:off x="7184449" y="10379676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1050C58-1DCD-2D63-E47B-6E471C5BB0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295" y="2858621"/>
            <a:ext cx="13528718" cy="980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34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Atributos e Tipo de Dados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1006413" y="3589151"/>
            <a:ext cx="21604074" cy="304698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As propriedades podem ter mais de uma palavra;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Neste caso precisamos colocá-las entre aspas;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Não é muito utilizado, opte por </a:t>
            </a:r>
            <a:r>
              <a:rPr lang="pt-BR" sz="4800" dirty="0" err="1">
                <a:latin typeface="Futura Bk BT" panose="020B0502020204020303"/>
              </a:rPr>
              <a:t>camelCase</a:t>
            </a:r>
            <a:r>
              <a:rPr lang="pt-BR" sz="4800" dirty="0">
                <a:latin typeface="Futura Bk BT" panose="020B0502020204020303"/>
              </a:rPr>
              <a:t>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É possível acessar um atributo usando uma variável.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37E57E30-9D4A-AE91-400F-317E5F0A1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124" y="7238175"/>
            <a:ext cx="9512235" cy="4897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99C8B6B7-A3BB-1AE7-6132-64753AD9B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5311" y="7020122"/>
            <a:ext cx="6741193" cy="5115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1AD22203-F215-1BA3-5BF3-77E17849046C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7EA36FF6-1669-8D8F-E00D-4E9FA0B49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40311DD5-FBBC-5C99-3024-68736CAEA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266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201691" y="7833117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269380" y="7669493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9401" y="8004415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602249" y="7858150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1923" y="7669493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7F36E3C9-FC92-BFA8-04BD-1743A259EB57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Espaço Reservado para Número de Slide 1">
            <a:extLst>
              <a:ext uri="{FF2B5EF4-FFF2-40B4-BE49-F238E27FC236}">
                <a16:creationId xmlns:a16="http://schemas.microsoft.com/office/drawing/2014/main" id="{67BFE8CF-C5E5-64AB-02DD-29817E415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Espaço Reservado para Rodapé 2">
            <a:extLst>
              <a:ext uri="{FF2B5EF4-FFF2-40B4-BE49-F238E27FC236}">
                <a16:creationId xmlns:a16="http://schemas.microsoft.com/office/drawing/2014/main" id="{03B876B7-7DE5-0CD8-F8C2-6953D4BA1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Métodos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3046988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Os métodos são as operações objetos;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Os métodos podem recuperar e/ou alterar os dados dos atributos do objeto;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Os métodos podem realizar qualquer operação que uma função realiza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D3D58CDE-FF46-5F5D-D6B5-F49FB07CCE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761" y="7133055"/>
            <a:ext cx="8728408" cy="547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95617CD6-EFDE-B51B-8FCD-F25393C52F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4728" y="7130492"/>
            <a:ext cx="9780522" cy="5491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5E0B8A20-C8F8-871D-8C18-FD4D26B8812B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C7435A22-9272-2C2B-35BC-ABB1A69D1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0A3D4105-EC6A-E79A-953A-B6801AFA2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641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Objetos dentro de Objetos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378565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o objeto é também um tipo de dado, podemos ter objetos com objetos dentro;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Utilizando como um </a:t>
            </a:r>
            <a:r>
              <a:rPr lang="pt-BR" sz="4800" dirty="0" err="1">
                <a:latin typeface="Futura Bk BT" panose="020B0502020204020303"/>
              </a:rPr>
              <a:t>array</a:t>
            </a:r>
            <a:r>
              <a:rPr lang="pt-BR" sz="4800" dirty="0">
                <a:latin typeface="Futura Bk BT" panose="020B0502020204020303"/>
              </a:rPr>
              <a:t> associativo, por exemplo: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O objeto não é imutável, ele pode ganhar atributos e métodos ao longo do código;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96BBB7C-5FDD-EFB8-9734-8E286333B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284" y="7154979"/>
            <a:ext cx="9879796" cy="556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DA5C57CA-557C-C0B5-5E6D-F0420DB11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24530" y="7275929"/>
            <a:ext cx="8698586" cy="5442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DEBA30DD-332A-407B-B5A6-4D2E44E423C0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6053436C-1954-6C24-45D3-4D7BE7911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68F4DE41-2B83-081D-ECD0-B5A52590F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2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3247"/>
            <a:ext cx="18039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Objetos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20A9F4D1-50FC-2004-8F42-64212B3A9C4A}"/>
              </a:ext>
            </a:extLst>
          </p:cNvPr>
          <p:cNvSpPr txBox="1"/>
          <p:nvPr/>
        </p:nvSpPr>
        <p:spPr>
          <a:xfrm>
            <a:off x="-26126" y="2947735"/>
            <a:ext cx="23367389" cy="45243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é possível adicionar, também podemos excluir atributos dos objetos;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A palavra reservada </a:t>
            </a:r>
            <a:r>
              <a:rPr lang="pt-BR" sz="4800" dirty="0" err="1">
                <a:latin typeface="Futura Bk BT" panose="020B0502020204020303"/>
              </a:rPr>
              <a:t>this</a:t>
            </a:r>
            <a:r>
              <a:rPr lang="pt-BR" sz="4800" dirty="0">
                <a:latin typeface="Futura Bk BT" panose="020B0502020204020303"/>
              </a:rPr>
              <a:t> dentro de um objeto, vai se referir a própria instância;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Podemos utilizar para resgatar as propriedades em um método;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0623B237-F871-2A80-B727-2B2292B48F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397" y="7250794"/>
            <a:ext cx="5570594" cy="5187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F99AE208-6E69-C84E-E7E3-95A6AE535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2234" y="8599263"/>
            <a:ext cx="9329406" cy="383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7DF06E71-D829-FDB6-0FBC-F516AA41D63B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08D3D9C1-6266-D2E8-9E5B-BDCD73E99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E485AF39-65D1-59EE-75B7-2D8095189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3167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>
            <a:extLst>
              <a:ext uri="{FF2B5EF4-FFF2-40B4-BE49-F238E27FC236}">
                <a16:creationId xmlns:a16="http://schemas.microsoft.com/office/drawing/2014/main" id="{83D7CE88-5830-8AA7-E84F-18DD95285713}"/>
              </a:ext>
            </a:extLst>
          </p:cNvPr>
          <p:cNvSpPr/>
          <p:nvPr/>
        </p:nvSpPr>
        <p:spPr>
          <a:xfrm>
            <a:off x="0" y="13134765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651319" y="611637"/>
            <a:ext cx="180398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2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objetos</a:t>
            </a:r>
            <a:endParaRPr lang="en-US" sz="72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307782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1BA2AD6-85BD-F512-A1DF-BB8D80C22201}"/>
              </a:ext>
            </a:extLst>
          </p:cNvPr>
          <p:cNvSpPr txBox="1"/>
          <p:nvPr/>
        </p:nvSpPr>
        <p:spPr>
          <a:xfrm>
            <a:off x="1006413" y="2581098"/>
            <a:ext cx="2155702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criar um objeto? 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acessar um atributo?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r>
              <a:rPr lang="pt-BR" sz="4400" dirty="0">
                <a:latin typeface="Futura Bk BT" panose="020B0502020204020303"/>
              </a:rPr>
              <a:t>Como executar um método?</a:t>
            </a: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  <a:p>
            <a:pPr marL="1600200" lvl="1" indent="-685800">
              <a:buFont typeface="Wingdings" panose="05000000000000000000" pitchFamily="2" charset="2"/>
              <a:buChar char="§"/>
            </a:pPr>
            <a:endParaRPr lang="pt-BR" sz="4400" dirty="0">
              <a:latin typeface="Futura Bk BT" panose="020B0502020204020303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A9EC401-49DE-F62A-E5C6-E872C5DEF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5805" y="5476772"/>
            <a:ext cx="16140640" cy="622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3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>
            <a:extLst>
              <a:ext uri="{FF2B5EF4-FFF2-40B4-BE49-F238E27FC236}">
                <a16:creationId xmlns:a16="http://schemas.microsoft.com/office/drawing/2014/main" id="{93858B31-3084-4C01-9003-FB3C0CBDE711}"/>
              </a:ext>
            </a:extLst>
          </p:cNvPr>
          <p:cNvSpPr/>
          <p:nvPr/>
        </p:nvSpPr>
        <p:spPr>
          <a:xfrm>
            <a:off x="-22412" y="12960464"/>
            <a:ext cx="24406412" cy="73649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Trabalhando com Classes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07398" y="13000858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2504" y="12929498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Modelagem de Domínio e Conceitos de Orientação a Objetos| Aula 08  - Codificação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id="{16418C5A-A820-E99C-2D31-033D505F63E3}"/>
              </a:ext>
            </a:extLst>
          </p:cNvPr>
          <p:cNvSpPr txBox="1"/>
          <p:nvPr/>
        </p:nvSpPr>
        <p:spPr>
          <a:xfrm>
            <a:off x="1006413" y="2533953"/>
            <a:ext cx="17500985" cy="230832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definir uma classe?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r>
              <a:rPr lang="pt-BR" sz="4800" dirty="0">
                <a:latin typeface="Futura Bk BT" panose="020B0502020204020303"/>
              </a:rPr>
              <a:t>Como instanciar um objeto a partir de uma classe?</a:t>
            </a:r>
          </a:p>
          <a:p>
            <a:pPr marL="685800" indent="-685800">
              <a:buFont typeface="Wingdings" panose="05000000000000000000" pitchFamily="2" charset="2"/>
              <a:buChar char="§"/>
            </a:pPr>
            <a:endParaRPr lang="pt-BR" sz="4800" dirty="0">
              <a:latin typeface="Futura Bk BT" panose="020B0502020204020303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3934127-D914-59F3-EF20-47B1FEAB1BD0}"/>
              </a:ext>
            </a:extLst>
          </p:cNvPr>
          <p:cNvSpPr txBox="1"/>
          <p:nvPr/>
        </p:nvSpPr>
        <p:spPr>
          <a:xfrm>
            <a:off x="5314950" y="5423401"/>
            <a:ext cx="12230100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NomeClasse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constructor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.atributo1 = p1;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.atributo2 = 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p2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pt-BR" b="0" dirty="0">
                <a:solidFill>
                  <a:srgbClr val="795E26"/>
                </a:solidFill>
                <a:effectLst/>
                <a:latin typeface="Consolas" panose="020B0609020204030204" pitchFamily="49" charset="0"/>
              </a:rPr>
              <a:t>metodo1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(){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pt-BR" b="0" dirty="0" err="1">
                <a:solidFill>
                  <a:srgbClr val="AF00DB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pt-BR" b="0" dirty="0">
                <a:solidFill>
                  <a:srgbClr val="001080"/>
                </a:solidFill>
                <a:effectLst/>
                <a:latin typeface="Consolas" panose="020B0609020204030204" pitchFamily="49" charset="0"/>
              </a:rPr>
              <a:t>atributo1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*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this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.atributo2/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2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;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    }</a:t>
            </a:r>
          </a:p>
          <a:p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}</a:t>
            </a:r>
          </a:p>
          <a:p>
            <a:b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</a:br>
            <a:r>
              <a:rPr lang="pt-BR" b="0" dirty="0" err="1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const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0070C1"/>
                </a:solidFill>
                <a:effectLst/>
                <a:latin typeface="Consolas" panose="020B0609020204030204" pitchFamily="49" charset="0"/>
              </a:rPr>
              <a:t>nomeObjeto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pt-BR" b="0" dirty="0">
                <a:solidFill>
                  <a:srgbClr val="0000FF"/>
                </a:solidFill>
                <a:effectLst/>
                <a:latin typeface="Consolas" panose="020B0609020204030204" pitchFamily="49" charset="0"/>
              </a:rPr>
              <a:t>new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pt-BR" b="0" dirty="0" err="1">
                <a:solidFill>
                  <a:srgbClr val="267F99"/>
                </a:solidFill>
                <a:effectLst/>
                <a:latin typeface="Consolas" panose="020B0609020204030204" pitchFamily="49" charset="0"/>
              </a:rPr>
              <a:t>NomeClasse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5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,</a:t>
            </a:r>
            <a:r>
              <a:rPr lang="pt-BR" b="0" dirty="0">
                <a:solidFill>
                  <a:srgbClr val="098658"/>
                </a:solidFill>
                <a:effectLst/>
                <a:latin typeface="Consolas" panose="020B0609020204030204" pitchFamily="49" charset="0"/>
              </a:rPr>
              <a:t>8</a:t>
            </a:r>
            <a:r>
              <a:rPr lang="pt-BR" b="0" dirty="0">
                <a:solidFill>
                  <a:srgbClr val="000000"/>
                </a:solidFill>
                <a:effectLst/>
                <a:latin typeface="Consolas" panose="020B060902020403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3396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14034</TotalTime>
  <Words>2575</Words>
  <Application>Microsoft Macintosh PowerPoint</Application>
  <PresentationFormat>Personalizar</PresentationFormat>
  <Paragraphs>391</Paragraphs>
  <Slides>40</Slides>
  <Notes>39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40</vt:i4>
      </vt:variant>
    </vt:vector>
  </HeadingPairs>
  <TitlesOfParts>
    <vt:vector size="48" baseType="lpstr">
      <vt:lpstr>Arial</vt:lpstr>
      <vt:lpstr>Arial Black</vt:lpstr>
      <vt:lpstr>Calibri</vt:lpstr>
      <vt:lpstr>Calibri Light</vt:lpstr>
      <vt:lpstr>Consolas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515</cp:revision>
  <cp:lastPrinted>2022-06-11T19:51:40Z</cp:lastPrinted>
  <dcterms:created xsi:type="dcterms:W3CDTF">2014-09-26T10:57:37Z</dcterms:created>
  <dcterms:modified xsi:type="dcterms:W3CDTF">2025-01-20T00:20:42Z</dcterms:modified>
</cp:coreProperties>
</file>