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5" r:id="rId2"/>
    <p:sldId id="511" r:id="rId3"/>
    <p:sldId id="544" r:id="rId4"/>
    <p:sldId id="540" r:id="rId5"/>
    <p:sldId id="559" r:id="rId6"/>
    <p:sldId id="560" r:id="rId7"/>
    <p:sldId id="545" r:id="rId8"/>
    <p:sldId id="561" r:id="rId9"/>
    <p:sldId id="546" r:id="rId10"/>
    <p:sldId id="547" r:id="rId11"/>
    <p:sldId id="548" r:id="rId12"/>
    <p:sldId id="549" r:id="rId13"/>
    <p:sldId id="551" r:id="rId14"/>
    <p:sldId id="552" r:id="rId15"/>
    <p:sldId id="553" r:id="rId16"/>
    <p:sldId id="554" r:id="rId17"/>
    <p:sldId id="555" r:id="rId18"/>
    <p:sldId id="556" r:id="rId19"/>
    <p:sldId id="557" r:id="rId20"/>
    <p:sldId id="558" r:id="rId21"/>
    <p:sldId id="525" r:id="rId22"/>
    <p:sldId id="490" r:id="rId2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40" d="100"/>
          <a:sy n="40" d="100"/>
        </p:scale>
        <p:origin x="18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377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53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777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517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855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99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31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223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810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94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47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46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88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813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527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98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240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322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19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56C6-0EAC-4BF9-9ACC-1131B39295F5}" type="datetime1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3E6E-7F11-46C3-8FE3-80C95D4C7422}" type="datetime1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964B-9F18-48DB-A598-ED781FC156CB}" type="datetime1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07DCA-EEAE-47D5-993B-FEB4CE6C3757}" type="datetime1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19F91-23E4-4A95-8B64-8236CE51A51A}" type="datetime1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54B60-CF82-4775-9046-5A6E46ABEBA4}" type="datetime1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62B-B06D-4D5B-B325-9EA24FAC27D2}" type="datetime1">
              <a:rPr lang="en-US" smtClean="0"/>
              <a:t>11/24/2024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A617-8B2C-4D43-9536-688124ADC48A}" type="datetime1">
              <a:rPr lang="en-US" smtClean="0"/>
              <a:t>11/24/2024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C8E2-E740-4E26-A94F-1CE2E1C82AFB}" type="datetime1">
              <a:rPr lang="en-US" smtClean="0"/>
              <a:t>11/24/2024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1AC3-2188-4E9D-ADAA-661389E689B7}" type="datetime1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3394-EA10-40F7-A489-76AD8BCA668D}" type="datetime1">
              <a:rPr lang="en-US" smtClean="0"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4F1FF-12E8-460C-9D83-497EDE5A2F83}" type="datetime1">
              <a:rPr lang="en-US" smtClean="0"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 | Aula 05 – Modelagem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Diagrama de Classes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523957"/>
            <a:ext cx="22627869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podemos descrever no diagrama de classes?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classes em si 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Seus atributos (campos, dados, propriedades...) 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Seus métodos (operações, transações...)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relacionamentos entre as classes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papéis das classes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multiplicidade envolvidas nos relacionamentos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391E8E7-9A23-37EE-363A-0F35595E3358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85F90038-C459-B63E-95D4-8A46D6301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9486D872-4A03-A08E-258D-D0B8342F4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6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compartilhar informações e colaborar com a execução dos processos do sistema.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Descreve um vínculo que ocorre, normalmente, entre os objetos de uma ou mais classes.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tipos de relacionamento são: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Agregação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Composição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Especialização/Generalização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75C4C1C-32A3-6A46-DD20-E38844327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3140" y="6671561"/>
            <a:ext cx="4301254" cy="5688252"/>
          </a:xfrm>
          <a:prstGeom prst="rect">
            <a:avLst/>
          </a:prstGeom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52F3D90B-4F1C-5325-F05C-D65E1BA6FC8A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959CC913-8BDA-6394-F472-40594D50C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1BDD2045-4EC8-1CE9-A438-EC440DD05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1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424932"/>
            <a:ext cx="22627869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Descreve um conjunto de vínculos entre elementos de modelo.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Relacionamento estrutural que especifica objetos de um item conectados a objetos de outro item: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binária – quando há duas classes envolvidas na associação de forma direta de uma para outra.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Relacionamento entre duas classes (tipo mais comum).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 possuir títulos para determinar o tipo de vínculo.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unária – quando há um relacionamento de uma classe consigo mesma.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1DC9EF89-FD5A-C1A4-9115-FD76CF97C8A5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83D505E2-4A7E-9331-A62A-8C5B3BE6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62D3CAF3-FC1C-FF5B-1575-E911F096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42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424932"/>
            <a:ext cx="22627869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Unária (ou reflexiva)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Ocorre quando há um relacionamento de um objeto de uma classe com objetos da mesma classe;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exemplo abaixo, percebe-se que um objeto da classe Funcionário pode (ou não) supervisionar outros objetos dessa mesma classe;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o relacionamento ficar mais claro, pode-se informar a sua multiplicidade.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2B89F482-0DC9-BBCA-BE65-97C59C8D6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793" y="8396480"/>
            <a:ext cx="11800959" cy="4766511"/>
          </a:xfrm>
          <a:prstGeom prst="rect">
            <a:avLst/>
          </a:prstGeom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73C68151-20E9-4097-E482-6E32DD27F9E4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B2DFF372-8052-AF27-122C-2A1882E0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006E0D07-DB18-34C6-96F6-EA37C3D18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3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5" name="Tabela 6">
            <a:extLst>
              <a:ext uri="{FF2B5EF4-FFF2-40B4-BE49-F238E27FC236}">
                <a16:creationId xmlns:a16="http://schemas.microsoft.com/office/drawing/2014/main" id="{FC031EE3-12D2-1DF4-D24F-433DB77CA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21371"/>
              </p:ext>
            </p:extLst>
          </p:nvPr>
        </p:nvGraphicFramePr>
        <p:xfrm>
          <a:off x="2310063" y="3777918"/>
          <a:ext cx="18697074" cy="84819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348537">
                  <a:extLst>
                    <a:ext uri="{9D8B030D-6E8A-4147-A177-3AD203B41FA5}">
                      <a16:colId xmlns:a16="http://schemas.microsoft.com/office/drawing/2014/main" val="3850678433"/>
                    </a:ext>
                  </a:extLst>
                </a:gridCol>
                <a:gridCol w="9348537">
                  <a:extLst>
                    <a:ext uri="{9D8B030D-6E8A-4147-A177-3AD203B41FA5}">
                      <a16:colId xmlns:a16="http://schemas.microsoft.com/office/drawing/2014/main" val="3265465922"/>
                    </a:ext>
                  </a:extLst>
                </a:gridCol>
              </a:tblGrid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sz="5400" dirty="0"/>
                        <a:t>Multiplicidade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400" dirty="0"/>
                        <a:t>Significado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2435141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0..1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zero e no máximo um. Os objetos não precisam estar relacionados, porém se houver relacionamento deve ser de no máximo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939321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1..1 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Um e somente um (valor default)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503421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0..*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nenhum e no máximo muitos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0772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Muitos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969006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1..*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um e no máximo muitos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144405"/>
                  </a:ext>
                </a:extLst>
              </a:tr>
              <a:tr h="1124092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3..5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No mínimo 3 e no máximo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160701"/>
                  </a:ext>
                </a:extLst>
              </a:tr>
            </a:tbl>
          </a:graphicData>
        </a:graphic>
      </p:graphicFrame>
      <p:sp>
        <p:nvSpPr>
          <p:cNvPr id="21" name="TextBox 8">
            <a:extLst>
              <a:ext uri="{FF2B5EF4-FFF2-40B4-BE49-F238E27FC236}">
                <a16:creationId xmlns:a16="http://schemas.microsoft.com/office/drawing/2014/main" id="{3DE9CE21-D857-A3D5-C8CB-30E5C5081965}"/>
              </a:ext>
            </a:extLst>
          </p:cNvPr>
          <p:cNvSpPr txBox="1"/>
          <p:nvPr/>
        </p:nvSpPr>
        <p:spPr>
          <a:xfrm>
            <a:off x="725665" y="2522970"/>
            <a:ext cx="226278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Multiplicidade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4038047-0426-2E18-527C-475AFB230806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FCE2EE3E-23C8-B247-1082-1C53A6C24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23AABE08-E1CD-E8E5-E2C7-5562BA88C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21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78065" y="2424932"/>
            <a:ext cx="2262786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Agregação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 especial de associação que tenta demonstrar que as informações de um objeto-todo precisam ser complementadas pelas informações contidas em um (ou mais) objetos-parte.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existência do objeto-parte faz sentido mesmo não existindo o objeto-todo.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associação de agregação pode, em muitos casos, ser substituída por uma associação binária simples, dependendo da visão de quem faz a modelagem.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6ACFD4-259A-39BF-AB69-FFAFE9DF7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74" y="8987869"/>
            <a:ext cx="11689626" cy="32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61F95C5-2C1E-1E1F-2CC9-6A951717E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0" y="9031590"/>
            <a:ext cx="9733237" cy="321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544D3B5B-2318-FE37-48AE-B1EC4D27D51C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98DAD4DB-A2D8-0E67-D54D-61D23A16E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6B8C9A3C-450F-668C-0C4F-7C1B5EBD7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2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Composição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variação da agregação e considerada mais “forte”.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objeto-parte não pode existir sem o objeto-todo.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o objeto-todo for destruído, o objeto-parte também será.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9DB4B99-63EF-43E7-245F-02D92CFBC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43" y="7626246"/>
            <a:ext cx="13585390" cy="449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63092375-D055-BB57-9E65-79973EC3259F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1660F8F9-48BB-D26E-709E-456CBE4AE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70BDB360-4EED-D89D-B3BA-319C2DB58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46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Especialização/Generalização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 como objetivo identificar classes-mãe, denominadas de gerais, e classes-filha chamadas de especializadas;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chamados de relacionamentos “é um tipo de".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18B7253-C20E-D227-234C-E0E4331FE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546" y="5219820"/>
            <a:ext cx="8610600" cy="724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C0E035AF-E7D1-28B9-3508-BF1F353D8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739" y="7491681"/>
            <a:ext cx="9680061" cy="451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D57AEE69-B286-C27E-3EA6-30F1A766ACCE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C81FB3AA-8690-ABB2-E31E-7ACC7C13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C7174CB5-4065-62D3-F235-EAE32A71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38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Dependência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o nome sugere, indica um grau de dependência entre uma classe e outra.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 dependência difere de uma associação porque a conexão entre as classes é temporária.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Representada por uma seta tracejada entre duas classes.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5B88758-F9F3-DDF8-BC32-258D9E974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04" y="6269552"/>
            <a:ext cx="11625060" cy="606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2A7A17EC-EC64-79A1-5D37-45FD942882BB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8" name="Espaço Reservado para Número de Slide 1">
            <a:extLst>
              <a:ext uri="{FF2B5EF4-FFF2-40B4-BE49-F238E27FC236}">
                <a16:creationId xmlns:a16="http://schemas.microsoft.com/office/drawing/2014/main" id="{D3B1F2E4-CA44-5AEF-8EC4-4ECA91865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Espaço Reservado para Rodapé 2">
            <a:extLst>
              <a:ext uri="{FF2B5EF4-FFF2-40B4-BE49-F238E27FC236}">
                <a16:creationId xmlns:a16="http://schemas.microsoft.com/office/drawing/2014/main" id="{8C1D3598-802F-59B3-5096-972894D1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89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 Associativa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Utilizada quando ocorrem associações que possuem multiplicidade muitos para muitos em todas as suas extremidades;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Armazena os atributos transmitidos pela associação;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possuir seus próprios atributos;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Representada por uma reta tracejada partindo do meio da associação até uma classe.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596BF3D1-4BC8-D892-ABF3-C75DFC37E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59" y="7280524"/>
            <a:ext cx="9408694" cy="528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B80D6A11-BA59-1E56-43E4-4DBA7FE7AD4B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821600C8-1F54-456C-0649-1F3EA43FE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A7C48897-718B-7DEC-41BE-2B8AC866B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20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Rever os conceitos de classes e objetos;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Conhecer os conceitos de visibilidade, tipo e valor padrão dos atributos;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Conhecer os conceitos de visibilidade, parâmetros e tipo de saída dos métodos;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Conhecer os tipos de relacionamentos entre as classes e o conceito de multiplicidade;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Modelar o SI Biblioteca utilizando uma ferramenta e UML (Linguagem de Modelagem Unificada) incluindo os relacionamentos entre as classes;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900797-605C-9D4D-B5E0-0BCA5BAF7B24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668E950E-1AD5-7D77-E90A-CE125D554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AC9BD4A-65FC-68E9-0DAE-805D41180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de Classes - Relacionamentos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7174" y="2424932"/>
            <a:ext cx="226278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 Intermediária</a:t>
            </a: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Substitui as classes associativas;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Apresenta, exatamente, a mesma função da classe associativa;.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possuir seus próprios atributos;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98D7CEE-E341-6715-B61B-50541BAF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714" y="7590706"/>
            <a:ext cx="19621772" cy="346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2F229BC1-EC29-20C2-822F-AD88E9CDDE85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C2913239-5088-1399-E868-21DCC926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9FA3D516-99A8-030A-73E9-D6CA0FE02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9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Biblioteca – 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5265380" y="2653601"/>
            <a:ext cx="18751067" cy="1009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000" dirty="0">
                <a:latin typeface="Futura Bk BT" panose="020B0502020204020303"/>
              </a:rPr>
              <a:t>Retornar a Atividade Prática da aula anterior – SI Biblioteca:</a:t>
            </a:r>
          </a:p>
          <a:p>
            <a:pPr algn="just"/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Elaborar o diagrama de classe com 6 (seis) classes (Leitor, Estudante, Morador, Livro, Empréstimo e Bibliotecária);</a:t>
            </a:r>
          </a:p>
          <a:p>
            <a:pPr marL="914400" indent="-914400">
              <a:buFont typeface="+mj-lt"/>
              <a:buAutoNum type="arabicParenR"/>
            </a:pPr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Identificar os atributos destas classes;</a:t>
            </a:r>
          </a:p>
          <a:p>
            <a:pPr marL="914400" indent="-914400">
              <a:buFont typeface="+mj-lt"/>
              <a:buAutoNum type="arabicParenR"/>
            </a:pPr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Estabelecer os relacionamentos entre as classes com a respectiva indicação de multiplicidade;</a:t>
            </a:r>
          </a:p>
          <a:p>
            <a:pPr marL="914400" indent="-914400">
              <a:buFont typeface="+mj-lt"/>
              <a:buAutoNum type="arabicParenR"/>
            </a:pPr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arenR"/>
            </a:pPr>
            <a:r>
              <a:rPr lang="pt-BR" sz="5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Identificar se há mais classes que não foram mapeadas.</a:t>
            </a:r>
          </a:p>
          <a:p>
            <a:endParaRPr lang="pt-BR" sz="5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EDDB846-BE76-66CF-BC5B-1CA54BD6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6221430"/>
            <a:ext cx="4835311" cy="290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B3DDF1BE-1D83-28FC-7A90-83AE900C3187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85E105B-2007-C860-A362-83558D44E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D228C73-D46F-7923-B987-46A522699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2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843543D-497A-24C6-B615-092894F8B380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E0AC273-D993-35CE-D83E-31572BDF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87E37A0F-A6C7-F47B-21D2-A4E90DB0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e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697831" y="2941040"/>
            <a:ext cx="1523197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atin typeface="Futura Bk BT" panose="020B0502020204020303"/>
              </a:rPr>
              <a:t>Modelo Conceitual x Diagrama de Classes</a:t>
            </a:r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uma descrição de um conjunto de objetos que compartilham os mesmos atributos, operações, relacionamentos e semântica.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representadas por um retângulo que pode possuir até três divisões: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 da classe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Atributos da classe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Métodos da classe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8B45700-43EE-B6A5-2158-28778E5A1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137" y="4193620"/>
            <a:ext cx="7152806" cy="650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6FBB8930-A3E9-AF23-6702-AC39F1668E63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72F5F90-5A29-C942-1323-FAD0FBBAC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5ED33F8F-A2E3-6EB4-01A8-14E4838A5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43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e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697832" y="2941040"/>
            <a:ext cx="13066294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atin typeface="Futura Bk BT" panose="020B0502020204020303"/>
              </a:rPr>
              <a:t>Qual é a diferença entre Classe e Objeto ?</a:t>
            </a:r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44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definição do tipo;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representa um conjunto de objetos de mesmo tipo;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 = {obj1, obj2, obj3, …, </a:t>
            </a:r>
            <a:r>
              <a:rPr lang="pt-BR" sz="44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objN</a:t>
            </a: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}</a:t>
            </a:r>
          </a:p>
          <a:p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Objeto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cada instância derivada da classe;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é um elemento do conjunto representado pela classe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8B45700-43EE-B6A5-2158-28778E5A1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0299" y="2268082"/>
            <a:ext cx="3074255" cy="27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1FBD7411-EC5E-94BF-727B-2200E3EDC433}"/>
              </a:ext>
            </a:extLst>
          </p:cNvPr>
          <p:cNvSpPr/>
          <p:nvPr/>
        </p:nvSpPr>
        <p:spPr>
          <a:xfrm rot="7365948">
            <a:off x="14989163" y="5115230"/>
            <a:ext cx="737231" cy="5355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A42452EA-21FF-2B16-0C75-FB2CCE013A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9113" y="6348688"/>
            <a:ext cx="1371600" cy="26289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3138917A-FE4C-8CE5-12E9-00780DAEA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95833" y="6244746"/>
            <a:ext cx="1828800" cy="24003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E179207-E818-85DA-DF8A-1710DCC709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89891" y="6143625"/>
            <a:ext cx="1704975" cy="2343150"/>
          </a:xfrm>
          <a:prstGeom prst="rect">
            <a:avLst/>
          </a:prstGeom>
        </p:spPr>
      </p:pic>
      <p:sp>
        <p:nvSpPr>
          <p:cNvPr id="27" name="TextBox 8">
            <a:extLst>
              <a:ext uri="{FF2B5EF4-FFF2-40B4-BE49-F238E27FC236}">
                <a16:creationId xmlns:a16="http://schemas.microsoft.com/office/drawing/2014/main" id="{2155C51D-269D-332E-54FE-5D080A11F9A4}"/>
              </a:ext>
            </a:extLst>
          </p:cNvPr>
          <p:cNvSpPr txBox="1"/>
          <p:nvPr/>
        </p:nvSpPr>
        <p:spPr>
          <a:xfrm>
            <a:off x="12801600" y="9427391"/>
            <a:ext cx="4138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nomeLeitor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Maria</a:t>
            </a:r>
          </a:p>
          <a:p>
            <a:pPr algn="ctr"/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matrícula:20230001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15/10/2017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Situacao:Ativo</a:t>
            </a:r>
            <a:endParaRPr lang="pt-BR" sz="18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Seta: para a Direita 27">
            <a:extLst>
              <a:ext uri="{FF2B5EF4-FFF2-40B4-BE49-F238E27FC236}">
                <a16:creationId xmlns:a16="http://schemas.microsoft.com/office/drawing/2014/main" id="{87EF16FB-08F9-100E-1C64-FA7FF3B83534}"/>
              </a:ext>
            </a:extLst>
          </p:cNvPr>
          <p:cNvSpPr/>
          <p:nvPr/>
        </p:nvSpPr>
        <p:spPr>
          <a:xfrm rot="2756783">
            <a:off x="21873762" y="5119002"/>
            <a:ext cx="737231" cy="5355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68F80813-1094-8A05-AF51-4B95F5A8BD13}"/>
              </a:ext>
            </a:extLst>
          </p:cNvPr>
          <p:cNvSpPr/>
          <p:nvPr/>
        </p:nvSpPr>
        <p:spPr>
          <a:xfrm rot="5614714">
            <a:off x="18341617" y="5208536"/>
            <a:ext cx="737231" cy="5355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394F84C0-19D5-2AFD-2A45-9705703BD709}"/>
              </a:ext>
            </a:extLst>
          </p:cNvPr>
          <p:cNvSpPr txBox="1"/>
          <p:nvPr/>
        </p:nvSpPr>
        <p:spPr>
          <a:xfrm>
            <a:off x="16457050" y="9479047"/>
            <a:ext cx="4138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nomeLeitor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João</a:t>
            </a:r>
          </a:p>
          <a:p>
            <a:pPr algn="ctr"/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matrícula:20230002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10/08/2017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Situacao:Ativo</a:t>
            </a:r>
            <a:endParaRPr lang="pt-BR" sz="18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9BCCDACE-EDE1-2098-AA46-836A22CB9248}"/>
              </a:ext>
            </a:extLst>
          </p:cNvPr>
          <p:cNvSpPr txBox="1"/>
          <p:nvPr/>
        </p:nvSpPr>
        <p:spPr>
          <a:xfrm>
            <a:off x="20245434" y="9530703"/>
            <a:ext cx="4138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nomeLeitor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Lia</a:t>
            </a:r>
          </a:p>
          <a:p>
            <a:pPr algn="ctr"/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matrícula:20230003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18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 20/12/2017</a:t>
            </a:r>
          </a:p>
          <a:p>
            <a:pPr algn="ctr"/>
            <a:r>
              <a:rPr lang="pt-BR" sz="18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Situacao:Ativo</a:t>
            </a:r>
            <a:endParaRPr lang="pt-BR" sz="18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C0A4F9AC-9EC3-82A1-A344-74BB66FCFC8D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C621D821-2EC1-9216-7B56-C83E86253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473F8C9E-04F1-DB14-0DDA-79074E150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86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Atributos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 as características (campos ou dados) de uma classe; 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Leitor (nome,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dataNascimento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sexo,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Diagrama de Classe também é permitido estabelecer: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visibilidade de atributo (+ público, #protegido, ~pacote e- privado)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tipo do dado do atributo (numérico, alfanumérico, data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valor pré-definido (inicial) do atributo;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E218CCE-2BD5-8450-DDEA-1EF3002EC8C0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8DC0DBBC-30E9-7F99-A21D-133B1493E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34CE90AC-EED2-16A2-21B8-1EC0A1CF7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4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Atributos (Visibilidade)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Privado	(-)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Somente a própria classe pode manipular o atributo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Pacote	(~)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Qualquer classe do mesmo pacote pode manipular o atributo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Protegido(#)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Qualquer subclasse pode manipular o atributo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Publico	(+)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Qualquer classe do sistema pode manipular o atributo	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36A6396-509A-18C1-3819-5F81D6051006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E4035E89-4E9A-B26F-BFA0-F8BE38800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7E178362-EED8-3E7D-84D6-A2D4DB63B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57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Métodos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 atividades que um objeto de uma classe pode executar; 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Leitor (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cadastrarLeitor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());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Diagrama de Classe também é permitido estabelecer: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visibilidade do método (+ público, #protegido, ~pacote e- privado) 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tipo do dado de retorno do método (numérico, alfanumérico, data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os parâmetros dos métodos;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934C03F-7D1C-0FFC-312E-E81BFFB0B6C1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4ED48741-D92D-7159-554A-BEDF68729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D7577CE6-24F7-FFCC-3A4C-6B471E47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4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– Métodos (Visibilidade)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Privado	(-)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Funcionalidades de apoio à própria classe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Pacote	(~)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Funcionalidades de apoio a outras classes do pacote 	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Protegido(#)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Funcionalidades	que precisam ser estendidas por outras classes</a:t>
            </a:r>
          </a:p>
          <a:p>
            <a:pPr marL="1371600" lvl="1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Publico	(+)	</a:t>
            </a:r>
          </a:p>
          <a:p>
            <a:pPr marL="2286000" lvl="2" indent="-4572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Funcionalidades	visíveis por todas as classes do sistema	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5A083B3C-1CA4-FBBE-D6C4-1C6E83627FAD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B459E909-7DDD-AD5F-E6E0-7014E4654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20FF4F3E-71AE-FD64-A6BC-EBD1A1944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43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494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Diagrama de Classes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030465" y="3270915"/>
            <a:ext cx="2262786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abstração que descreve um grupo de objetos com as mesmas propriedades (atributos), comportamento (operações), tipos de relacionamentos e semântica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Diagrama de Classe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 uma visão estática de como as classes estão organizadas a fim de definir sua estrutura lógica</a:t>
            </a:r>
          </a:p>
        </p:txBody>
      </p:sp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4C1C02F0-58E8-E958-5B72-4AE31050B858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68287E61-F06F-9C28-67DF-2795AA836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2957511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75DB7E5D-C178-1402-4079-B1C8AF2B3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57511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05 – Modelagem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2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12460</TotalTime>
  <Words>1709</Words>
  <Application>Microsoft Office PowerPoint</Application>
  <PresentationFormat>Personalizar</PresentationFormat>
  <Paragraphs>279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506</cp:revision>
  <cp:lastPrinted>2022-06-11T19:51:40Z</cp:lastPrinted>
  <dcterms:created xsi:type="dcterms:W3CDTF">2014-09-26T10:57:37Z</dcterms:created>
  <dcterms:modified xsi:type="dcterms:W3CDTF">2024-11-25T03:22:43Z</dcterms:modified>
</cp:coreProperties>
</file>