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65" r:id="rId2"/>
    <p:sldId id="591" r:id="rId3"/>
    <p:sldId id="613" r:id="rId4"/>
    <p:sldId id="614" r:id="rId5"/>
    <p:sldId id="615" r:id="rId6"/>
    <p:sldId id="616" r:id="rId7"/>
    <p:sldId id="611" r:id="rId8"/>
    <p:sldId id="600" r:id="rId9"/>
    <p:sldId id="601" r:id="rId10"/>
    <p:sldId id="603" r:id="rId11"/>
    <p:sldId id="570" r:id="rId12"/>
    <p:sldId id="571" r:id="rId13"/>
    <p:sldId id="605" r:id="rId14"/>
    <p:sldId id="607" r:id="rId15"/>
    <p:sldId id="608" r:id="rId16"/>
    <p:sldId id="609" r:id="rId17"/>
    <p:sldId id="610" r:id="rId18"/>
    <p:sldId id="539" r:id="rId19"/>
    <p:sldId id="589" r:id="rId20"/>
    <p:sldId id="590" r:id="rId21"/>
    <p:sldId id="540" r:id="rId22"/>
    <p:sldId id="520" r:id="rId23"/>
    <p:sldId id="524" r:id="rId24"/>
    <p:sldId id="526" r:id="rId25"/>
    <p:sldId id="525" r:id="rId26"/>
    <p:sldId id="527" r:id="rId27"/>
    <p:sldId id="528" r:id="rId28"/>
    <p:sldId id="529" r:id="rId29"/>
    <p:sldId id="530" r:id="rId30"/>
    <p:sldId id="531" r:id="rId31"/>
    <p:sldId id="532" r:id="rId32"/>
    <p:sldId id="533" r:id="rId33"/>
    <p:sldId id="534" r:id="rId34"/>
    <p:sldId id="535" r:id="rId35"/>
    <p:sldId id="536" r:id="rId36"/>
    <p:sldId id="537" r:id="rId37"/>
    <p:sldId id="538" r:id="rId38"/>
    <p:sldId id="542" r:id="rId39"/>
    <p:sldId id="490" r:id="rId40"/>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CC"/>
    <a:srgbClr val="000000"/>
    <a:srgbClr val="FF0506"/>
    <a:srgbClr val="FECD04"/>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69708" autoAdjust="0"/>
  </p:normalViewPr>
  <p:slideViewPr>
    <p:cSldViewPr snapToGrid="0">
      <p:cViewPr varScale="1">
        <p:scale>
          <a:sx n="40" d="100"/>
          <a:sy n="40" d="100"/>
        </p:scale>
        <p:origin x="1956"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3AF720-8C9E-432D-B768-5D0D3A110EA2}" type="doc">
      <dgm:prSet loTypeId="urn:microsoft.com/office/officeart/2005/8/layout/target3" loCatId="relationship" qsTypeId="urn:microsoft.com/office/officeart/2005/8/quickstyle/simple1" qsCatId="simple" csTypeId="urn:microsoft.com/office/officeart/2005/8/colors/accent0_1" csCatId="mainScheme" phldr="1"/>
      <dgm:spPr/>
      <dgm:t>
        <a:bodyPr/>
        <a:lstStyle/>
        <a:p>
          <a:endParaRPr lang="pt-BR"/>
        </a:p>
      </dgm:t>
    </dgm:pt>
    <dgm:pt modelId="{79266903-C6CA-47AD-892B-EE5340E64A13}">
      <dgm:prSet phldrT="[Texto]"/>
      <dgm:spPr/>
      <dgm:t>
        <a:bodyPr/>
        <a:lstStyle/>
        <a:p>
          <a:r>
            <a:rPr lang="pt-BR" dirty="0"/>
            <a:t>Orientado a Objetos</a:t>
          </a:r>
        </a:p>
      </dgm:t>
    </dgm:pt>
    <dgm:pt modelId="{27436101-E89C-4982-BA30-E6B19454F2F9}" type="parTrans" cxnId="{13FC57E5-F4FA-4D97-9F51-A63EE7A68061}">
      <dgm:prSet/>
      <dgm:spPr/>
      <dgm:t>
        <a:bodyPr/>
        <a:lstStyle/>
        <a:p>
          <a:endParaRPr lang="pt-BR"/>
        </a:p>
      </dgm:t>
    </dgm:pt>
    <dgm:pt modelId="{A4193AEA-9A93-4B33-A42A-A888B78A4FFD}" type="sibTrans" cxnId="{13FC57E5-F4FA-4D97-9F51-A63EE7A68061}">
      <dgm:prSet/>
      <dgm:spPr/>
      <dgm:t>
        <a:bodyPr/>
        <a:lstStyle/>
        <a:p>
          <a:endParaRPr lang="pt-BR"/>
        </a:p>
      </dgm:t>
    </dgm:pt>
    <dgm:pt modelId="{92779377-226A-40E1-8256-6B9233E5C791}">
      <dgm:prSet phldrT="[Texto]"/>
      <dgm:spPr/>
      <dgm:t>
        <a:bodyPr/>
        <a:lstStyle/>
        <a:p>
          <a:r>
            <a:rPr lang="pt-BR" dirty="0"/>
            <a:t>Classes e Objetos</a:t>
          </a:r>
        </a:p>
      </dgm:t>
    </dgm:pt>
    <dgm:pt modelId="{598BD003-24AF-4CC0-87DB-A557A2A4805D}" type="parTrans" cxnId="{B5C3B206-7FED-4887-B859-42EB135278EF}">
      <dgm:prSet/>
      <dgm:spPr/>
      <dgm:t>
        <a:bodyPr/>
        <a:lstStyle/>
        <a:p>
          <a:endParaRPr lang="pt-BR"/>
        </a:p>
      </dgm:t>
    </dgm:pt>
    <dgm:pt modelId="{2F403B8B-20BB-4B13-AA6C-666B02801A64}" type="sibTrans" cxnId="{B5C3B206-7FED-4887-B859-42EB135278EF}">
      <dgm:prSet/>
      <dgm:spPr/>
      <dgm:t>
        <a:bodyPr/>
        <a:lstStyle/>
        <a:p>
          <a:endParaRPr lang="pt-BR"/>
        </a:p>
      </dgm:t>
    </dgm:pt>
    <dgm:pt modelId="{83D14D98-7D9A-4B00-A69B-DAAB375906A8}">
      <dgm:prSet phldrT="[Texto]"/>
      <dgm:spPr/>
      <dgm:t>
        <a:bodyPr/>
        <a:lstStyle/>
        <a:p>
          <a:r>
            <a:rPr lang="pt-BR" dirty="0"/>
            <a:t>Pacotes e Bibliotecas</a:t>
          </a:r>
        </a:p>
      </dgm:t>
    </dgm:pt>
    <dgm:pt modelId="{7730932B-0BEA-4935-B335-6440AF141393}" type="parTrans" cxnId="{72AA19DA-B6BE-4877-BFF4-F46B9D9F8FA8}">
      <dgm:prSet/>
      <dgm:spPr/>
      <dgm:t>
        <a:bodyPr/>
        <a:lstStyle/>
        <a:p>
          <a:endParaRPr lang="pt-BR"/>
        </a:p>
      </dgm:t>
    </dgm:pt>
    <dgm:pt modelId="{75293FE7-0249-4E68-867B-22CA048C52D6}" type="sibTrans" cxnId="{72AA19DA-B6BE-4877-BFF4-F46B9D9F8FA8}">
      <dgm:prSet/>
      <dgm:spPr/>
      <dgm:t>
        <a:bodyPr/>
        <a:lstStyle/>
        <a:p>
          <a:endParaRPr lang="pt-BR"/>
        </a:p>
      </dgm:t>
    </dgm:pt>
    <dgm:pt modelId="{CB9903C6-DC9D-4395-B299-4276CA7B5EBE}">
      <dgm:prSet phldrT="[Texto]"/>
      <dgm:spPr/>
      <dgm:t>
        <a:bodyPr/>
        <a:lstStyle/>
        <a:p>
          <a:r>
            <a:rPr lang="pt-BR" dirty="0"/>
            <a:t>Procedural</a:t>
          </a:r>
        </a:p>
      </dgm:t>
    </dgm:pt>
    <dgm:pt modelId="{E00B34AB-E87B-4B01-AF4B-D5440FBE366A}" type="parTrans" cxnId="{F151D6EF-12FC-4BEC-82C4-956F9D43F7CF}">
      <dgm:prSet/>
      <dgm:spPr/>
      <dgm:t>
        <a:bodyPr/>
        <a:lstStyle/>
        <a:p>
          <a:endParaRPr lang="pt-BR"/>
        </a:p>
      </dgm:t>
    </dgm:pt>
    <dgm:pt modelId="{AD81D894-1EEB-4BD5-BAAA-F9388A5F51C4}" type="sibTrans" cxnId="{F151D6EF-12FC-4BEC-82C4-956F9D43F7CF}">
      <dgm:prSet/>
      <dgm:spPr/>
      <dgm:t>
        <a:bodyPr/>
        <a:lstStyle/>
        <a:p>
          <a:endParaRPr lang="pt-BR"/>
        </a:p>
      </dgm:t>
    </dgm:pt>
    <dgm:pt modelId="{B84E4A75-432E-4CDE-8158-E9A2ED8321BE}">
      <dgm:prSet phldrT="[Texto]"/>
      <dgm:spPr/>
      <dgm:t>
        <a:bodyPr/>
        <a:lstStyle/>
        <a:p>
          <a:r>
            <a:rPr lang="pt-BR" dirty="0"/>
            <a:t>Procedimentos</a:t>
          </a:r>
        </a:p>
      </dgm:t>
    </dgm:pt>
    <dgm:pt modelId="{3C5A21B9-3091-41F8-92C5-B0C7EA9CF8E7}" type="parTrans" cxnId="{825393DD-6C91-4C9D-862E-BB0483D98340}">
      <dgm:prSet/>
      <dgm:spPr/>
      <dgm:t>
        <a:bodyPr/>
        <a:lstStyle/>
        <a:p>
          <a:endParaRPr lang="pt-BR"/>
        </a:p>
      </dgm:t>
    </dgm:pt>
    <dgm:pt modelId="{124CE892-C1FA-4F6C-894B-98A19FD89E20}" type="sibTrans" cxnId="{825393DD-6C91-4C9D-862E-BB0483D98340}">
      <dgm:prSet/>
      <dgm:spPr/>
      <dgm:t>
        <a:bodyPr/>
        <a:lstStyle/>
        <a:p>
          <a:endParaRPr lang="pt-BR"/>
        </a:p>
      </dgm:t>
    </dgm:pt>
    <dgm:pt modelId="{B2DFE482-9A2A-4003-9AF5-73BC02CACA77}">
      <dgm:prSet phldrT="[Texto]"/>
      <dgm:spPr/>
      <dgm:t>
        <a:bodyPr/>
        <a:lstStyle/>
        <a:p>
          <a:r>
            <a:rPr lang="pt-BR" dirty="0"/>
            <a:t>Estruturado</a:t>
          </a:r>
        </a:p>
      </dgm:t>
    </dgm:pt>
    <dgm:pt modelId="{3AE47714-4E4C-4E69-BDF8-C8B19F64C169}" type="parTrans" cxnId="{3B4772AF-2FEE-4A48-B171-31AB4AF6A054}">
      <dgm:prSet/>
      <dgm:spPr/>
      <dgm:t>
        <a:bodyPr/>
        <a:lstStyle/>
        <a:p>
          <a:endParaRPr lang="pt-BR"/>
        </a:p>
      </dgm:t>
    </dgm:pt>
    <dgm:pt modelId="{7EC899B3-D71F-4A81-A952-7A70EE66E65C}" type="sibTrans" cxnId="{3B4772AF-2FEE-4A48-B171-31AB4AF6A054}">
      <dgm:prSet/>
      <dgm:spPr/>
      <dgm:t>
        <a:bodyPr/>
        <a:lstStyle/>
        <a:p>
          <a:endParaRPr lang="pt-BR"/>
        </a:p>
      </dgm:t>
    </dgm:pt>
    <dgm:pt modelId="{7490E1D6-6FAD-41A2-84C2-4CB332CB2E8F}">
      <dgm:prSet phldrT="[Texto]"/>
      <dgm:spPr/>
      <dgm:t>
        <a:bodyPr/>
        <a:lstStyle/>
        <a:p>
          <a:r>
            <a:rPr lang="pt-BR" dirty="0"/>
            <a:t>Sequência de Instruções</a:t>
          </a:r>
        </a:p>
      </dgm:t>
    </dgm:pt>
    <dgm:pt modelId="{537737B7-21CC-47BF-8DE4-DE413D98FB17}" type="parTrans" cxnId="{E5202D3F-5246-4C00-A0F4-EAD35D378148}">
      <dgm:prSet/>
      <dgm:spPr/>
      <dgm:t>
        <a:bodyPr/>
        <a:lstStyle/>
        <a:p>
          <a:endParaRPr lang="pt-BR"/>
        </a:p>
      </dgm:t>
    </dgm:pt>
    <dgm:pt modelId="{4F8D1F5A-6405-4280-9058-694BA3D9F276}" type="sibTrans" cxnId="{E5202D3F-5246-4C00-A0F4-EAD35D378148}">
      <dgm:prSet/>
      <dgm:spPr/>
      <dgm:t>
        <a:bodyPr/>
        <a:lstStyle/>
        <a:p>
          <a:endParaRPr lang="pt-BR"/>
        </a:p>
      </dgm:t>
    </dgm:pt>
    <dgm:pt modelId="{CC8C1AD4-C43D-4123-A8A9-5BA1E12F7ED1}">
      <dgm:prSet phldrT="[Texto]"/>
      <dgm:spPr/>
      <dgm:t>
        <a:bodyPr/>
        <a:lstStyle/>
        <a:p>
          <a:r>
            <a:rPr lang="pt-BR" dirty="0"/>
            <a:t>Estruturas de Decisão</a:t>
          </a:r>
        </a:p>
      </dgm:t>
    </dgm:pt>
    <dgm:pt modelId="{9EA272F3-A97E-473D-933C-EBFE34A59C28}" type="parTrans" cxnId="{BCAFD1DD-F5BB-4D06-801F-A3BFFCFDC72E}">
      <dgm:prSet/>
      <dgm:spPr/>
      <dgm:t>
        <a:bodyPr/>
        <a:lstStyle/>
        <a:p>
          <a:endParaRPr lang="pt-BR"/>
        </a:p>
      </dgm:t>
    </dgm:pt>
    <dgm:pt modelId="{F591A9E5-DCF4-4A51-8534-802740FE1BE8}" type="sibTrans" cxnId="{BCAFD1DD-F5BB-4D06-801F-A3BFFCFDC72E}">
      <dgm:prSet/>
      <dgm:spPr/>
      <dgm:t>
        <a:bodyPr/>
        <a:lstStyle/>
        <a:p>
          <a:endParaRPr lang="pt-BR"/>
        </a:p>
      </dgm:t>
    </dgm:pt>
    <dgm:pt modelId="{074A2E5A-3931-48F8-BAD9-1DF76D69A075}">
      <dgm:prSet phldrT="[Texto]"/>
      <dgm:spPr/>
      <dgm:t>
        <a:bodyPr/>
        <a:lstStyle/>
        <a:p>
          <a:r>
            <a:rPr lang="pt-BR" dirty="0"/>
            <a:t>Funções</a:t>
          </a:r>
        </a:p>
      </dgm:t>
    </dgm:pt>
    <dgm:pt modelId="{4557C77C-A2D2-4543-A56E-918FA3107904}" type="parTrans" cxnId="{1478AAB4-4737-4681-A0E8-992A2647C0E5}">
      <dgm:prSet/>
      <dgm:spPr/>
      <dgm:t>
        <a:bodyPr/>
        <a:lstStyle/>
        <a:p>
          <a:endParaRPr lang="pt-BR"/>
        </a:p>
      </dgm:t>
    </dgm:pt>
    <dgm:pt modelId="{008B8684-4F62-4E78-B355-9B75514FD635}" type="sibTrans" cxnId="{1478AAB4-4737-4681-A0E8-992A2647C0E5}">
      <dgm:prSet/>
      <dgm:spPr/>
      <dgm:t>
        <a:bodyPr/>
        <a:lstStyle/>
        <a:p>
          <a:endParaRPr lang="pt-BR"/>
        </a:p>
      </dgm:t>
    </dgm:pt>
    <dgm:pt modelId="{723D6716-2E50-4AC3-BC94-31149220842F}">
      <dgm:prSet phldrT="[Texto]"/>
      <dgm:spPr/>
      <dgm:t>
        <a:bodyPr/>
        <a:lstStyle/>
        <a:p>
          <a:r>
            <a:rPr lang="pt-BR" dirty="0"/>
            <a:t>Estruturas de Repetição </a:t>
          </a:r>
        </a:p>
      </dgm:t>
    </dgm:pt>
    <dgm:pt modelId="{79ADCB6F-E205-4E65-ABEE-CD6C09C8FAC6}" type="parTrans" cxnId="{ED3B9838-1ACE-45DC-AA85-23B184D3EA62}">
      <dgm:prSet/>
      <dgm:spPr/>
      <dgm:t>
        <a:bodyPr/>
        <a:lstStyle/>
        <a:p>
          <a:endParaRPr lang="pt-BR"/>
        </a:p>
      </dgm:t>
    </dgm:pt>
    <dgm:pt modelId="{AB73F803-9DFD-468B-9552-46BF87BA1511}" type="sibTrans" cxnId="{ED3B9838-1ACE-45DC-AA85-23B184D3EA62}">
      <dgm:prSet/>
      <dgm:spPr/>
      <dgm:t>
        <a:bodyPr/>
        <a:lstStyle/>
        <a:p>
          <a:endParaRPr lang="pt-BR"/>
        </a:p>
      </dgm:t>
    </dgm:pt>
    <dgm:pt modelId="{90D526B4-E845-443F-8945-DD50B364AB13}" type="pres">
      <dgm:prSet presAssocID="{793AF720-8C9E-432D-B768-5D0D3A110EA2}" presName="Name0" presStyleCnt="0">
        <dgm:presLayoutVars>
          <dgm:chMax val="7"/>
          <dgm:dir/>
          <dgm:animLvl val="lvl"/>
          <dgm:resizeHandles val="exact"/>
        </dgm:presLayoutVars>
      </dgm:prSet>
      <dgm:spPr/>
    </dgm:pt>
    <dgm:pt modelId="{3BE470E2-B340-4793-80DA-A306E7C13D7C}" type="pres">
      <dgm:prSet presAssocID="{79266903-C6CA-47AD-892B-EE5340E64A13}" presName="circle1" presStyleLbl="node1" presStyleIdx="0" presStyleCnt="3"/>
      <dgm:spPr/>
    </dgm:pt>
    <dgm:pt modelId="{BFBEBF77-C1DB-4985-BA54-88CEC4E1DDA2}" type="pres">
      <dgm:prSet presAssocID="{79266903-C6CA-47AD-892B-EE5340E64A13}" presName="space" presStyleCnt="0"/>
      <dgm:spPr/>
    </dgm:pt>
    <dgm:pt modelId="{FCF6C769-2360-40FA-A69D-99A2D516478F}" type="pres">
      <dgm:prSet presAssocID="{79266903-C6CA-47AD-892B-EE5340E64A13}" presName="rect1" presStyleLbl="alignAcc1" presStyleIdx="0" presStyleCnt="3" custLinFactNeighborX="3186" custLinFactNeighborY="1783"/>
      <dgm:spPr/>
    </dgm:pt>
    <dgm:pt modelId="{0DB2D0F7-6C1F-4405-B428-A3FDA964D13E}" type="pres">
      <dgm:prSet presAssocID="{CB9903C6-DC9D-4395-B299-4276CA7B5EBE}" presName="vertSpace2" presStyleLbl="node1" presStyleIdx="0" presStyleCnt="3"/>
      <dgm:spPr/>
    </dgm:pt>
    <dgm:pt modelId="{4454F867-D898-4D90-8F6B-3B6F9EF61682}" type="pres">
      <dgm:prSet presAssocID="{CB9903C6-DC9D-4395-B299-4276CA7B5EBE}" presName="circle2" presStyleLbl="node1" presStyleIdx="1" presStyleCnt="3"/>
      <dgm:spPr/>
    </dgm:pt>
    <dgm:pt modelId="{C81E42D4-FEC1-4BF2-8B09-5290EAE53F84}" type="pres">
      <dgm:prSet presAssocID="{CB9903C6-DC9D-4395-B299-4276CA7B5EBE}" presName="rect2" presStyleLbl="alignAcc1" presStyleIdx="1" presStyleCnt="3"/>
      <dgm:spPr/>
    </dgm:pt>
    <dgm:pt modelId="{6D81F4DC-BEE3-4089-91D1-8DD79499EA2A}" type="pres">
      <dgm:prSet presAssocID="{B2DFE482-9A2A-4003-9AF5-73BC02CACA77}" presName="vertSpace3" presStyleLbl="node1" presStyleIdx="1" presStyleCnt="3"/>
      <dgm:spPr/>
    </dgm:pt>
    <dgm:pt modelId="{4F212DED-B69A-4B82-9488-F6468A13C6EE}" type="pres">
      <dgm:prSet presAssocID="{B2DFE482-9A2A-4003-9AF5-73BC02CACA77}" presName="circle3" presStyleLbl="node1" presStyleIdx="2" presStyleCnt="3"/>
      <dgm:spPr/>
    </dgm:pt>
    <dgm:pt modelId="{7996B9C1-D280-4048-ADA6-8757ED8466CC}" type="pres">
      <dgm:prSet presAssocID="{B2DFE482-9A2A-4003-9AF5-73BC02CACA77}" presName="rect3" presStyleLbl="alignAcc1" presStyleIdx="2" presStyleCnt="3"/>
      <dgm:spPr/>
    </dgm:pt>
    <dgm:pt modelId="{6CC5A090-5775-48DB-BBF3-65B489660540}" type="pres">
      <dgm:prSet presAssocID="{79266903-C6CA-47AD-892B-EE5340E64A13}" presName="rect1ParTx" presStyleLbl="alignAcc1" presStyleIdx="2" presStyleCnt="3">
        <dgm:presLayoutVars>
          <dgm:chMax val="1"/>
          <dgm:bulletEnabled val="1"/>
        </dgm:presLayoutVars>
      </dgm:prSet>
      <dgm:spPr/>
    </dgm:pt>
    <dgm:pt modelId="{3233756D-7D47-4088-A1D4-0229BD38C888}" type="pres">
      <dgm:prSet presAssocID="{79266903-C6CA-47AD-892B-EE5340E64A13}" presName="rect1ChTx" presStyleLbl="alignAcc1" presStyleIdx="2" presStyleCnt="3">
        <dgm:presLayoutVars>
          <dgm:bulletEnabled val="1"/>
        </dgm:presLayoutVars>
      </dgm:prSet>
      <dgm:spPr/>
    </dgm:pt>
    <dgm:pt modelId="{E8FF381E-EDA3-4C67-B7B4-CEBF6D8B2C15}" type="pres">
      <dgm:prSet presAssocID="{CB9903C6-DC9D-4395-B299-4276CA7B5EBE}" presName="rect2ParTx" presStyleLbl="alignAcc1" presStyleIdx="2" presStyleCnt="3">
        <dgm:presLayoutVars>
          <dgm:chMax val="1"/>
          <dgm:bulletEnabled val="1"/>
        </dgm:presLayoutVars>
      </dgm:prSet>
      <dgm:spPr/>
    </dgm:pt>
    <dgm:pt modelId="{6A707C51-A2F0-4C9D-A750-CD12C74DB6C1}" type="pres">
      <dgm:prSet presAssocID="{CB9903C6-DC9D-4395-B299-4276CA7B5EBE}" presName="rect2ChTx" presStyleLbl="alignAcc1" presStyleIdx="2" presStyleCnt="3">
        <dgm:presLayoutVars>
          <dgm:bulletEnabled val="1"/>
        </dgm:presLayoutVars>
      </dgm:prSet>
      <dgm:spPr/>
    </dgm:pt>
    <dgm:pt modelId="{DDE42D69-3C1A-46EA-A18A-9A786B262246}" type="pres">
      <dgm:prSet presAssocID="{B2DFE482-9A2A-4003-9AF5-73BC02CACA77}" presName="rect3ParTx" presStyleLbl="alignAcc1" presStyleIdx="2" presStyleCnt="3">
        <dgm:presLayoutVars>
          <dgm:chMax val="1"/>
          <dgm:bulletEnabled val="1"/>
        </dgm:presLayoutVars>
      </dgm:prSet>
      <dgm:spPr/>
    </dgm:pt>
    <dgm:pt modelId="{814625C2-0C60-4770-A557-0CA345ACB21B}" type="pres">
      <dgm:prSet presAssocID="{B2DFE482-9A2A-4003-9AF5-73BC02CACA77}" presName="rect3ChTx" presStyleLbl="alignAcc1" presStyleIdx="2" presStyleCnt="3">
        <dgm:presLayoutVars>
          <dgm:bulletEnabled val="1"/>
        </dgm:presLayoutVars>
      </dgm:prSet>
      <dgm:spPr/>
    </dgm:pt>
  </dgm:ptLst>
  <dgm:cxnLst>
    <dgm:cxn modelId="{B5C3B206-7FED-4887-B859-42EB135278EF}" srcId="{79266903-C6CA-47AD-892B-EE5340E64A13}" destId="{92779377-226A-40E1-8256-6B9233E5C791}" srcOrd="0" destOrd="0" parTransId="{598BD003-24AF-4CC0-87DB-A557A2A4805D}" sibTransId="{2F403B8B-20BB-4B13-AA6C-666B02801A64}"/>
    <dgm:cxn modelId="{49283214-A8D3-4F93-BED9-AF97B54C7195}" type="presOf" srcId="{7490E1D6-6FAD-41A2-84C2-4CB332CB2E8F}" destId="{814625C2-0C60-4770-A557-0CA345ACB21B}" srcOrd="0" destOrd="0" presId="urn:microsoft.com/office/officeart/2005/8/layout/target3"/>
    <dgm:cxn modelId="{B26AD31E-4F11-4D53-BA6F-534A768506D4}" type="presOf" srcId="{83D14D98-7D9A-4B00-A69B-DAAB375906A8}" destId="{3233756D-7D47-4088-A1D4-0229BD38C888}" srcOrd="0" destOrd="1" presId="urn:microsoft.com/office/officeart/2005/8/layout/target3"/>
    <dgm:cxn modelId="{5C5ADE1F-71E8-44C2-8A13-244770F133C4}" type="presOf" srcId="{79266903-C6CA-47AD-892B-EE5340E64A13}" destId="{6CC5A090-5775-48DB-BBF3-65B489660540}" srcOrd="1" destOrd="0" presId="urn:microsoft.com/office/officeart/2005/8/layout/target3"/>
    <dgm:cxn modelId="{1489A224-0287-4286-8DF8-7D61EB700918}" type="presOf" srcId="{92779377-226A-40E1-8256-6B9233E5C791}" destId="{3233756D-7D47-4088-A1D4-0229BD38C888}" srcOrd="0" destOrd="0" presId="urn:microsoft.com/office/officeart/2005/8/layout/target3"/>
    <dgm:cxn modelId="{5EC29629-501B-4935-9440-1D30F6EA2B36}" type="presOf" srcId="{79266903-C6CA-47AD-892B-EE5340E64A13}" destId="{FCF6C769-2360-40FA-A69D-99A2D516478F}" srcOrd="0" destOrd="0" presId="urn:microsoft.com/office/officeart/2005/8/layout/target3"/>
    <dgm:cxn modelId="{4A860338-241B-4A05-9165-786319115471}" type="presOf" srcId="{CC8C1AD4-C43D-4123-A8A9-5BA1E12F7ED1}" destId="{814625C2-0C60-4770-A557-0CA345ACB21B}" srcOrd="0" destOrd="1" presId="urn:microsoft.com/office/officeart/2005/8/layout/target3"/>
    <dgm:cxn modelId="{ED3B9838-1ACE-45DC-AA85-23B184D3EA62}" srcId="{B2DFE482-9A2A-4003-9AF5-73BC02CACA77}" destId="{723D6716-2E50-4AC3-BC94-31149220842F}" srcOrd="2" destOrd="0" parTransId="{79ADCB6F-E205-4E65-ABEE-CD6C09C8FAC6}" sibTransId="{AB73F803-9DFD-468B-9552-46BF87BA1511}"/>
    <dgm:cxn modelId="{E5202D3F-5246-4C00-A0F4-EAD35D378148}" srcId="{B2DFE482-9A2A-4003-9AF5-73BC02CACA77}" destId="{7490E1D6-6FAD-41A2-84C2-4CB332CB2E8F}" srcOrd="0" destOrd="0" parTransId="{537737B7-21CC-47BF-8DE4-DE413D98FB17}" sibTransId="{4F8D1F5A-6405-4280-9058-694BA3D9F276}"/>
    <dgm:cxn modelId="{EF55944F-596B-481B-BBA5-7AA5D050CA1F}" type="presOf" srcId="{723D6716-2E50-4AC3-BC94-31149220842F}" destId="{814625C2-0C60-4770-A557-0CA345ACB21B}" srcOrd="0" destOrd="2" presId="urn:microsoft.com/office/officeart/2005/8/layout/target3"/>
    <dgm:cxn modelId="{88752FA4-ED27-47A9-A576-22C7BB671814}" type="presOf" srcId="{B2DFE482-9A2A-4003-9AF5-73BC02CACA77}" destId="{7996B9C1-D280-4048-ADA6-8757ED8466CC}" srcOrd="0" destOrd="0" presId="urn:microsoft.com/office/officeart/2005/8/layout/target3"/>
    <dgm:cxn modelId="{3B4772AF-2FEE-4A48-B171-31AB4AF6A054}" srcId="{793AF720-8C9E-432D-B768-5D0D3A110EA2}" destId="{B2DFE482-9A2A-4003-9AF5-73BC02CACA77}" srcOrd="2" destOrd="0" parTransId="{3AE47714-4E4C-4E69-BDF8-C8B19F64C169}" sibTransId="{7EC899B3-D71F-4A81-A952-7A70EE66E65C}"/>
    <dgm:cxn modelId="{14CA32B3-A2E0-4055-9116-2F94C194D256}" type="presOf" srcId="{793AF720-8C9E-432D-B768-5D0D3A110EA2}" destId="{90D526B4-E845-443F-8945-DD50B364AB13}" srcOrd="0" destOrd="0" presId="urn:microsoft.com/office/officeart/2005/8/layout/target3"/>
    <dgm:cxn modelId="{1478AAB4-4737-4681-A0E8-992A2647C0E5}" srcId="{CB9903C6-DC9D-4395-B299-4276CA7B5EBE}" destId="{074A2E5A-3931-48F8-BAD9-1DF76D69A075}" srcOrd="1" destOrd="0" parTransId="{4557C77C-A2D2-4543-A56E-918FA3107904}" sibTransId="{008B8684-4F62-4E78-B355-9B75514FD635}"/>
    <dgm:cxn modelId="{3239B8C7-AD6C-448A-91ED-B92C70A07A60}" type="presOf" srcId="{CB9903C6-DC9D-4395-B299-4276CA7B5EBE}" destId="{E8FF381E-EDA3-4C67-B7B4-CEBF6D8B2C15}" srcOrd="1" destOrd="0" presId="urn:microsoft.com/office/officeart/2005/8/layout/target3"/>
    <dgm:cxn modelId="{42E112D3-2685-4364-A46D-06B9E2512D5C}" type="presOf" srcId="{CB9903C6-DC9D-4395-B299-4276CA7B5EBE}" destId="{C81E42D4-FEC1-4BF2-8B09-5290EAE53F84}" srcOrd="0" destOrd="0" presId="urn:microsoft.com/office/officeart/2005/8/layout/target3"/>
    <dgm:cxn modelId="{72AA19DA-B6BE-4877-BFF4-F46B9D9F8FA8}" srcId="{79266903-C6CA-47AD-892B-EE5340E64A13}" destId="{83D14D98-7D9A-4B00-A69B-DAAB375906A8}" srcOrd="1" destOrd="0" parTransId="{7730932B-0BEA-4935-B335-6440AF141393}" sibTransId="{75293FE7-0249-4E68-867B-22CA048C52D6}"/>
    <dgm:cxn modelId="{825393DD-6C91-4C9D-862E-BB0483D98340}" srcId="{CB9903C6-DC9D-4395-B299-4276CA7B5EBE}" destId="{B84E4A75-432E-4CDE-8158-E9A2ED8321BE}" srcOrd="0" destOrd="0" parTransId="{3C5A21B9-3091-41F8-92C5-B0C7EA9CF8E7}" sibTransId="{124CE892-C1FA-4F6C-894B-98A19FD89E20}"/>
    <dgm:cxn modelId="{BCAFD1DD-F5BB-4D06-801F-A3BFFCFDC72E}" srcId="{B2DFE482-9A2A-4003-9AF5-73BC02CACA77}" destId="{CC8C1AD4-C43D-4123-A8A9-5BA1E12F7ED1}" srcOrd="1" destOrd="0" parTransId="{9EA272F3-A97E-473D-933C-EBFE34A59C28}" sibTransId="{F591A9E5-DCF4-4A51-8534-802740FE1BE8}"/>
    <dgm:cxn modelId="{13FC57E5-F4FA-4D97-9F51-A63EE7A68061}" srcId="{793AF720-8C9E-432D-B768-5D0D3A110EA2}" destId="{79266903-C6CA-47AD-892B-EE5340E64A13}" srcOrd="0" destOrd="0" parTransId="{27436101-E89C-4982-BA30-E6B19454F2F9}" sibTransId="{A4193AEA-9A93-4B33-A42A-A888B78A4FFD}"/>
    <dgm:cxn modelId="{274473EE-CD1B-4218-BA83-809BC675E7E7}" type="presOf" srcId="{074A2E5A-3931-48F8-BAD9-1DF76D69A075}" destId="{6A707C51-A2F0-4C9D-A750-CD12C74DB6C1}" srcOrd="0" destOrd="1" presId="urn:microsoft.com/office/officeart/2005/8/layout/target3"/>
    <dgm:cxn modelId="{F151D6EF-12FC-4BEC-82C4-956F9D43F7CF}" srcId="{793AF720-8C9E-432D-B768-5D0D3A110EA2}" destId="{CB9903C6-DC9D-4395-B299-4276CA7B5EBE}" srcOrd="1" destOrd="0" parTransId="{E00B34AB-E87B-4B01-AF4B-D5440FBE366A}" sibTransId="{AD81D894-1EEB-4BD5-BAAA-F9388A5F51C4}"/>
    <dgm:cxn modelId="{E44A26F0-9E77-4FED-A4D5-A79B3ED69DDA}" type="presOf" srcId="{B84E4A75-432E-4CDE-8158-E9A2ED8321BE}" destId="{6A707C51-A2F0-4C9D-A750-CD12C74DB6C1}" srcOrd="0" destOrd="0" presId="urn:microsoft.com/office/officeart/2005/8/layout/target3"/>
    <dgm:cxn modelId="{AB7399F9-EE5E-47E7-96D5-3940AC3EF9EC}" type="presOf" srcId="{B2DFE482-9A2A-4003-9AF5-73BC02CACA77}" destId="{DDE42D69-3C1A-46EA-A18A-9A786B262246}" srcOrd="1" destOrd="0" presId="urn:microsoft.com/office/officeart/2005/8/layout/target3"/>
    <dgm:cxn modelId="{B4BFEF7B-F158-4D67-A105-1A6DCC88CF8A}" type="presParOf" srcId="{90D526B4-E845-443F-8945-DD50B364AB13}" destId="{3BE470E2-B340-4793-80DA-A306E7C13D7C}" srcOrd="0" destOrd="0" presId="urn:microsoft.com/office/officeart/2005/8/layout/target3"/>
    <dgm:cxn modelId="{B36199CD-0971-457C-8047-5E1917750769}" type="presParOf" srcId="{90D526B4-E845-443F-8945-DD50B364AB13}" destId="{BFBEBF77-C1DB-4985-BA54-88CEC4E1DDA2}" srcOrd="1" destOrd="0" presId="urn:microsoft.com/office/officeart/2005/8/layout/target3"/>
    <dgm:cxn modelId="{6709C851-8D12-46EC-AE56-C5492F35B52F}" type="presParOf" srcId="{90D526B4-E845-443F-8945-DD50B364AB13}" destId="{FCF6C769-2360-40FA-A69D-99A2D516478F}" srcOrd="2" destOrd="0" presId="urn:microsoft.com/office/officeart/2005/8/layout/target3"/>
    <dgm:cxn modelId="{59515A53-6D2A-4FC4-BF44-913489CD10FE}" type="presParOf" srcId="{90D526B4-E845-443F-8945-DD50B364AB13}" destId="{0DB2D0F7-6C1F-4405-B428-A3FDA964D13E}" srcOrd="3" destOrd="0" presId="urn:microsoft.com/office/officeart/2005/8/layout/target3"/>
    <dgm:cxn modelId="{8668BD5A-AFF0-4588-A62D-CEE7FA0F9ACC}" type="presParOf" srcId="{90D526B4-E845-443F-8945-DD50B364AB13}" destId="{4454F867-D898-4D90-8F6B-3B6F9EF61682}" srcOrd="4" destOrd="0" presId="urn:microsoft.com/office/officeart/2005/8/layout/target3"/>
    <dgm:cxn modelId="{5AC067BD-5165-43E6-9BC0-AF914F2DF4D1}" type="presParOf" srcId="{90D526B4-E845-443F-8945-DD50B364AB13}" destId="{C81E42D4-FEC1-4BF2-8B09-5290EAE53F84}" srcOrd="5" destOrd="0" presId="urn:microsoft.com/office/officeart/2005/8/layout/target3"/>
    <dgm:cxn modelId="{9F8ABF66-1E5A-422B-9302-35B242A766EB}" type="presParOf" srcId="{90D526B4-E845-443F-8945-DD50B364AB13}" destId="{6D81F4DC-BEE3-4089-91D1-8DD79499EA2A}" srcOrd="6" destOrd="0" presId="urn:microsoft.com/office/officeart/2005/8/layout/target3"/>
    <dgm:cxn modelId="{E8D221D8-31EA-427D-9102-03E1D06EB4DA}" type="presParOf" srcId="{90D526B4-E845-443F-8945-DD50B364AB13}" destId="{4F212DED-B69A-4B82-9488-F6468A13C6EE}" srcOrd="7" destOrd="0" presId="urn:microsoft.com/office/officeart/2005/8/layout/target3"/>
    <dgm:cxn modelId="{3CBA9C12-9914-4E59-A869-97B68D197E19}" type="presParOf" srcId="{90D526B4-E845-443F-8945-DD50B364AB13}" destId="{7996B9C1-D280-4048-ADA6-8757ED8466CC}" srcOrd="8" destOrd="0" presId="urn:microsoft.com/office/officeart/2005/8/layout/target3"/>
    <dgm:cxn modelId="{4B410797-C5D6-4C9F-85C0-D97CD4B79E1D}" type="presParOf" srcId="{90D526B4-E845-443F-8945-DD50B364AB13}" destId="{6CC5A090-5775-48DB-BBF3-65B489660540}" srcOrd="9" destOrd="0" presId="urn:microsoft.com/office/officeart/2005/8/layout/target3"/>
    <dgm:cxn modelId="{F225D065-A860-45C8-B658-577E6E4232FF}" type="presParOf" srcId="{90D526B4-E845-443F-8945-DD50B364AB13}" destId="{3233756D-7D47-4088-A1D4-0229BD38C888}" srcOrd="10" destOrd="0" presId="urn:microsoft.com/office/officeart/2005/8/layout/target3"/>
    <dgm:cxn modelId="{752E14EF-D628-4F98-96AB-986528EFAD6A}" type="presParOf" srcId="{90D526B4-E845-443F-8945-DD50B364AB13}" destId="{E8FF381E-EDA3-4C67-B7B4-CEBF6D8B2C15}" srcOrd="11" destOrd="0" presId="urn:microsoft.com/office/officeart/2005/8/layout/target3"/>
    <dgm:cxn modelId="{EFAC9924-71DB-40AA-B4C1-76F411F34394}" type="presParOf" srcId="{90D526B4-E845-443F-8945-DD50B364AB13}" destId="{6A707C51-A2F0-4C9D-A750-CD12C74DB6C1}" srcOrd="12" destOrd="0" presId="urn:microsoft.com/office/officeart/2005/8/layout/target3"/>
    <dgm:cxn modelId="{1B6F3099-E5D7-45B7-8DE1-FB7EF3947FFF}" type="presParOf" srcId="{90D526B4-E845-443F-8945-DD50B364AB13}" destId="{DDE42D69-3C1A-46EA-A18A-9A786B262246}" srcOrd="13" destOrd="0" presId="urn:microsoft.com/office/officeart/2005/8/layout/target3"/>
    <dgm:cxn modelId="{98ED32B9-90E7-4E05-B41E-0B9A555BEC47}" type="presParOf" srcId="{90D526B4-E845-443F-8945-DD50B364AB13}" destId="{814625C2-0C60-4770-A557-0CA345ACB21B}" srcOrd="14"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DA5FCE-4784-40AB-8D0E-6CD132F75AAB}"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pt-BR"/>
        </a:p>
      </dgm:t>
    </dgm:pt>
    <dgm:pt modelId="{79605206-37D7-4424-87E3-E9EF54685AB4}">
      <dgm:prSet phldrT="[Texto]"/>
      <dgm:spPr/>
      <dgm:t>
        <a:bodyPr/>
        <a:lstStyle/>
        <a:p>
          <a:r>
            <a:rPr lang="pt-BR" dirty="0"/>
            <a:t>Procedural</a:t>
          </a:r>
        </a:p>
      </dgm:t>
    </dgm:pt>
    <dgm:pt modelId="{D1D27374-767F-4F3C-B7D3-2CCB9806378B}" type="parTrans" cxnId="{577CBD4E-BF6F-437E-A4C7-09245DE44AFC}">
      <dgm:prSet/>
      <dgm:spPr/>
      <dgm:t>
        <a:bodyPr/>
        <a:lstStyle/>
        <a:p>
          <a:endParaRPr lang="pt-BR"/>
        </a:p>
      </dgm:t>
    </dgm:pt>
    <dgm:pt modelId="{F349EA70-6443-46A6-90B4-2C04FAAFB15A}" type="sibTrans" cxnId="{577CBD4E-BF6F-437E-A4C7-09245DE44AFC}">
      <dgm:prSet/>
      <dgm:spPr/>
      <dgm:t>
        <a:bodyPr/>
        <a:lstStyle/>
        <a:p>
          <a:endParaRPr lang="pt-BR"/>
        </a:p>
      </dgm:t>
    </dgm:pt>
    <dgm:pt modelId="{58AC21E9-192F-4B8D-A257-C40875DD7006}">
      <dgm:prSet phldrT="[Texto]"/>
      <dgm:spPr/>
      <dgm:t>
        <a:bodyPr/>
        <a:lstStyle/>
        <a:p>
          <a:r>
            <a:rPr lang="pt-BR" dirty="0"/>
            <a:t>Foco no Processo</a:t>
          </a:r>
        </a:p>
      </dgm:t>
    </dgm:pt>
    <dgm:pt modelId="{4E96C086-E4EC-4906-A97A-589607D74EB8}" type="parTrans" cxnId="{D4B962F4-9BB3-4DEE-9503-D59F825B1144}">
      <dgm:prSet/>
      <dgm:spPr/>
      <dgm:t>
        <a:bodyPr/>
        <a:lstStyle/>
        <a:p>
          <a:endParaRPr lang="pt-BR"/>
        </a:p>
      </dgm:t>
    </dgm:pt>
    <dgm:pt modelId="{417FED0D-0872-424D-82F5-C1E3D1E45CAA}" type="sibTrans" cxnId="{D4B962F4-9BB3-4DEE-9503-D59F825B1144}">
      <dgm:prSet/>
      <dgm:spPr/>
      <dgm:t>
        <a:bodyPr/>
        <a:lstStyle/>
        <a:p>
          <a:endParaRPr lang="pt-BR"/>
        </a:p>
      </dgm:t>
    </dgm:pt>
    <dgm:pt modelId="{2A053FD1-5D76-4CAC-BA78-396F1964C3E5}">
      <dgm:prSet phldrT="[Texto]"/>
      <dgm:spPr/>
      <dgm:t>
        <a:bodyPr/>
        <a:lstStyle/>
        <a:p>
          <a:r>
            <a:rPr lang="pt-BR" dirty="0"/>
            <a:t>Reuso Limitado</a:t>
          </a:r>
        </a:p>
      </dgm:t>
    </dgm:pt>
    <dgm:pt modelId="{7AB08E9E-B18B-4537-B712-2526311A169A}" type="parTrans" cxnId="{A5566F29-392C-4B3B-9093-599BDF871DC3}">
      <dgm:prSet/>
      <dgm:spPr/>
      <dgm:t>
        <a:bodyPr/>
        <a:lstStyle/>
        <a:p>
          <a:endParaRPr lang="pt-BR"/>
        </a:p>
      </dgm:t>
    </dgm:pt>
    <dgm:pt modelId="{34D310DB-EF1E-44DB-9341-4A4B79A70EE2}" type="sibTrans" cxnId="{A5566F29-392C-4B3B-9093-599BDF871DC3}">
      <dgm:prSet/>
      <dgm:spPr/>
      <dgm:t>
        <a:bodyPr/>
        <a:lstStyle/>
        <a:p>
          <a:endParaRPr lang="pt-BR"/>
        </a:p>
      </dgm:t>
    </dgm:pt>
    <dgm:pt modelId="{A55E4B0E-2539-49E5-875F-94D75AAAB87A}">
      <dgm:prSet phldrT="[Texto]"/>
      <dgm:spPr/>
      <dgm:t>
        <a:bodyPr/>
        <a:lstStyle/>
        <a:p>
          <a:r>
            <a:rPr lang="pt-BR" dirty="0"/>
            <a:t>Orientada a Objetos</a:t>
          </a:r>
        </a:p>
      </dgm:t>
    </dgm:pt>
    <dgm:pt modelId="{0D55AA47-D9CD-4A3E-A45B-1873753001D8}" type="parTrans" cxnId="{A62D4F78-F6C0-4F0A-84B7-CF5E0CD56ACC}">
      <dgm:prSet/>
      <dgm:spPr/>
      <dgm:t>
        <a:bodyPr/>
        <a:lstStyle/>
        <a:p>
          <a:endParaRPr lang="pt-BR"/>
        </a:p>
      </dgm:t>
    </dgm:pt>
    <dgm:pt modelId="{3C14F715-52C7-4017-BF17-212399A3CA3E}" type="sibTrans" cxnId="{A62D4F78-F6C0-4F0A-84B7-CF5E0CD56ACC}">
      <dgm:prSet/>
      <dgm:spPr/>
      <dgm:t>
        <a:bodyPr/>
        <a:lstStyle/>
        <a:p>
          <a:endParaRPr lang="pt-BR"/>
        </a:p>
      </dgm:t>
    </dgm:pt>
    <dgm:pt modelId="{6C2B4DF3-46C0-4901-B4ED-40A5191D657C}">
      <dgm:prSet phldrT="[Texto]"/>
      <dgm:spPr/>
      <dgm:t>
        <a:bodyPr/>
        <a:lstStyle/>
        <a:p>
          <a:r>
            <a:rPr lang="pt-BR" dirty="0"/>
            <a:t>Foco nos Objetos (Entidades e atores)</a:t>
          </a:r>
        </a:p>
      </dgm:t>
    </dgm:pt>
    <dgm:pt modelId="{39977588-0C7B-4CA4-AF8C-E02E05046B4B}" type="parTrans" cxnId="{8B52B6C8-EBC8-48E9-BCE8-DF6BD03E802E}">
      <dgm:prSet/>
      <dgm:spPr/>
      <dgm:t>
        <a:bodyPr/>
        <a:lstStyle/>
        <a:p>
          <a:endParaRPr lang="pt-BR"/>
        </a:p>
      </dgm:t>
    </dgm:pt>
    <dgm:pt modelId="{ADB925D2-4E3D-4037-AB88-FA98CEF7E591}" type="sibTrans" cxnId="{8B52B6C8-EBC8-48E9-BCE8-DF6BD03E802E}">
      <dgm:prSet/>
      <dgm:spPr/>
      <dgm:t>
        <a:bodyPr/>
        <a:lstStyle/>
        <a:p>
          <a:endParaRPr lang="pt-BR"/>
        </a:p>
      </dgm:t>
    </dgm:pt>
    <dgm:pt modelId="{7F1BE573-E091-4970-8673-083561695626}">
      <dgm:prSet phldrT="[Texto]"/>
      <dgm:spPr/>
      <dgm:t>
        <a:bodyPr/>
        <a:lstStyle/>
        <a:p>
          <a:r>
            <a:rPr lang="pt-BR" dirty="0"/>
            <a:t>Facilita o reuso</a:t>
          </a:r>
        </a:p>
      </dgm:t>
    </dgm:pt>
    <dgm:pt modelId="{D65642D8-F6C0-4C7C-8BA9-FFEC53151906}" type="parTrans" cxnId="{73DCED54-74F4-4CC0-99E8-BC1B3C75DC69}">
      <dgm:prSet/>
      <dgm:spPr/>
      <dgm:t>
        <a:bodyPr/>
        <a:lstStyle/>
        <a:p>
          <a:endParaRPr lang="pt-BR"/>
        </a:p>
      </dgm:t>
    </dgm:pt>
    <dgm:pt modelId="{71CF861C-71AC-4784-BDE0-41C5878EA6A3}" type="sibTrans" cxnId="{73DCED54-74F4-4CC0-99E8-BC1B3C75DC69}">
      <dgm:prSet/>
      <dgm:spPr/>
      <dgm:t>
        <a:bodyPr/>
        <a:lstStyle/>
        <a:p>
          <a:endParaRPr lang="pt-BR"/>
        </a:p>
      </dgm:t>
    </dgm:pt>
    <dgm:pt modelId="{183F1413-0182-4775-8975-B6307C707081}">
      <dgm:prSet phldrT="[Texto]"/>
      <dgm:spPr/>
      <dgm:t>
        <a:bodyPr/>
        <a:lstStyle/>
        <a:p>
          <a:r>
            <a:rPr lang="pt-BR" dirty="0"/>
            <a:t>Código Complexo e Longo</a:t>
          </a:r>
        </a:p>
      </dgm:t>
    </dgm:pt>
    <dgm:pt modelId="{1129AE6C-0782-46AC-8108-FA23558306A9}" type="parTrans" cxnId="{B70A3EA0-DFC2-4E3F-A111-F538E5F0F7E8}">
      <dgm:prSet/>
      <dgm:spPr/>
      <dgm:t>
        <a:bodyPr/>
        <a:lstStyle/>
        <a:p>
          <a:endParaRPr lang="pt-BR"/>
        </a:p>
      </dgm:t>
    </dgm:pt>
    <dgm:pt modelId="{F6D825DC-6814-4771-9CA9-677F3E07292C}" type="sibTrans" cxnId="{B70A3EA0-DFC2-4E3F-A111-F538E5F0F7E8}">
      <dgm:prSet/>
      <dgm:spPr/>
      <dgm:t>
        <a:bodyPr/>
        <a:lstStyle/>
        <a:p>
          <a:endParaRPr lang="pt-BR"/>
        </a:p>
      </dgm:t>
    </dgm:pt>
    <dgm:pt modelId="{3066C864-ED01-43F7-ACC4-E8CE7B76D255}">
      <dgm:prSet phldrT="[Texto]"/>
      <dgm:spPr/>
      <dgm:t>
        <a:bodyPr/>
        <a:lstStyle/>
        <a:p>
          <a:r>
            <a:rPr lang="pt-BR" dirty="0"/>
            <a:t>Dados Globais</a:t>
          </a:r>
        </a:p>
      </dgm:t>
    </dgm:pt>
    <dgm:pt modelId="{E7144164-E65F-474D-A27A-E1A18CEDEC58}" type="parTrans" cxnId="{12E66D07-4D64-4B18-AE3E-E90997080837}">
      <dgm:prSet/>
      <dgm:spPr/>
      <dgm:t>
        <a:bodyPr/>
        <a:lstStyle/>
        <a:p>
          <a:endParaRPr lang="pt-BR"/>
        </a:p>
      </dgm:t>
    </dgm:pt>
    <dgm:pt modelId="{02C059C7-668B-4C32-9517-546D7AF43B6D}" type="sibTrans" cxnId="{12E66D07-4D64-4B18-AE3E-E90997080837}">
      <dgm:prSet/>
      <dgm:spPr/>
      <dgm:t>
        <a:bodyPr/>
        <a:lstStyle/>
        <a:p>
          <a:endParaRPr lang="pt-BR"/>
        </a:p>
      </dgm:t>
    </dgm:pt>
    <dgm:pt modelId="{4F5F7DE7-373F-4CAF-96B7-4CFB9D47F9C0}">
      <dgm:prSet phldrT="[Texto]"/>
      <dgm:spPr/>
      <dgm:t>
        <a:bodyPr/>
        <a:lstStyle/>
        <a:p>
          <a:r>
            <a:rPr lang="pt-BR" dirty="0"/>
            <a:t>Complexidade nas associações entre objetos</a:t>
          </a:r>
        </a:p>
      </dgm:t>
    </dgm:pt>
    <dgm:pt modelId="{D3F360DC-6AFE-4E5D-8245-16B07A94694D}" type="parTrans" cxnId="{2335EED4-20D1-48F8-9F22-689D3BD12EC1}">
      <dgm:prSet/>
      <dgm:spPr/>
      <dgm:t>
        <a:bodyPr/>
        <a:lstStyle/>
        <a:p>
          <a:endParaRPr lang="pt-BR"/>
        </a:p>
      </dgm:t>
    </dgm:pt>
    <dgm:pt modelId="{6A7BC272-F9B5-4F29-9BC3-50FFAF0F3DCC}" type="sibTrans" cxnId="{2335EED4-20D1-48F8-9F22-689D3BD12EC1}">
      <dgm:prSet/>
      <dgm:spPr/>
      <dgm:t>
        <a:bodyPr/>
        <a:lstStyle/>
        <a:p>
          <a:endParaRPr lang="pt-BR"/>
        </a:p>
      </dgm:t>
    </dgm:pt>
    <dgm:pt modelId="{BA895CB3-46F3-424C-B6EF-DF5A26024D7D}">
      <dgm:prSet phldrT="[Texto]"/>
      <dgm:spPr/>
      <dgm:t>
        <a:bodyPr/>
        <a:lstStyle/>
        <a:p>
          <a:r>
            <a:rPr lang="pt-BR" dirty="0"/>
            <a:t>Dados Protegidos</a:t>
          </a:r>
        </a:p>
      </dgm:t>
    </dgm:pt>
    <dgm:pt modelId="{0B96C7FA-D504-463C-938A-FAA9E6443643}" type="parTrans" cxnId="{163028BE-42CE-4488-A226-0C29DE33000E}">
      <dgm:prSet/>
      <dgm:spPr/>
      <dgm:t>
        <a:bodyPr/>
        <a:lstStyle/>
        <a:p>
          <a:endParaRPr lang="pt-BR"/>
        </a:p>
      </dgm:t>
    </dgm:pt>
    <dgm:pt modelId="{5FD8E908-89ED-41C0-895B-B72231A0D729}" type="sibTrans" cxnId="{163028BE-42CE-4488-A226-0C29DE33000E}">
      <dgm:prSet/>
      <dgm:spPr/>
      <dgm:t>
        <a:bodyPr/>
        <a:lstStyle/>
        <a:p>
          <a:endParaRPr lang="pt-BR"/>
        </a:p>
      </dgm:t>
    </dgm:pt>
    <dgm:pt modelId="{D0FE07D2-C88F-47B5-BE6E-AE2683FAEA86}" type="pres">
      <dgm:prSet presAssocID="{01DA5FCE-4784-40AB-8D0E-6CD132F75AAB}" presName="theList" presStyleCnt="0">
        <dgm:presLayoutVars>
          <dgm:dir/>
          <dgm:animLvl val="lvl"/>
          <dgm:resizeHandles val="exact"/>
        </dgm:presLayoutVars>
      </dgm:prSet>
      <dgm:spPr/>
    </dgm:pt>
    <dgm:pt modelId="{D236CB62-D629-45F4-9DD0-5EE3CEF11F5E}" type="pres">
      <dgm:prSet presAssocID="{79605206-37D7-4424-87E3-E9EF54685AB4}" presName="compNode" presStyleCnt="0"/>
      <dgm:spPr/>
    </dgm:pt>
    <dgm:pt modelId="{66ABB484-4BFE-47C1-B541-60AE60FF1C38}" type="pres">
      <dgm:prSet presAssocID="{79605206-37D7-4424-87E3-E9EF54685AB4}" presName="aNode" presStyleLbl="bgShp" presStyleIdx="0" presStyleCnt="2"/>
      <dgm:spPr/>
    </dgm:pt>
    <dgm:pt modelId="{9EE45F72-58E0-413A-9989-7EE99858CABF}" type="pres">
      <dgm:prSet presAssocID="{79605206-37D7-4424-87E3-E9EF54685AB4}" presName="textNode" presStyleLbl="bgShp" presStyleIdx="0" presStyleCnt="2"/>
      <dgm:spPr/>
    </dgm:pt>
    <dgm:pt modelId="{5A1A4997-ACD7-40FD-AC5F-FF7A8C7FD741}" type="pres">
      <dgm:prSet presAssocID="{79605206-37D7-4424-87E3-E9EF54685AB4}" presName="compChildNode" presStyleCnt="0"/>
      <dgm:spPr/>
    </dgm:pt>
    <dgm:pt modelId="{1E176B53-FE0D-4F13-8996-96F383208154}" type="pres">
      <dgm:prSet presAssocID="{79605206-37D7-4424-87E3-E9EF54685AB4}" presName="theInnerList" presStyleCnt="0"/>
      <dgm:spPr/>
    </dgm:pt>
    <dgm:pt modelId="{C4CB39E0-8B9A-47F6-BE44-AFDAC92267D4}" type="pres">
      <dgm:prSet presAssocID="{58AC21E9-192F-4B8D-A257-C40875DD7006}" presName="childNode" presStyleLbl="node1" presStyleIdx="0" presStyleCnt="8">
        <dgm:presLayoutVars>
          <dgm:bulletEnabled val="1"/>
        </dgm:presLayoutVars>
      </dgm:prSet>
      <dgm:spPr/>
    </dgm:pt>
    <dgm:pt modelId="{12296410-DDED-4443-979C-7B0A76C995C9}" type="pres">
      <dgm:prSet presAssocID="{58AC21E9-192F-4B8D-A257-C40875DD7006}" presName="aSpace2" presStyleCnt="0"/>
      <dgm:spPr/>
    </dgm:pt>
    <dgm:pt modelId="{83755A5D-5737-4483-A930-EAF7ED9CFA44}" type="pres">
      <dgm:prSet presAssocID="{2A053FD1-5D76-4CAC-BA78-396F1964C3E5}" presName="childNode" presStyleLbl="node1" presStyleIdx="1" presStyleCnt="8">
        <dgm:presLayoutVars>
          <dgm:bulletEnabled val="1"/>
        </dgm:presLayoutVars>
      </dgm:prSet>
      <dgm:spPr/>
    </dgm:pt>
    <dgm:pt modelId="{6456F1AC-05C4-4551-806C-337BBFF88233}" type="pres">
      <dgm:prSet presAssocID="{2A053FD1-5D76-4CAC-BA78-396F1964C3E5}" presName="aSpace2" presStyleCnt="0"/>
      <dgm:spPr/>
    </dgm:pt>
    <dgm:pt modelId="{D2379CC5-10FC-444B-9120-453C29849969}" type="pres">
      <dgm:prSet presAssocID="{183F1413-0182-4775-8975-B6307C707081}" presName="childNode" presStyleLbl="node1" presStyleIdx="2" presStyleCnt="8">
        <dgm:presLayoutVars>
          <dgm:bulletEnabled val="1"/>
        </dgm:presLayoutVars>
      </dgm:prSet>
      <dgm:spPr/>
    </dgm:pt>
    <dgm:pt modelId="{380762E9-28B8-483A-B883-228325F23BB7}" type="pres">
      <dgm:prSet presAssocID="{183F1413-0182-4775-8975-B6307C707081}" presName="aSpace2" presStyleCnt="0"/>
      <dgm:spPr/>
    </dgm:pt>
    <dgm:pt modelId="{CCF064D3-7D9F-4D6D-9902-A3472E33A818}" type="pres">
      <dgm:prSet presAssocID="{3066C864-ED01-43F7-ACC4-E8CE7B76D255}" presName="childNode" presStyleLbl="node1" presStyleIdx="3" presStyleCnt="8">
        <dgm:presLayoutVars>
          <dgm:bulletEnabled val="1"/>
        </dgm:presLayoutVars>
      </dgm:prSet>
      <dgm:spPr/>
    </dgm:pt>
    <dgm:pt modelId="{1BAF50C1-F093-406F-9D7F-74465E17A748}" type="pres">
      <dgm:prSet presAssocID="{79605206-37D7-4424-87E3-E9EF54685AB4}" presName="aSpace" presStyleCnt="0"/>
      <dgm:spPr/>
    </dgm:pt>
    <dgm:pt modelId="{A51DFC14-7B9B-4E80-AAD3-0B757A2159F0}" type="pres">
      <dgm:prSet presAssocID="{A55E4B0E-2539-49E5-875F-94D75AAAB87A}" presName="compNode" presStyleCnt="0"/>
      <dgm:spPr/>
    </dgm:pt>
    <dgm:pt modelId="{D3F2E39A-5772-45CC-8021-94764FC9C3A1}" type="pres">
      <dgm:prSet presAssocID="{A55E4B0E-2539-49E5-875F-94D75AAAB87A}" presName="aNode" presStyleLbl="bgShp" presStyleIdx="1" presStyleCnt="2"/>
      <dgm:spPr/>
    </dgm:pt>
    <dgm:pt modelId="{D2027E0E-E016-4BC4-AB53-1431164CDFF3}" type="pres">
      <dgm:prSet presAssocID="{A55E4B0E-2539-49E5-875F-94D75AAAB87A}" presName="textNode" presStyleLbl="bgShp" presStyleIdx="1" presStyleCnt="2"/>
      <dgm:spPr/>
    </dgm:pt>
    <dgm:pt modelId="{68B91CBD-9D98-41F1-9B04-DDFAA80A4FAC}" type="pres">
      <dgm:prSet presAssocID="{A55E4B0E-2539-49E5-875F-94D75AAAB87A}" presName="compChildNode" presStyleCnt="0"/>
      <dgm:spPr/>
    </dgm:pt>
    <dgm:pt modelId="{4C75C230-C8A1-4F5B-8A81-5758ABB20741}" type="pres">
      <dgm:prSet presAssocID="{A55E4B0E-2539-49E5-875F-94D75AAAB87A}" presName="theInnerList" presStyleCnt="0"/>
      <dgm:spPr/>
    </dgm:pt>
    <dgm:pt modelId="{F302DDCA-4B72-4C9C-988D-300B101CD14F}" type="pres">
      <dgm:prSet presAssocID="{6C2B4DF3-46C0-4901-B4ED-40A5191D657C}" presName="childNode" presStyleLbl="node1" presStyleIdx="4" presStyleCnt="8">
        <dgm:presLayoutVars>
          <dgm:bulletEnabled val="1"/>
        </dgm:presLayoutVars>
      </dgm:prSet>
      <dgm:spPr/>
    </dgm:pt>
    <dgm:pt modelId="{4B068594-CD7A-4E40-8443-2C7AD4648A0A}" type="pres">
      <dgm:prSet presAssocID="{6C2B4DF3-46C0-4901-B4ED-40A5191D657C}" presName="aSpace2" presStyleCnt="0"/>
      <dgm:spPr/>
    </dgm:pt>
    <dgm:pt modelId="{EEB5A755-EC19-41B3-82B3-274A5876AA8A}" type="pres">
      <dgm:prSet presAssocID="{7F1BE573-E091-4970-8673-083561695626}" presName="childNode" presStyleLbl="node1" presStyleIdx="5" presStyleCnt="8">
        <dgm:presLayoutVars>
          <dgm:bulletEnabled val="1"/>
        </dgm:presLayoutVars>
      </dgm:prSet>
      <dgm:spPr/>
    </dgm:pt>
    <dgm:pt modelId="{C173A7BE-8BBE-4078-AD8F-5415CC69018D}" type="pres">
      <dgm:prSet presAssocID="{7F1BE573-E091-4970-8673-083561695626}" presName="aSpace2" presStyleCnt="0"/>
      <dgm:spPr/>
    </dgm:pt>
    <dgm:pt modelId="{1C07098C-27F4-40E6-9FC5-DB511C20AD3D}" type="pres">
      <dgm:prSet presAssocID="{4F5F7DE7-373F-4CAF-96B7-4CFB9D47F9C0}" presName="childNode" presStyleLbl="node1" presStyleIdx="6" presStyleCnt="8">
        <dgm:presLayoutVars>
          <dgm:bulletEnabled val="1"/>
        </dgm:presLayoutVars>
      </dgm:prSet>
      <dgm:spPr/>
    </dgm:pt>
    <dgm:pt modelId="{5BA9FC31-F6F9-4E57-8E61-FFA05BA21DC1}" type="pres">
      <dgm:prSet presAssocID="{4F5F7DE7-373F-4CAF-96B7-4CFB9D47F9C0}" presName="aSpace2" presStyleCnt="0"/>
      <dgm:spPr/>
    </dgm:pt>
    <dgm:pt modelId="{AEEC0125-D0E7-42A5-BE44-D039687DA0E6}" type="pres">
      <dgm:prSet presAssocID="{BA895CB3-46F3-424C-B6EF-DF5A26024D7D}" presName="childNode" presStyleLbl="node1" presStyleIdx="7" presStyleCnt="8">
        <dgm:presLayoutVars>
          <dgm:bulletEnabled val="1"/>
        </dgm:presLayoutVars>
      </dgm:prSet>
      <dgm:spPr/>
    </dgm:pt>
  </dgm:ptLst>
  <dgm:cxnLst>
    <dgm:cxn modelId="{12E66D07-4D64-4B18-AE3E-E90997080837}" srcId="{79605206-37D7-4424-87E3-E9EF54685AB4}" destId="{3066C864-ED01-43F7-ACC4-E8CE7B76D255}" srcOrd="3" destOrd="0" parTransId="{E7144164-E65F-474D-A27A-E1A18CEDEC58}" sibTransId="{02C059C7-668B-4C32-9517-546D7AF43B6D}"/>
    <dgm:cxn modelId="{E5087D17-D758-46AD-A9BD-666C6C685201}" type="presOf" srcId="{01DA5FCE-4784-40AB-8D0E-6CD132F75AAB}" destId="{D0FE07D2-C88F-47B5-BE6E-AE2683FAEA86}" srcOrd="0" destOrd="0" presId="urn:microsoft.com/office/officeart/2005/8/layout/lProcess2"/>
    <dgm:cxn modelId="{A5566F29-392C-4B3B-9093-599BDF871DC3}" srcId="{79605206-37D7-4424-87E3-E9EF54685AB4}" destId="{2A053FD1-5D76-4CAC-BA78-396F1964C3E5}" srcOrd="1" destOrd="0" parTransId="{7AB08E9E-B18B-4537-B712-2526311A169A}" sibTransId="{34D310DB-EF1E-44DB-9341-4A4B79A70EE2}"/>
    <dgm:cxn modelId="{A082EA31-645F-4CAF-8421-7D7B935DAD3C}" type="presOf" srcId="{A55E4B0E-2539-49E5-875F-94D75AAAB87A}" destId="{D3F2E39A-5772-45CC-8021-94764FC9C3A1}" srcOrd="0" destOrd="0" presId="urn:microsoft.com/office/officeart/2005/8/layout/lProcess2"/>
    <dgm:cxn modelId="{2AC6C767-B604-4406-B321-D24FABBD4F13}" type="presOf" srcId="{58AC21E9-192F-4B8D-A257-C40875DD7006}" destId="{C4CB39E0-8B9A-47F6-BE44-AFDAC92267D4}" srcOrd="0" destOrd="0" presId="urn:microsoft.com/office/officeart/2005/8/layout/lProcess2"/>
    <dgm:cxn modelId="{577CBD4E-BF6F-437E-A4C7-09245DE44AFC}" srcId="{01DA5FCE-4784-40AB-8D0E-6CD132F75AAB}" destId="{79605206-37D7-4424-87E3-E9EF54685AB4}" srcOrd="0" destOrd="0" parTransId="{D1D27374-767F-4F3C-B7D3-2CCB9806378B}" sibTransId="{F349EA70-6443-46A6-90B4-2C04FAAFB15A}"/>
    <dgm:cxn modelId="{73DCED54-74F4-4CC0-99E8-BC1B3C75DC69}" srcId="{A55E4B0E-2539-49E5-875F-94D75AAAB87A}" destId="{7F1BE573-E091-4970-8673-083561695626}" srcOrd="1" destOrd="0" parTransId="{D65642D8-F6C0-4C7C-8BA9-FFEC53151906}" sibTransId="{71CF861C-71AC-4784-BDE0-41C5878EA6A3}"/>
    <dgm:cxn modelId="{EDA3D555-5310-4946-A7E4-32AED49EE5A4}" type="presOf" srcId="{183F1413-0182-4775-8975-B6307C707081}" destId="{D2379CC5-10FC-444B-9120-453C29849969}" srcOrd="0" destOrd="0" presId="urn:microsoft.com/office/officeart/2005/8/layout/lProcess2"/>
    <dgm:cxn modelId="{A62D4F78-F6C0-4F0A-84B7-CF5E0CD56ACC}" srcId="{01DA5FCE-4784-40AB-8D0E-6CD132F75AAB}" destId="{A55E4B0E-2539-49E5-875F-94D75AAAB87A}" srcOrd="1" destOrd="0" parTransId="{0D55AA47-D9CD-4A3E-A45B-1873753001D8}" sibTransId="{3C14F715-52C7-4017-BF17-212399A3CA3E}"/>
    <dgm:cxn modelId="{EA496E7A-09E8-4EF7-B535-3C3B0B1A3C4F}" type="presOf" srcId="{BA895CB3-46F3-424C-B6EF-DF5A26024D7D}" destId="{AEEC0125-D0E7-42A5-BE44-D039687DA0E6}" srcOrd="0" destOrd="0" presId="urn:microsoft.com/office/officeart/2005/8/layout/lProcess2"/>
    <dgm:cxn modelId="{3DC0827C-B4E1-48AB-9FC4-B878E9285F67}" type="presOf" srcId="{79605206-37D7-4424-87E3-E9EF54685AB4}" destId="{9EE45F72-58E0-413A-9989-7EE99858CABF}" srcOrd="1" destOrd="0" presId="urn:microsoft.com/office/officeart/2005/8/layout/lProcess2"/>
    <dgm:cxn modelId="{6047BE7F-D1BA-4414-A6B4-139BA1EA2548}" type="presOf" srcId="{79605206-37D7-4424-87E3-E9EF54685AB4}" destId="{66ABB484-4BFE-47C1-B541-60AE60FF1C38}" srcOrd="0" destOrd="0" presId="urn:microsoft.com/office/officeart/2005/8/layout/lProcess2"/>
    <dgm:cxn modelId="{5A94EF82-AABA-4ABD-9434-4340B0D9752C}" type="presOf" srcId="{7F1BE573-E091-4970-8673-083561695626}" destId="{EEB5A755-EC19-41B3-82B3-274A5876AA8A}" srcOrd="0" destOrd="0" presId="urn:microsoft.com/office/officeart/2005/8/layout/lProcess2"/>
    <dgm:cxn modelId="{2197538B-5594-46CD-A653-D1EAB5039312}" type="presOf" srcId="{A55E4B0E-2539-49E5-875F-94D75AAAB87A}" destId="{D2027E0E-E016-4BC4-AB53-1431164CDFF3}" srcOrd="1" destOrd="0" presId="urn:microsoft.com/office/officeart/2005/8/layout/lProcess2"/>
    <dgm:cxn modelId="{B70A3EA0-DFC2-4E3F-A111-F538E5F0F7E8}" srcId="{79605206-37D7-4424-87E3-E9EF54685AB4}" destId="{183F1413-0182-4775-8975-B6307C707081}" srcOrd="2" destOrd="0" parTransId="{1129AE6C-0782-46AC-8108-FA23558306A9}" sibTransId="{F6D825DC-6814-4771-9CA9-677F3E07292C}"/>
    <dgm:cxn modelId="{163028BE-42CE-4488-A226-0C29DE33000E}" srcId="{A55E4B0E-2539-49E5-875F-94D75AAAB87A}" destId="{BA895CB3-46F3-424C-B6EF-DF5A26024D7D}" srcOrd="3" destOrd="0" parTransId="{0B96C7FA-D504-463C-938A-FAA9E6443643}" sibTransId="{5FD8E908-89ED-41C0-895B-B72231A0D729}"/>
    <dgm:cxn modelId="{8B52B6C8-EBC8-48E9-BCE8-DF6BD03E802E}" srcId="{A55E4B0E-2539-49E5-875F-94D75AAAB87A}" destId="{6C2B4DF3-46C0-4901-B4ED-40A5191D657C}" srcOrd="0" destOrd="0" parTransId="{39977588-0C7B-4CA4-AF8C-E02E05046B4B}" sibTransId="{ADB925D2-4E3D-4037-AB88-FA98CEF7E591}"/>
    <dgm:cxn modelId="{25B955CE-65AC-4E96-A892-4EE38BDF0798}" type="presOf" srcId="{4F5F7DE7-373F-4CAF-96B7-4CFB9D47F9C0}" destId="{1C07098C-27F4-40E6-9FC5-DB511C20AD3D}" srcOrd="0" destOrd="0" presId="urn:microsoft.com/office/officeart/2005/8/layout/lProcess2"/>
    <dgm:cxn modelId="{2335EED4-20D1-48F8-9F22-689D3BD12EC1}" srcId="{A55E4B0E-2539-49E5-875F-94D75AAAB87A}" destId="{4F5F7DE7-373F-4CAF-96B7-4CFB9D47F9C0}" srcOrd="2" destOrd="0" parTransId="{D3F360DC-6AFE-4E5D-8245-16B07A94694D}" sibTransId="{6A7BC272-F9B5-4F29-9BC3-50FFAF0F3DCC}"/>
    <dgm:cxn modelId="{B225FFD7-3B87-4B2F-9E75-85CEB60673EA}" type="presOf" srcId="{3066C864-ED01-43F7-ACC4-E8CE7B76D255}" destId="{CCF064D3-7D9F-4D6D-9902-A3472E33A818}" srcOrd="0" destOrd="0" presId="urn:microsoft.com/office/officeart/2005/8/layout/lProcess2"/>
    <dgm:cxn modelId="{D4B962F4-9BB3-4DEE-9503-D59F825B1144}" srcId="{79605206-37D7-4424-87E3-E9EF54685AB4}" destId="{58AC21E9-192F-4B8D-A257-C40875DD7006}" srcOrd="0" destOrd="0" parTransId="{4E96C086-E4EC-4906-A97A-589607D74EB8}" sibTransId="{417FED0D-0872-424D-82F5-C1E3D1E45CAA}"/>
    <dgm:cxn modelId="{87A3A3F4-5F54-43EC-BBE0-E1D05CB62C3D}" type="presOf" srcId="{2A053FD1-5D76-4CAC-BA78-396F1964C3E5}" destId="{83755A5D-5737-4483-A930-EAF7ED9CFA44}" srcOrd="0" destOrd="0" presId="urn:microsoft.com/office/officeart/2005/8/layout/lProcess2"/>
    <dgm:cxn modelId="{84D876F6-EAC6-45BE-897A-77D6D88BF43D}" type="presOf" srcId="{6C2B4DF3-46C0-4901-B4ED-40A5191D657C}" destId="{F302DDCA-4B72-4C9C-988D-300B101CD14F}" srcOrd="0" destOrd="0" presId="urn:microsoft.com/office/officeart/2005/8/layout/lProcess2"/>
    <dgm:cxn modelId="{2E9176EB-BB43-443F-B6EA-18EBD860E026}" type="presParOf" srcId="{D0FE07D2-C88F-47B5-BE6E-AE2683FAEA86}" destId="{D236CB62-D629-45F4-9DD0-5EE3CEF11F5E}" srcOrd="0" destOrd="0" presId="urn:microsoft.com/office/officeart/2005/8/layout/lProcess2"/>
    <dgm:cxn modelId="{19824C04-6DA9-4ECE-99A6-CEC4B18E75FB}" type="presParOf" srcId="{D236CB62-D629-45F4-9DD0-5EE3CEF11F5E}" destId="{66ABB484-4BFE-47C1-B541-60AE60FF1C38}" srcOrd="0" destOrd="0" presId="urn:microsoft.com/office/officeart/2005/8/layout/lProcess2"/>
    <dgm:cxn modelId="{C20839E0-7687-4E93-9EFE-A2D1F66323E4}" type="presParOf" srcId="{D236CB62-D629-45F4-9DD0-5EE3CEF11F5E}" destId="{9EE45F72-58E0-413A-9989-7EE99858CABF}" srcOrd="1" destOrd="0" presId="urn:microsoft.com/office/officeart/2005/8/layout/lProcess2"/>
    <dgm:cxn modelId="{5A34797F-D470-4FD9-A10A-959B3C571486}" type="presParOf" srcId="{D236CB62-D629-45F4-9DD0-5EE3CEF11F5E}" destId="{5A1A4997-ACD7-40FD-AC5F-FF7A8C7FD741}" srcOrd="2" destOrd="0" presId="urn:microsoft.com/office/officeart/2005/8/layout/lProcess2"/>
    <dgm:cxn modelId="{12E8AF5A-B9B2-444F-A8EB-29472E4692E2}" type="presParOf" srcId="{5A1A4997-ACD7-40FD-AC5F-FF7A8C7FD741}" destId="{1E176B53-FE0D-4F13-8996-96F383208154}" srcOrd="0" destOrd="0" presId="urn:microsoft.com/office/officeart/2005/8/layout/lProcess2"/>
    <dgm:cxn modelId="{DE2E65F8-22E4-46EF-B435-C7B2220B7182}" type="presParOf" srcId="{1E176B53-FE0D-4F13-8996-96F383208154}" destId="{C4CB39E0-8B9A-47F6-BE44-AFDAC92267D4}" srcOrd="0" destOrd="0" presId="urn:microsoft.com/office/officeart/2005/8/layout/lProcess2"/>
    <dgm:cxn modelId="{F0285B0D-51B9-4D76-8BD4-77127D8F16E5}" type="presParOf" srcId="{1E176B53-FE0D-4F13-8996-96F383208154}" destId="{12296410-DDED-4443-979C-7B0A76C995C9}" srcOrd="1" destOrd="0" presId="urn:microsoft.com/office/officeart/2005/8/layout/lProcess2"/>
    <dgm:cxn modelId="{807DD395-F688-407C-A9C0-13D8FF87A494}" type="presParOf" srcId="{1E176B53-FE0D-4F13-8996-96F383208154}" destId="{83755A5D-5737-4483-A930-EAF7ED9CFA44}" srcOrd="2" destOrd="0" presId="urn:microsoft.com/office/officeart/2005/8/layout/lProcess2"/>
    <dgm:cxn modelId="{5C69CE4F-D8A1-4BFA-B040-E8D607B652C3}" type="presParOf" srcId="{1E176B53-FE0D-4F13-8996-96F383208154}" destId="{6456F1AC-05C4-4551-806C-337BBFF88233}" srcOrd="3" destOrd="0" presId="urn:microsoft.com/office/officeart/2005/8/layout/lProcess2"/>
    <dgm:cxn modelId="{08D7DDCE-3BB9-4D0E-AD33-C09F9982A48C}" type="presParOf" srcId="{1E176B53-FE0D-4F13-8996-96F383208154}" destId="{D2379CC5-10FC-444B-9120-453C29849969}" srcOrd="4" destOrd="0" presId="urn:microsoft.com/office/officeart/2005/8/layout/lProcess2"/>
    <dgm:cxn modelId="{EE42831D-7CEF-46C5-8BE5-B943FC9E3908}" type="presParOf" srcId="{1E176B53-FE0D-4F13-8996-96F383208154}" destId="{380762E9-28B8-483A-B883-228325F23BB7}" srcOrd="5" destOrd="0" presId="urn:microsoft.com/office/officeart/2005/8/layout/lProcess2"/>
    <dgm:cxn modelId="{4171BB09-160B-4300-9D79-2EB1D2AB9600}" type="presParOf" srcId="{1E176B53-FE0D-4F13-8996-96F383208154}" destId="{CCF064D3-7D9F-4D6D-9902-A3472E33A818}" srcOrd="6" destOrd="0" presId="urn:microsoft.com/office/officeart/2005/8/layout/lProcess2"/>
    <dgm:cxn modelId="{36BE58FB-68C3-4DF6-91E2-1FCFD4A4857F}" type="presParOf" srcId="{D0FE07D2-C88F-47B5-BE6E-AE2683FAEA86}" destId="{1BAF50C1-F093-406F-9D7F-74465E17A748}" srcOrd="1" destOrd="0" presId="urn:microsoft.com/office/officeart/2005/8/layout/lProcess2"/>
    <dgm:cxn modelId="{749E48D8-7569-4E1B-9C6F-E50EEE7999EF}" type="presParOf" srcId="{D0FE07D2-C88F-47B5-BE6E-AE2683FAEA86}" destId="{A51DFC14-7B9B-4E80-AAD3-0B757A2159F0}" srcOrd="2" destOrd="0" presId="urn:microsoft.com/office/officeart/2005/8/layout/lProcess2"/>
    <dgm:cxn modelId="{CBF7A4A7-2F14-4349-864E-D04DCD53E81A}" type="presParOf" srcId="{A51DFC14-7B9B-4E80-AAD3-0B757A2159F0}" destId="{D3F2E39A-5772-45CC-8021-94764FC9C3A1}" srcOrd="0" destOrd="0" presId="urn:microsoft.com/office/officeart/2005/8/layout/lProcess2"/>
    <dgm:cxn modelId="{F53BBBFD-0ABB-4FA9-A386-1BA4C77F7273}" type="presParOf" srcId="{A51DFC14-7B9B-4E80-AAD3-0B757A2159F0}" destId="{D2027E0E-E016-4BC4-AB53-1431164CDFF3}" srcOrd="1" destOrd="0" presId="urn:microsoft.com/office/officeart/2005/8/layout/lProcess2"/>
    <dgm:cxn modelId="{71127BF6-1C3D-41A1-AEEA-E0BBE8EBC520}" type="presParOf" srcId="{A51DFC14-7B9B-4E80-AAD3-0B757A2159F0}" destId="{68B91CBD-9D98-41F1-9B04-DDFAA80A4FAC}" srcOrd="2" destOrd="0" presId="urn:microsoft.com/office/officeart/2005/8/layout/lProcess2"/>
    <dgm:cxn modelId="{40FFCAA8-D4E4-4FEC-9198-BFEC8E3EB985}" type="presParOf" srcId="{68B91CBD-9D98-41F1-9B04-DDFAA80A4FAC}" destId="{4C75C230-C8A1-4F5B-8A81-5758ABB20741}" srcOrd="0" destOrd="0" presId="urn:microsoft.com/office/officeart/2005/8/layout/lProcess2"/>
    <dgm:cxn modelId="{A413B444-8576-4F3D-A422-2E9574519DE6}" type="presParOf" srcId="{4C75C230-C8A1-4F5B-8A81-5758ABB20741}" destId="{F302DDCA-4B72-4C9C-988D-300B101CD14F}" srcOrd="0" destOrd="0" presId="urn:microsoft.com/office/officeart/2005/8/layout/lProcess2"/>
    <dgm:cxn modelId="{239413D8-74F5-4A12-8A8F-4F2037BECA73}" type="presParOf" srcId="{4C75C230-C8A1-4F5B-8A81-5758ABB20741}" destId="{4B068594-CD7A-4E40-8443-2C7AD4648A0A}" srcOrd="1" destOrd="0" presId="urn:microsoft.com/office/officeart/2005/8/layout/lProcess2"/>
    <dgm:cxn modelId="{4DAF5171-8A1B-4470-ADA6-5BB189F2E1D8}" type="presParOf" srcId="{4C75C230-C8A1-4F5B-8A81-5758ABB20741}" destId="{EEB5A755-EC19-41B3-82B3-274A5876AA8A}" srcOrd="2" destOrd="0" presId="urn:microsoft.com/office/officeart/2005/8/layout/lProcess2"/>
    <dgm:cxn modelId="{E9C57105-8A5A-4709-AC0A-18004AF7AB42}" type="presParOf" srcId="{4C75C230-C8A1-4F5B-8A81-5758ABB20741}" destId="{C173A7BE-8BBE-4078-AD8F-5415CC69018D}" srcOrd="3" destOrd="0" presId="urn:microsoft.com/office/officeart/2005/8/layout/lProcess2"/>
    <dgm:cxn modelId="{BE916463-3929-4DBF-A1C0-121DD59E7016}" type="presParOf" srcId="{4C75C230-C8A1-4F5B-8A81-5758ABB20741}" destId="{1C07098C-27F4-40E6-9FC5-DB511C20AD3D}" srcOrd="4" destOrd="0" presId="urn:microsoft.com/office/officeart/2005/8/layout/lProcess2"/>
    <dgm:cxn modelId="{129E7684-8EFD-4644-BE7B-F291F847C499}" type="presParOf" srcId="{4C75C230-C8A1-4F5B-8A81-5758ABB20741}" destId="{5BA9FC31-F6F9-4E57-8E61-FFA05BA21DC1}" srcOrd="5" destOrd="0" presId="urn:microsoft.com/office/officeart/2005/8/layout/lProcess2"/>
    <dgm:cxn modelId="{AF0FDBF6-B610-43FC-B29B-F9CD8002AFE0}" type="presParOf" srcId="{4C75C230-C8A1-4F5B-8A81-5758ABB20741}" destId="{AEEC0125-D0E7-42A5-BE44-D039687DA0E6}"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470E2-B340-4793-80DA-A306E7C13D7C}">
      <dsp:nvSpPr>
        <dsp:cNvPr id="0" name=""/>
        <dsp:cNvSpPr/>
      </dsp:nvSpPr>
      <dsp:spPr>
        <a:xfrm>
          <a:off x="0" y="0"/>
          <a:ext cx="6839693" cy="6839693"/>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6C769-2360-40FA-A69D-99A2D516478F}">
      <dsp:nvSpPr>
        <dsp:cNvPr id="0" name=""/>
        <dsp:cNvSpPr/>
      </dsp:nvSpPr>
      <dsp:spPr>
        <a:xfrm>
          <a:off x="3419846" y="0"/>
          <a:ext cx="12410532" cy="6839693"/>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Orientado a Objetos</a:t>
          </a:r>
        </a:p>
      </dsp:txBody>
      <dsp:txXfrm>
        <a:off x="3419846" y="0"/>
        <a:ext cx="6205266" cy="2051912"/>
      </dsp:txXfrm>
    </dsp:sp>
    <dsp:sp modelId="{4454F867-D898-4D90-8F6B-3B6F9EF61682}">
      <dsp:nvSpPr>
        <dsp:cNvPr id="0" name=""/>
        <dsp:cNvSpPr/>
      </dsp:nvSpPr>
      <dsp:spPr>
        <a:xfrm>
          <a:off x="1196948" y="2051912"/>
          <a:ext cx="4445796" cy="4445796"/>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E42D4-FEC1-4BF2-8B09-5290EAE53F84}">
      <dsp:nvSpPr>
        <dsp:cNvPr id="0" name=""/>
        <dsp:cNvSpPr/>
      </dsp:nvSpPr>
      <dsp:spPr>
        <a:xfrm>
          <a:off x="3419846" y="2051912"/>
          <a:ext cx="12410532" cy="4445796"/>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Procedural</a:t>
          </a:r>
        </a:p>
      </dsp:txBody>
      <dsp:txXfrm>
        <a:off x="3419846" y="2051912"/>
        <a:ext cx="6205266" cy="2051905"/>
      </dsp:txXfrm>
    </dsp:sp>
    <dsp:sp modelId="{4F212DED-B69A-4B82-9488-F6468A13C6EE}">
      <dsp:nvSpPr>
        <dsp:cNvPr id="0" name=""/>
        <dsp:cNvSpPr/>
      </dsp:nvSpPr>
      <dsp:spPr>
        <a:xfrm>
          <a:off x="2393893" y="4103817"/>
          <a:ext cx="2051905" cy="2051905"/>
        </a:xfrm>
        <a:prstGeom prst="pie">
          <a:avLst>
            <a:gd name="adj1" fmla="val 540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96B9C1-D280-4048-ADA6-8757ED8466CC}">
      <dsp:nvSpPr>
        <dsp:cNvPr id="0" name=""/>
        <dsp:cNvSpPr/>
      </dsp:nvSpPr>
      <dsp:spPr>
        <a:xfrm>
          <a:off x="3419846" y="4103817"/>
          <a:ext cx="12410532" cy="2051905"/>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pt-BR" sz="5700" kern="1200" dirty="0"/>
            <a:t>Estruturado</a:t>
          </a:r>
        </a:p>
      </dsp:txBody>
      <dsp:txXfrm>
        <a:off x="3419846" y="4103817"/>
        <a:ext cx="6205266" cy="2051905"/>
      </dsp:txXfrm>
    </dsp:sp>
    <dsp:sp modelId="{3233756D-7D47-4088-A1D4-0229BD38C888}">
      <dsp:nvSpPr>
        <dsp:cNvPr id="0" name=""/>
        <dsp:cNvSpPr/>
      </dsp:nvSpPr>
      <dsp:spPr>
        <a:xfrm>
          <a:off x="9625112" y="0"/>
          <a:ext cx="6205266" cy="205191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Classes e Objetos</a:t>
          </a:r>
        </a:p>
        <a:p>
          <a:pPr marL="285750" lvl="1" indent="-285750" algn="l" defTabSz="1644650">
            <a:lnSpc>
              <a:spcPct val="90000"/>
            </a:lnSpc>
            <a:spcBef>
              <a:spcPct val="0"/>
            </a:spcBef>
            <a:spcAft>
              <a:spcPct val="15000"/>
            </a:spcAft>
            <a:buChar char="•"/>
          </a:pPr>
          <a:r>
            <a:rPr lang="pt-BR" sz="3700" kern="1200" dirty="0"/>
            <a:t>Pacotes e Bibliotecas</a:t>
          </a:r>
        </a:p>
      </dsp:txBody>
      <dsp:txXfrm>
        <a:off x="9625112" y="0"/>
        <a:ext cx="6205266" cy="2051912"/>
      </dsp:txXfrm>
    </dsp:sp>
    <dsp:sp modelId="{6A707C51-A2F0-4C9D-A750-CD12C74DB6C1}">
      <dsp:nvSpPr>
        <dsp:cNvPr id="0" name=""/>
        <dsp:cNvSpPr/>
      </dsp:nvSpPr>
      <dsp:spPr>
        <a:xfrm>
          <a:off x="9625112" y="2051912"/>
          <a:ext cx="6205266" cy="205190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Procedimentos</a:t>
          </a:r>
        </a:p>
        <a:p>
          <a:pPr marL="285750" lvl="1" indent="-285750" algn="l" defTabSz="1644650">
            <a:lnSpc>
              <a:spcPct val="90000"/>
            </a:lnSpc>
            <a:spcBef>
              <a:spcPct val="0"/>
            </a:spcBef>
            <a:spcAft>
              <a:spcPct val="15000"/>
            </a:spcAft>
            <a:buChar char="•"/>
          </a:pPr>
          <a:r>
            <a:rPr lang="pt-BR" sz="3700" kern="1200" dirty="0"/>
            <a:t>Funções</a:t>
          </a:r>
        </a:p>
      </dsp:txBody>
      <dsp:txXfrm>
        <a:off x="9625112" y="2051912"/>
        <a:ext cx="6205266" cy="2051905"/>
      </dsp:txXfrm>
    </dsp:sp>
    <dsp:sp modelId="{814625C2-0C60-4770-A557-0CA345ACB21B}">
      <dsp:nvSpPr>
        <dsp:cNvPr id="0" name=""/>
        <dsp:cNvSpPr/>
      </dsp:nvSpPr>
      <dsp:spPr>
        <a:xfrm>
          <a:off x="9625112" y="4103817"/>
          <a:ext cx="6205266" cy="205190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pt-BR" sz="3700" kern="1200" dirty="0"/>
            <a:t>Sequência de Instruções</a:t>
          </a:r>
        </a:p>
        <a:p>
          <a:pPr marL="285750" lvl="1" indent="-285750" algn="l" defTabSz="1644650">
            <a:lnSpc>
              <a:spcPct val="90000"/>
            </a:lnSpc>
            <a:spcBef>
              <a:spcPct val="0"/>
            </a:spcBef>
            <a:spcAft>
              <a:spcPct val="15000"/>
            </a:spcAft>
            <a:buChar char="•"/>
          </a:pPr>
          <a:r>
            <a:rPr lang="pt-BR" sz="3700" kern="1200" dirty="0"/>
            <a:t>Estruturas de Decisão</a:t>
          </a:r>
        </a:p>
        <a:p>
          <a:pPr marL="285750" lvl="1" indent="-285750" algn="l" defTabSz="1644650">
            <a:lnSpc>
              <a:spcPct val="90000"/>
            </a:lnSpc>
            <a:spcBef>
              <a:spcPct val="0"/>
            </a:spcBef>
            <a:spcAft>
              <a:spcPct val="15000"/>
            </a:spcAft>
            <a:buChar char="•"/>
          </a:pPr>
          <a:r>
            <a:rPr lang="pt-BR" sz="3700" kern="1200" dirty="0"/>
            <a:t>Estruturas de Repetição </a:t>
          </a:r>
        </a:p>
      </dsp:txBody>
      <dsp:txXfrm>
        <a:off x="9625112" y="4103817"/>
        <a:ext cx="6205266" cy="20519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BB484-4BFE-47C1-B541-60AE60FF1C38}">
      <dsp:nvSpPr>
        <dsp:cNvPr id="0" name=""/>
        <dsp:cNvSpPr/>
      </dsp:nvSpPr>
      <dsp:spPr>
        <a:xfrm>
          <a:off x="9286" y="0"/>
          <a:ext cx="8933394" cy="9328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pt-BR" sz="6500" kern="1200" dirty="0"/>
            <a:t>Procedural</a:t>
          </a:r>
        </a:p>
      </dsp:txBody>
      <dsp:txXfrm>
        <a:off x="9286" y="0"/>
        <a:ext cx="8933394" cy="2798679"/>
      </dsp:txXfrm>
    </dsp:sp>
    <dsp:sp modelId="{C4CB39E0-8B9A-47F6-BE44-AFDAC92267D4}">
      <dsp:nvSpPr>
        <dsp:cNvPr id="0" name=""/>
        <dsp:cNvSpPr/>
      </dsp:nvSpPr>
      <dsp:spPr>
        <a:xfrm>
          <a:off x="902626" y="2798907"/>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Foco no Processo</a:t>
          </a:r>
        </a:p>
      </dsp:txBody>
      <dsp:txXfrm>
        <a:off x="942431" y="2838712"/>
        <a:ext cx="7067105" cy="1279416"/>
      </dsp:txXfrm>
    </dsp:sp>
    <dsp:sp modelId="{83755A5D-5737-4483-A930-EAF7ED9CFA44}">
      <dsp:nvSpPr>
        <dsp:cNvPr id="0" name=""/>
        <dsp:cNvSpPr/>
      </dsp:nvSpPr>
      <dsp:spPr>
        <a:xfrm>
          <a:off x="902626" y="4367014"/>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Reuso Limitado</a:t>
          </a:r>
        </a:p>
      </dsp:txBody>
      <dsp:txXfrm>
        <a:off x="942431" y="4406819"/>
        <a:ext cx="7067105" cy="1279416"/>
      </dsp:txXfrm>
    </dsp:sp>
    <dsp:sp modelId="{D2379CC5-10FC-444B-9120-453C29849969}">
      <dsp:nvSpPr>
        <dsp:cNvPr id="0" name=""/>
        <dsp:cNvSpPr/>
      </dsp:nvSpPr>
      <dsp:spPr>
        <a:xfrm>
          <a:off x="902626" y="5935122"/>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Código Complexo e Longo</a:t>
          </a:r>
        </a:p>
      </dsp:txBody>
      <dsp:txXfrm>
        <a:off x="942431" y="5974927"/>
        <a:ext cx="7067105" cy="1279416"/>
      </dsp:txXfrm>
    </dsp:sp>
    <dsp:sp modelId="{CCF064D3-7D9F-4D6D-9902-A3472E33A818}">
      <dsp:nvSpPr>
        <dsp:cNvPr id="0" name=""/>
        <dsp:cNvSpPr/>
      </dsp:nvSpPr>
      <dsp:spPr>
        <a:xfrm>
          <a:off x="902626" y="7503230"/>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Dados Globais</a:t>
          </a:r>
        </a:p>
      </dsp:txBody>
      <dsp:txXfrm>
        <a:off x="942431" y="7543035"/>
        <a:ext cx="7067105" cy="1279416"/>
      </dsp:txXfrm>
    </dsp:sp>
    <dsp:sp modelId="{D3F2E39A-5772-45CC-8021-94764FC9C3A1}">
      <dsp:nvSpPr>
        <dsp:cNvPr id="0" name=""/>
        <dsp:cNvSpPr/>
      </dsp:nvSpPr>
      <dsp:spPr>
        <a:xfrm>
          <a:off x="9612686" y="0"/>
          <a:ext cx="8933394" cy="9328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pt-BR" sz="6500" kern="1200" dirty="0"/>
            <a:t>Orientada a Objetos</a:t>
          </a:r>
        </a:p>
      </dsp:txBody>
      <dsp:txXfrm>
        <a:off x="9612686" y="0"/>
        <a:ext cx="8933394" cy="2798679"/>
      </dsp:txXfrm>
    </dsp:sp>
    <dsp:sp modelId="{F302DDCA-4B72-4C9C-988D-300B101CD14F}">
      <dsp:nvSpPr>
        <dsp:cNvPr id="0" name=""/>
        <dsp:cNvSpPr/>
      </dsp:nvSpPr>
      <dsp:spPr>
        <a:xfrm>
          <a:off x="10506025" y="2798907"/>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Foco nos Objetos (Entidades e atores)</a:t>
          </a:r>
        </a:p>
      </dsp:txBody>
      <dsp:txXfrm>
        <a:off x="10545830" y="2838712"/>
        <a:ext cx="7067105" cy="1279416"/>
      </dsp:txXfrm>
    </dsp:sp>
    <dsp:sp modelId="{EEB5A755-EC19-41B3-82B3-274A5876AA8A}">
      <dsp:nvSpPr>
        <dsp:cNvPr id="0" name=""/>
        <dsp:cNvSpPr/>
      </dsp:nvSpPr>
      <dsp:spPr>
        <a:xfrm>
          <a:off x="10506025" y="4367014"/>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Facilita o reuso</a:t>
          </a:r>
        </a:p>
      </dsp:txBody>
      <dsp:txXfrm>
        <a:off x="10545830" y="4406819"/>
        <a:ext cx="7067105" cy="1279416"/>
      </dsp:txXfrm>
    </dsp:sp>
    <dsp:sp modelId="{1C07098C-27F4-40E6-9FC5-DB511C20AD3D}">
      <dsp:nvSpPr>
        <dsp:cNvPr id="0" name=""/>
        <dsp:cNvSpPr/>
      </dsp:nvSpPr>
      <dsp:spPr>
        <a:xfrm>
          <a:off x="10506025" y="5935122"/>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Complexidade nas associações entre objetos</a:t>
          </a:r>
        </a:p>
      </dsp:txBody>
      <dsp:txXfrm>
        <a:off x="10545830" y="5974927"/>
        <a:ext cx="7067105" cy="1279416"/>
      </dsp:txXfrm>
    </dsp:sp>
    <dsp:sp modelId="{AEEC0125-D0E7-42A5-BE44-D039687DA0E6}">
      <dsp:nvSpPr>
        <dsp:cNvPr id="0" name=""/>
        <dsp:cNvSpPr/>
      </dsp:nvSpPr>
      <dsp:spPr>
        <a:xfrm>
          <a:off x="10506025" y="7503230"/>
          <a:ext cx="7146715" cy="135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76200" rIns="101600" bIns="76200" numCol="1" spcCol="1270" anchor="ctr" anchorCtr="0">
          <a:noAutofit/>
        </a:bodyPr>
        <a:lstStyle/>
        <a:p>
          <a:pPr marL="0" lvl="0" indent="0" algn="ctr" defTabSz="1778000">
            <a:lnSpc>
              <a:spcPct val="90000"/>
            </a:lnSpc>
            <a:spcBef>
              <a:spcPct val="0"/>
            </a:spcBef>
            <a:spcAft>
              <a:spcPct val="35000"/>
            </a:spcAft>
            <a:buNone/>
          </a:pPr>
          <a:r>
            <a:rPr lang="pt-BR" sz="4000" kern="1200" dirty="0"/>
            <a:t>Dados Protegidos</a:t>
          </a:r>
        </a:p>
      </dsp:txBody>
      <dsp:txXfrm>
        <a:off x="10545830" y="7543035"/>
        <a:ext cx="7067105" cy="1279416"/>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11/10/2024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112456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2878782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1246995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323122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3651066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1601141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1B88E-3071-2B6E-CB55-151DC727B1C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0961722-D442-35F2-71C5-303699FC808B}"/>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226568A-ADF9-7C10-0F98-549813DBE675}"/>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90F3A8E3-6B02-83F3-9DD7-7057AB09575D}"/>
              </a:ext>
            </a:extLst>
          </p:cNvPr>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949644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934B3-17BB-B774-F015-0A852F12CC5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4041A78-132B-6C5F-33D5-25252858452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D7EEDB2C-F633-EFD1-6986-3D8AB3737D7C}"/>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4A8F77B0-1462-7024-9FCD-D42E2D54B1B4}"/>
              </a:ext>
            </a:extLst>
          </p:cNvPr>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961008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3214225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2960976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B4D66-CD7D-A9E1-28D9-F851F08D0F9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27BBC86-FD47-7F92-080E-CF3D08C8C0C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36D586A0-6C7C-F5E4-8A2A-73CA29CAB4E1}"/>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1117F32B-3FF6-BFEC-5BA6-FB0725E7065C}"/>
              </a:ext>
            </a:extLst>
          </p:cNvPr>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3303809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3EB30-C94A-33C8-DE5B-5FFDE1FA4AD7}"/>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DA5FD95-3996-16D9-20AD-F000CB7E54D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720449E7-ADFD-2D0B-067D-0E06ED7A2DBE}"/>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BC8CAED6-49D2-E71B-821A-D6ED38058B09}"/>
              </a:ext>
            </a:extLst>
          </p:cNvPr>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16345619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21</a:t>
            </a:fld>
            <a:endParaRPr lang="en-US" dirty="0"/>
          </a:p>
        </p:txBody>
      </p:sp>
    </p:spTree>
    <p:extLst>
      <p:ext uri="{BB962C8B-B14F-4D97-AF65-F5344CB8AC3E}">
        <p14:creationId xmlns:p14="http://schemas.microsoft.com/office/powerpoint/2010/main" val="4212688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22</a:t>
            </a:fld>
            <a:endParaRPr lang="en-US" dirty="0"/>
          </a:p>
        </p:txBody>
      </p:sp>
    </p:spTree>
    <p:extLst>
      <p:ext uri="{BB962C8B-B14F-4D97-AF65-F5344CB8AC3E}">
        <p14:creationId xmlns:p14="http://schemas.microsoft.com/office/powerpoint/2010/main" val="3217735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23</a:t>
            </a:fld>
            <a:endParaRPr lang="en-US" dirty="0"/>
          </a:p>
        </p:txBody>
      </p:sp>
    </p:spTree>
    <p:extLst>
      <p:ext uri="{BB962C8B-B14F-4D97-AF65-F5344CB8AC3E}">
        <p14:creationId xmlns:p14="http://schemas.microsoft.com/office/powerpoint/2010/main" val="25055620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24</a:t>
            </a:fld>
            <a:endParaRPr lang="en-US" dirty="0"/>
          </a:p>
        </p:txBody>
      </p:sp>
    </p:spTree>
    <p:extLst>
      <p:ext uri="{BB962C8B-B14F-4D97-AF65-F5344CB8AC3E}">
        <p14:creationId xmlns:p14="http://schemas.microsoft.com/office/powerpoint/2010/main" val="25862297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25</a:t>
            </a:fld>
            <a:endParaRPr lang="en-US" dirty="0"/>
          </a:p>
        </p:txBody>
      </p:sp>
    </p:spTree>
    <p:extLst>
      <p:ext uri="{BB962C8B-B14F-4D97-AF65-F5344CB8AC3E}">
        <p14:creationId xmlns:p14="http://schemas.microsoft.com/office/powerpoint/2010/main" val="3135746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26</a:t>
            </a:fld>
            <a:endParaRPr lang="en-US" dirty="0"/>
          </a:p>
        </p:txBody>
      </p:sp>
    </p:spTree>
    <p:extLst>
      <p:ext uri="{BB962C8B-B14F-4D97-AF65-F5344CB8AC3E}">
        <p14:creationId xmlns:p14="http://schemas.microsoft.com/office/powerpoint/2010/main" val="23007610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27</a:t>
            </a:fld>
            <a:endParaRPr lang="en-US" dirty="0"/>
          </a:p>
        </p:txBody>
      </p:sp>
    </p:spTree>
    <p:extLst>
      <p:ext uri="{BB962C8B-B14F-4D97-AF65-F5344CB8AC3E}">
        <p14:creationId xmlns:p14="http://schemas.microsoft.com/office/powerpoint/2010/main" val="2392147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28</a:t>
            </a:fld>
            <a:endParaRPr lang="en-US" dirty="0"/>
          </a:p>
        </p:txBody>
      </p:sp>
    </p:spTree>
    <p:extLst>
      <p:ext uri="{BB962C8B-B14F-4D97-AF65-F5344CB8AC3E}">
        <p14:creationId xmlns:p14="http://schemas.microsoft.com/office/powerpoint/2010/main" val="1533139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29</a:t>
            </a:fld>
            <a:endParaRPr lang="en-US" dirty="0"/>
          </a:p>
        </p:txBody>
      </p:sp>
    </p:spTree>
    <p:extLst>
      <p:ext uri="{BB962C8B-B14F-4D97-AF65-F5344CB8AC3E}">
        <p14:creationId xmlns:p14="http://schemas.microsoft.com/office/powerpoint/2010/main" val="24613394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30</a:t>
            </a:fld>
            <a:endParaRPr lang="en-US" dirty="0"/>
          </a:p>
        </p:txBody>
      </p:sp>
    </p:spTree>
    <p:extLst>
      <p:ext uri="{BB962C8B-B14F-4D97-AF65-F5344CB8AC3E}">
        <p14:creationId xmlns:p14="http://schemas.microsoft.com/office/powerpoint/2010/main" val="692496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1655B-8ED2-1CE0-08AF-D6278C749C7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E8152670-F170-9064-3EA8-E32B6CCF6263}"/>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A641075E-B5BC-6D45-3288-1E672604441F}"/>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6507DB70-4332-B9BE-5B31-FEBC192B33D2}"/>
              </a:ext>
            </a:extLst>
          </p:cNvPr>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3416038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31</a:t>
            </a:fld>
            <a:endParaRPr lang="en-US" dirty="0"/>
          </a:p>
        </p:txBody>
      </p:sp>
    </p:spTree>
    <p:extLst>
      <p:ext uri="{BB962C8B-B14F-4D97-AF65-F5344CB8AC3E}">
        <p14:creationId xmlns:p14="http://schemas.microsoft.com/office/powerpoint/2010/main" val="3384558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32</a:t>
            </a:fld>
            <a:endParaRPr lang="en-US" dirty="0"/>
          </a:p>
        </p:txBody>
      </p:sp>
    </p:spTree>
    <p:extLst>
      <p:ext uri="{BB962C8B-B14F-4D97-AF65-F5344CB8AC3E}">
        <p14:creationId xmlns:p14="http://schemas.microsoft.com/office/powerpoint/2010/main" val="1600106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33</a:t>
            </a:fld>
            <a:endParaRPr lang="en-US" dirty="0"/>
          </a:p>
        </p:txBody>
      </p:sp>
    </p:spTree>
    <p:extLst>
      <p:ext uri="{BB962C8B-B14F-4D97-AF65-F5344CB8AC3E}">
        <p14:creationId xmlns:p14="http://schemas.microsoft.com/office/powerpoint/2010/main" val="39076192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34</a:t>
            </a:fld>
            <a:endParaRPr lang="en-US" dirty="0"/>
          </a:p>
        </p:txBody>
      </p:sp>
    </p:spTree>
    <p:extLst>
      <p:ext uri="{BB962C8B-B14F-4D97-AF65-F5344CB8AC3E}">
        <p14:creationId xmlns:p14="http://schemas.microsoft.com/office/powerpoint/2010/main" val="22035980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35</a:t>
            </a:fld>
            <a:endParaRPr lang="en-US" dirty="0"/>
          </a:p>
        </p:txBody>
      </p:sp>
    </p:spTree>
    <p:extLst>
      <p:ext uri="{BB962C8B-B14F-4D97-AF65-F5344CB8AC3E}">
        <p14:creationId xmlns:p14="http://schemas.microsoft.com/office/powerpoint/2010/main" val="1273402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36</a:t>
            </a:fld>
            <a:endParaRPr lang="en-US" dirty="0"/>
          </a:p>
        </p:txBody>
      </p:sp>
    </p:spTree>
    <p:extLst>
      <p:ext uri="{BB962C8B-B14F-4D97-AF65-F5344CB8AC3E}">
        <p14:creationId xmlns:p14="http://schemas.microsoft.com/office/powerpoint/2010/main" val="40968779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37</a:t>
            </a:fld>
            <a:endParaRPr lang="en-US" dirty="0"/>
          </a:p>
        </p:txBody>
      </p:sp>
    </p:spTree>
    <p:extLst>
      <p:ext uri="{BB962C8B-B14F-4D97-AF65-F5344CB8AC3E}">
        <p14:creationId xmlns:p14="http://schemas.microsoft.com/office/powerpoint/2010/main" val="9613510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38</a:t>
            </a:fld>
            <a:endParaRPr lang="en-US" dirty="0"/>
          </a:p>
        </p:txBody>
      </p:sp>
    </p:spTree>
    <p:extLst>
      <p:ext uri="{BB962C8B-B14F-4D97-AF65-F5344CB8AC3E}">
        <p14:creationId xmlns:p14="http://schemas.microsoft.com/office/powerpoint/2010/main" val="3198711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39</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23253-658E-30DA-66D9-EA46E9568945}"/>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3056D631-DAD8-F436-8515-6E75FFF87F8F}"/>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78FFC43F-91B1-7F50-AAB8-3F5A49ED331E}"/>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812500A2-7A1F-A176-871C-4CC1D8C0ECAB}"/>
              </a:ext>
            </a:extLst>
          </p:cNvPr>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661602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A7BD0-D378-FBDF-9141-E49FB1581D33}"/>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B8B06A16-3483-BD7B-0004-4C663A7F5E5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F5BF300D-C112-9E72-FD65-F0CAA1A4B0F0}"/>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35656542-7058-A717-9E74-C2DED61833B0}"/>
              </a:ext>
            </a:extLst>
          </p:cNvPr>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3538585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6A977-5EEF-8410-2CBF-9FF6BF7240C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23CC9C43-DBF1-8E59-7D6E-4E895521EE7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76160305-0C8C-E22D-A218-937B50705106}"/>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838BB64B-F4C2-4679-2A47-7ECD0013E8FB}"/>
              </a:ext>
            </a:extLst>
          </p:cNvPr>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1029155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2118973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2788199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1049295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C57F77-9E7D-4E2E-AC06-EB470AAB22B1}" type="datetime1">
              <a:rPr lang="en-US" smtClean="0"/>
              <a:t>11/10/2024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85B417-C098-4E95-94F1-CC24878080AA}" type="datetime1">
              <a:rPr lang="en-US" smtClean="0"/>
              <a:t>11/10/2024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8BDD76-55F8-481E-95E8-E4D394794F11}" type="datetime1">
              <a:rPr lang="en-US" smtClean="0"/>
              <a:t>11/10/2024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743F14-7D78-44E5-97D1-3F794550EC90}" type="datetime1">
              <a:rPr lang="en-US" smtClean="0"/>
              <a:t>11/10/2024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B141B-A775-4F49-AB2A-16913C344D22}" type="datetime1">
              <a:rPr lang="en-US" smtClean="0"/>
              <a:t>11/10/2024</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630C59-F92C-4FB8-BEAA-3A5707DB6062}" type="datetime1">
              <a:rPr lang="en-US" smtClean="0"/>
              <a:t>11/10/2024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846C67-B2B7-4AEE-A169-129C7B8CA012}" type="datetime1">
              <a:rPr lang="en-US" smtClean="0"/>
              <a:t>11/10/2024</a:t>
            </a:fld>
            <a:endParaRPr lang="en-US"/>
          </a:p>
        </p:txBody>
      </p:sp>
      <p:sp>
        <p:nvSpPr>
          <p:cNvPr id="8" name="Footer Placeholder 7"/>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CCC899-22E4-4238-86EE-D73D9BCE01B0}" type="datetime1">
              <a:rPr lang="en-US" smtClean="0"/>
              <a:t>11/10/2024</a:t>
            </a:fld>
            <a:endParaRPr lang="en-US"/>
          </a:p>
        </p:txBody>
      </p:sp>
      <p:sp>
        <p:nvSpPr>
          <p:cNvPr id="4" name="Footer Placeholder 3"/>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F1055-D19F-4AF3-9074-E96A7F72D071}" type="datetime1">
              <a:rPr lang="en-US" smtClean="0"/>
              <a:t>11/10/2024</a:t>
            </a:fld>
            <a:endParaRPr lang="en-US"/>
          </a:p>
        </p:txBody>
      </p:sp>
      <p:sp>
        <p:nvSpPr>
          <p:cNvPr id="3" name="Footer Placeholder 2"/>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2AC4717-B458-4B43-9B59-C701F32F8138}" type="datetime1">
              <a:rPr lang="en-US" smtClean="0"/>
              <a:t>11/10/2024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3258DA0-56C7-4BDC-A92C-E58CDF4560B3}" type="datetime1">
              <a:rPr lang="en-US" smtClean="0"/>
              <a:t>11/10/2024</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04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6F5D762-1E39-4C4B-846D-40966C5171C1}" type="datetime1">
              <a:rPr lang="en-US" smtClean="0"/>
              <a:t>11/10/2024</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Fernando Tamberlini Alves | Modelagem de Domínio e Conceitos de Orientação a Objetos| Aula 04 – Modelagem</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hyperlink" Target="https://www.alura.com.br/artigos/convencoes-nomenclatura-camel-pascal-kebab-snake-case" TargetMode="External"/><Relationship Id="rId4" Type="http://schemas.openxmlformats.org/officeDocument/2006/relationships/hyperlink" Target="https://www.lucidchart.com/"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emf"/><Relationship Id="rId4" Type="http://schemas.openxmlformats.org/officeDocument/2006/relationships/image" Target="../media/image21.e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726871"/>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1028087" y="6572717"/>
            <a:ext cx="10407535" cy="2154436"/>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4000" dirty="0">
                <a:solidFill>
                  <a:schemeClr val="bg1"/>
                </a:solidFill>
                <a:latin typeface="Futura Bk BT" panose="020B0502020204020303" pitchFamily="34" charset="0"/>
              </a:rPr>
              <a:t>Modelagem de Domínio e </a:t>
            </a:r>
          </a:p>
          <a:p>
            <a:pPr algn="ctr"/>
            <a:r>
              <a:rPr lang="pt-BR" sz="4000" dirty="0">
                <a:solidFill>
                  <a:schemeClr val="bg1"/>
                </a:solidFill>
                <a:latin typeface="Futura Bk BT" panose="020B0502020204020303" pitchFamily="34" charset="0"/>
              </a:rPr>
              <a:t>Conceitos de Orientação a Objetos</a:t>
            </a:r>
            <a:endParaRPr lang="en-US" sz="40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Paradigma Orientação a Objetos</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0" y="3079359"/>
            <a:ext cx="15321823" cy="9017853"/>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Classes e Objetos</a:t>
            </a:r>
          </a:p>
          <a:p>
            <a:pPr marL="2514600" lvl="2" indent="-685800">
              <a:buFont typeface="Wingdings" panose="05000000000000000000" pitchFamily="2" charset="2"/>
              <a:buChar char="§"/>
            </a:pPr>
            <a:r>
              <a:rPr lang="pt-BR" sz="5000" dirty="0">
                <a:latin typeface="Futura Bk BT" panose="020B0502020204020303"/>
              </a:rPr>
              <a:t>Agrupamento de atributos e métodos</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Pacotes de Classes</a:t>
            </a:r>
          </a:p>
          <a:p>
            <a:pPr marL="2400300" lvl="2" indent="-571500">
              <a:buFont typeface="Wingdings" panose="05000000000000000000" pitchFamily="2" charset="2"/>
              <a:buChar char="§"/>
            </a:pPr>
            <a:r>
              <a:rPr lang="pt-BR" sz="4000" dirty="0">
                <a:latin typeface="Futura Bk BT" panose="020B0502020204020303"/>
              </a:rPr>
              <a:t>Agrupamento de classes afins</a:t>
            </a:r>
          </a:p>
          <a:p>
            <a:pPr marL="2400300" lvl="2" indent="-571500">
              <a:buFont typeface="Wingdings" panose="05000000000000000000" pitchFamily="2" charset="2"/>
              <a:buChar char="§"/>
            </a:pPr>
            <a:r>
              <a:rPr lang="pt-BR" sz="4000" dirty="0">
                <a:latin typeface="Futura Bk BT" panose="020B0502020204020303"/>
              </a:rPr>
              <a:t>Representam bibliotecas de apoio</a:t>
            </a:r>
          </a:p>
          <a:p>
            <a:pPr lvl="2"/>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Facilitam o reuso e reaproveitamento de código</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Facilitam alta coesão e baixo acoplamento</a:t>
            </a:r>
          </a:p>
          <a:p>
            <a:endParaRPr lang="pt-BR" sz="5000" dirty="0">
              <a:latin typeface="Futura Bk BT" panose="020B0502020204020303"/>
            </a:endParaRPr>
          </a:p>
        </p:txBody>
      </p:sp>
      <p:pic>
        <p:nvPicPr>
          <p:cNvPr id="2" name="Imagem 1">
            <a:extLst>
              <a:ext uri="{FF2B5EF4-FFF2-40B4-BE49-F238E27FC236}">
                <a16:creationId xmlns:a16="http://schemas.microsoft.com/office/drawing/2014/main" id="{A3701BC6-D228-9A20-F8B4-21BDF2494EAB}"/>
              </a:ext>
            </a:extLst>
          </p:cNvPr>
          <p:cNvPicPr>
            <a:picLocks noChangeAspect="1"/>
          </p:cNvPicPr>
          <p:nvPr/>
        </p:nvPicPr>
        <p:blipFill>
          <a:blip r:embed="rId4"/>
          <a:stretch>
            <a:fillRect/>
          </a:stretch>
        </p:blipFill>
        <p:spPr>
          <a:xfrm>
            <a:off x="18302866" y="2875546"/>
            <a:ext cx="3893275" cy="4459122"/>
          </a:xfrm>
          <a:prstGeom prst="rect">
            <a:avLst/>
          </a:prstGeom>
        </p:spPr>
      </p:pic>
      <p:pic>
        <p:nvPicPr>
          <p:cNvPr id="7" name="Imagem 6">
            <a:extLst>
              <a:ext uri="{FF2B5EF4-FFF2-40B4-BE49-F238E27FC236}">
                <a16:creationId xmlns:a16="http://schemas.microsoft.com/office/drawing/2014/main" id="{6B40DDDD-8706-35A0-CEFF-EB1367AD3979}"/>
              </a:ext>
            </a:extLst>
          </p:cNvPr>
          <p:cNvPicPr>
            <a:picLocks noChangeAspect="1"/>
          </p:cNvPicPr>
          <p:nvPr/>
        </p:nvPicPr>
        <p:blipFill>
          <a:blip r:embed="rId5"/>
          <a:stretch>
            <a:fillRect/>
          </a:stretch>
        </p:blipFill>
        <p:spPr>
          <a:xfrm>
            <a:off x="17500790" y="8162878"/>
            <a:ext cx="5497429" cy="3836118"/>
          </a:xfrm>
          <a:prstGeom prst="rect">
            <a:avLst/>
          </a:prstGeom>
        </p:spPr>
      </p:pic>
      <p:sp>
        <p:nvSpPr>
          <p:cNvPr id="3" name="Rectangle 6">
            <a:extLst>
              <a:ext uri="{FF2B5EF4-FFF2-40B4-BE49-F238E27FC236}">
                <a16:creationId xmlns:a16="http://schemas.microsoft.com/office/drawing/2014/main" id="{760FC129-588B-CDEE-ADAD-768F1E4CC972}"/>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DC56555-91A6-314A-48AF-0B2C15E11478}"/>
              </a:ext>
            </a:extLst>
          </p:cNvPr>
          <p:cNvSpPr txBox="1">
            <a:spLocks/>
          </p:cNvSpPr>
          <p:nvPr/>
        </p:nvSpPr>
        <p:spPr>
          <a:xfrm>
            <a:off x="18530047" y="13077826"/>
            <a:ext cx="5486400" cy="565985"/>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10</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DAFF1530-64A5-5418-CC69-7D803B23D779}"/>
              </a:ext>
            </a:extLst>
          </p:cNvPr>
          <p:cNvSpPr txBox="1">
            <a:spLocks/>
          </p:cNvSpPr>
          <p:nvPr/>
        </p:nvSpPr>
        <p:spPr>
          <a:xfrm>
            <a:off x="215153" y="13005637"/>
            <a:ext cx="23801294" cy="638174"/>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9790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(OO) é um paradigma de programação que se baseia na ideia de organizar o código em torno de objetos, que são instâncias de classes. É uma abordagem poderosa e amplamente utilizada no desenvolvimento de software, pois ajuda a criar sistemas </a:t>
            </a:r>
            <a:r>
              <a:rPr lang="pt-BR" sz="4000" b="1" dirty="0">
                <a:latin typeface="Futura Bk BT" panose="020B0502020204020303"/>
                <a:ea typeface="Tahoma" panose="020B0604030504040204" pitchFamily="34" charset="0"/>
                <a:cs typeface="Tahoma" panose="020B0604030504040204" pitchFamily="34" charset="0"/>
              </a:rPr>
              <a:t>mais organizados, modulares e reutilizáveis</a:t>
            </a:r>
            <a:r>
              <a:rPr lang="pt-BR" sz="4000" dirty="0">
                <a:latin typeface="Futura Bk BT" panose="020B0502020204020303"/>
                <a:ea typeface="Tahoma" panose="020B0604030504040204" pitchFamily="34" charset="0"/>
                <a:cs typeface="Tahoma" panose="020B0604030504040204" pitchFamily="34" charset="0"/>
              </a:rPr>
              <a:t>.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promove uma abordagem mais natural e organizada para modelar o mundo real em código, tornando-o mais legível, manutenível e flexível. É amplamente utilizada em linguagens de programação como Java, C++, Python, C#, entre outras, e é aplicável a uma variedade de domínios de desenvolvimento de software, desde aplicações desktop até sistemas distribuídos e aplicativos web.</a:t>
            </a:r>
          </a:p>
        </p:txBody>
      </p:sp>
      <p:sp>
        <p:nvSpPr>
          <p:cNvPr id="14" name="Rectangle 6">
            <a:extLst>
              <a:ext uri="{FF2B5EF4-FFF2-40B4-BE49-F238E27FC236}">
                <a16:creationId xmlns:a16="http://schemas.microsoft.com/office/drawing/2014/main" id="{68307E76-52B1-BEEE-E93B-C47D26D81FBB}"/>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C0DB4434-F675-95EA-0099-398E5896872B}"/>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08666C63-DD05-00BE-EB13-AD6445124430}"/>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3261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Aqui estão os principais conceitos do paradigma de Orientação a Objetos: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Objeto: </a:t>
            </a:r>
            <a:r>
              <a:rPr lang="pt-BR" sz="4000" dirty="0">
                <a:latin typeface="Futura Bk BT" panose="020B0502020204020303"/>
                <a:ea typeface="Tahoma" panose="020B0604030504040204" pitchFamily="34" charset="0"/>
                <a:cs typeface="Tahoma" panose="020B0604030504040204" pitchFamily="34" charset="0"/>
              </a:rPr>
              <a:t>Um objeto é uma instância concreta de uma classe. Ele representa uma entidade do mundo real e possui atributos (propriedades) que descrevem seu estado e métodos que definem seu comportamento. Por exemplo, um objeto "Carro" pode ter atributos como "cor" e "velocidade" e métodos como "ligar" e "desligar".</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Classe: </a:t>
            </a:r>
            <a:r>
              <a:rPr lang="pt-BR" sz="4000" dirty="0">
                <a:latin typeface="Futura Bk BT" panose="020B0502020204020303"/>
                <a:ea typeface="Tahoma" panose="020B0604030504040204" pitchFamily="34" charset="0"/>
                <a:cs typeface="Tahoma" panose="020B0604030504040204" pitchFamily="34" charset="0"/>
              </a:rPr>
              <a:t>Uma classe é um modelo ou uma definição abstrata que descreve as características comuns a um conjunto de objetos. Ela serve como um plano para a criação de objetos. A classe define os atributos e métodos que seus objetos terão em comum. Por exemplo, uma classe "Carro" define os atributos e métodos que todos os carros terão</a:t>
            </a:r>
          </a:p>
        </p:txBody>
      </p:sp>
      <p:sp>
        <p:nvSpPr>
          <p:cNvPr id="14" name="Rectangle 6">
            <a:extLst>
              <a:ext uri="{FF2B5EF4-FFF2-40B4-BE49-F238E27FC236}">
                <a16:creationId xmlns:a16="http://schemas.microsoft.com/office/drawing/2014/main" id="{9FA8AA92-0376-AE15-E6B3-74F8BB5AD20C}"/>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4609B084-4A85-5E01-A5BA-1A17EE0CCD50}"/>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C966B035-6586-FC59-AE3E-4C391130310F}"/>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835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366783" y="2797334"/>
            <a:ext cx="21650434" cy="4616648"/>
          </a:xfrm>
          <a:prstGeom prst="rect">
            <a:avLst/>
          </a:prstGeom>
          <a:noFill/>
        </p:spPr>
        <p:txBody>
          <a:bodyPr wrap="square" numCol="1" rtlCol="0">
            <a:spAutoFit/>
          </a:bodyPr>
          <a:lstStyle/>
          <a:p>
            <a:pPr algn="ctr"/>
            <a:r>
              <a:rPr lang="pt-BR" sz="7200" b="1" dirty="0">
                <a:latin typeface="Futura Bk BT" panose="020B0502020204020303"/>
              </a:rPr>
              <a:t>Paradigma Procedural</a:t>
            </a:r>
          </a:p>
          <a:p>
            <a:pPr algn="ctr"/>
            <a:r>
              <a:rPr lang="pt-BR" sz="5000" dirty="0">
                <a:latin typeface="Futura Bk BT" panose="020B0502020204020303"/>
              </a:rPr>
              <a:t>Organiza o programa em termos de algoritmos</a:t>
            </a:r>
          </a:p>
          <a:p>
            <a:pPr algn="ctr"/>
            <a:endParaRPr lang="pt-BR" sz="5000" dirty="0">
              <a:latin typeface="Futura Bk BT" panose="020B0502020204020303"/>
            </a:endParaRPr>
          </a:p>
          <a:p>
            <a:pPr algn="ctr"/>
            <a:r>
              <a:rPr lang="pt-BR" sz="7200" b="1" dirty="0">
                <a:latin typeface="Futura Bk BT" panose="020B0502020204020303"/>
              </a:rPr>
              <a:t>Paradigma Orientado a Objetos</a:t>
            </a:r>
          </a:p>
          <a:p>
            <a:pPr algn="ctr"/>
            <a:r>
              <a:rPr lang="pt-BR" sz="5000" dirty="0">
                <a:latin typeface="Futura Bk BT" panose="020B0502020204020303"/>
              </a:rPr>
              <a:t>Organiza o programa em termos de objetos</a:t>
            </a:r>
          </a:p>
        </p:txBody>
      </p:sp>
      <p:pic>
        <p:nvPicPr>
          <p:cNvPr id="5" name="Imagem 4">
            <a:extLst>
              <a:ext uri="{FF2B5EF4-FFF2-40B4-BE49-F238E27FC236}">
                <a16:creationId xmlns:a16="http://schemas.microsoft.com/office/drawing/2014/main" id="{FE204CBF-5225-7A90-DF28-27714730BB9A}"/>
              </a:ext>
            </a:extLst>
          </p:cNvPr>
          <p:cNvPicPr>
            <a:picLocks noChangeAspect="1"/>
          </p:cNvPicPr>
          <p:nvPr/>
        </p:nvPicPr>
        <p:blipFill>
          <a:blip r:embed="rId4"/>
          <a:stretch>
            <a:fillRect/>
          </a:stretch>
        </p:blipFill>
        <p:spPr>
          <a:xfrm>
            <a:off x="6826339" y="8263855"/>
            <a:ext cx="11261167" cy="4616647"/>
          </a:xfrm>
          <a:prstGeom prst="rect">
            <a:avLst/>
          </a:prstGeom>
        </p:spPr>
      </p:pic>
      <p:sp>
        <p:nvSpPr>
          <p:cNvPr id="2" name="Rectangle 6">
            <a:extLst>
              <a:ext uri="{FF2B5EF4-FFF2-40B4-BE49-F238E27FC236}">
                <a16:creationId xmlns:a16="http://schemas.microsoft.com/office/drawing/2014/main" id="{7E1047C8-6346-13D1-9B16-B0741AC7738B}"/>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10C09575-5D74-21A1-20F9-0F498F094F5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F424109B-081E-730F-B857-1B1A3543A872}"/>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15642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Algoritmos x Objetos</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CF70D5F7-B881-8CA7-DB5B-1D5ABA979629}"/>
              </a:ext>
            </a:extLst>
          </p:cNvPr>
          <p:cNvSpPr txBox="1"/>
          <p:nvPr/>
        </p:nvSpPr>
        <p:spPr>
          <a:xfrm>
            <a:off x="1474261" y="3079359"/>
            <a:ext cx="22107634" cy="7940635"/>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Podemos criar programa pensando em termos de objetos ao invés de algoritmos?</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O mundo é composto de objetos</a:t>
            </a:r>
          </a:p>
          <a:p>
            <a:pPr marL="2514600" lvl="2" indent="-685800">
              <a:buFont typeface="Wingdings" panose="05000000000000000000" pitchFamily="2" charset="2"/>
              <a:buChar char="§"/>
            </a:pPr>
            <a:r>
              <a:rPr lang="pt-BR" sz="4000" dirty="0">
                <a:latin typeface="Futura Bk BT" panose="020B0502020204020303"/>
              </a:rPr>
              <a:t>Uma loja tem produtos, pedidos, estoque, etc.</a:t>
            </a:r>
          </a:p>
          <a:p>
            <a:pPr marL="2514600" lvl="2" indent="-685800">
              <a:buFont typeface="Wingdings" panose="05000000000000000000" pitchFamily="2" charset="2"/>
              <a:buChar char="§"/>
            </a:pPr>
            <a:r>
              <a:rPr lang="pt-BR" sz="4000" dirty="0">
                <a:latin typeface="Futura Bk BT" panose="020B0502020204020303"/>
              </a:rPr>
              <a:t>Um restaurante tem mesas, garçons, comidas, bebidas, etc.</a:t>
            </a:r>
          </a:p>
          <a:p>
            <a:pPr marL="2514600" lvl="2" indent="-685800">
              <a:buFont typeface="Wingdings" panose="05000000000000000000" pitchFamily="2" charset="2"/>
              <a:buChar char="§"/>
            </a:pPr>
            <a:r>
              <a:rPr lang="pt-BR" sz="4000" dirty="0">
                <a:latin typeface="Futura Bk BT" panose="020B0502020204020303"/>
              </a:rPr>
              <a:t>Uma universidade tem professores, alunos, disciplinas, etc.</a:t>
            </a:r>
          </a:p>
          <a:p>
            <a:pPr marL="2514600" lvl="2" indent="-685800">
              <a:buFont typeface="Wingdings" panose="05000000000000000000" pitchFamily="2" charset="2"/>
              <a:buChar char="§"/>
            </a:pPr>
            <a:r>
              <a:rPr lang="pt-BR" sz="4000" dirty="0">
                <a:latin typeface="Futura Bk BT" panose="020B0502020204020303"/>
              </a:rPr>
              <a:t>Uma rodoviária tem ônibus, passageiros, bagagens, etc.</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E se criarmos programas basicamente criando objetos equivalentes ao mundo real, e fazendo com que esses objetos se comuniquem?</a:t>
            </a:r>
          </a:p>
        </p:txBody>
      </p:sp>
      <p:sp>
        <p:nvSpPr>
          <p:cNvPr id="3" name="Rectangle 6">
            <a:extLst>
              <a:ext uri="{FF2B5EF4-FFF2-40B4-BE49-F238E27FC236}">
                <a16:creationId xmlns:a16="http://schemas.microsoft.com/office/drawing/2014/main" id="{13F60935-D752-486F-94F4-7F4BDBF77AB2}"/>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9E6283A1-38B3-D5A5-88EC-F1CC1889428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9CB29ECB-29D4-705F-ACDE-31D904E3F428}"/>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698515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8D4724C3-BD2E-476E-FC68-4C483BD2BB68}"/>
              </a:ext>
            </a:extLst>
          </p:cNvPr>
          <p:cNvSpPr txBox="1"/>
          <p:nvPr/>
        </p:nvSpPr>
        <p:spPr>
          <a:xfrm>
            <a:off x="1006413" y="4286376"/>
            <a:ext cx="11664224" cy="7509748"/>
          </a:xfrm>
          <a:prstGeom prst="rect">
            <a:avLst/>
          </a:prstGeom>
          <a:noFill/>
        </p:spPr>
        <p:txBody>
          <a:bodyPr wrap="square" numCol="1" rtlCol="0">
            <a:spAutoFit/>
          </a:bodyPr>
          <a:lstStyle/>
          <a:p>
            <a:pPr algn="ctr"/>
            <a:r>
              <a:rPr lang="pt-BR" sz="5000" b="1" dirty="0">
                <a:latin typeface="Futura Bk BT" panose="020B0502020204020303"/>
              </a:rPr>
              <a:t>Paradigma Procedimental</a:t>
            </a:r>
          </a:p>
          <a:p>
            <a:pPr marL="742950" indent="-742950">
              <a:buFont typeface="Wingdings" panose="05000000000000000000" pitchFamily="2" charset="2"/>
              <a:buChar char="§"/>
            </a:pPr>
            <a:endParaRPr lang="pt-BR" dirty="0">
              <a:latin typeface="Futura Bk BT" panose="020B0502020204020303"/>
            </a:endParaRPr>
          </a:p>
          <a:p>
            <a:pPr marL="742950" indent="-742950">
              <a:buFont typeface="Wingdings" panose="05000000000000000000" pitchFamily="2" charset="2"/>
              <a:buChar char="§"/>
            </a:pPr>
            <a:r>
              <a:rPr lang="pt-BR" dirty="0">
                <a:latin typeface="Futura Bk BT" panose="020B0502020204020303"/>
              </a:rPr>
              <a:t>Variáveis</a:t>
            </a:r>
          </a:p>
          <a:p>
            <a:pPr marL="1657350" lvl="1" indent="-742950">
              <a:buFont typeface="Wingdings" panose="05000000000000000000" pitchFamily="2" charset="2"/>
              <a:buChar char="§"/>
            </a:pPr>
            <a:r>
              <a:rPr lang="pt-BR" dirty="0">
                <a:latin typeface="Futura Bk BT" panose="020B0502020204020303"/>
              </a:rPr>
              <a:t>Vetor de nomes</a:t>
            </a:r>
          </a:p>
          <a:p>
            <a:pPr marL="1657350" lvl="1" indent="-742950">
              <a:buFont typeface="Wingdings" panose="05000000000000000000" pitchFamily="2" charset="2"/>
              <a:buChar char="§"/>
            </a:pPr>
            <a:r>
              <a:rPr lang="pt-BR" dirty="0">
                <a:latin typeface="Futura Bk BT" panose="020B0502020204020303"/>
              </a:rPr>
              <a:t>Vetor de endereços</a:t>
            </a:r>
          </a:p>
          <a:p>
            <a:pPr marL="1657350" lvl="1" indent="-742950">
              <a:buFont typeface="Wingdings" panose="05000000000000000000" pitchFamily="2" charset="2"/>
              <a:buChar char="§"/>
            </a:pPr>
            <a:r>
              <a:rPr lang="pt-BR" dirty="0">
                <a:latin typeface="Futura Bk BT" panose="020B0502020204020303"/>
              </a:rPr>
              <a:t>Vetor de telefones</a:t>
            </a:r>
          </a:p>
          <a:p>
            <a:pPr marL="1657350" lvl="1" indent="-742950">
              <a:buFont typeface="Wingdings" panose="05000000000000000000" pitchFamily="2" charset="2"/>
              <a:buChar char="§"/>
            </a:pPr>
            <a:endParaRPr lang="pt-BR" dirty="0">
              <a:latin typeface="Futura Bk BT" panose="020B0502020204020303"/>
            </a:endParaRPr>
          </a:p>
          <a:p>
            <a:pPr marL="742950" indent="-742950">
              <a:buFont typeface="Wingdings" panose="05000000000000000000" pitchFamily="2" charset="2"/>
              <a:buChar char="§"/>
            </a:pPr>
            <a:r>
              <a:rPr lang="pt-BR" dirty="0">
                <a:latin typeface="Futura Bk BT" panose="020B0502020204020303"/>
              </a:rPr>
              <a:t>Procedimentos</a:t>
            </a:r>
          </a:p>
          <a:p>
            <a:pPr marL="1657350" lvl="1" indent="-742950">
              <a:buFont typeface="Wingdings" panose="05000000000000000000" pitchFamily="2" charset="2"/>
              <a:buChar char="§"/>
            </a:pPr>
            <a:r>
              <a:rPr lang="pt-BR" dirty="0">
                <a:latin typeface="Futura Bk BT" panose="020B0502020204020303"/>
              </a:rPr>
              <a:t>Listagem de todos os nomes</a:t>
            </a:r>
          </a:p>
          <a:p>
            <a:pPr marL="1657350" lvl="1" indent="-742950">
              <a:buFont typeface="Wingdings" panose="05000000000000000000" pitchFamily="2" charset="2"/>
              <a:buChar char="§"/>
            </a:pPr>
            <a:r>
              <a:rPr lang="pt-BR" dirty="0">
                <a:latin typeface="Futura Bk BT" panose="020B0502020204020303"/>
              </a:rPr>
              <a:t>Listagem do endereço dado um nome</a:t>
            </a:r>
          </a:p>
          <a:p>
            <a:pPr marL="1657350" lvl="1" indent="-742950">
              <a:buFont typeface="Wingdings" panose="05000000000000000000" pitchFamily="2" charset="2"/>
              <a:buChar char="§"/>
            </a:pPr>
            <a:r>
              <a:rPr lang="pt-BR" dirty="0">
                <a:latin typeface="Futura Bk BT" panose="020B0502020204020303"/>
              </a:rPr>
              <a:t>Listagem do telefone dado um nome</a:t>
            </a:r>
          </a:p>
          <a:p>
            <a:pPr marL="1657350" lvl="1" indent="-742950">
              <a:buFont typeface="Wingdings" panose="05000000000000000000" pitchFamily="2" charset="2"/>
              <a:buChar char="§"/>
            </a:pPr>
            <a:r>
              <a:rPr lang="pt-BR" dirty="0">
                <a:latin typeface="Futura Bk BT" panose="020B0502020204020303"/>
              </a:rPr>
              <a:t>Adição de nome, endereço e telefone</a:t>
            </a:r>
          </a:p>
          <a:p>
            <a:pPr marL="1657350" lvl="1" indent="-742950">
              <a:buFont typeface="Wingdings" panose="05000000000000000000" pitchFamily="2" charset="2"/>
              <a:buChar char="§"/>
            </a:pPr>
            <a:r>
              <a:rPr lang="pt-BR" dirty="0">
                <a:latin typeface="Futura Bk BT" panose="020B0502020204020303"/>
              </a:rPr>
              <a:t>Remoção de nome, endereço e telefone</a:t>
            </a:r>
          </a:p>
        </p:txBody>
      </p:sp>
      <p:sp>
        <p:nvSpPr>
          <p:cNvPr id="3" name="TextBox 8">
            <a:extLst>
              <a:ext uri="{FF2B5EF4-FFF2-40B4-BE49-F238E27FC236}">
                <a16:creationId xmlns:a16="http://schemas.microsoft.com/office/drawing/2014/main" id="{31124754-B2CF-A0D5-1944-BBD8B060EDCE}"/>
              </a:ext>
            </a:extLst>
          </p:cNvPr>
          <p:cNvSpPr txBox="1"/>
          <p:nvPr/>
        </p:nvSpPr>
        <p:spPr>
          <a:xfrm>
            <a:off x="12697935" y="4286376"/>
            <a:ext cx="11664224" cy="7509748"/>
          </a:xfrm>
          <a:prstGeom prst="rect">
            <a:avLst/>
          </a:prstGeom>
          <a:noFill/>
        </p:spPr>
        <p:txBody>
          <a:bodyPr wrap="square" numCol="1" rtlCol="0">
            <a:spAutoFit/>
          </a:bodyPr>
          <a:lstStyle/>
          <a:p>
            <a:pPr algn="ctr"/>
            <a:r>
              <a:rPr lang="pt-BR" sz="5000" b="1" dirty="0">
                <a:latin typeface="Futura Bk BT" panose="020B0502020204020303"/>
              </a:rPr>
              <a:t>Paradigma OO</a:t>
            </a:r>
          </a:p>
          <a:p>
            <a:pPr marL="742950" indent="-742950">
              <a:buFont typeface="Wingdings" panose="05000000000000000000" pitchFamily="2" charset="2"/>
              <a:buChar char="§"/>
            </a:pPr>
            <a:r>
              <a:rPr lang="pt-BR" dirty="0">
                <a:latin typeface="Futura Bk BT" panose="020B0502020204020303"/>
              </a:rPr>
              <a:t>Objeto Agenda</a:t>
            </a:r>
          </a:p>
          <a:p>
            <a:pPr marL="1657350" lvl="1" indent="-742950">
              <a:buFont typeface="Wingdings" panose="05000000000000000000" pitchFamily="2" charset="2"/>
              <a:buChar char="§"/>
            </a:pPr>
            <a:r>
              <a:rPr lang="pt-BR" dirty="0">
                <a:latin typeface="Futura Bk BT" panose="020B0502020204020303"/>
              </a:rPr>
              <a:t>Atributo : Vetor de Contatos</a:t>
            </a:r>
          </a:p>
          <a:p>
            <a:pPr marL="1657350" lvl="1" indent="-742950">
              <a:buFont typeface="Wingdings" panose="05000000000000000000" pitchFamily="2" charset="2"/>
              <a:buChar char="§"/>
            </a:pPr>
            <a:r>
              <a:rPr lang="pt-BR" dirty="0">
                <a:latin typeface="Futura Bk BT" panose="020B0502020204020303"/>
              </a:rPr>
              <a:t>Métodos</a:t>
            </a:r>
          </a:p>
          <a:p>
            <a:pPr marL="3486150" lvl="3" indent="-742950">
              <a:buFont typeface="Wingdings" panose="05000000000000000000" pitchFamily="2" charset="2"/>
              <a:buChar char="§"/>
            </a:pPr>
            <a:r>
              <a:rPr lang="pt-BR" dirty="0">
                <a:latin typeface="Futura Bk BT" panose="020B0502020204020303"/>
              </a:rPr>
              <a:t>Listagem de Contatos</a:t>
            </a:r>
          </a:p>
          <a:p>
            <a:pPr marL="3486150" lvl="3" indent="-742950">
              <a:buFont typeface="Wingdings" panose="05000000000000000000" pitchFamily="2" charset="2"/>
              <a:buChar char="§"/>
            </a:pPr>
            <a:r>
              <a:rPr lang="pt-BR" dirty="0">
                <a:latin typeface="Futura Bk BT" panose="020B0502020204020303"/>
              </a:rPr>
              <a:t>Adição de um Contato</a:t>
            </a:r>
          </a:p>
          <a:p>
            <a:pPr marL="3486150" lvl="3" indent="-742950">
              <a:buFont typeface="Wingdings" panose="05000000000000000000" pitchFamily="2" charset="2"/>
              <a:buChar char="§"/>
            </a:pPr>
            <a:r>
              <a:rPr lang="pt-BR" dirty="0">
                <a:latin typeface="Futura Bk BT" panose="020B0502020204020303"/>
              </a:rPr>
              <a:t>Remoção de um Contato</a:t>
            </a:r>
          </a:p>
          <a:p>
            <a:pPr marL="742950" indent="-742950">
              <a:buFont typeface="Wingdings" panose="05000000000000000000" pitchFamily="2" charset="2"/>
              <a:buChar char="§"/>
            </a:pPr>
            <a:r>
              <a:rPr lang="pt-BR" dirty="0">
                <a:latin typeface="Futura Bk BT" panose="020B0502020204020303"/>
              </a:rPr>
              <a:t>Objeto Contato</a:t>
            </a:r>
          </a:p>
          <a:p>
            <a:pPr marL="1657350" lvl="1" indent="-742950">
              <a:buFont typeface="Wingdings" panose="05000000000000000000" pitchFamily="2" charset="2"/>
              <a:buChar char="§"/>
            </a:pPr>
            <a:r>
              <a:rPr lang="pt-BR" dirty="0">
                <a:latin typeface="Futura Bk BT" panose="020B0502020204020303"/>
              </a:rPr>
              <a:t>Atributos:  Nome,  Endereço Telefone</a:t>
            </a:r>
          </a:p>
          <a:p>
            <a:pPr marL="1657350" lvl="1" indent="-742950">
              <a:buFont typeface="Wingdings" panose="05000000000000000000" pitchFamily="2" charset="2"/>
              <a:buChar char="§"/>
            </a:pPr>
            <a:r>
              <a:rPr lang="pt-BR" dirty="0">
                <a:latin typeface="Futura Bk BT" panose="020B0502020204020303"/>
              </a:rPr>
              <a:t>Métodos</a:t>
            </a:r>
          </a:p>
          <a:p>
            <a:pPr marL="2571750" lvl="2" indent="-742950">
              <a:buFont typeface="Wingdings" panose="05000000000000000000" pitchFamily="2" charset="2"/>
              <a:buChar char="§"/>
            </a:pPr>
            <a:r>
              <a:rPr lang="pt-BR" dirty="0">
                <a:latin typeface="Futura Bk BT" panose="020B0502020204020303"/>
              </a:rPr>
              <a:t>Exibição de nome, endereço e telefone</a:t>
            </a:r>
          </a:p>
          <a:p>
            <a:pPr marL="2571750" lvl="2" indent="-742950">
              <a:buFont typeface="Wingdings" panose="05000000000000000000" pitchFamily="2" charset="2"/>
              <a:buChar char="§"/>
            </a:pPr>
            <a:r>
              <a:rPr lang="pt-BR" dirty="0">
                <a:latin typeface="Futura Bk BT" panose="020B0502020204020303"/>
              </a:rPr>
              <a:t>Edição de nome, endereço e telefone</a:t>
            </a:r>
          </a:p>
        </p:txBody>
      </p:sp>
      <p:sp>
        <p:nvSpPr>
          <p:cNvPr id="7" name="TextBox 8">
            <a:extLst>
              <a:ext uri="{FF2B5EF4-FFF2-40B4-BE49-F238E27FC236}">
                <a16:creationId xmlns:a16="http://schemas.microsoft.com/office/drawing/2014/main" id="{92FDAA9C-2B4D-F865-3915-10881638614D}"/>
              </a:ext>
            </a:extLst>
          </p:cNvPr>
          <p:cNvSpPr txBox="1"/>
          <p:nvPr/>
        </p:nvSpPr>
        <p:spPr>
          <a:xfrm>
            <a:off x="1290583" y="2457413"/>
            <a:ext cx="21650434" cy="1200329"/>
          </a:xfrm>
          <a:prstGeom prst="rect">
            <a:avLst/>
          </a:prstGeom>
          <a:noFill/>
        </p:spPr>
        <p:txBody>
          <a:bodyPr wrap="square" numCol="1" rtlCol="0">
            <a:spAutoFit/>
          </a:bodyPr>
          <a:lstStyle/>
          <a:p>
            <a:pPr algn="ctr"/>
            <a:r>
              <a:rPr lang="pt-BR" sz="7200" b="1" dirty="0">
                <a:latin typeface="Futura Bk BT" panose="020B0502020204020303"/>
              </a:rPr>
              <a:t>Exemplo: Agenda Eletrônica</a:t>
            </a:r>
            <a:endParaRPr lang="pt-BR" sz="5000" dirty="0">
              <a:latin typeface="Futura Bk BT" panose="020B0502020204020303"/>
            </a:endParaRPr>
          </a:p>
        </p:txBody>
      </p:sp>
      <p:sp>
        <p:nvSpPr>
          <p:cNvPr id="4" name="Rectangle 6">
            <a:extLst>
              <a:ext uri="{FF2B5EF4-FFF2-40B4-BE49-F238E27FC236}">
                <a16:creationId xmlns:a16="http://schemas.microsoft.com/office/drawing/2014/main" id="{3C2E87F2-6CCC-F406-8319-0729CCA175C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1AB8FD0-86DB-D47A-C3E4-AACA2049DD1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C69E1F45-E0ED-26E3-CC00-82D5A25FDE23}"/>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5413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FB8AA-8478-4B5D-755D-1374D631F264}"/>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9D3D0B2-11CD-9563-2A92-13152756F89A}"/>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9F899E6-15DA-CAEC-AD23-BCC313832A2D}"/>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09090062-A9EE-4BDD-E020-FDCB7F3CAB49}"/>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B8A17246-58B6-8E25-9EC1-78CA092003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a 4">
            <a:extLst>
              <a:ext uri="{FF2B5EF4-FFF2-40B4-BE49-F238E27FC236}">
                <a16:creationId xmlns:a16="http://schemas.microsoft.com/office/drawing/2014/main" id="{095DC9C4-C1E4-E1D7-5164-525AF6DE9364}"/>
              </a:ext>
            </a:extLst>
          </p:cNvPr>
          <p:cNvGraphicFramePr/>
          <p:nvPr>
            <p:extLst>
              <p:ext uri="{D42A27DB-BD31-4B8C-83A1-F6EECF244321}">
                <p14:modId xmlns:p14="http://schemas.microsoft.com/office/powerpoint/2010/main" val="416440176"/>
              </p:ext>
            </p:extLst>
          </p:nvPr>
        </p:nvGraphicFramePr>
        <p:xfrm>
          <a:off x="3269916" y="2780430"/>
          <a:ext cx="18555368" cy="93289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6">
            <a:extLst>
              <a:ext uri="{FF2B5EF4-FFF2-40B4-BE49-F238E27FC236}">
                <a16:creationId xmlns:a16="http://schemas.microsoft.com/office/drawing/2014/main" id="{DC9617E6-90E2-9776-F173-247C4C84A56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9" name="Espaço Reservado para Número de Slide 1">
            <a:extLst>
              <a:ext uri="{FF2B5EF4-FFF2-40B4-BE49-F238E27FC236}">
                <a16:creationId xmlns:a16="http://schemas.microsoft.com/office/drawing/2014/main" id="{ADFAF39C-742D-0B3D-C1CD-ECF663A3F24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12" name="Espaço Reservado para Rodapé 2">
            <a:extLst>
              <a:ext uri="{FF2B5EF4-FFF2-40B4-BE49-F238E27FC236}">
                <a16:creationId xmlns:a16="http://schemas.microsoft.com/office/drawing/2014/main" id="{9F6DB982-71F1-045C-2D65-B9B11BAD2684}"/>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1763741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A9DD3-B0A2-7827-CC4F-E6DEF501748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B681DAA-46F8-50D2-4E87-5DD47613F53C}"/>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6243813-6144-D059-15A3-3871F3E61485}"/>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2D57DFA3-3D15-56D3-56F1-99C9D0804149}"/>
              </a:ext>
            </a:extLst>
          </p:cNvPr>
          <p:cNvSpPr txBox="1"/>
          <p:nvPr/>
        </p:nvSpPr>
        <p:spPr>
          <a:xfrm>
            <a:off x="1006413" y="798966"/>
            <a:ext cx="17081093" cy="1200329"/>
          </a:xfrm>
          <a:prstGeom prst="rect">
            <a:avLst/>
          </a:prstGeom>
          <a:noFill/>
        </p:spPr>
        <p:txBody>
          <a:bodyPr wrap="square" rtlCol="0">
            <a:spAutoFit/>
          </a:bodyPr>
          <a:lstStyle/>
          <a:p>
            <a:r>
              <a:rPr lang="pt-BR" sz="7200" b="1" spc="100" dirty="0">
                <a:latin typeface="Arial Black" panose="020B0A04020102020204" pitchFamily="34" charset="0"/>
                <a:ea typeface="Tahoma" panose="020B0604030504040204" pitchFamily="34" charset="0"/>
                <a:cs typeface="Tahoma" panose="020B0604030504040204" pitchFamily="34" charset="0"/>
              </a:rPr>
              <a:t>P. Procedural x POO</a:t>
            </a:r>
            <a:endParaRPr lang="en-US" sz="72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5B353322-AAC0-B28E-593A-AD2E3F707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8">
            <a:extLst>
              <a:ext uri="{FF2B5EF4-FFF2-40B4-BE49-F238E27FC236}">
                <a16:creationId xmlns:a16="http://schemas.microsoft.com/office/drawing/2014/main" id="{A9C107C4-00F1-E73D-6DB9-ECCC4E147EA9}"/>
              </a:ext>
            </a:extLst>
          </p:cNvPr>
          <p:cNvSpPr txBox="1"/>
          <p:nvPr/>
        </p:nvSpPr>
        <p:spPr>
          <a:xfrm>
            <a:off x="183621" y="3631265"/>
            <a:ext cx="13387998" cy="10095071"/>
          </a:xfrm>
          <a:prstGeom prst="rect">
            <a:avLst/>
          </a:prstGeom>
          <a:noFill/>
        </p:spPr>
        <p:txBody>
          <a:bodyPr wrap="square" numCol="1" rtlCol="0">
            <a:spAutoFit/>
          </a:bodyPr>
          <a:lstStyle/>
          <a:p>
            <a:pPr algn="ctr"/>
            <a:r>
              <a:rPr lang="pt-BR" sz="6600" b="1" dirty="0">
                <a:latin typeface="Futura Bk BT" panose="020B0502020204020303"/>
              </a:rPr>
              <a:t>Exemplo: Aplicativo para Restaurante</a:t>
            </a:r>
          </a:p>
          <a:p>
            <a:pPr algn="ctr"/>
            <a:endParaRPr lang="pt-BR" sz="6600" b="1" dirty="0">
              <a:latin typeface="Futura Bk BT" panose="020B0502020204020303"/>
            </a:endParaRPr>
          </a:p>
          <a:p>
            <a:pPr algn="ctr"/>
            <a:r>
              <a:rPr lang="pt-BR" sz="6600" b="1" dirty="0">
                <a:latin typeface="Futura Bk BT" panose="020B0502020204020303"/>
              </a:rPr>
              <a:t>Exercitar a análise e projeto de software sob ambos paradigmas</a:t>
            </a:r>
          </a:p>
          <a:p>
            <a:pPr algn="ctr"/>
            <a:endParaRPr lang="pt-BR" sz="6600" b="1" dirty="0">
              <a:latin typeface="Futura Bk BT" panose="020B0502020204020303"/>
            </a:endParaRPr>
          </a:p>
          <a:p>
            <a:pPr algn="ctr"/>
            <a:r>
              <a:rPr lang="pt-BR" sz="6600" b="1" dirty="0">
                <a:latin typeface="Futura Bk BT" panose="020B0502020204020303"/>
              </a:rPr>
              <a:t>P. Procedural x PO</a:t>
            </a:r>
          </a:p>
          <a:p>
            <a:pPr algn="ctr"/>
            <a:endParaRPr lang="pt-BR" sz="7200" b="1" dirty="0">
              <a:latin typeface="Futura Bk BT" panose="020B0502020204020303"/>
            </a:endParaRPr>
          </a:p>
          <a:p>
            <a:pPr algn="ctr"/>
            <a:endParaRPr lang="pt-BR" sz="5000" dirty="0">
              <a:latin typeface="Futura Bk BT" panose="020B0502020204020303"/>
            </a:endParaRPr>
          </a:p>
        </p:txBody>
      </p:sp>
      <p:pic>
        <p:nvPicPr>
          <p:cNvPr id="1026" name="Picture 2" descr="Sistema para Restaurante - Gestão Completa - CPlug">
            <a:extLst>
              <a:ext uri="{FF2B5EF4-FFF2-40B4-BE49-F238E27FC236}">
                <a16:creationId xmlns:a16="http://schemas.microsoft.com/office/drawing/2014/main" id="{A3F843F5-E1F7-64AA-C63C-A9A6CF68E6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05724" y="5155324"/>
            <a:ext cx="7176618" cy="50156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120C5CC3-F167-6F4A-0D1A-FC2EBE2CFDC1}"/>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861B4E85-BCB7-9506-BD2C-F8A90E05C96A}"/>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F8D3A066-608F-4F61-2F8D-2F0DAD4EA9FB}"/>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1511489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2" y="2941040"/>
            <a:ext cx="13066294" cy="8894743"/>
          </a:xfrm>
          <a:prstGeom prst="rect">
            <a:avLst/>
          </a:prstGeom>
          <a:noFill/>
        </p:spPr>
        <p:txBody>
          <a:bodyPr wrap="square" rtlCol="0">
            <a:spAutoFit/>
          </a:bodyPr>
          <a:lstStyle/>
          <a:p>
            <a:pPr algn="ctr"/>
            <a:r>
              <a:rPr lang="pt-BR" sz="4400" b="1" dirty="0">
                <a:latin typeface="Futura Bk BT" panose="020B0502020204020303"/>
              </a:rPr>
              <a:t>Modelo Conceitual x Diagrama de Classes</a:t>
            </a:r>
            <a:endParaRPr lang="pt-BR" sz="4400" dirty="0">
              <a:latin typeface="Futura Bk BT" panose="020B0502020204020303"/>
              <a:ea typeface="Tahoma" panose="020B0604030504040204" pitchFamily="34" charset="0"/>
              <a:cs typeface="Tahoma" panose="020B0604030504040204" pitchFamily="34" charset="0"/>
            </a:endParaRP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uma descrição de um conjunto de objetos que compartilham os mesmos atributos, operações, relacionamentos e semântica.</a:t>
            </a:r>
          </a:p>
          <a:p>
            <a:pPr marL="1600200" lvl="1" indent="-685800" algn="just">
              <a:buFont typeface="Wingdings" panose="05000000000000000000" pitchFamily="2" charset="2"/>
              <a:buChar char="§"/>
            </a:pPr>
            <a:endParaRPr lang="pt-BR" sz="4400" dirty="0">
              <a:latin typeface="Futura Bk BT" panose="020B0502020204020303"/>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representadas por um retângulo que pode possuir até três divisões:</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Nome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Atributos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Métodos da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8464" y="4458629"/>
            <a:ext cx="7152806" cy="65025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F24B95DE-EF2F-EE64-1F0D-6AA6B7D89551}"/>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6E0EA1FD-C88E-4418-A101-BCB5973A1C7B}"/>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37CF8AD-5D67-8AC1-8108-94AFDC58D76B}"/>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79091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7" name="CaixaDeTexto 6">
            <a:extLst>
              <a:ext uri="{FF2B5EF4-FFF2-40B4-BE49-F238E27FC236}">
                <a16:creationId xmlns:a16="http://schemas.microsoft.com/office/drawing/2014/main" id="{1C2E7A00-3441-2650-4EAA-6520AD769E82}"/>
              </a:ext>
            </a:extLst>
          </p:cNvPr>
          <p:cNvSpPr txBox="1"/>
          <p:nvPr/>
        </p:nvSpPr>
        <p:spPr>
          <a:xfrm>
            <a:off x="789844" y="2666364"/>
            <a:ext cx="21984845" cy="10679847"/>
          </a:xfrm>
          <a:prstGeom prst="rect">
            <a:avLst/>
          </a:prstGeom>
          <a:noFill/>
        </p:spPr>
        <p:txBody>
          <a:bodyPr wrap="square">
            <a:spAutoFit/>
          </a:bodyPr>
          <a:lstStyle/>
          <a:p>
            <a:pPr marL="571500" indent="-571500">
              <a:buFont typeface="Wingdings" panose="05000000000000000000" pitchFamily="2" charset="2"/>
              <a:buChar char="§"/>
            </a:pPr>
            <a:r>
              <a:rPr lang="pt-BR" dirty="0">
                <a:latin typeface="Futura Bk BT" panose="020B0502020204020303"/>
              </a:rPr>
              <a:t>Existem várias notações para nomes de variáveis, métodos, classes, e outros elementos em programação. Cada uma dessas notações segue regras específicas sobre como as palavras devem ser formatadas e combinadas.</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Benefícios das Notações:</a:t>
            </a:r>
          </a:p>
          <a:p>
            <a:pPr marL="1485900" lvl="1" indent="-571500">
              <a:buFont typeface="Wingdings" panose="05000000000000000000" pitchFamily="2" charset="2"/>
              <a:buChar char="§"/>
            </a:pPr>
            <a:endParaRPr lang="pt-BR" dirty="0">
              <a:latin typeface="Futura Bk BT" panose="020B0502020204020303"/>
            </a:endParaRPr>
          </a:p>
          <a:p>
            <a:pPr marL="1485900" lvl="1" indent="-571500">
              <a:buFont typeface="Wingdings" panose="05000000000000000000" pitchFamily="2" charset="2"/>
              <a:buChar char="§"/>
            </a:pPr>
            <a:r>
              <a:rPr lang="pt-BR" dirty="0">
                <a:latin typeface="Futura Bk BT" panose="020B0502020204020303"/>
              </a:rPr>
              <a:t>Legibilidade: Notações bem escolhidas facilitam a leitura e compreensão do código.</a:t>
            </a:r>
          </a:p>
          <a:p>
            <a:pPr marL="1485900" lvl="1" indent="-571500">
              <a:buFont typeface="Wingdings" panose="05000000000000000000" pitchFamily="2" charset="2"/>
              <a:buChar char="§"/>
            </a:pPr>
            <a:r>
              <a:rPr lang="pt-BR" dirty="0">
                <a:latin typeface="Futura Bk BT" panose="020B0502020204020303"/>
              </a:rPr>
              <a:t>Convenção: Seguir uma convenção de nomenclatura ajuda na consistência do código e na colaboração em equipe.</a:t>
            </a:r>
          </a:p>
          <a:p>
            <a:pPr marL="1485900" lvl="1" indent="-571500">
              <a:buFont typeface="Wingdings" panose="05000000000000000000" pitchFamily="2" charset="2"/>
              <a:buChar char="§"/>
            </a:pPr>
            <a:r>
              <a:rPr lang="pt-BR" dirty="0">
                <a:latin typeface="Futura Bk BT" panose="020B0502020204020303"/>
              </a:rPr>
              <a:t>Compatibilidade: Algumas linguagens ou ambientes têm convenções de nomenclatura específicas que devem ser seguidas para compatibilidade e boas práticas.</a:t>
            </a:r>
          </a:p>
          <a:p>
            <a:pPr lvl="1"/>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Em resumo, a escolha da notação de nomenclatura adequada depende das convenções da linguagem de programação, ambiente de desenvolvimento e práticas recomendadas. O importante é manter consistência dentro do projeto ou equipe para garantir um código claro e fácil de entende.</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Acesso a página do professor para conhecer as principais notações.</a:t>
            </a:r>
          </a:p>
          <a:p>
            <a:pPr marL="571500" indent="-571500">
              <a:buFont typeface="Wingdings" panose="05000000000000000000" pitchFamily="2" charset="2"/>
              <a:buChar char="§"/>
            </a:pPr>
            <a:endParaRPr lang="pt-BR" sz="4000" dirty="0">
              <a:latin typeface="Futura Bk BT" panose="020B0502020204020303"/>
            </a:endParaRPr>
          </a:p>
        </p:txBody>
      </p:sp>
      <p:sp>
        <p:nvSpPr>
          <p:cNvPr id="2" name="Rectangle 6">
            <a:extLst>
              <a:ext uri="{FF2B5EF4-FFF2-40B4-BE49-F238E27FC236}">
                <a16:creationId xmlns:a16="http://schemas.microsoft.com/office/drawing/2014/main" id="{DBEF46EE-BECB-AC61-A43A-789C7AC1F002}"/>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0926DBB6-4CDE-44C6-C953-E52320BE799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7FBB5273-7FA6-B04C-09D6-25ED9CD6E96E}"/>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73979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Tipos de Aplicações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1" y="3079359"/>
            <a:ext cx="20323058" cy="3416320"/>
          </a:xfrm>
          <a:prstGeom prst="rect">
            <a:avLst/>
          </a:prstGeom>
          <a:noFill/>
        </p:spPr>
        <p:txBody>
          <a:bodyPr wrap="square" numCol="1" rtlCol="0">
            <a:spAutoFit/>
          </a:bodyPr>
          <a:lstStyle/>
          <a:p>
            <a:pPr marL="685800" indent="-685800">
              <a:buFont typeface="Wingdings" panose="05000000000000000000" pitchFamily="2" charset="2"/>
              <a:buChar char="ü"/>
            </a:pPr>
            <a:r>
              <a:rPr lang="pt-BR" sz="5400" dirty="0">
                <a:latin typeface="Futura Bk BT" panose="020B0502020204020303"/>
              </a:rPr>
              <a:t>Aplicações de Linhas de Comando (CLI)</a:t>
            </a:r>
          </a:p>
          <a:p>
            <a:pPr marL="685800" indent="-685800">
              <a:buFont typeface="Wingdings" panose="05000000000000000000" pitchFamily="2" charset="2"/>
              <a:buChar char="ü"/>
            </a:pPr>
            <a:r>
              <a:rPr lang="pt-BR" sz="5400" dirty="0">
                <a:latin typeface="Futura Bk BT" panose="020B0502020204020303"/>
              </a:rPr>
              <a:t>Aplicações Desktop</a:t>
            </a:r>
          </a:p>
          <a:p>
            <a:pPr marL="685800" indent="-685800">
              <a:buFont typeface="Wingdings" panose="05000000000000000000" pitchFamily="2" charset="2"/>
              <a:buChar char="ü"/>
            </a:pPr>
            <a:r>
              <a:rPr lang="pt-BR" sz="5400" dirty="0">
                <a:latin typeface="Futura Bk BT" panose="020B0502020204020303"/>
              </a:rPr>
              <a:t>Aplicações WEB</a:t>
            </a:r>
          </a:p>
          <a:p>
            <a:pPr marL="685800" indent="-685800">
              <a:buFont typeface="Wingdings" panose="05000000000000000000" pitchFamily="2" charset="2"/>
              <a:buChar char="ü"/>
            </a:pPr>
            <a:r>
              <a:rPr lang="pt-BR" sz="5400" dirty="0">
                <a:latin typeface="Futura Bk BT" panose="020B0502020204020303"/>
              </a:rPr>
              <a:t>Aplicações Mobile</a:t>
            </a:r>
          </a:p>
        </p:txBody>
      </p:sp>
      <p:sp>
        <p:nvSpPr>
          <p:cNvPr id="3" name="AutoShape 2" descr="CLI - 나무위키">
            <a:extLst>
              <a:ext uri="{FF2B5EF4-FFF2-40B4-BE49-F238E27FC236}">
                <a16:creationId xmlns:a16="http://schemas.microsoft.com/office/drawing/2014/main" id="{776F2C8B-46F5-ADBA-FAD5-E3F5A7F42510}"/>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4" descr="clireplacement">
            <a:extLst>
              <a:ext uri="{FF2B5EF4-FFF2-40B4-BE49-F238E27FC236}">
                <a16:creationId xmlns:a16="http://schemas.microsoft.com/office/drawing/2014/main" id="{E2FE77AE-D1F4-C21B-85B5-750EBAE292AC}"/>
              </a:ext>
            </a:extLst>
          </p:cNvPr>
          <p:cNvSpPr>
            <a:spLocks noChangeAspect="1" noChangeArrowheads="1"/>
          </p:cNvSpPr>
          <p:nvPr/>
        </p:nvSpPr>
        <p:spPr bwMode="auto">
          <a:xfrm>
            <a:off x="12191999" y="68579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AutoShape 6" descr="clireplacement">
            <a:extLst>
              <a:ext uri="{FF2B5EF4-FFF2-40B4-BE49-F238E27FC236}">
                <a16:creationId xmlns:a16="http://schemas.microsoft.com/office/drawing/2014/main" id="{4A5ED8A9-29DD-17F4-970E-2D0F5902BB58}"/>
              </a:ext>
            </a:extLst>
          </p:cNvPr>
          <p:cNvSpPr>
            <a:spLocks noChangeAspect="1" noChangeArrowheads="1"/>
          </p:cNvSpPr>
          <p:nvPr/>
        </p:nvSpPr>
        <p:spPr bwMode="auto">
          <a:xfrm>
            <a:off x="12344399" y="70103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9" name="Imagem 8">
            <a:extLst>
              <a:ext uri="{FF2B5EF4-FFF2-40B4-BE49-F238E27FC236}">
                <a16:creationId xmlns:a16="http://schemas.microsoft.com/office/drawing/2014/main" id="{397194D9-776E-14F7-FD5B-56B6F1404D40}"/>
              </a:ext>
            </a:extLst>
          </p:cNvPr>
          <p:cNvPicPr>
            <a:picLocks noChangeAspect="1"/>
          </p:cNvPicPr>
          <p:nvPr/>
        </p:nvPicPr>
        <p:blipFill>
          <a:blip r:embed="rId4"/>
          <a:stretch>
            <a:fillRect/>
          </a:stretch>
        </p:blipFill>
        <p:spPr>
          <a:xfrm>
            <a:off x="733881" y="8774427"/>
            <a:ext cx="4276701" cy="3181350"/>
          </a:xfrm>
          <a:prstGeom prst="rect">
            <a:avLst/>
          </a:prstGeom>
        </p:spPr>
      </p:pic>
      <p:pic>
        <p:nvPicPr>
          <p:cNvPr id="2056" name="Picture 8" descr="Git for Windows">
            <a:extLst>
              <a:ext uri="{FF2B5EF4-FFF2-40B4-BE49-F238E27FC236}">
                <a16:creationId xmlns:a16="http://schemas.microsoft.com/office/drawing/2014/main" id="{8AE2F498-C8D6-924A-3983-D00CE60D1D8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1894" y="9785529"/>
            <a:ext cx="3846264" cy="2929422"/>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m 12">
            <a:extLst>
              <a:ext uri="{FF2B5EF4-FFF2-40B4-BE49-F238E27FC236}">
                <a16:creationId xmlns:a16="http://schemas.microsoft.com/office/drawing/2014/main" id="{0736C504-1EEF-BE33-A767-66D282F09DA1}"/>
              </a:ext>
            </a:extLst>
          </p:cNvPr>
          <p:cNvPicPr>
            <a:picLocks noChangeAspect="1"/>
          </p:cNvPicPr>
          <p:nvPr/>
        </p:nvPicPr>
        <p:blipFill>
          <a:blip r:embed="rId6"/>
          <a:stretch>
            <a:fillRect/>
          </a:stretch>
        </p:blipFill>
        <p:spPr>
          <a:xfrm>
            <a:off x="7258049" y="7067339"/>
            <a:ext cx="4781550" cy="3181350"/>
          </a:xfrm>
          <a:prstGeom prst="rect">
            <a:avLst/>
          </a:prstGeom>
        </p:spPr>
      </p:pic>
      <p:pic>
        <p:nvPicPr>
          <p:cNvPr id="2058" name="Picture 10" descr="Internet Explorer faz 25 anos; veja como ele ajudou a mudar a web - Olhar  Digital">
            <a:extLst>
              <a:ext uri="{FF2B5EF4-FFF2-40B4-BE49-F238E27FC236}">
                <a16:creationId xmlns:a16="http://schemas.microsoft.com/office/drawing/2014/main" id="{03DA8FE4-1E7E-284E-181F-A516218F9F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41032" y="8937319"/>
            <a:ext cx="5256984" cy="383779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Ranking dos 10 aplicativos mais populares na tela principal dos smartphones  do brasileiro">
            <a:extLst>
              <a:ext uri="{FF2B5EF4-FFF2-40B4-BE49-F238E27FC236}">
                <a16:creationId xmlns:a16="http://schemas.microsoft.com/office/drawing/2014/main" id="{34596B80-82AD-B0BA-C868-E37B390901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460013" y="7199214"/>
            <a:ext cx="4472175" cy="2976029"/>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6">
            <a:extLst>
              <a:ext uri="{FF2B5EF4-FFF2-40B4-BE49-F238E27FC236}">
                <a16:creationId xmlns:a16="http://schemas.microsoft.com/office/drawing/2014/main" id="{7EA18094-5FBD-B1A1-A95A-9BF9242FF01F}"/>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268FED79-16C4-967B-C0A5-E11E57BD5C62}"/>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B222853E-2BA2-BD06-E919-F21CC3CCB16F}"/>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6567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00114-861A-2454-0E3F-A487FC928CC2}"/>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CBB9CBBD-8344-735F-DB6D-B9BF1014B1AF}"/>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5435B13-A295-0F31-122C-D4639927861C}"/>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456C2A7F-ED59-E6F7-02D0-8E3F656397AC}"/>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06889EA1-8069-6FCA-E150-1B9DE789BE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0CAC038C-3D27-8759-4C92-65FEF8E35362}"/>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 name="Imagem 2">
            <a:extLst>
              <a:ext uri="{FF2B5EF4-FFF2-40B4-BE49-F238E27FC236}">
                <a16:creationId xmlns:a16="http://schemas.microsoft.com/office/drawing/2014/main" id="{F6F2AE87-0491-A435-9C4F-1EEFA5D07575}"/>
              </a:ext>
            </a:extLst>
          </p:cNvPr>
          <p:cNvPicPr>
            <a:picLocks noChangeAspect="1"/>
          </p:cNvPicPr>
          <p:nvPr/>
        </p:nvPicPr>
        <p:blipFill>
          <a:blip r:embed="rId4"/>
          <a:stretch>
            <a:fillRect/>
          </a:stretch>
        </p:blipFill>
        <p:spPr>
          <a:xfrm>
            <a:off x="1840102" y="2574276"/>
            <a:ext cx="20543967" cy="9486569"/>
          </a:xfrm>
          <a:prstGeom prst="rect">
            <a:avLst/>
          </a:prstGeom>
        </p:spPr>
      </p:pic>
      <p:sp>
        <p:nvSpPr>
          <p:cNvPr id="4" name="Rectangle 6">
            <a:extLst>
              <a:ext uri="{FF2B5EF4-FFF2-40B4-BE49-F238E27FC236}">
                <a16:creationId xmlns:a16="http://schemas.microsoft.com/office/drawing/2014/main" id="{2E7CBCC1-E792-E8D0-E35C-0B74838DA9DB}"/>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58E86899-01C8-DD2D-8716-3636B610FA99}"/>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4BE47CA5-8187-0289-17EE-70C37B9F3B2F}"/>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4441034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2" y="2941040"/>
            <a:ext cx="13066294" cy="8217634"/>
          </a:xfrm>
          <a:prstGeom prst="rect">
            <a:avLst/>
          </a:prstGeom>
          <a:noFill/>
        </p:spPr>
        <p:txBody>
          <a:bodyPr wrap="square" rtlCol="0">
            <a:spAutoFit/>
          </a:bodyPr>
          <a:lstStyle/>
          <a:p>
            <a:pPr algn="ctr"/>
            <a:r>
              <a:rPr lang="pt-BR" sz="4400" b="1" dirty="0">
                <a:latin typeface="Futura Bk BT" panose="020B0502020204020303"/>
              </a:rPr>
              <a:t>Qual é a diferença entre Classe e Objeto</a:t>
            </a:r>
            <a:endParaRPr lang="pt-BR" sz="4400" dirty="0">
              <a:latin typeface="Futura Bk BT" panose="020B0502020204020303"/>
              <a:ea typeface="Tahoma" panose="020B0604030504040204" pitchFamily="34" charset="0"/>
              <a:cs typeface="Tahoma" panose="020B0604030504040204" pitchFamily="34" charset="0"/>
            </a:endParaRPr>
          </a:p>
          <a:p>
            <a:endParaRPr lang="pt-BR" sz="4400" dirty="0">
              <a:latin typeface="Futura Bk BT" panose="020B0502020204020303"/>
              <a:ea typeface="Tahoma" panose="020B0604030504040204" pitchFamily="34" charset="0"/>
              <a:cs typeface="Tahoma" panose="020B0604030504040204" pitchFamily="34" charset="0"/>
            </a:endParaRPr>
          </a:p>
          <a:p>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definição do tipo; </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representa um conjunto de objetos de mesmo tipo;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Classe = {obj1, obj2, obj3, …, </a:t>
            </a:r>
            <a:r>
              <a:rPr lang="pt-BR" sz="4400" dirty="0" err="1">
                <a:latin typeface="Futura Bk BT" panose="020B0502020204020303"/>
                <a:ea typeface="Tahoma" panose="020B0604030504040204" pitchFamily="34" charset="0"/>
                <a:cs typeface="Tahoma" panose="020B0604030504040204" pitchFamily="34" charset="0"/>
              </a:rPr>
              <a:t>objN</a:t>
            </a:r>
            <a:r>
              <a:rPr lang="pt-BR" sz="4400" dirty="0">
                <a:latin typeface="Futura Bk BT" panose="020B0502020204020303"/>
                <a:ea typeface="Tahoma" panose="020B0604030504040204" pitchFamily="34" charset="0"/>
                <a:cs typeface="Tahoma" panose="020B0604030504040204" pitchFamily="34" charset="0"/>
              </a:rPr>
              <a:t>}</a:t>
            </a:r>
          </a:p>
          <a:p>
            <a:endParaRPr lang="pt-BR" sz="4400" dirty="0">
              <a:latin typeface="Futura Bk BT" panose="020B0502020204020303"/>
              <a:ea typeface="Tahoma" panose="020B0604030504040204" pitchFamily="34" charset="0"/>
              <a:cs typeface="Tahoma" panose="020B0604030504040204" pitchFamily="34" charset="0"/>
            </a:endParaRPr>
          </a:p>
          <a:p>
            <a:r>
              <a:rPr lang="pt-BR" sz="4400" dirty="0">
                <a:latin typeface="Futura Bk BT" panose="020B0502020204020303"/>
                <a:ea typeface="Tahoma" panose="020B0604030504040204" pitchFamily="34" charset="0"/>
                <a:cs typeface="Tahoma" panose="020B0604030504040204" pitchFamily="34" charset="0"/>
              </a:rPr>
              <a:t>Objeto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cada instância derivada da 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 elemento do conjunto representado pela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50299" y="2268082"/>
            <a:ext cx="3074255" cy="2794777"/>
          </a:xfrm>
          <a:prstGeom prst="rect">
            <a:avLst/>
          </a:prstGeom>
          <a:noFill/>
          <a:extLst>
            <a:ext uri="{909E8E84-426E-40DD-AFC4-6F175D3DCCD1}">
              <a14:hiddenFill xmlns:a14="http://schemas.microsoft.com/office/drawing/2010/main">
                <a:solidFill>
                  <a:srgbClr val="FFFFFF"/>
                </a:solidFill>
              </a14:hiddenFill>
            </a:ext>
          </a:extLst>
        </p:spPr>
      </p:pic>
      <p:sp>
        <p:nvSpPr>
          <p:cNvPr id="14" name="Seta: para a Direita 13">
            <a:extLst>
              <a:ext uri="{FF2B5EF4-FFF2-40B4-BE49-F238E27FC236}">
                <a16:creationId xmlns:a16="http://schemas.microsoft.com/office/drawing/2014/main" id="{1FBD7411-EC5E-94BF-727B-2200E3EDC433}"/>
              </a:ext>
            </a:extLst>
          </p:cNvPr>
          <p:cNvSpPr/>
          <p:nvPr/>
        </p:nvSpPr>
        <p:spPr>
          <a:xfrm rot="7365948">
            <a:off x="14989163" y="5115230"/>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A42452EA-21FF-2B16-0C75-FB2CCE013A53}"/>
              </a:ext>
            </a:extLst>
          </p:cNvPr>
          <p:cNvPicPr>
            <a:picLocks noChangeAspect="1"/>
          </p:cNvPicPr>
          <p:nvPr/>
        </p:nvPicPr>
        <p:blipFill>
          <a:blip r:embed="rId5"/>
          <a:stretch>
            <a:fillRect/>
          </a:stretch>
        </p:blipFill>
        <p:spPr>
          <a:xfrm>
            <a:off x="14219113" y="6348688"/>
            <a:ext cx="1371600" cy="2628900"/>
          </a:xfrm>
          <a:prstGeom prst="rect">
            <a:avLst/>
          </a:prstGeom>
        </p:spPr>
      </p:pic>
      <p:pic>
        <p:nvPicPr>
          <p:cNvPr id="22" name="Imagem 21">
            <a:extLst>
              <a:ext uri="{FF2B5EF4-FFF2-40B4-BE49-F238E27FC236}">
                <a16:creationId xmlns:a16="http://schemas.microsoft.com/office/drawing/2014/main" id="{3138917A-FE4C-8CE5-12E9-00780DAEAE5F}"/>
              </a:ext>
            </a:extLst>
          </p:cNvPr>
          <p:cNvPicPr>
            <a:picLocks noChangeAspect="1"/>
          </p:cNvPicPr>
          <p:nvPr/>
        </p:nvPicPr>
        <p:blipFill>
          <a:blip r:embed="rId6"/>
          <a:stretch>
            <a:fillRect/>
          </a:stretch>
        </p:blipFill>
        <p:spPr>
          <a:xfrm>
            <a:off x="17795833" y="6244746"/>
            <a:ext cx="1828800" cy="2400300"/>
          </a:xfrm>
          <a:prstGeom prst="rect">
            <a:avLst/>
          </a:prstGeom>
        </p:spPr>
      </p:pic>
      <p:pic>
        <p:nvPicPr>
          <p:cNvPr id="26" name="Imagem 25">
            <a:extLst>
              <a:ext uri="{FF2B5EF4-FFF2-40B4-BE49-F238E27FC236}">
                <a16:creationId xmlns:a16="http://schemas.microsoft.com/office/drawing/2014/main" id="{BE179207-E818-85DA-DF8A-1710DCC7095D}"/>
              </a:ext>
            </a:extLst>
          </p:cNvPr>
          <p:cNvPicPr>
            <a:picLocks noChangeAspect="1"/>
          </p:cNvPicPr>
          <p:nvPr/>
        </p:nvPicPr>
        <p:blipFill>
          <a:blip r:embed="rId7"/>
          <a:stretch>
            <a:fillRect/>
          </a:stretch>
        </p:blipFill>
        <p:spPr>
          <a:xfrm>
            <a:off x="21389891" y="6143625"/>
            <a:ext cx="1704975" cy="2343150"/>
          </a:xfrm>
          <a:prstGeom prst="rect">
            <a:avLst/>
          </a:prstGeom>
        </p:spPr>
      </p:pic>
      <p:sp>
        <p:nvSpPr>
          <p:cNvPr id="27" name="TextBox 8">
            <a:extLst>
              <a:ext uri="{FF2B5EF4-FFF2-40B4-BE49-F238E27FC236}">
                <a16:creationId xmlns:a16="http://schemas.microsoft.com/office/drawing/2014/main" id="{2155C51D-269D-332E-54FE-5D080A11F9A4}"/>
              </a:ext>
            </a:extLst>
          </p:cNvPr>
          <p:cNvSpPr txBox="1"/>
          <p:nvPr/>
        </p:nvSpPr>
        <p:spPr>
          <a:xfrm>
            <a:off x="12801600" y="9427391"/>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Maria</a:t>
            </a:r>
          </a:p>
          <a:p>
            <a:pPr algn="ctr"/>
            <a:r>
              <a:rPr lang="pt-BR" sz="1800" dirty="0">
                <a:latin typeface="Futura Bk BT" panose="020B0502020204020303"/>
                <a:ea typeface="Tahoma" panose="020B0604030504040204" pitchFamily="34" charset="0"/>
                <a:cs typeface="Tahoma" panose="020B0604030504040204" pitchFamily="34" charset="0"/>
              </a:rPr>
              <a:t>matrícula:20230001</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15/10/2017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28" name="Seta: para a Direita 27">
            <a:extLst>
              <a:ext uri="{FF2B5EF4-FFF2-40B4-BE49-F238E27FC236}">
                <a16:creationId xmlns:a16="http://schemas.microsoft.com/office/drawing/2014/main" id="{87EF16FB-08F9-100E-1C64-FA7FF3B83534}"/>
              </a:ext>
            </a:extLst>
          </p:cNvPr>
          <p:cNvSpPr/>
          <p:nvPr/>
        </p:nvSpPr>
        <p:spPr>
          <a:xfrm rot="2756783">
            <a:off x="21873762" y="5119002"/>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9" name="Seta: para a Direita 28">
            <a:extLst>
              <a:ext uri="{FF2B5EF4-FFF2-40B4-BE49-F238E27FC236}">
                <a16:creationId xmlns:a16="http://schemas.microsoft.com/office/drawing/2014/main" id="{68F80813-1094-8A05-AF51-4B95F5A8BD13}"/>
              </a:ext>
            </a:extLst>
          </p:cNvPr>
          <p:cNvSpPr/>
          <p:nvPr/>
        </p:nvSpPr>
        <p:spPr>
          <a:xfrm rot="5614714">
            <a:off x="18341617" y="5208536"/>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30" name="TextBox 8">
            <a:extLst>
              <a:ext uri="{FF2B5EF4-FFF2-40B4-BE49-F238E27FC236}">
                <a16:creationId xmlns:a16="http://schemas.microsoft.com/office/drawing/2014/main" id="{394F84C0-19D5-2AFD-2A45-9705703BD709}"/>
              </a:ext>
            </a:extLst>
          </p:cNvPr>
          <p:cNvSpPr txBox="1"/>
          <p:nvPr/>
        </p:nvSpPr>
        <p:spPr>
          <a:xfrm>
            <a:off x="16457050" y="9479047"/>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João</a:t>
            </a:r>
          </a:p>
          <a:p>
            <a:pPr algn="ctr"/>
            <a:r>
              <a:rPr lang="pt-BR" sz="1800" dirty="0">
                <a:latin typeface="Futura Bk BT" panose="020B0502020204020303"/>
                <a:ea typeface="Tahoma" panose="020B0604030504040204" pitchFamily="34" charset="0"/>
                <a:cs typeface="Tahoma" panose="020B0604030504040204" pitchFamily="34" charset="0"/>
              </a:rPr>
              <a:t>matrícula:20230002</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10/08/2017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31" name="TextBox 8">
            <a:extLst>
              <a:ext uri="{FF2B5EF4-FFF2-40B4-BE49-F238E27FC236}">
                <a16:creationId xmlns:a16="http://schemas.microsoft.com/office/drawing/2014/main" id="{9BCCDACE-EDE1-2098-AA46-836A22CB9248}"/>
              </a:ext>
            </a:extLst>
          </p:cNvPr>
          <p:cNvSpPr txBox="1"/>
          <p:nvPr/>
        </p:nvSpPr>
        <p:spPr>
          <a:xfrm>
            <a:off x="20245434" y="9530703"/>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Lia</a:t>
            </a:r>
          </a:p>
          <a:p>
            <a:pPr algn="ctr"/>
            <a:r>
              <a:rPr lang="pt-BR" sz="1800" dirty="0">
                <a:latin typeface="Futura Bk BT" panose="020B0502020204020303"/>
                <a:ea typeface="Tahoma" panose="020B0604030504040204" pitchFamily="34" charset="0"/>
                <a:cs typeface="Tahoma" panose="020B0604030504040204" pitchFamily="34" charset="0"/>
              </a:rPr>
              <a:t>matrícula:20230003</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20/12/2017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15" name="Rectangle 6">
            <a:extLst>
              <a:ext uri="{FF2B5EF4-FFF2-40B4-BE49-F238E27FC236}">
                <a16:creationId xmlns:a16="http://schemas.microsoft.com/office/drawing/2014/main" id="{4D243B69-68B8-F7B7-4DB3-3D730695FE57}"/>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DDB5252D-B252-57D8-C230-783DE8540DF9}"/>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21</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EF3CC30D-DDAA-22B2-8E77-B03AA6DB429B}"/>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78486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7828156" y="2805433"/>
            <a:ext cx="15998632" cy="8894743"/>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Antônia é a nova estagiária de Informática da Secretária de Educação de um pequeno município do interior de Minas Gerais. Infelizmente o munícipio não tem orçamento para comprar uma solução de mercado para gestão da Biblioteca, sendo assim o prefeito quer que seja feito um sistema para automatizar as atividades rotineiras da única biblioteca da cidade.</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O prefeito comprou vários livros, contudo a conduta rigorosa da bibliotecária Sra. Clotilde tem afastado os leitores da biblioteca. O prefeito quer que o sistema permita qualquer pessoa da cidade pesquise os livros disponíveis pela internet podendo ser pesquisado pelo Nome do Autor, Título ou Assunto. Ele também quer que o sistema agilize o empréstimo e a verificação de quem está com o empréstimo atrasado.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Diante desta demanda, o Secretário de Educação solicitou que a nova estagiária Antônia fosse na biblioteca da cidade para conversar com a bibliotecária Sra. Clotilde para levantar os requisitos do novo sistema.</a:t>
            </a:r>
          </a:p>
          <a:p>
            <a:pPr algn="just"/>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277638" y="7993092"/>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2277637" y="3308789"/>
            <a:ext cx="4337571" cy="4337571"/>
          </a:xfrm>
          <a:prstGeom prst="rect">
            <a:avLst/>
          </a:prstGeom>
        </p:spPr>
      </p:pic>
      <p:sp>
        <p:nvSpPr>
          <p:cNvPr id="15" name="Rectangle 6">
            <a:extLst>
              <a:ext uri="{FF2B5EF4-FFF2-40B4-BE49-F238E27FC236}">
                <a16:creationId xmlns:a16="http://schemas.microsoft.com/office/drawing/2014/main" id="{DE2107D5-1D36-D76E-B0ED-BBAB86BCB30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5CCA204B-F8F8-FC55-9C0E-28F6569527E2}"/>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9C018A4F-1AF1-7563-4BC5-C7F4F41C2C74}"/>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57998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06413" y="2895651"/>
            <a:ext cx="15405395"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Assim que a estagiária chegou na biblioteca, a Sra. Clotilde a interpelou com os seguintes dizeres:</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“Estou cansada dessa gentalha que vem aqui coloca as mãos sujas nos meus livros fora as pessoas que os devolvem com rabiscos. Aqui nessa biblioteca só eu posso pegar nos livros antes do empréstimo. Senão eles pegam, folheiam, sujam e coloca na estante errada mesmo eu pedindo para eles colocarem no carrinho perto do balcão.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Você é a menina que veio a pedido do prefeito, certo? Bom, acho totalmente desnecessário um sistema já que eu dou conta. Mas vou explicar as regras daqui. Para pegar livro emprestado tem que ser aluno matriculado nas escolas da cidade ou morador da cidade. Podem ficar com até três livros emprestados e o tempo do empréstimo é de 15 (quinze) dias. Só pode renovar o empréstimo uma única vez. Antes de pedir empréstimo, o estudante ou morador deve estar cadastrado aqui. Para o cadastro é necessário a carteirinha de estudante ou comprovante de residência. Só estudante com matrícula ativa na escola pode pegar livro.” </a:t>
            </a:r>
            <a:endParaRPr lang="pt-BR" sz="2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17969246" y="5129096"/>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5" name="Rectangle 6">
            <a:extLst>
              <a:ext uri="{FF2B5EF4-FFF2-40B4-BE49-F238E27FC236}">
                <a16:creationId xmlns:a16="http://schemas.microsoft.com/office/drawing/2014/main" id="{7A00851B-A42E-84A8-1812-DD83B034249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22F63DE8-6C67-1CDB-8891-4A50D804A00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42FB718-3F5D-DE98-550B-A11C344F42FE}"/>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1407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4471335" y="2909069"/>
            <a:ext cx="15998632"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estagiária Antônia anotou tudo que a Sra. Clotilde falou e no fim ela perguntou: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marL="457200" indent="-457200" algn="just">
              <a:buFontTx/>
              <a:buChar char="-"/>
            </a:pPr>
            <a:r>
              <a:rPr lang="pt-BR" sz="3200" dirty="0">
                <a:latin typeface="Futura Bk BT" panose="020B0502020204020303" pitchFamily="34" charset="0"/>
                <a:ea typeface="Tahoma" panose="020B0604030504040204" pitchFamily="34" charset="0"/>
                <a:cs typeface="Tahoma" panose="020B0604030504040204" pitchFamily="34" charset="0"/>
              </a:rPr>
              <a:t>Você poderia descrever em detalhes as principais atividades da biblioteca?</a:t>
            </a:r>
          </a:p>
          <a:p>
            <a:pPr marL="457200" indent="-457200" algn="just">
              <a:buFontTx/>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Sra. Clotilde respondeu: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 Ora, você nunca esteve numa biblioteca antes? Inicialmente, o leitor pesquisa o livro em uma das 3 (três) gavetas de ficha (Autor, Título e Assunto). Ele anota os dados da ficha do livro e traz aqui no balcão. Eu verifico se o livro está emprestado. Caso o livro esteja aqui, eu peço a identificação do leitor e verifico se o cadastro dele está ok. Se tiver tudo certo, eu pego livro na estante e carimbo a data de devolução na ficha na contracapa. Falo bem alto que só pode renovar por uma vez e se devolver com atraso paga uma multa de R$ 0,50 por dia. Pouca gente paga a multa, mas se tiver devendo não pega mais empréstimo. Eu verifico todos os dias os livros que estão atrasados e ligo para as pessoas cobrando a devolução. Se não tiver sido renovado ainda, eu dou a opção de renovar por uma única vez.</a:t>
            </a:r>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0979465" y="5739461"/>
            <a:ext cx="2846678" cy="284667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928570" y="5857227"/>
            <a:ext cx="2846678" cy="2846678"/>
          </a:xfrm>
          <a:prstGeom prst="rect">
            <a:avLst/>
          </a:prstGeom>
        </p:spPr>
      </p:pic>
      <p:sp>
        <p:nvSpPr>
          <p:cNvPr id="15" name="Rectangle 6">
            <a:extLst>
              <a:ext uri="{FF2B5EF4-FFF2-40B4-BE49-F238E27FC236}">
                <a16:creationId xmlns:a16="http://schemas.microsoft.com/office/drawing/2014/main" id="{0B8460BC-B516-16A1-36E4-0FA6CFBA983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21194DE6-4660-D20E-C8EA-473468CE419E}"/>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3BFCECD3-0E9C-F4D4-1413-FF5E199E962A}"/>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54004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319024" y="3376418"/>
            <a:ext cx="17232352" cy="7786747"/>
          </a:xfrm>
          <a:prstGeom prst="rect">
            <a:avLst/>
          </a:prstGeom>
          <a:noFill/>
        </p:spPr>
        <p:txBody>
          <a:bodyPr wrap="square" rtlCol="0">
            <a:spAutoFit/>
          </a:bodyPr>
          <a:lstStyle/>
          <a:p>
            <a:pPr algn="just"/>
            <a:r>
              <a:rPr lang="pt-BR" sz="5000" dirty="0">
                <a:latin typeface="Futura Bk BT" panose="020B0502020204020303"/>
              </a:rPr>
              <a:t>A partir da entrevista com a bibliotecária e utilizando o poder da abstração, faça as seguintes atividades: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entidades envolvidas (atores e objetos) no contexto (domínio) da SI Biblioteca;</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os atributos (campos) das entidades do item 1;</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ações (transações) do SI Biblioteca.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471DE914-F32C-5468-629E-E54BBC45030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3EC7BEF0-FEC0-FA49-93F4-D34A3BB0929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25</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14A4EBD8-A1C1-9F3C-0732-AC72F51DD5E7}"/>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8822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3" y="2626312"/>
            <a:ext cx="18171009" cy="9787295"/>
          </a:xfrm>
          <a:prstGeom prst="rect">
            <a:avLst/>
          </a:prstGeom>
          <a:noFill/>
        </p:spPr>
        <p:txBody>
          <a:bodyPr wrap="square" rtlCol="0">
            <a:spAutoFit/>
          </a:bodyPr>
          <a:lstStyle/>
          <a:p>
            <a:pPr algn="just"/>
            <a:r>
              <a:rPr lang="pt-BR" sz="6000" b="1" dirty="0">
                <a:latin typeface="Futura Bk BT" panose="020B0502020204020303"/>
              </a:rPr>
              <a:t>Como identificar esses elementos (entidades)?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Alguns são bem óbvios (Leitor e Livro), mas outros estão implícitos que requerem maior maturidade daquele que está fazendo o levantamento de requisitos.</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Após enumerar as entidades e ações óbvias, pode adotar seguinte estratégia:</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Listar as etapas do fluxo principal do sistema;</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1 –  Isole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2 – Analise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3 – Isole e analise os verbos;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4 – Para cada conceito verifique se ele é composto com outras partes do sistema.</a:t>
            </a:r>
            <a:endParaRPr lang="pt-BR" sz="5000" dirty="0">
              <a:latin typeface="Futura Bk BT" panose="020B0502020204020303"/>
              <a:ea typeface="Tahoma" panose="020B0604030504040204" pitchFamily="34" charset="0"/>
              <a:cs typeface="Tahoma" panose="020B0604030504040204" pitchFamily="34" charset="0"/>
            </a:endParaRP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1030C6A9-2DFD-7CF6-4462-CAB5E859010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68A01769-6579-5B39-0BC1-E38FD03EE10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C8B70AB-4D5F-2E1C-D882-A1D52D06AF0F}"/>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4175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chega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balcão</a:t>
            </a:r>
            <a:r>
              <a:rPr lang="pt-BR" sz="5000" dirty="0">
                <a:latin typeface="Futura Bk BT" panose="020B0502020204020303"/>
                <a:ea typeface="Tahoma" panose="020B0604030504040204" pitchFamily="34" charset="0"/>
                <a:cs typeface="Tahoma" panose="020B0604030504040204" pitchFamily="34" charset="0"/>
              </a:rPr>
              <a:t> de atendimento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 e diz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que deseja emprestar um ou mais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seleciona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opção</a:t>
            </a:r>
            <a:r>
              <a:rPr lang="pt-BR" sz="5000" dirty="0">
                <a:latin typeface="Futura Bk BT" panose="020B0502020204020303"/>
                <a:ea typeface="Tahoma" panose="020B0604030504040204" pitchFamily="34" charset="0"/>
                <a:cs typeface="Tahoma" panose="020B0604030504040204" pitchFamily="34" charset="0"/>
              </a:rPr>
              <a:t> para adicionar um novo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empréstimo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sua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identidade</a:t>
            </a:r>
            <a:r>
              <a:rPr lang="pt-BR" sz="5000" dirty="0">
                <a:latin typeface="Futura Bk BT" panose="020B0502020204020303"/>
                <a:ea typeface="Tahoma" panose="020B0604030504040204" pitchFamily="34" charset="0"/>
                <a:cs typeface="Tahoma" panose="020B0604030504040204" pitchFamily="34" charset="0"/>
              </a:rPr>
              <a:t>, seja de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estudante</a:t>
            </a:r>
            <a:r>
              <a:rPr lang="pt-BR" sz="5000" dirty="0">
                <a:latin typeface="Futura Bk BT" panose="020B0502020204020303"/>
                <a:ea typeface="Tahoma" panose="020B0604030504040204" pitchFamily="34" charset="0"/>
                <a:cs typeface="Tahoma" panose="020B0604030504040204" pitchFamily="34" charset="0"/>
              </a:rPr>
              <a:t> ou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morador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identificação do leitor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exibe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nome do leitor</a:t>
            </a:r>
            <a:r>
              <a:rPr lang="pt-BR" sz="5000" dirty="0">
                <a:latin typeface="Futura Bk BT" panose="020B0502020204020303"/>
                <a:ea typeface="Tahoma" panose="020B0604030504040204" pitchFamily="34" charset="0"/>
                <a:cs typeface="Tahoma" panose="020B0604030504040204" pitchFamily="34" charset="0"/>
              </a:rPr>
              <a:t> e sua situação.</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os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a serem emprestados.</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Para cada um deles,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informa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data de devolução </a:t>
            </a:r>
            <a:r>
              <a:rPr lang="pt-BR" sz="5000" dirty="0">
                <a:latin typeface="Futura Bk BT" panose="020B0502020204020303"/>
                <a:ea typeface="Tahoma" panose="020B0604030504040204" pitchFamily="34" charset="0"/>
                <a:cs typeface="Tahoma" panose="020B0604030504040204" pitchFamily="34" charset="0"/>
              </a:rPr>
              <a:t>de cada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a:t>
            </a:r>
            <a:r>
              <a:rPr lang="pt-BR" sz="5000" dirty="0">
                <a:latin typeface="Futura Bk BT" panose="020B0502020204020303"/>
                <a:ea typeface="Tahoma" panose="020B0604030504040204" pitchFamily="34" charset="0"/>
                <a:cs typeface="Tahoma" panose="020B0604030504040204" pitchFamily="34" charset="0"/>
              </a:rPr>
              <a:t>.</a:t>
            </a:r>
          </a:p>
        </p:txBody>
      </p:sp>
      <p:sp>
        <p:nvSpPr>
          <p:cNvPr id="14" name="Rectangle 6">
            <a:extLst>
              <a:ext uri="{FF2B5EF4-FFF2-40B4-BE49-F238E27FC236}">
                <a16:creationId xmlns:a16="http://schemas.microsoft.com/office/drawing/2014/main" id="{207B5633-8832-B9B4-87AE-4F5C3C162C07}"/>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C807BB92-B8A2-F255-BF5C-0052421E691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27</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0977A499-0926-49B8-5AD1-5CFF514E8FC8}"/>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27097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1 – Isolar os substantivos</a:t>
            </a:r>
          </a:p>
        </p:txBody>
      </p:sp>
      <p:sp>
        <p:nvSpPr>
          <p:cNvPr id="15" name="Rectangle 6">
            <a:extLst>
              <a:ext uri="{FF2B5EF4-FFF2-40B4-BE49-F238E27FC236}">
                <a16:creationId xmlns:a16="http://schemas.microsoft.com/office/drawing/2014/main" id="{9D8A9D0A-B33E-7857-DFBA-0702863A05DC}"/>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B923D508-DAE0-E7E3-1C33-ED196B02139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9BDF513C-356F-76C9-D0AC-68C213340C53}"/>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74207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98707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2: Análise dos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substantivo, verifique se é relacionado a assuntos importantes no domínio do sistema.</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Descarte aqueles que:</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fogem do escopo do sistema</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similares a outros conceitos já identificados</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propriedades de outros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Lembre-se:</a:t>
            </a:r>
          </a:p>
          <a:p>
            <a:pPr algn="just"/>
            <a:r>
              <a:rPr lang="pt-BR" sz="4400" dirty="0">
                <a:latin typeface="Futura Bk BT" panose="020B0502020204020303"/>
                <a:ea typeface="Tahoma" panose="020B0604030504040204" pitchFamily="34" charset="0"/>
                <a:cs typeface="Tahoma" panose="020B0604030504040204" pitchFamily="34" charset="0"/>
              </a:rPr>
              <a:t>	Conceitos relevantes são aqueles que se referem a entidades que têm que ser lembradas pelo sistema: fazem algo, sabem algo, conhecem algo, ... </a:t>
            </a:r>
          </a:p>
        </p:txBody>
      </p:sp>
      <p:sp>
        <p:nvSpPr>
          <p:cNvPr id="14" name="Rectangle 6">
            <a:extLst>
              <a:ext uri="{FF2B5EF4-FFF2-40B4-BE49-F238E27FC236}">
                <a16:creationId xmlns:a16="http://schemas.microsoft.com/office/drawing/2014/main" id="{9EBD9EAC-0E93-4193-2121-BFAAF0BD095A}"/>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6C98C5B3-4211-6870-CEFB-5E9DB50E4FD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29</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D9E578A8-7605-7C9C-DE24-FE5471F2AB48}"/>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95644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26237-FB0A-E6AA-2D38-3B3B0C90439C}"/>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FB2A42FF-7DFE-6B97-407D-1E7380A643A9}"/>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877FD59-3AE5-A74A-27DA-8613A6BAB50A}"/>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DDA42015-7D6C-19FF-2F93-BAB10C6AEB8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App. Linhas de Comando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C75802E3-035A-B545-2CF7-014173390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B165BE-D93C-B040-5B3F-68D576C7F671}"/>
              </a:ext>
            </a:extLst>
          </p:cNvPr>
          <p:cNvSpPr txBox="1"/>
          <p:nvPr/>
        </p:nvSpPr>
        <p:spPr>
          <a:xfrm>
            <a:off x="824554" y="2733230"/>
            <a:ext cx="22107634" cy="8402300"/>
          </a:xfrm>
          <a:prstGeom prst="rect">
            <a:avLst/>
          </a:prstGeom>
          <a:noFill/>
        </p:spPr>
        <p:txBody>
          <a:bodyPr wrap="square" numCol="1" rtlCol="0">
            <a:spAutoFit/>
          </a:bodyPr>
          <a:lstStyle/>
          <a:p>
            <a:pPr algn="just"/>
            <a:r>
              <a:rPr lang="pt-BR" b="1" dirty="0">
                <a:latin typeface="Futura Bk BT" panose="020B0502020204020303"/>
              </a:rPr>
              <a:t>Descrição:</a:t>
            </a:r>
          </a:p>
          <a:p>
            <a:pPr algn="just"/>
            <a:r>
              <a:rPr lang="pt-BR" dirty="0">
                <a:latin typeface="Futura Bk BT" panose="020B0502020204020303"/>
              </a:rPr>
              <a:t>	Aplicações de Linha de Comando são softwares que interagem com o usuário por meio de uma interface de texto, em que os comandos são inseridos diretamente no terminal ou prompt de comando.</a:t>
            </a:r>
          </a:p>
          <a:p>
            <a:pPr algn="just"/>
            <a:endParaRPr lang="pt-BR" dirty="0">
              <a:latin typeface="Futura Bk BT" panose="020B0502020204020303"/>
            </a:endParaRPr>
          </a:p>
          <a:p>
            <a:pPr algn="just"/>
            <a:r>
              <a:rPr lang="pt-BR" b="1" dirty="0">
                <a:latin typeface="Futura Bk BT" panose="020B0502020204020303"/>
              </a:rPr>
              <a:t>Vantagens</a:t>
            </a:r>
          </a:p>
          <a:p>
            <a:pPr marL="1485900" lvl="1" indent="-571500" algn="just">
              <a:buFont typeface="Arial" panose="020B0604020202020204" pitchFamily="34" charset="0"/>
              <a:buChar char="•"/>
            </a:pPr>
            <a:r>
              <a:rPr lang="pt-BR" dirty="0">
                <a:latin typeface="Futura Bk BT" panose="020B0502020204020303"/>
              </a:rPr>
              <a:t>Performance: Geralmente, são mais leves e rápidas.</a:t>
            </a:r>
          </a:p>
          <a:p>
            <a:pPr marL="1485900" lvl="1" indent="-571500" algn="just">
              <a:buFont typeface="Arial" panose="020B0604020202020204" pitchFamily="34" charset="0"/>
              <a:buChar char="•"/>
            </a:pPr>
            <a:r>
              <a:rPr lang="pt-BR" dirty="0">
                <a:latin typeface="Futura Bk BT" panose="020B0502020204020303"/>
              </a:rPr>
              <a:t>Automação: Facilita a automação de tarefas por scripts.</a:t>
            </a:r>
          </a:p>
          <a:p>
            <a:pPr marL="1485900" lvl="1" indent="-571500" algn="just">
              <a:buFont typeface="Arial" panose="020B0604020202020204" pitchFamily="34" charset="0"/>
              <a:buChar char="•"/>
            </a:pPr>
            <a:r>
              <a:rPr lang="pt-BR" dirty="0">
                <a:latin typeface="Futura Bk BT" panose="020B0502020204020303"/>
              </a:rPr>
              <a:t>Recursos do sistema: Consome menos memória e processamento.</a:t>
            </a:r>
          </a:p>
          <a:p>
            <a:pPr marL="1485900" lvl="1" indent="-571500" algn="just">
              <a:buFont typeface="Arial" panose="020B0604020202020204" pitchFamily="34" charset="0"/>
              <a:buChar char="•"/>
            </a:pPr>
            <a:r>
              <a:rPr lang="pt-BR" dirty="0">
                <a:latin typeface="Futura Bk BT" panose="020B0502020204020303"/>
              </a:rPr>
              <a:t>Acessibilidade Remota: Fácil de usar em ambientes remotos via SSH.</a:t>
            </a:r>
          </a:p>
          <a:p>
            <a:pPr algn="just"/>
            <a:endParaRPr lang="pt-BR" dirty="0">
              <a:latin typeface="Futura Bk BT" panose="020B0502020204020303"/>
            </a:endParaRPr>
          </a:p>
          <a:p>
            <a:pPr algn="just"/>
            <a:r>
              <a:rPr lang="pt-BR" b="1" dirty="0">
                <a:latin typeface="Futura Bk BT" panose="020B0502020204020303"/>
              </a:rPr>
              <a:t>Desvantagens:</a:t>
            </a:r>
          </a:p>
          <a:p>
            <a:pPr marL="1485900" lvl="1" indent="-571500" algn="just">
              <a:buFont typeface="Arial" panose="020B0604020202020204" pitchFamily="34" charset="0"/>
              <a:buChar char="•"/>
            </a:pPr>
            <a:r>
              <a:rPr lang="pt-BR" dirty="0">
                <a:latin typeface="Futura Bk BT" panose="020B0502020204020303"/>
              </a:rPr>
              <a:t>Curva de aprendizado: Requer que o usuário aprenda e memorize comandos específicos.</a:t>
            </a:r>
          </a:p>
          <a:p>
            <a:pPr marL="1485900" lvl="1" indent="-571500" algn="just">
              <a:buFont typeface="Arial" panose="020B0604020202020204" pitchFamily="34" charset="0"/>
              <a:buChar char="•"/>
            </a:pPr>
            <a:r>
              <a:rPr lang="pt-BR" dirty="0">
                <a:latin typeface="Futura Bk BT" panose="020B0502020204020303"/>
              </a:rPr>
              <a:t>Interface: Menos intuitivo e visualmente amigável para usuários finais.</a:t>
            </a:r>
          </a:p>
          <a:p>
            <a:pPr marL="1485900" lvl="1" indent="-571500" algn="just">
              <a:buFont typeface="Arial" panose="020B0604020202020204" pitchFamily="34" charset="0"/>
              <a:buChar char="•"/>
            </a:pPr>
            <a:r>
              <a:rPr lang="pt-BR" dirty="0">
                <a:latin typeface="Futura Bk BT" panose="020B0502020204020303"/>
              </a:rPr>
              <a:t>Funcionalidade limitada: Em geral, são menos interativas, o que pode limitar seu uso.</a:t>
            </a:r>
          </a:p>
        </p:txBody>
      </p:sp>
      <p:sp>
        <p:nvSpPr>
          <p:cNvPr id="3" name="AutoShape 2" descr="CLI - 나무위키">
            <a:extLst>
              <a:ext uri="{FF2B5EF4-FFF2-40B4-BE49-F238E27FC236}">
                <a16:creationId xmlns:a16="http://schemas.microsoft.com/office/drawing/2014/main" id="{865331B1-7899-2F47-80AE-ABAF86A87D69}"/>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4" descr="clireplacement">
            <a:extLst>
              <a:ext uri="{FF2B5EF4-FFF2-40B4-BE49-F238E27FC236}">
                <a16:creationId xmlns:a16="http://schemas.microsoft.com/office/drawing/2014/main" id="{9CB9BDB5-312F-394F-1661-884974C9F688}"/>
              </a:ext>
            </a:extLst>
          </p:cNvPr>
          <p:cNvSpPr>
            <a:spLocks noChangeAspect="1" noChangeArrowheads="1"/>
          </p:cNvSpPr>
          <p:nvPr/>
        </p:nvSpPr>
        <p:spPr bwMode="auto">
          <a:xfrm>
            <a:off x="12191999" y="68579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AutoShape 6" descr="clireplacement">
            <a:extLst>
              <a:ext uri="{FF2B5EF4-FFF2-40B4-BE49-F238E27FC236}">
                <a16:creationId xmlns:a16="http://schemas.microsoft.com/office/drawing/2014/main" id="{8BAE73D1-EEB1-3AF0-FEA1-A695B55F8524}"/>
              </a:ext>
            </a:extLst>
          </p:cNvPr>
          <p:cNvSpPr>
            <a:spLocks noChangeAspect="1" noChangeArrowheads="1"/>
          </p:cNvSpPr>
          <p:nvPr/>
        </p:nvSpPr>
        <p:spPr bwMode="auto">
          <a:xfrm>
            <a:off x="12344399" y="70103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2" name="Rectangle 6">
            <a:extLst>
              <a:ext uri="{FF2B5EF4-FFF2-40B4-BE49-F238E27FC236}">
                <a16:creationId xmlns:a16="http://schemas.microsoft.com/office/drawing/2014/main" id="{97392821-F58B-B3A6-4762-DA0A5331C81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5381CDF7-E4F7-5CCC-26E3-B37D5F37ED62}"/>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12" name="Espaço Reservado para Rodapé 2">
            <a:extLst>
              <a:ext uri="{FF2B5EF4-FFF2-40B4-BE49-F238E27FC236}">
                <a16:creationId xmlns:a16="http://schemas.microsoft.com/office/drawing/2014/main" id="{1677BB3B-57E7-C18C-88AF-083EBE86649C}"/>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4613487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2 – Analise os substantivos</a:t>
            </a:r>
          </a:p>
        </p:txBody>
      </p:sp>
      <p:sp>
        <p:nvSpPr>
          <p:cNvPr id="15" name="Rectangle 6">
            <a:extLst>
              <a:ext uri="{FF2B5EF4-FFF2-40B4-BE49-F238E27FC236}">
                <a16:creationId xmlns:a16="http://schemas.microsoft.com/office/drawing/2014/main" id="{E0FA101C-AA1D-42E9-F2A2-CDDDF985413E}"/>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1C3FEDC7-629F-32B6-DC8D-D122A231C22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30</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DD74246F-11BB-712F-5C68-293EDB9FD55F}"/>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08181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14041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3: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Isole os verbos que poderiam ser transformados em substantivos (possivelmente com a ajuda de outras palavras).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Concentre-se nos verbos que representam ações de interesse para o sistema, ou seja, aqueles relacionados a eventos e transações que possuem informações importantes e que devem ser lembradas pelo sistema. </a:t>
            </a:r>
          </a:p>
          <a:p>
            <a:pPr algn="just"/>
            <a:endParaRPr lang="pt-BR" sz="4400" dirty="0">
              <a:latin typeface="Futura Bk BT" panose="020B0502020204020303"/>
              <a:ea typeface="Tahoma" panose="020B0604030504040204" pitchFamily="34" charset="0"/>
              <a:cs typeface="Tahoma" panose="020B0604030504040204" pitchFamily="34" charset="0"/>
            </a:endParaRPr>
          </a:p>
        </p:txBody>
      </p:sp>
      <p:sp>
        <p:nvSpPr>
          <p:cNvPr id="4" name="Rectangle 6">
            <a:extLst>
              <a:ext uri="{FF2B5EF4-FFF2-40B4-BE49-F238E27FC236}">
                <a16:creationId xmlns:a16="http://schemas.microsoft.com/office/drawing/2014/main" id="{E314F90C-4C29-B0DB-7064-2962EAA6D8A5}"/>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2881BF9-A1A5-9B84-6CD9-3107E67CA5E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31</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896DDCA3-3EE9-C484-4693-5B13164E745E}"/>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4601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Leitor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chega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balcão de atendimento da biblioteca 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diz</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atendente que deseja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emprestar</a:t>
            </a:r>
            <a:r>
              <a:rPr lang="pt-BR" sz="5000" dirty="0">
                <a:solidFill>
                  <a:srgbClr val="FF0000"/>
                </a:solidFill>
                <a:latin typeface="Futura Bk BT" panose="020B0502020204020303"/>
                <a:ea typeface="Tahoma" panose="020B0604030504040204" pitchFamily="34" charset="0"/>
                <a:cs typeface="Tahoma" panose="020B0604030504040204" pitchFamily="34" charset="0"/>
              </a:rPr>
              <a:t> </a:t>
            </a:r>
            <a:r>
              <a:rPr lang="pt-BR" sz="5000" dirty="0">
                <a:solidFill>
                  <a:srgbClr val="000000"/>
                </a:solidFill>
                <a:latin typeface="Futura Bk BT" panose="020B0502020204020303"/>
                <a:ea typeface="Tahoma" panose="020B0604030504040204" pitchFamily="34" charset="0"/>
                <a:cs typeface="Tahoma" panose="020B0604030504040204" pitchFamily="34" charset="0"/>
              </a:rPr>
              <a:t>um ou mais livros da biblioteca.</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seleciona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opção para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adicionar</a:t>
            </a:r>
            <a:r>
              <a:rPr lang="pt-BR" sz="5000" dirty="0">
                <a:solidFill>
                  <a:srgbClr val="000000"/>
                </a:solidFill>
                <a:latin typeface="Futura Bk BT" panose="020B0502020204020303"/>
                <a:ea typeface="Tahoma" panose="020B0604030504040204" pitchFamily="34" charset="0"/>
                <a:cs typeface="Tahoma" panose="020B0604030504040204" pitchFamily="34" charset="0"/>
              </a:rPr>
              <a:t> um novo empréstimo.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leitor sua identidade, seja de estudante ou morador.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informa </a:t>
            </a:r>
            <a:r>
              <a:rPr lang="pt-BR" sz="5000" dirty="0">
                <a:solidFill>
                  <a:srgbClr val="000000"/>
                </a:solidFill>
                <a:latin typeface="Futura Bk BT" panose="020B0502020204020303"/>
                <a:ea typeface="Tahoma" panose="020B0604030504040204" pitchFamily="34" charset="0"/>
                <a:cs typeface="Tahoma" panose="020B0604030504040204" pitchFamily="34" charset="0"/>
              </a:rPr>
              <a:t>ao sistema a identificação do leitor.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exibe</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 nome do leitor e sua situação.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os livros a serem emprestados.</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Para cada um deles,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sistema o código de identificação do livro.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data de devolução de cada livro.</a:t>
            </a:r>
          </a:p>
        </p:txBody>
      </p:sp>
      <p:sp>
        <p:nvSpPr>
          <p:cNvPr id="14" name="Rectangle 6">
            <a:extLst>
              <a:ext uri="{FF2B5EF4-FFF2-40B4-BE49-F238E27FC236}">
                <a16:creationId xmlns:a16="http://schemas.microsoft.com/office/drawing/2014/main" id="{A20A65A5-C7E4-472E-4AF5-C350558E276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37934ECF-D561-7962-9351-DA089EB1D6D5}"/>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32</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F88DA01F-34D8-E515-6EC8-352DA6CC6AE5}"/>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59330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3170099"/>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Emprestar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Adicionar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Informar</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2400657"/>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3 –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p:txBody>
      </p:sp>
      <p:sp>
        <p:nvSpPr>
          <p:cNvPr id="15" name="Rectangle 6">
            <a:extLst>
              <a:ext uri="{FF2B5EF4-FFF2-40B4-BE49-F238E27FC236}">
                <a16:creationId xmlns:a16="http://schemas.microsoft.com/office/drawing/2014/main" id="{2F87C136-2E32-18EC-4510-7398E6454EF3}"/>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9E56DFE8-AB7E-88C2-9F59-31872864C204}"/>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57188C88-E0B1-53E8-3371-E3C9955F0C77}"/>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98157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17174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4: </a:t>
            </a:r>
            <a:r>
              <a:rPr lang="pt-BR" sz="5000" dirty="0">
                <a:latin typeface="Futura Bk BT" panose="020B0502020204020303"/>
                <a:ea typeface="Tahoma" panose="020B0604030504040204" pitchFamily="34" charset="0"/>
                <a:cs typeface="Tahoma" panose="020B0604030504040204" pitchFamily="34" charset="0"/>
              </a:rPr>
              <a:t>Para cada conceito verifique se ele é composto com outras partes do sistema</a:t>
            </a:r>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candidato a conceito, verifique se ele é composto de outras partes que sejam de interesse do sistema, mesmo que essas não apareçam explicitamente no texto.</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Exemplo:</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Empréstimo normalmente refere-se a vários livros emprestados em uma mesma ocasião por um mesmo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do Empréstimo refere-se a cada livro emprestado. </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(Obs. poderia ser também: Item do Empréstimo)</a:t>
            </a:r>
          </a:p>
        </p:txBody>
      </p:sp>
      <p:sp>
        <p:nvSpPr>
          <p:cNvPr id="14" name="Rectangle 6">
            <a:extLst>
              <a:ext uri="{FF2B5EF4-FFF2-40B4-BE49-F238E27FC236}">
                <a16:creationId xmlns:a16="http://schemas.microsoft.com/office/drawing/2014/main" id="{835C88C3-962C-BDD5-F4CD-77E8ECBE410F}"/>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6960CB40-177E-B93E-7F9F-A3B1CC628B67}"/>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34</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5525C265-72C2-0FF5-D44D-9859ADC7B3A7}"/>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31291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402300"/>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Objetos físicos ou tangíveis: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Livro,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Especificação de Projetos ou descrição de coisas: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EspecificacaoDeLivro</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CategoriaDeLivro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Lugares: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Biblioteca, </a:t>
            </a:r>
            <a:r>
              <a:rPr lang="pt-BR" sz="4400" dirty="0" err="1">
                <a:latin typeface="Futura Bk BT" panose="020B0502020204020303"/>
                <a:ea typeface="Tahoma" panose="020B0604030504040204" pitchFamily="34" charset="0"/>
                <a:cs typeface="Tahoma" panose="020B0604030504040204" pitchFamily="34" charset="0"/>
              </a:rPr>
              <a:t>SalaDeAula</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Emprestimo</a:t>
            </a:r>
            <a:r>
              <a:rPr lang="pt-BR" sz="4400" dirty="0">
                <a:latin typeface="Futura Bk BT" panose="020B0502020204020303"/>
                <a:ea typeface="Tahoma" panose="020B0604030504040204" pitchFamily="34" charset="0"/>
                <a:cs typeface="Tahoma" panose="020B0604030504040204" pitchFamily="34" charset="0"/>
              </a:rPr>
              <a:t>, Reserva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de Itens de 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LinhaDoEmprestimo</a:t>
            </a:r>
            <a:r>
              <a:rPr lang="pt-BR" sz="4400" dirty="0">
                <a:latin typeface="Futura Bk BT" panose="020B0502020204020303"/>
                <a:ea typeface="Tahoma" panose="020B0604030504040204" pitchFamily="34" charset="0"/>
                <a:cs typeface="Tahoma" panose="020B0604030504040204" pitchFamily="34" charset="0"/>
              </a:rPr>
              <a:t> </a:t>
            </a:r>
          </a:p>
        </p:txBody>
      </p:sp>
      <p:sp>
        <p:nvSpPr>
          <p:cNvPr id="14" name="Rectangle 6">
            <a:extLst>
              <a:ext uri="{FF2B5EF4-FFF2-40B4-BE49-F238E27FC236}">
                <a16:creationId xmlns:a16="http://schemas.microsoft.com/office/drawing/2014/main" id="{BC719E4F-1012-B82C-8708-87061B4241CA}"/>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4741703F-FBA9-F145-70F8-C8B6CBFEDDA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35</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2A61A15C-8C4C-1A7B-B7FF-0B38D50C17FB}"/>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6202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72519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Papéis desempenhados por pessoas: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Atendente, </a:t>
            </a:r>
            <a:r>
              <a:rPr lang="pt-BR" sz="4400" dirty="0" err="1">
                <a:latin typeface="Futura Bk BT" panose="020B0502020204020303"/>
                <a:ea typeface="Tahoma" panose="020B0604030504040204" pitchFamily="34" charset="0"/>
                <a:cs typeface="Tahoma" panose="020B0604030504040204" pitchFamily="34" charset="0"/>
              </a:rPr>
              <a:t>ChefeDeBiblioteca</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Usuario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Contêineres de outras coisas: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Estante, </a:t>
            </a:r>
            <a:r>
              <a:rPr lang="pt-BR" sz="4400" dirty="0" err="1">
                <a:latin typeface="Futura Bk BT" panose="020B0502020204020303"/>
                <a:ea typeface="Tahoma" panose="020B0604030504040204" pitchFamily="34" charset="0"/>
                <a:cs typeface="Tahoma" panose="020B0604030504040204" pitchFamily="34" charset="0"/>
              </a:rPr>
              <a:t>Armario</a:t>
            </a:r>
            <a:r>
              <a:rPr lang="pt-BR" sz="4400" dirty="0">
                <a:latin typeface="Futura Bk BT" panose="020B0502020204020303"/>
                <a:ea typeface="Tahoma" panose="020B0604030504040204" pitchFamily="34" charset="0"/>
                <a:cs typeface="Tahoma" panose="020B0604030504040204" pitchFamily="34" charset="0"/>
              </a:rPr>
              <a:t>, Sala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Coisas em um contêiner:</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CopiaDeLivro</a:t>
            </a:r>
            <a:r>
              <a:rPr lang="pt-BR" sz="4400" dirty="0">
                <a:latin typeface="Futura Bk BT" panose="020B0502020204020303"/>
                <a:ea typeface="Tahoma" panose="020B0604030504040204" pitchFamily="34" charset="0"/>
                <a:cs typeface="Tahoma" panose="020B0604030504040204" pitchFamily="34" charset="0"/>
              </a:rPr>
              <a:t>, Revista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Catálogos: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CatalogoDeLivros</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CatalogoDeRevistas</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etc</a:t>
            </a:r>
            <a:r>
              <a:rPr lang="pt-BR" sz="4400" dirty="0">
                <a:latin typeface="Futura Bk BT" panose="020B0502020204020303"/>
                <a:ea typeface="Tahoma" panose="020B0604030504040204" pitchFamily="34" charset="0"/>
                <a:cs typeface="Tahoma" panose="020B0604030504040204" pitchFamily="34" charset="0"/>
              </a:rPr>
              <a:t>, etc..</a:t>
            </a:r>
          </a:p>
        </p:txBody>
      </p:sp>
      <p:sp>
        <p:nvSpPr>
          <p:cNvPr id="14" name="Rectangle 6">
            <a:extLst>
              <a:ext uri="{FF2B5EF4-FFF2-40B4-BE49-F238E27FC236}">
                <a16:creationId xmlns:a16="http://schemas.microsoft.com/office/drawing/2014/main" id="{00AB3E68-8062-4D80-6BE4-4BB5168C0FA6}"/>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341BF4E3-B4EA-6632-6FB8-F823B634790D}"/>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36</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66BC3732-89B7-05B9-FB4B-3964CBE8F08D}"/>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88664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4" y="2626312"/>
            <a:ext cx="17232352" cy="9017853"/>
          </a:xfrm>
          <a:prstGeom prst="rect">
            <a:avLst/>
          </a:prstGeom>
          <a:noFill/>
        </p:spPr>
        <p:txBody>
          <a:bodyPr wrap="square" rtlCol="0">
            <a:spAutoFit/>
          </a:bodyPr>
          <a:lstStyle/>
          <a:p>
            <a:pPr algn="just"/>
            <a:r>
              <a:rPr lang="pt-BR" sz="6000" b="1" dirty="0">
                <a:latin typeface="Futura Bk BT" panose="020B0502020204020303"/>
              </a:rPr>
              <a:t>Como identificar atributos?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Substantivos podem ser candidatos a atributos de conceitos.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Cautela:</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não torne o modelo conceitual muito complexo desnecessariamente.</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limite-se a adicionar</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importantes para compreender o conceito</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que serão importantes para o futuro projeto do sistema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58607362-1213-E94A-C00C-810D570079B9}"/>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D9C597B9-C246-2B73-1C5B-D9AE31C0E25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37</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BFE44FBF-C0E3-3581-FCAF-A1DB73206CC3}"/>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936159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673282" y="4157260"/>
            <a:ext cx="17232352" cy="6740307"/>
          </a:xfrm>
          <a:prstGeom prst="rect">
            <a:avLst/>
          </a:prstGeom>
          <a:noFill/>
        </p:spPr>
        <p:txBody>
          <a:bodyPr wrap="square" rtlCol="0">
            <a:spAutoFit/>
          </a:bodyPr>
          <a:lstStyle/>
          <a:p>
            <a:pPr marL="1143000" indent="-1143000" algn="just">
              <a:buAutoNum type="arabicPeriod"/>
            </a:pPr>
            <a:r>
              <a:rPr lang="pt-BR" sz="5400" dirty="0">
                <a:latin typeface="Futura Bk BT" panose="020B0502020204020303"/>
              </a:rPr>
              <a:t>Fazer cadastro no site do </a:t>
            </a:r>
            <a:r>
              <a:rPr lang="pt-BR" sz="5400" dirty="0" err="1">
                <a:latin typeface="Futura Bk BT" panose="020B0502020204020303"/>
                <a:hlinkClick r:id="rId4"/>
              </a:rPr>
              <a:t>LucidChart</a:t>
            </a:r>
            <a:r>
              <a:rPr lang="pt-BR" sz="5400" dirty="0">
                <a:latin typeface="Futura Bk BT" panose="020B0502020204020303"/>
              </a:rPr>
              <a:t>;</a:t>
            </a:r>
          </a:p>
          <a:p>
            <a:pPr marL="1143000" indent="-1143000" algn="just">
              <a:buAutoNum type="arabicPeriod"/>
            </a:pPr>
            <a:r>
              <a:rPr lang="pt-BR" sz="5400" dirty="0">
                <a:latin typeface="Futura Bk BT" panose="020B0502020204020303"/>
              </a:rPr>
              <a:t>Criar um novo diagrama utilizado a biblioteca de formas “UML – Diagrama de Classes”;</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as classes do SI Biblioteca (cada entidade vai virar uma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os atributos identificados de cada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Utilizar a convenção de nomenclatura para Javascript (</a:t>
            </a:r>
            <a:r>
              <a:rPr lang="pt-BR" sz="5400" dirty="0">
                <a:latin typeface="Futura Bk BT" panose="020B0502020204020303"/>
                <a:ea typeface="Tahoma" panose="020B0604030504040204" pitchFamily="34" charset="0"/>
                <a:cs typeface="Tahoma" panose="020B0604030504040204" pitchFamily="34" charset="0"/>
                <a:hlinkClick r:id="rId5"/>
              </a:rPr>
              <a:t>veja este artigo</a:t>
            </a:r>
            <a:r>
              <a:rPr lang="pt-BR" sz="5400" dirty="0">
                <a:latin typeface="Futura Bk BT" panose="020B0502020204020303"/>
                <a:ea typeface="Tahoma" panose="020B0604030504040204" pitchFamily="34" charset="0"/>
                <a:cs typeface="Tahoma" panose="020B0604030504040204" pitchFamily="34" charset="0"/>
              </a:rPr>
              <a:t>) </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C99BA15-7BDF-50B6-329A-188983276D79}"/>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36B67864-8C32-FC83-DAF0-917AA5488B03}"/>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F36B31DB-B32D-0A06-CC0D-70410C9433E3}"/>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9607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CC41DA7D-8746-9402-8059-59DCFDDE135D}"/>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57E880DC-A4F8-3EFD-5616-77DECE523F31}"/>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39</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DF534E15-464C-1D59-BB7E-A63510668044}"/>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A2CAF-2DA0-DFB8-97F6-9816AD720D82}"/>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1DF15078-0A37-8182-8B2E-54B5CF01BF3C}"/>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ABD6F3D-94A3-2085-FC22-E5C87B23A93C}"/>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D8606FD2-B70E-7530-AF4F-7789A192C7D6}"/>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Aplicativos Desktop</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1E3E8976-F8CD-C14A-5EEE-D827C898A6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E9F50046-1EC4-E3DD-0D78-F4BD8CA64D78}"/>
              </a:ext>
            </a:extLst>
          </p:cNvPr>
          <p:cNvSpPr txBox="1"/>
          <p:nvPr/>
        </p:nvSpPr>
        <p:spPr>
          <a:xfrm>
            <a:off x="824554" y="2733230"/>
            <a:ext cx="22107634" cy="9510296"/>
          </a:xfrm>
          <a:prstGeom prst="rect">
            <a:avLst/>
          </a:prstGeom>
          <a:noFill/>
        </p:spPr>
        <p:txBody>
          <a:bodyPr wrap="square" numCol="1" rtlCol="0">
            <a:spAutoFit/>
          </a:bodyPr>
          <a:lstStyle/>
          <a:p>
            <a:pPr algn="just"/>
            <a:r>
              <a:rPr lang="pt-BR" b="1" dirty="0">
                <a:latin typeface="Futura Bk BT" panose="020B0502020204020303"/>
              </a:rPr>
              <a:t>Descrição:</a:t>
            </a:r>
          </a:p>
          <a:p>
            <a:pPr algn="just"/>
            <a:r>
              <a:rPr lang="pt-BR" dirty="0">
                <a:latin typeface="Futura Bk BT" panose="020B0502020204020303"/>
              </a:rPr>
              <a:t>	São programas instalados diretamente no sistema operacional de um computador e executados localmente.</a:t>
            </a:r>
          </a:p>
          <a:p>
            <a:pPr algn="just"/>
            <a:endParaRPr lang="pt-BR" dirty="0">
              <a:latin typeface="Futura Bk BT" panose="020B0502020204020303"/>
            </a:endParaRPr>
          </a:p>
          <a:p>
            <a:pPr algn="just"/>
            <a:r>
              <a:rPr lang="pt-BR" b="1" dirty="0">
                <a:latin typeface="Futura Bk BT" panose="020B0502020204020303"/>
              </a:rPr>
              <a:t>Vantagens</a:t>
            </a:r>
          </a:p>
          <a:p>
            <a:pPr marL="1485900" lvl="1" indent="-571500" algn="just">
              <a:buFont typeface="Arial" panose="020B0604020202020204" pitchFamily="34" charset="0"/>
              <a:buChar char="•"/>
            </a:pPr>
            <a:r>
              <a:rPr lang="pt-BR" dirty="0">
                <a:latin typeface="Futura Bk BT" panose="020B0502020204020303"/>
              </a:rPr>
              <a:t>Desempenho: Pode usar totalmente os recursos de hardware do dispositivo, o que é ideal para softwares pesados (edição de vídeo, design 3D, etc.).</a:t>
            </a:r>
          </a:p>
          <a:p>
            <a:pPr marL="1485900" lvl="1" indent="-571500" algn="just">
              <a:buFont typeface="Arial" panose="020B0604020202020204" pitchFamily="34" charset="0"/>
              <a:buChar char="•"/>
            </a:pPr>
            <a:r>
              <a:rPr lang="pt-BR" dirty="0">
                <a:latin typeface="Futura Bk BT" panose="020B0502020204020303"/>
              </a:rPr>
              <a:t>Funcionamento offline: A maioria dos aplicativos desktop pode ser usada sem conexão com a internet.</a:t>
            </a:r>
          </a:p>
          <a:p>
            <a:pPr marL="1485900" lvl="1" indent="-571500" algn="just">
              <a:buFont typeface="Arial" panose="020B0604020202020204" pitchFamily="34" charset="0"/>
              <a:buChar char="•"/>
            </a:pPr>
            <a:r>
              <a:rPr lang="pt-BR" dirty="0">
                <a:latin typeface="Futura Bk BT" panose="020B0502020204020303"/>
              </a:rPr>
              <a:t>Integração com o sistema operacional: Melhor acesso a APIs do sistema e integração com recursos do SO.</a:t>
            </a:r>
          </a:p>
          <a:p>
            <a:pPr algn="just"/>
            <a:r>
              <a:rPr lang="pt-BR" b="1" dirty="0">
                <a:latin typeface="Futura Bk BT" panose="020B0502020204020303"/>
              </a:rPr>
              <a:t>Desvantagens:</a:t>
            </a:r>
          </a:p>
          <a:p>
            <a:pPr marL="1485900" lvl="1" indent="-571500" algn="just">
              <a:buFont typeface="Arial" panose="020B0604020202020204" pitchFamily="34" charset="0"/>
              <a:buChar char="•"/>
            </a:pPr>
            <a:r>
              <a:rPr lang="pt-BR" dirty="0">
                <a:latin typeface="Futura Bk BT" panose="020B0502020204020303"/>
              </a:rPr>
              <a:t>Instalação e Atualização: Requer instalação manual e atualizações podem precisar ser baixadas e instaladas.</a:t>
            </a:r>
          </a:p>
          <a:p>
            <a:pPr marL="1485900" lvl="1" indent="-571500" algn="just">
              <a:buFont typeface="Arial" panose="020B0604020202020204" pitchFamily="34" charset="0"/>
              <a:buChar char="•"/>
            </a:pPr>
            <a:r>
              <a:rPr lang="pt-BR" dirty="0">
                <a:latin typeface="Futura Bk BT" panose="020B0502020204020303"/>
              </a:rPr>
              <a:t>Compatibilidade: Pode ser compatível apenas com sistemas operacionais específicos (Windows, </a:t>
            </a:r>
            <a:r>
              <a:rPr lang="pt-BR" dirty="0" err="1">
                <a:latin typeface="Futura Bk BT" panose="020B0502020204020303"/>
              </a:rPr>
              <a:t>macOS</a:t>
            </a:r>
            <a:r>
              <a:rPr lang="pt-BR" dirty="0">
                <a:latin typeface="Futura Bk BT" panose="020B0502020204020303"/>
              </a:rPr>
              <a:t>, Linux).</a:t>
            </a:r>
          </a:p>
          <a:p>
            <a:pPr marL="1485900" lvl="1" indent="-571500" algn="just">
              <a:buFont typeface="Arial" panose="020B0604020202020204" pitchFamily="34" charset="0"/>
              <a:buChar char="•"/>
            </a:pPr>
            <a:r>
              <a:rPr lang="pt-BR" dirty="0">
                <a:latin typeface="Futura Bk BT" panose="020B0502020204020303"/>
              </a:rPr>
              <a:t>Manutenção: É preciso instalar e manter em cada dispositivo.</a:t>
            </a:r>
          </a:p>
        </p:txBody>
      </p:sp>
      <p:sp>
        <p:nvSpPr>
          <p:cNvPr id="3" name="AutoShape 2" descr="CLI - 나무위키">
            <a:extLst>
              <a:ext uri="{FF2B5EF4-FFF2-40B4-BE49-F238E27FC236}">
                <a16:creationId xmlns:a16="http://schemas.microsoft.com/office/drawing/2014/main" id="{9A2831CB-A849-A5B7-CBFA-C72E99799A0C}"/>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4" descr="clireplacement">
            <a:extLst>
              <a:ext uri="{FF2B5EF4-FFF2-40B4-BE49-F238E27FC236}">
                <a16:creationId xmlns:a16="http://schemas.microsoft.com/office/drawing/2014/main" id="{19D2D9F5-2CF1-F3F5-59B4-6A00410FC0AE}"/>
              </a:ext>
            </a:extLst>
          </p:cNvPr>
          <p:cNvSpPr>
            <a:spLocks noChangeAspect="1" noChangeArrowheads="1"/>
          </p:cNvSpPr>
          <p:nvPr/>
        </p:nvSpPr>
        <p:spPr bwMode="auto">
          <a:xfrm>
            <a:off x="12191999" y="68579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AutoShape 6" descr="clireplacement">
            <a:extLst>
              <a:ext uri="{FF2B5EF4-FFF2-40B4-BE49-F238E27FC236}">
                <a16:creationId xmlns:a16="http://schemas.microsoft.com/office/drawing/2014/main" id="{334C8C6C-FFCC-251E-91BE-71B6AD9D1D2C}"/>
              </a:ext>
            </a:extLst>
          </p:cNvPr>
          <p:cNvSpPr>
            <a:spLocks noChangeAspect="1" noChangeArrowheads="1"/>
          </p:cNvSpPr>
          <p:nvPr/>
        </p:nvSpPr>
        <p:spPr bwMode="auto">
          <a:xfrm>
            <a:off x="12344399" y="70103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2" name="Rectangle 6">
            <a:extLst>
              <a:ext uri="{FF2B5EF4-FFF2-40B4-BE49-F238E27FC236}">
                <a16:creationId xmlns:a16="http://schemas.microsoft.com/office/drawing/2014/main" id="{B6849414-DD3A-9EC2-284E-6B1408781C3A}"/>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6D075510-38BF-DF79-FE8E-311DEF88E0BC}"/>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F1AF008C-4B42-F4FF-2CCF-277E44B83E9A}"/>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3564044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BBF52-4F5A-6F16-2669-5F933FB5F6AD}"/>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4504FB76-60CE-D3C1-6701-09731A81501B}"/>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727FF24-A6A5-297A-2CEA-31D6DD19707F}"/>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A4F26595-18A6-B6A7-D80E-A25B6C0E141F}"/>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Aplicativos WEB</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3895C4D9-98E6-0A9F-E112-A902761B52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D0EEBEF1-BFDA-25F4-D063-7F78379274AE}"/>
              </a:ext>
            </a:extLst>
          </p:cNvPr>
          <p:cNvSpPr txBox="1"/>
          <p:nvPr/>
        </p:nvSpPr>
        <p:spPr>
          <a:xfrm>
            <a:off x="824554" y="2733230"/>
            <a:ext cx="22107634" cy="10064294"/>
          </a:xfrm>
          <a:prstGeom prst="rect">
            <a:avLst/>
          </a:prstGeom>
          <a:noFill/>
        </p:spPr>
        <p:txBody>
          <a:bodyPr wrap="square" numCol="1" rtlCol="0">
            <a:spAutoFit/>
          </a:bodyPr>
          <a:lstStyle/>
          <a:p>
            <a:pPr algn="just"/>
            <a:r>
              <a:rPr lang="pt-BR" b="1" dirty="0">
                <a:latin typeface="Futura Bk BT" panose="020B0502020204020303"/>
              </a:rPr>
              <a:t>Descrição:</a:t>
            </a:r>
          </a:p>
          <a:p>
            <a:pPr algn="just"/>
            <a:r>
              <a:rPr lang="pt-BR" dirty="0">
                <a:latin typeface="Futura Bk BT" panose="020B0502020204020303"/>
              </a:rPr>
              <a:t>	São aplicações que funcionam através de navegadores e podem ser acessadas por meio de URLs, sem necessidade de instalação.</a:t>
            </a:r>
          </a:p>
          <a:p>
            <a:pPr algn="just"/>
            <a:endParaRPr lang="pt-BR" dirty="0">
              <a:latin typeface="Futura Bk BT" panose="020B0502020204020303"/>
            </a:endParaRPr>
          </a:p>
          <a:p>
            <a:pPr algn="just"/>
            <a:r>
              <a:rPr lang="pt-BR" b="1" dirty="0">
                <a:latin typeface="Futura Bk BT" panose="020B0502020204020303"/>
              </a:rPr>
              <a:t>Vantagens</a:t>
            </a:r>
          </a:p>
          <a:p>
            <a:pPr marL="1485900" lvl="1" indent="-571500" algn="just">
              <a:buFont typeface="Arial" panose="020B0604020202020204" pitchFamily="34" charset="0"/>
              <a:buChar char="•"/>
            </a:pPr>
            <a:r>
              <a:rPr lang="pt-BR" dirty="0">
                <a:latin typeface="Futura Bk BT" panose="020B0502020204020303"/>
              </a:rPr>
              <a:t>Acessibilidade: Pode ser acessado em qualquer dispositivo com um navegador e conexão à internet.</a:t>
            </a:r>
          </a:p>
          <a:p>
            <a:pPr marL="1485900" lvl="1" indent="-571500" algn="just">
              <a:buFont typeface="Arial" panose="020B0604020202020204" pitchFamily="34" charset="0"/>
              <a:buChar char="•"/>
            </a:pPr>
            <a:r>
              <a:rPr lang="pt-BR" dirty="0">
                <a:latin typeface="Futura Bk BT" panose="020B0502020204020303"/>
              </a:rPr>
              <a:t>Atualização centralizada: Atualizações são feitas diretamente no servidor, o que significa que todos os usuários acessam a versão mais recente automaticamente.</a:t>
            </a:r>
          </a:p>
          <a:p>
            <a:pPr marL="1485900" lvl="1" indent="-571500" algn="just">
              <a:buFont typeface="Arial" panose="020B0604020202020204" pitchFamily="34" charset="0"/>
              <a:buChar char="•"/>
            </a:pPr>
            <a:r>
              <a:rPr lang="pt-BR" dirty="0">
                <a:latin typeface="Futura Bk BT" panose="020B0502020204020303"/>
              </a:rPr>
              <a:t>Compatibilidade </a:t>
            </a:r>
            <a:r>
              <a:rPr lang="pt-BR" dirty="0" err="1">
                <a:latin typeface="Futura Bk BT" panose="020B0502020204020303"/>
              </a:rPr>
              <a:t>cross-platform</a:t>
            </a:r>
            <a:r>
              <a:rPr lang="pt-BR" dirty="0">
                <a:latin typeface="Futura Bk BT" panose="020B0502020204020303"/>
              </a:rPr>
              <a:t>: Compatível com qualquer sistema operacional que tenha um navegador.</a:t>
            </a:r>
          </a:p>
          <a:p>
            <a:pPr algn="just"/>
            <a:endParaRPr lang="pt-BR" b="1" dirty="0">
              <a:latin typeface="Futura Bk BT" panose="020B0502020204020303"/>
            </a:endParaRPr>
          </a:p>
          <a:p>
            <a:pPr algn="just"/>
            <a:r>
              <a:rPr lang="pt-BR" b="1" dirty="0">
                <a:latin typeface="Futura Bk BT" panose="020B0502020204020303"/>
              </a:rPr>
              <a:t>Desvantagens:</a:t>
            </a:r>
          </a:p>
          <a:p>
            <a:pPr marL="1485900" lvl="1" indent="-571500" algn="just">
              <a:buFont typeface="Arial" panose="020B0604020202020204" pitchFamily="34" charset="0"/>
              <a:buChar char="•"/>
            </a:pPr>
            <a:r>
              <a:rPr lang="pt-BR" dirty="0">
                <a:latin typeface="Futura Bk BT" panose="020B0502020204020303"/>
              </a:rPr>
              <a:t>Dependência de Internet: Em sua maioria, exigem uma conexão constante com a internet.</a:t>
            </a:r>
          </a:p>
          <a:p>
            <a:pPr marL="1485900" lvl="1" indent="-571500" algn="just">
              <a:buFont typeface="Arial" panose="020B0604020202020204" pitchFamily="34" charset="0"/>
              <a:buChar char="•"/>
            </a:pPr>
            <a:r>
              <a:rPr lang="pt-BR" dirty="0">
                <a:latin typeface="Futura Bk BT" panose="020B0502020204020303"/>
              </a:rPr>
              <a:t>Limitações de desempenho: Não tem o mesmo acesso ao hardware como os aplicativos desktop.</a:t>
            </a:r>
          </a:p>
          <a:p>
            <a:pPr marL="1485900" lvl="1" indent="-571500" algn="just">
              <a:buFont typeface="Arial" panose="020B0604020202020204" pitchFamily="34" charset="0"/>
              <a:buChar char="•"/>
            </a:pPr>
            <a:r>
              <a:rPr lang="pt-BR" dirty="0">
                <a:latin typeface="Futura Bk BT" panose="020B0502020204020303"/>
              </a:rPr>
              <a:t>Segurança: É suscetível a ameaças de segurança da web, como ataques de SQL </a:t>
            </a:r>
            <a:r>
              <a:rPr lang="pt-BR" dirty="0" err="1">
                <a:latin typeface="Futura Bk BT" panose="020B0502020204020303"/>
              </a:rPr>
              <a:t>injection</a:t>
            </a:r>
            <a:r>
              <a:rPr lang="pt-BR" dirty="0">
                <a:latin typeface="Futura Bk BT" panose="020B0502020204020303"/>
              </a:rPr>
              <a:t> ou XSS.</a:t>
            </a:r>
          </a:p>
        </p:txBody>
      </p:sp>
      <p:sp>
        <p:nvSpPr>
          <p:cNvPr id="3" name="AutoShape 2" descr="CLI - 나무위키">
            <a:extLst>
              <a:ext uri="{FF2B5EF4-FFF2-40B4-BE49-F238E27FC236}">
                <a16:creationId xmlns:a16="http://schemas.microsoft.com/office/drawing/2014/main" id="{14B5CEFB-9A7E-D445-3471-4BA3D4758A9C}"/>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4" descr="clireplacement">
            <a:extLst>
              <a:ext uri="{FF2B5EF4-FFF2-40B4-BE49-F238E27FC236}">
                <a16:creationId xmlns:a16="http://schemas.microsoft.com/office/drawing/2014/main" id="{FB5BF96B-415B-D653-CF2F-52CB68163DAD}"/>
              </a:ext>
            </a:extLst>
          </p:cNvPr>
          <p:cNvSpPr>
            <a:spLocks noChangeAspect="1" noChangeArrowheads="1"/>
          </p:cNvSpPr>
          <p:nvPr/>
        </p:nvSpPr>
        <p:spPr bwMode="auto">
          <a:xfrm>
            <a:off x="12191999" y="68579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AutoShape 6" descr="clireplacement">
            <a:extLst>
              <a:ext uri="{FF2B5EF4-FFF2-40B4-BE49-F238E27FC236}">
                <a16:creationId xmlns:a16="http://schemas.microsoft.com/office/drawing/2014/main" id="{E57AB11B-69BF-68E2-CB13-36B9DFC602EA}"/>
              </a:ext>
            </a:extLst>
          </p:cNvPr>
          <p:cNvSpPr>
            <a:spLocks noChangeAspect="1" noChangeArrowheads="1"/>
          </p:cNvSpPr>
          <p:nvPr/>
        </p:nvSpPr>
        <p:spPr bwMode="auto">
          <a:xfrm>
            <a:off x="12344399" y="70103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8" name="Rectangle 6">
            <a:extLst>
              <a:ext uri="{FF2B5EF4-FFF2-40B4-BE49-F238E27FC236}">
                <a16:creationId xmlns:a16="http://schemas.microsoft.com/office/drawing/2014/main" id="{F07C7A70-AEFE-996E-AF2C-2ECA09CDEBC8}"/>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9" name="Espaço Reservado para Número de Slide 1">
            <a:extLst>
              <a:ext uri="{FF2B5EF4-FFF2-40B4-BE49-F238E27FC236}">
                <a16:creationId xmlns:a16="http://schemas.microsoft.com/office/drawing/2014/main" id="{49366EA2-C071-2C88-E9CF-9DB1C47BA9BC}"/>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12" name="Espaço Reservado para Rodapé 2">
            <a:extLst>
              <a:ext uri="{FF2B5EF4-FFF2-40B4-BE49-F238E27FC236}">
                <a16:creationId xmlns:a16="http://schemas.microsoft.com/office/drawing/2014/main" id="{0BF50B3F-C6EB-3467-2F94-6818B67F2A7C}"/>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132331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E64A1-647B-5390-BD42-71966EA60E38}"/>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FA8E0376-ABAA-3A72-685C-6CB7E8D3ABA2}"/>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6BF3DC3-8956-B6E0-111A-CEFD7D94DE8B}"/>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7D142030-FCA2-B5B0-8C2B-392E494CF55A}"/>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Aplicativos Mobile</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0A23738D-A516-2FC5-7A00-4BF600749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BD3546FE-5DDB-AE12-63F9-A1AE6B03ED70}"/>
              </a:ext>
            </a:extLst>
          </p:cNvPr>
          <p:cNvSpPr txBox="1"/>
          <p:nvPr/>
        </p:nvSpPr>
        <p:spPr>
          <a:xfrm>
            <a:off x="824554" y="2733230"/>
            <a:ext cx="22107634" cy="10064294"/>
          </a:xfrm>
          <a:prstGeom prst="rect">
            <a:avLst/>
          </a:prstGeom>
          <a:noFill/>
        </p:spPr>
        <p:txBody>
          <a:bodyPr wrap="square" numCol="1" rtlCol="0">
            <a:spAutoFit/>
          </a:bodyPr>
          <a:lstStyle/>
          <a:p>
            <a:pPr algn="just"/>
            <a:r>
              <a:rPr lang="pt-BR" b="1" dirty="0">
                <a:latin typeface="Futura Bk BT" panose="020B0502020204020303"/>
              </a:rPr>
              <a:t>Descrição:</a:t>
            </a:r>
          </a:p>
          <a:p>
            <a:pPr algn="just"/>
            <a:r>
              <a:rPr lang="pt-BR" dirty="0">
                <a:latin typeface="Futura Bk BT" panose="020B0502020204020303"/>
              </a:rPr>
              <a:t>	Aplicações desenvolvidas para dispositivos móveis, como smartphones e tablets. Podem ser nativas (feitas para um SO específico) ou híbridas (</a:t>
            </a:r>
            <a:r>
              <a:rPr lang="pt-BR" dirty="0" err="1">
                <a:latin typeface="Futura Bk BT" panose="020B0502020204020303"/>
              </a:rPr>
              <a:t>multi-plataforma</a:t>
            </a:r>
            <a:r>
              <a:rPr lang="pt-BR" dirty="0">
                <a:latin typeface="Futura Bk BT" panose="020B0502020204020303"/>
              </a:rPr>
              <a:t>).</a:t>
            </a:r>
          </a:p>
          <a:p>
            <a:pPr algn="just"/>
            <a:endParaRPr lang="pt-BR" dirty="0">
              <a:latin typeface="Futura Bk BT" panose="020B0502020204020303"/>
            </a:endParaRPr>
          </a:p>
          <a:p>
            <a:pPr algn="just"/>
            <a:r>
              <a:rPr lang="pt-BR" b="1" dirty="0">
                <a:latin typeface="Futura Bk BT" panose="020B0502020204020303"/>
              </a:rPr>
              <a:t>Vantagens</a:t>
            </a:r>
          </a:p>
          <a:p>
            <a:pPr marL="1485900" lvl="1" indent="-571500" algn="just">
              <a:buFont typeface="Arial" panose="020B0604020202020204" pitchFamily="34" charset="0"/>
              <a:buChar char="•"/>
            </a:pPr>
            <a:r>
              <a:rPr lang="pt-BR" dirty="0">
                <a:latin typeface="Futura Bk BT" panose="020B0502020204020303"/>
              </a:rPr>
              <a:t>Acessibilidade e Mobilidade: Permitem que os usuários utilizem serviços e recursos em qualquer lugar.</a:t>
            </a:r>
          </a:p>
          <a:p>
            <a:pPr marL="1485900" lvl="1" indent="-571500" algn="just">
              <a:buFont typeface="Arial" panose="020B0604020202020204" pitchFamily="34" charset="0"/>
              <a:buChar char="•"/>
            </a:pPr>
            <a:r>
              <a:rPr lang="pt-BR" dirty="0">
                <a:latin typeface="Futura Bk BT" panose="020B0502020204020303"/>
              </a:rPr>
              <a:t>Notificações: Oferece notificações que facilitam o engajamento e a comunicação com o usuário.</a:t>
            </a:r>
          </a:p>
          <a:p>
            <a:pPr marL="1485900" lvl="1" indent="-571500" algn="just">
              <a:buFont typeface="Arial" panose="020B0604020202020204" pitchFamily="34" charset="0"/>
              <a:buChar char="•"/>
            </a:pPr>
            <a:r>
              <a:rPr lang="pt-BR" dirty="0">
                <a:latin typeface="Futura Bk BT" panose="020B0502020204020303"/>
              </a:rPr>
              <a:t>Acesso a hardware do dispositivo: Pode utilizar recursos do dispositivo, como GPS, câmera, e sensores.</a:t>
            </a:r>
            <a:endParaRPr lang="pt-BR" b="1" dirty="0">
              <a:latin typeface="Futura Bk BT" panose="020B0502020204020303"/>
            </a:endParaRPr>
          </a:p>
          <a:p>
            <a:pPr algn="just"/>
            <a:r>
              <a:rPr lang="pt-BR" b="1" dirty="0">
                <a:latin typeface="Futura Bk BT" panose="020B0502020204020303"/>
              </a:rPr>
              <a:t>Desvantagens:</a:t>
            </a:r>
          </a:p>
          <a:p>
            <a:pPr marL="1485900" lvl="1" indent="-571500" algn="just">
              <a:buFont typeface="Arial" panose="020B0604020202020204" pitchFamily="34" charset="0"/>
              <a:buChar char="•"/>
            </a:pPr>
            <a:r>
              <a:rPr lang="pt-BR" dirty="0">
                <a:latin typeface="Futura Bk BT" panose="020B0502020204020303"/>
              </a:rPr>
              <a:t>Compatibilidade: Podem exigir desenvolvimento para diferentes sistemas operacionais (iOS, Android).</a:t>
            </a:r>
          </a:p>
          <a:p>
            <a:pPr marL="1485900" lvl="1" indent="-571500" algn="just">
              <a:buFont typeface="Arial" panose="020B0604020202020204" pitchFamily="34" charset="0"/>
              <a:buChar char="•"/>
            </a:pPr>
            <a:r>
              <a:rPr lang="pt-BR" dirty="0">
                <a:latin typeface="Futura Bk BT" panose="020B0502020204020303"/>
              </a:rPr>
              <a:t>Limitações de Hardware: Recursos como memória e processamento são mais limitados em dispositivos móveis.</a:t>
            </a:r>
          </a:p>
          <a:p>
            <a:pPr marL="1485900" lvl="1" indent="-571500" algn="just">
              <a:buFont typeface="Arial" panose="020B0604020202020204" pitchFamily="34" charset="0"/>
              <a:buChar char="•"/>
            </a:pPr>
            <a:r>
              <a:rPr lang="pt-BR" dirty="0">
                <a:latin typeface="Futura Bk BT" panose="020B0502020204020303"/>
              </a:rPr>
              <a:t>Atualizações frequentes: Necessita atualizações frequentes para acompanhar as mudanças nos sistemas móveis.</a:t>
            </a:r>
          </a:p>
        </p:txBody>
      </p:sp>
      <p:sp>
        <p:nvSpPr>
          <p:cNvPr id="3" name="AutoShape 2" descr="CLI - 나무위키">
            <a:extLst>
              <a:ext uri="{FF2B5EF4-FFF2-40B4-BE49-F238E27FC236}">
                <a16:creationId xmlns:a16="http://schemas.microsoft.com/office/drawing/2014/main" id="{0984C1A5-E150-2460-74C2-3B403D4D73A6}"/>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4" descr="clireplacement">
            <a:extLst>
              <a:ext uri="{FF2B5EF4-FFF2-40B4-BE49-F238E27FC236}">
                <a16:creationId xmlns:a16="http://schemas.microsoft.com/office/drawing/2014/main" id="{79E2C147-3300-E264-4296-E6978CF044F4}"/>
              </a:ext>
            </a:extLst>
          </p:cNvPr>
          <p:cNvSpPr>
            <a:spLocks noChangeAspect="1" noChangeArrowheads="1"/>
          </p:cNvSpPr>
          <p:nvPr/>
        </p:nvSpPr>
        <p:spPr bwMode="auto">
          <a:xfrm>
            <a:off x="12191999" y="68579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AutoShape 6" descr="clireplacement">
            <a:extLst>
              <a:ext uri="{FF2B5EF4-FFF2-40B4-BE49-F238E27FC236}">
                <a16:creationId xmlns:a16="http://schemas.microsoft.com/office/drawing/2014/main" id="{6B22B9BD-BFF8-7E7C-C544-41DACDCD129E}"/>
              </a:ext>
            </a:extLst>
          </p:cNvPr>
          <p:cNvSpPr>
            <a:spLocks noChangeAspect="1" noChangeArrowheads="1"/>
          </p:cNvSpPr>
          <p:nvPr/>
        </p:nvSpPr>
        <p:spPr bwMode="auto">
          <a:xfrm>
            <a:off x="12344399" y="7010399"/>
            <a:ext cx="10587789" cy="1058778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Rectangle 6">
            <a:extLst>
              <a:ext uri="{FF2B5EF4-FFF2-40B4-BE49-F238E27FC236}">
                <a16:creationId xmlns:a16="http://schemas.microsoft.com/office/drawing/2014/main" id="{70388345-59F9-F216-5FAC-D5E21EB1C35F}"/>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3" name="Espaço Reservado para Número de Slide 1">
            <a:extLst>
              <a:ext uri="{FF2B5EF4-FFF2-40B4-BE49-F238E27FC236}">
                <a16:creationId xmlns:a16="http://schemas.microsoft.com/office/drawing/2014/main" id="{A617555A-A4E1-6260-D45C-2440E74E86B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8C708BCA-EC16-78F0-8B2A-BC54813C1C44}"/>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4494735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463DA-29DF-1F7A-B469-7639A380E658}"/>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34094D4-6984-8D58-5A5F-B9160FA41033}"/>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DC22F0D-1DEA-3431-AA48-7887E8C0F8C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E85C49C7-4826-8FBB-2307-9CE29A832454}"/>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Paradigmas de Programação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652D2BD3-1C5F-D3B0-0382-3CF780F939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a 1">
            <a:extLst>
              <a:ext uri="{FF2B5EF4-FFF2-40B4-BE49-F238E27FC236}">
                <a16:creationId xmlns:a16="http://schemas.microsoft.com/office/drawing/2014/main" id="{E9C7401D-C91A-C2D4-C34E-B3B3D90386B4}"/>
              </a:ext>
            </a:extLst>
          </p:cNvPr>
          <p:cNvGraphicFramePr/>
          <p:nvPr/>
        </p:nvGraphicFramePr>
        <p:xfrm>
          <a:off x="4063999" y="5436972"/>
          <a:ext cx="15830379" cy="68396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8">
            <a:extLst>
              <a:ext uri="{FF2B5EF4-FFF2-40B4-BE49-F238E27FC236}">
                <a16:creationId xmlns:a16="http://schemas.microsoft.com/office/drawing/2014/main" id="{7E2F786A-1DB6-0976-F032-88940FBC60D1}"/>
              </a:ext>
            </a:extLst>
          </p:cNvPr>
          <p:cNvSpPr txBox="1"/>
          <p:nvPr/>
        </p:nvSpPr>
        <p:spPr>
          <a:xfrm>
            <a:off x="1474261" y="3079359"/>
            <a:ext cx="20323058" cy="1754326"/>
          </a:xfrm>
          <a:prstGeom prst="rect">
            <a:avLst/>
          </a:prstGeom>
          <a:noFill/>
        </p:spPr>
        <p:txBody>
          <a:bodyPr wrap="square" numCol="1" rtlCol="0">
            <a:spAutoFit/>
          </a:bodyPr>
          <a:lstStyle/>
          <a:p>
            <a:pPr marL="685800" indent="-685800">
              <a:buFont typeface="Wingdings" panose="05000000000000000000" pitchFamily="2" charset="2"/>
              <a:buChar char="ü"/>
            </a:pPr>
            <a:r>
              <a:rPr lang="pt-BR" sz="5400" dirty="0">
                <a:latin typeface="Futura Bk BT" panose="020B0502020204020303"/>
              </a:rPr>
              <a:t>A orientação a objetos pode ser vista como um passo natural na evolução dos paradigmas</a:t>
            </a:r>
          </a:p>
        </p:txBody>
      </p:sp>
      <p:sp>
        <p:nvSpPr>
          <p:cNvPr id="3" name="Rectangle 6">
            <a:extLst>
              <a:ext uri="{FF2B5EF4-FFF2-40B4-BE49-F238E27FC236}">
                <a16:creationId xmlns:a16="http://schemas.microsoft.com/office/drawing/2014/main" id="{8ADF7CEB-0F14-1B60-E687-40FBD4105D5F}"/>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057B6229-3A86-6C4F-ECF3-B6F8FBBBB270}"/>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06FBB73F-EDE4-4F61-31A7-814F55BDDB7B}"/>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5782524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 Estruturado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1" y="3079359"/>
            <a:ext cx="12488874" cy="8402300"/>
          </a:xfrm>
          <a:prstGeom prst="rect">
            <a:avLst/>
          </a:prstGeom>
          <a:noFill/>
        </p:spPr>
        <p:txBody>
          <a:bodyPr wrap="square" numCol="1" rtlCol="0">
            <a:spAutoFit/>
          </a:bodyPr>
          <a:lstStyle/>
          <a:p>
            <a:pPr marL="685800" indent="-685800">
              <a:buFont typeface="Wingdings" panose="05000000000000000000" pitchFamily="2" charset="2"/>
              <a:buChar char="ü"/>
            </a:pPr>
            <a:r>
              <a:rPr lang="pt-BR" sz="5400" dirty="0">
                <a:latin typeface="Futura Bk BT" panose="020B0502020204020303"/>
              </a:rPr>
              <a:t>Só usa sequência, decisão e repetição</a:t>
            </a:r>
          </a:p>
          <a:p>
            <a:pPr marL="685800" indent="-685800">
              <a:buFont typeface="Wingdings" panose="05000000000000000000" pitchFamily="2" charset="2"/>
              <a:buChar char="ü"/>
            </a:pPr>
            <a:endParaRPr lang="pt-BR" sz="5400" dirty="0">
              <a:latin typeface="Futura Bk BT" panose="020B0502020204020303"/>
            </a:endParaRPr>
          </a:p>
          <a:p>
            <a:pPr marL="685800" indent="-685800">
              <a:buFont typeface="Wingdings" panose="05000000000000000000" pitchFamily="2" charset="2"/>
              <a:buChar char="ü"/>
            </a:pPr>
            <a:r>
              <a:rPr lang="pt-BR" sz="5400" dirty="0">
                <a:latin typeface="Futura Bk BT" panose="020B0502020204020303"/>
              </a:rPr>
              <a:t>Código mais fácil de ler, mas ainda difícil para sistemas grandes devido a repetição de código</a:t>
            </a:r>
          </a:p>
          <a:p>
            <a:pPr marL="685800" indent="-685800">
              <a:buFont typeface="Wingdings" panose="05000000000000000000" pitchFamily="2" charset="2"/>
              <a:buChar char="ü"/>
            </a:pPr>
            <a:endParaRPr lang="pt-BR" sz="5400" dirty="0">
              <a:latin typeface="Futura Bk BT" panose="020B0502020204020303"/>
            </a:endParaRPr>
          </a:p>
          <a:p>
            <a:pPr marL="685800" indent="-685800">
              <a:buFont typeface="Wingdings" panose="05000000000000000000" pitchFamily="2" charset="2"/>
              <a:buChar char="ü"/>
            </a:pPr>
            <a:r>
              <a:rPr lang="pt-BR" sz="5400" dirty="0">
                <a:latin typeface="Futura Bk BT" panose="020B0502020204020303"/>
              </a:rPr>
              <a:t>O que fazer se for necessário repetir uma sequência de linhas de código em diferentes locais?</a:t>
            </a:r>
          </a:p>
        </p:txBody>
      </p:sp>
      <p:pic>
        <p:nvPicPr>
          <p:cNvPr id="5" name="Imagem 4">
            <a:extLst>
              <a:ext uri="{FF2B5EF4-FFF2-40B4-BE49-F238E27FC236}">
                <a16:creationId xmlns:a16="http://schemas.microsoft.com/office/drawing/2014/main" id="{40025B32-DCAE-EC37-DE7B-A4D85E213185}"/>
              </a:ext>
            </a:extLst>
          </p:cNvPr>
          <p:cNvPicPr>
            <a:picLocks noChangeAspect="1"/>
          </p:cNvPicPr>
          <p:nvPr/>
        </p:nvPicPr>
        <p:blipFill>
          <a:blip r:embed="rId4"/>
          <a:stretch>
            <a:fillRect/>
          </a:stretch>
        </p:blipFill>
        <p:spPr>
          <a:xfrm>
            <a:off x="16108922" y="4518913"/>
            <a:ext cx="5874737" cy="6288451"/>
          </a:xfrm>
          <a:prstGeom prst="rect">
            <a:avLst/>
          </a:prstGeom>
        </p:spPr>
      </p:pic>
      <p:sp>
        <p:nvSpPr>
          <p:cNvPr id="2" name="Rectangle 6">
            <a:extLst>
              <a:ext uri="{FF2B5EF4-FFF2-40B4-BE49-F238E27FC236}">
                <a16:creationId xmlns:a16="http://schemas.microsoft.com/office/drawing/2014/main" id="{BC3D4E74-C204-3766-F397-0D68A15C8E2C}"/>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D4A386AE-C47A-452B-DB16-D7930EE9077F}"/>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F4737752-D759-BE70-EB06-5CF9316C7C74}"/>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4912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Paradigma Procedural</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CC1442CB-2F02-D5C1-755F-8AA7DE427C3F}"/>
              </a:ext>
            </a:extLst>
          </p:cNvPr>
          <p:cNvSpPr txBox="1"/>
          <p:nvPr/>
        </p:nvSpPr>
        <p:spPr>
          <a:xfrm>
            <a:off x="1474261" y="3079359"/>
            <a:ext cx="14441242" cy="8402300"/>
          </a:xfrm>
          <a:prstGeom prst="rect">
            <a:avLst/>
          </a:prstGeom>
          <a:noFill/>
        </p:spPr>
        <p:txBody>
          <a:bodyPr wrap="square" numCol="1" rtlCol="0">
            <a:spAutoFit/>
          </a:bodyPr>
          <a:lstStyle/>
          <a:p>
            <a:pPr marL="685800" indent="-685800">
              <a:buFont typeface="Wingdings" panose="05000000000000000000" pitchFamily="2" charset="2"/>
              <a:buChar char="ü"/>
            </a:pPr>
            <a:r>
              <a:rPr lang="pt-BR" sz="5000" dirty="0">
                <a:latin typeface="Futura Bk BT" panose="020B0502020204020303"/>
              </a:rPr>
              <a:t>Sinônimo: paradigma procedimental</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Uso de subprogramação</a:t>
            </a:r>
          </a:p>
          <a:p>
            <a:pPr marL="2400300" lvl="2" indent="-571500">
              <a:buFont typeface="Wingdings" panose="05000000000000000000" pitchFamily="2" charset="2"/>
              <a:buChar char="§"/>
            </a:pPr>
            <a:r>
              <a:rPr lang="pt-BR" sz="4000" dirty="0">
                <a:latin typeface="Futura Bk BT" panose="020B0502020204020303"/>
              </a:rPr>
              <a:t>Agrupamento de código permitindo a criação de ações complexas</a:t>
            </a:r>
          </a:p>
          <a:p>
            <a:pPr marL="2400300" lvl="2" indent="-571500">
              <a:buFont typeface="Wingdings" panose="05000000000000000000" pitchFamily="2" charset="2"/>
              <a:buChar char="§"/>
            </a:pPr>
            <a:r>
              <a:rPr lang="pt-BR" sz="4000" dirty="0">
                <a:latin typeface="Futura Bk BT" panose="020B0502020204020303"/>
              </a:rPr>
              <a:t>Atribuição de um nome para essas ações complexas</a:t>
            </a:r>
          </a:p>
          <a:p>
            <a:pPr marL="2400300" lvl="2" indent="-571500">
              <a:buFont typeface="Wingdings" panose="05000000000000000000" pitchFamily="2" charset="2"/>
              <a:buChar char="§"/>
            </a:pPr>
            <a:r>
              <a:rPr lang="pt-BR" sz="4000" dirty="0">
                <a:latin typeface="Futura Bk BT" panose="020B0502020204020303"/>
              </a:rPr>
              <a:t>Chamada a essas ações complexas de qualquer ponto do programa</a:t>
            </a:r>
          </a:p>
          <a:p>
            <a:pPr marL="685800" indent="-685800">
              <a:buFont typeface="Wingdings" panose="05000000000000000000" pitchFamily="2" charset="2"/>
              <a:buChar char="ü"/>
            </a:pPr>
            <a:endParaRPr lang="pt-BR" sz="5000" dirty="0">
              <a:latin typeface="Futura Bk BT" panose="020B0502020204020303"/>
            </a:endParaRPr>
          </a:p>
          <a:p>
            <a:pPr marL="685800" indent="-685800">
              <a:buFont typeface="Wingdings" panose="05000000000000000000" pitchFamily="2" charset="2"/>
              <a:buChar char="ü"/>
            </a:pPr>
            <a:r>
              <a:rPr lang="pt-BR" sz="5000" dirty="0">
                <a:latin typeface="Futura Bk BT" panose="020B0502020204020303"/>
              </a:rPr>
              <a:t>Essas ações complexas são denominadas procedimentos, sub- rotinas ou funções</a:t>
            </a:r>
          </a:p>
        </p:txBody>
      </p:sp>
      <p:pic>
        <p:nvPicPr>
          <p:cNvPr id="3" name="Imagem 2">
            <a:extLst>
              <a:ext uri="{FF2B5EF4-FFF2-40B4-BE49-F238E27FC236}">
                <a16:creationId xmlns:a16="http://schemas.microsoft.com/office/drawing/2014/main" id="{3BA45E1D-771D-3D65-91D9-CFB8479B59C6}"/>
              </a:ext>
            </a:extLst>
          </p:cNvPr>
          <p:cNvPicPr>
            <a:picLocks noChangeAspect="1"/>
          </p:cNvPicPr>
          <p:nvPr/>
        </p:nvPicPr>
        <p:blipFill>
          <a:blip r:embed="rId4"/>
          <a:stretch>
            <a:fillRect/>
          </a:stretch>
        </p:blipFill>
        <p:spPr>
          <a:xfrm>
            <a:off x="16283579" y="6049387"/>
            <a:ext cx="7513812" cy="3780634"/>
          </a:xfrm>
          <a:prstGeom prst="rect">
            <a:avLst/>
          </a:prstGeom>
        </p:spPr>
      </p:pic>
      <p:sp>
        <p:nvSpPr>
          <p:cNvPr id="2" name="Rectangle 6">
            <a:extLst>
              <a:ext uri="{FF2B5EF4-FFF2-40B4-BE49-F238E27FC236}">
                <a16:creationId xmlns:a16="http://schemas.microsoft.com/office/drawing/2014/main" id="{5D2F0111-C724-C24A-20CE-6A40831B7154}"/>
              </a:ext>
            </a:extLst>
          </p:cNvPr>
          <p:cNvSpPr/>
          <p:nvPr/>
        </p:nvSpPr>
        <p:spPr>
          <a:xfrm>
            <a:off x="-22412" y="1295126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6E29A84E-4156-1501-E47B-3C39579BCE68}"/>
              </a:ext>
            </a:extLst>
          </p:cNvPr>
          <p:cNvSpPr>
            <a:spLocks noGrp="1"/>
          </p:cNvSpPr>
          <p:nvPr>
            <p:ph type="sldNum" sz="quarter" idx="12"/>
          </p:nvPr>
        </p:nvSpPr>
        <p:spPr>
          <a:xfrm>
            <a:off x="18530047" y="13077826"/>
            <a:ext cx="5486400" cy="565985"/>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D527527B-DF45-1B39-D992-050F226327F8}"/>
              </a:ext>
            </a:extLst>
          </p:cNvPr>
          <p:cNvSpPr>
            <a:spLocks noGrp="1"/>
          </p:cNvSpPr>
          <p:nvPr>
            <p:ph type="ftr" sz="quarter" idx="11"/>
          </p:nvPr>
        </p:nvSpPr>
        <p:spPr>
          <a:xfrm>
            <a:off x="215153" y="13005637"/>
            <a:ext cx="23801294" cy="638174"/>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91597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13499</TotalTime>
  <Words>3966</Words>
  <Application>Microsoft Office PowerPoint</Application>
  <PresentationFormat>Personalizar</PresentationFormat>
  <Paragraphs>554</Paragraphs>
  <Slides>39</Slides>
  <Notes>38</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39</vt:i4>
      </vt:variant>
    </vt:vector>
  </HeadingPairs>
  <TitlesOfParts>
    <vt:vector size="46" baseType="lpstr">
      <vt:lpstr>Arial</vt:lpstr>
      <vt:lpstr>Arial Black</vt:lpstr>
      <vt:lpstr>Calibri</vt:lpstr>
      <vt:lpstr>Calibri Light</vt:lpstr>
      <vt:lpstr>Futura Bk BT</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513</cp:revision>
  <cp:lastPrinted>2022-06-11T19:51:40Z</cp:lastPrinted>
  <dcterms:created xsi:type="dcterms:W3CDTF">2014-09-26T10:57:37Z</dcterms:created>
  <dcterms:modified xsi:type="dcterms:W3CDTF">2024-11-10T21:57:45Z</dcterms:modified>
</cp:coreProperties>
</file>