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5" r:id="rId2"/>
    <p:sldId id="523" r:id="rId3"/>
    <p:sldId id="524" r:id="rId4"/>
    <p:sldId id="472" r:id="rId5"/>
    <p:sldId id="511" r:id="rId6"/>
    <p:sldId id="512" r:id="rId7"/>
    <p:sldId id="525" r:id="rId8"/>
    <p:sldId id="526" r:id="rId9"/>
    <p:sldId id="474" r:id="rId10"/>
    <p:sldId id="514" r:id="rId11"/>
    <p:sldId id="516" r:id="rId12"/>
    <p:sldId id="517" r:id="rId13"/>
    <p:sldId id="515" r:id="rId14"/>
    <p:sldId id="518" r:id="rId15"/>
    <p:sldId id="519" r:id="rId16"/>
    <p:sldId id="527" r:id="rId17"/>
    <p:sldId id="528" r:id="rId18"/>
    <p:sldId id="529" r:id="rId19"/>
    <p:sldId id="530" r:id="rId20"/>
    <p:sldId id="521" r:id="rId21"/>
    <p:sldId id="520" r:id="rId22"/>
    <p:sldId id="522" r:id="rId23"/>
    <p:sldId id="490" r:id="rId24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74697" autoAdjust="0"/>
  </p:normalViewPr>
  <p:slideViewPr>
    <p:cSldViewPr snapToGrid="0">
      <p:cViewPr varScale="1">
        <p:scale>
          <a:sx n="26" d="100"/>
          <a:sy n="26" d="100"/>
        </p:scale>
        <p:origin x="87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48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57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461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602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24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675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222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335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5464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609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94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5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380-6DBF-4464-B2A0-EA4E16AF1230}" type="datetime1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C0C0-0377-4135-95C1-00A3C585371D}" type="datetime1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B591-168D-4DF4-8225-504AA9320E8F}" type="datetime1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D645-1D6E-4748-85E7-AA86930AD6F2}" type="datetime1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3AE0-CF36-4BFF-8847-7261FCF7DF79}" type="datetime1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6D1A-AB8F-47C5-B604-82C180DE3C88}" type="datetime1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E552-848D-4E05-B27F-638ACFC623FC}" type="datetime1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9873-6FEC-4C6C-96D5-835CE018A4CB}" type="datetime1">
              <a:rPr lang="en-US" smtClean="0"/>
              <a:t>10/6/2024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7EA-DD75-4FD5-9BFE-C3AFC5286380}" type="datetime1">
              <a:rPr lang="en-US" smtClean="0"/>
              <a:t>10/6/2024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0963-8C0B-4519-9488-E199E9C38311}" type="datetime1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84DB-5E18-46A4-AB23-2A4AC029A6A0}" type="datetime1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80705-EF5D-4FBD-988E-17143DF3ECC3}" type="datetime1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pdhqwbUWf4U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de TI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CompTIA Tech Industry Visualization_US">
            <a:extLst>
              <a:ext uri="{FF2B5EF4-FFF2-40B4-BE49-F238E27FC236}">
                <a16:creationId xmlns:a16="http://schemas.microsoft.com/office/drawing/2014/main" id="{1D662F81-C378-D3F1-4580-D471A8224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530" y="2722042"/>
            <a:ext cx="17426940" cy="980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8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de TI x Disciplinas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CE2F8FE5-F6D4-C39A-B653-EDEB9C2C8BF4}"/>
              </a:ext>
            </a:extLst>
          </p:cNvPr>
          <p:cNvSpPr txBox="1"/>
          <p:nvPr/>
        </p:nvSpPr>
        <p:spPr>
          <a:xfrm>
            <a:off x="3549831" y="3289141"/>
            <a:ext cx="5799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Infraestrutura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8316017-CF04-25DB-9F3B-77E24DA6F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0375" y="5160645"/>
            <a:ext cx="6267450" cy="66865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5BDD4B8-D087-4D25-4552-AC8B83901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259" y="4832521"/>
            <a:ext cx="6362700" cy="66770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04DF52-98FD-6BD4-C12B-9F8DAAEABA79}"/>
              </a:ext>
            </a:extLst>
          </p:cNvPr>
          <p:cNvSpPr txBox="1"/>
          <p:nvPr/>
        </p:nvSpPr>
        <p:spPr>
          <a:xfrm>
            <a:off x="14325599" y="3289141"/>
            <a:ext cx="7304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01682F4A-5F72-71D1-6050-A62E3687E50C}"/>
              </a:ext>
            </a:extLst>
          </p:cNvPr>
          <p:cNvSpPr/>
          <p:nvPr/>
        </p:nvSpPr>
        <p:spPr>
          <a:xfrm>
            <a:off x="9546959" y="7402828"/>
            <a:ext cx="1060081" cy="11201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0931EF66-EFC1-0334-165E-839484BA179A}"/>
              </a:ext>
            </a:extLst>
          </p:cNvPr>
          <p:cNvSpPr/>
          <p:nvPr/>
        </p:nvSpPr>
        <p:spPr>
          <a:xfrm rot="10800000">
            <a:off x="12716881" y="7402828"/>
            <a:ext cx="1060081" cy="11201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92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E889CBF8-C5E0-148E-BB23-9D2B13C135BE}"/>
              </a:ext>
            </a:extLst>
          </p:cNvPr>
          <p:cNvSpPr txBox="1"/>
          <p:nvPr/>
        </p:nvSpPr>
        <p:spPr>
          <a:xfrm>
            <a:off x="1309689" y="2947735"/>
            <a:ext cx="2251709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consiste em: 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instruções (programas de computador) que, quando executadas, fornecem características, funções e desempenho desejados; 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 de dados que possibilitam aos programas manipular informações adequadamente e; 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informação descritiva, tanto na forma impressa quanto na virtual, descrevendo a operação e o uso dos programas.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Análise à Eng.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Engenharia de Software - Deviante">
            <a:extLst>
              <a:ext uri="{FF2B5EF4-FFF2-40B4-BE49-F238E27FC236}">
                <a16:creationId xmlns:a16="http://schemas.microsoft.com/office/drawing/2014/main" id="{0629F20E-23F6-BBE8-8E8B-73449654D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5390" y="5262983"/>
            <a:ext cx="6611398" cy="493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C3F53A47-B841-59C7-BDC8-34CA4C00A5B5}"/>
              </a:ext>
            </a:extLst>
          </p:cNvPr>
          <p:cNvSpPr txBox="1"/>
          <p:nvPr/>
        </p:nvSpPr>
        <p:spPr>
          <a:xfrm>
            <a:off x="1006413" y="2915129"/>
            <a:ext cx="1575606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engenharia de software engloba processos, métodos e ferramentas que possibilitam a construção de sistemas complexos baseados em computador dentro do prazo e com qualidade. 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processo de software incorpora cinco atividades estruturais: comunicação, planejamento, modelagem, construção e entrega, e elas se aplicam a todos os projetos de software. 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prática da engenharia de software é uma atividade de resolução de problemas que segue um conjunto de princípios básicos.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Desafios do Processo de Software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2" name="Picture 2" descr="FaceMash: wat was het en hoe werkte het? | Gratis dating tips">
            <a:extLst>
              <a:ext uri="{FF2B5EF4-FFF2-40B4-BE49-F238E27FC236}">
                <a16:creationId xmlns:a16="http://schemas.microsoft.com/office/drawing/2014/main" id="{54EEC2D8-9149-3108-780F-DC3831F4D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733" y="6942577"/>
            <a:ext cx="7471607" cy="52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acemash: Mark Zuckerberg Harvard | PDF | Mark Zuckerberg | Web 2.0">
            <a:extLst>
              <a:ext uri="{FF2B5EF4-FFF2-40B4-BE49-F238E27FC236}">
                <a16:creationId xmlns:a16="http://schemas.microsoft.com/office/drawing/2014/main" id="{E07D7937-6FF7-1F06-DD2F-74246E4DF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580" y="4305978"/>
            <a:ext cx="4189095" cy="558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FB23543-7616-B0FF-FFC6-F0C84F4BFCD8}"/>
              </a:ext>
            </a:extLst>
          </p:cNvPr>
          <p:cNvSpPr txBox="1"/>
          <p:nvPr/>
        </p:nvSpPr>
        <p:spPr>
          <a:xfrm>
            <a:off x="2884578" y="3210524"/>
            <a:ext cx="5799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Facemash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6B10A629-6AA5-4F79-16E5-019C0D32744C}"/>
              </a:ext>
            </a:extLst>
          </p:cNvPr>
          <p:cNvSpPr txBox="1"/>
          <p:nvPr/>
        </p:nvSpPr>
        <p:spPr>
          <a:xfrm>
            <a:off x="12192000" y="3102671"/>
            <a:ext cx="107822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 de Instruções Exatas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hlinkClick r:id="rId6"/>
            <a:extLst>
              <a:ext uri="{FF2B5EF4-FFF2-40B4-BE49-F238E27FC236}">
                <a16:creationId xmlns:a16="http://schemas.microsoft.com/office/drawing/2014/main" id="{70C1C2AC-0D01-40D8-08D7-ED33CCA104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01761" y="5226329"/>
            <a:ext cx="6962775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0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Piadinha</a:t>
            </a:r>
            <a:r>
              <a:rPr lang="en-US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Clássica</a:t>
            </a:r>
            <a:r>
              <a:rPr lang="en-US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6" name="Picture 4" descr="Conceitos de Gerenciamento de Projetos (Parte 3) | Flávio Almada de França">
            <a:extLst>
              <a:ext uri="{FF2B5EF4-FFF2-40B4-BE49-F238E27FC236}">
                <a16:creationId xmlns:a16="http://schemas.microsoft.com/office/drawing/2014/main" id="{1B803A3A-749B-5167-8A15-FDB5DB69A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11" y="2442194"/>
            <a:ext cx="13898880" cy="1044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73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6EFFBD-0866-1671-7803-123821E3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07" y="2729704"/>
            <a:ext cx="16481958" cy="979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42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2" name="Picture 4" descr="Difference between Kanban and Scrum | Unichrone">
            <a:extLst>
              <a:ext uri="{FF2B5EF4-FFF2-40B4-BE49-F238E27FC236}">
                <a16:creationId xmlns:a16="http://schemas.microsoft.com/office/drawing/2014/main" id="{9500BF59-7330-E163-096E-C2A97F8C4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44" y="3284538"/>
            <a:ext cx="15451455" cy="831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28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Abordagem Iterativa e Incremental">
            <a:extLst>
              <a:ext uri="{FF2B5EF4-FFF2-40B4-BE49-F238E27FC236}">
                <a16:creationId xmlns:a16="http://schemas.microsoft.com/office/drawing/2014/main" id="{7C70A93F-5E70-D235-6139-A16BB1A44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964" y="2899683"/>
            <a:ext cx="15666244" cy="96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54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098" name="Picture 2" descr="Iterativo e incremental - YouTube">
            <a:extLst>
              <a:ext uri="{FF2B5EF4-FFF2-40B4-BE49-F238E27FC236}">
                <a16:creationId xmlns:a16="http://schemas.microsoft.com/office/drawing/2014/main" id="{667D1102-538F-4C8B-B100-17F4F7971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779" y="2773374"/>
            <a:ext cx="16170121" cy="909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37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Modelo, Domínio e Orientação a Objetos?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Aplicações WEB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641CABE-56BB-A9B6-1F94-93D07C9CC8D5}"/>
              </a:ext>
            </a:extLst>
          </p:cNvPr>
          <p:cNvSpPr txBox="1"/>
          <p:nvPr/>
        </p:nvSpPr>
        <p:spPr>
          <a:xfrm>
            <a:off x="7522547" y="2871615"/>
            <a:ext cx="15371955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HTML</a:t>
            </a:r>
            <a:r>
              <a:rPr lang="pt-BR" sz="4000" b="0" i="0" dirty="0">
                <a:effectLst/>
                <a:latin typeface="Futura Bk BT" panose="020B0502020204020303"/>
              </a:rPr>
              <a:t>: linguagem de marcação utilizada para estruturar os elementos da página, como parágrafos, links, títulos, tabelas, imagens e até vídeos.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CSS: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estilos utilizada para definir cores, fontes, tamanhos, posicionamento e qualquer outro valor estético para os elementos da página.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dirty="0"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Javascript: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programação utilizada para deixar a página com mais movimento, podendo atualizar elementos dinamicamente e lidar melhor com dados enviados e recebidos na página.</a:t>
            </a:r>
          </a:p>
        </p:txBody>
      </p:sp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GitHub criar um repositório chamado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novo arquivo no repositório com o conteúdo igual ao arquivo “aula01.html” exposto no projetor;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“index.html” no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(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deploy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uma página a partir do repositório do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 de Domínio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A2FA7BA1-F7EE-F160-8822-5869B98BF90A}"/>
              </a:ext>
            </a:extLst>
          </p:cNvPr>
          <p:cNvSpPr txBox="1"/>
          <p:nvPr/>
        </p:nvSpPr>
        <p:spPr>
          <a:xfrm>
            <a:off x="1006412" y="2915129"/>
            <a:ext cx="21670707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análise de domínio está relacionada à descoberta das informações gerenciadas pelo sistema a ser construído, ou seja, à representação e a transformação da informação inerente ao processo objeto do sistema.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Análise e Projeto de Sistemas de Informação Orientados a Objetos</a:t>
            </a:r>
          </a:p>
          <a:p>
            <a:pPr algn="r"/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Raul Sidnei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Wazlawick</a:t>
            </a: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modelos de requisitos (também denominados modelos de análise) representam os requisitos dos clientes, descrevendo o software em três domínios diferentes: o domínio da informação, o domínio funcional e o domínio comportamental.</a:t>
            </a:r>
          </a:p>
          <a:p>
            <a:pPr algn="r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MDCOO – 2024.01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 e Conceitos de Orientação a Objetos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2ª feira – 08:30 até 11:45 – Matutino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2ª feira – 14:45 até 18:00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203 – IFRJ/CSJM</a:t>
            </a: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Geral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2568036" y="2912014"/>
            <a:ext cx="19088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 e o paradigma orientado a objetos.</a:t>
            </a:r>
          </a:p>
          <a:p>
            <a:pPr algn="ctr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Desenvolver competências de modelagem de domínio e reconhecer conceitos do paradigma orientado a objetos</a:t>
            </a:r>
          </a:p>
        </p:txBody>
      </p:sp>
      <p:pic>
        <p:nvPicPr>
          <p:cNvPr id="1026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630" y="6874385"/>
            <a:ext cx="8313420" cy="459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C809818-A8BC-7CBE-EEEA-DD4E95FFE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4294" y="6273312"/>
            <a:ext cx="6388366" cy="564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Específicos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Reconhecer os conceitos gerais de “Domínio”, “Abstração”, “Modelo” e “Representação”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Identificar construtores básicos de Diagramas de Classe UML: Classes, Atributos e Relacionamentos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Criar modelos de classe utilizando Diagramas de Classe UML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Reconhecer os conceitos específicos sobre o paradigma orientado a objetos: “Classe”, Objeto”, “Herança”, “Composição”, “Polimorfismo” e “Encapsulamento”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Identificar a sintaxe, semântica e instruções básicas de uma linguagem de programação orientada a objetos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Implementar modelos de domínio com uma linguagem de programação orientada a objetos</a:t>
            </a:r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Planejamento do Curso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807720" y="3387396"/>
            <a:ext cx="1085088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1º Bimestre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r>
              <a:rPr lang="pt-BR" sz="3200" dirty="0">
                <a:latin typeface="Futura Bk BT" panose="020B0502020204020303"/>
              </a:rPr>
              <a:t>Unidade I – Modelagem de Domínio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Conceitualização de “Domínio”, “Abstração”, “Modelo” e “Representação”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Construtores básicos de Diagramas de Classe UML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Criação de modelos de domínio representados com Diagramas de Classe UML</a:t>
            </a:r>
          </a:p>
          <a:p>
            <a:pPr algn="just"/>
            <a:endParaRPr lang="pt-BR" sz="3600" dirty="0">
              <a:latin typeface="Futura Bk BT" panose="020B0502020204020303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72605DD-4D5D-9BBB-C43E-4D470F01A838}"/>
              </a:ext>
            </a:extLst>
          </p:cNvPr>
          <p:cNvSpPr txBox="1"/>
          <p:nvPr/>
        </p:nvSpPr>
        <p:spPr>
          <a:xfrm>
            <a:off x="12725400" y="3333958"/>
            <a:ext cx="10911840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2º Bimestre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r>
              <a:rPr lang="pt-BR" sz="3200" dirty="0">
                <a:latin typeface="Futura Bk BT" panose="020B0502020204020303"/>
              </a:rPr>
              <a:t>Unidade II – O Paradigma Orientado a Objetos</a:t>
            </a:r>
          </a:p>
          <a:p>
            <a:pPr marL="457200" indent="-457200" algn="ctr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Conceitualização de Classe”, Objeto”, “Herança”, “Composição”, “Polimorfismo” e “Encapsulamento”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Aplicação dos conceitos em Diagramas de Classe UML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Sintaxe, semântica e instruções básicas de uma linguagem de programação orientada a objetos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Implementação de modelos de domínio utilizando uma linguagem de programação orientada a objetos</a:t>
            </a:r>
          </a:p>
          <a:p>
            <a:pPr algn="just"/>
            <a:endParaRPr lang="pt-BR" sz="36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49285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92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LucidChart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Draw.io, GIT, GITHUB e Ferramentas de Inteligência Artificial.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E8D6F071-D773-9C04-7A4F-6B704289C5D7}"/>
              </a:ext>
            </a:extLst>
          </p:cNvPr>
          <p:cNvSpPr txBox="1"/>
          <p:nvPr/>
        </p:nvSpPr>
        <p:spPr>
          <a:xfrm>
            <a:off x="1198919" y="2455328"/>
            <a:ext cx="2286246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 – Prova sobre Computação e Sistema Operacional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 – Trabalho Individual – Edição de Texto e pesquisa no Chat GPT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AV2)/2</a:t>
            </a:r>
          </a:p>
          <a:p>
            <a:pPr lvl="1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3ª Avaliação – Trabalho Individual - Criação de Formulário usando Google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 – Trabalho Individual - Criação de Apresentação –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/PowerPoint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 – Trabalho Individual - Criação de Planilha Eletrônica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(AV3 + AV4 + AV5)/3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8F7B48-2D12-5A8F-E9B0-4C802A6C7B25}"/>
              </a:ext>
            </a:extLst>
          </p:cNvPr>
          <p:cNvSpPr txBox="1"/>
          <p:nvPr/>
        </p:nvSpPr>
        <p:spPr>
          <a:xfrm>
            <a:off x="2371096" y="9030520"/>
            <a:ext cx="18898437" cy="421653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Semestre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GF=(G + 1,5*MVR) / 2,5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 Básica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1309689" y="2947735"/>
            <a:ext cx="22517099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ANICHE, M. (2015). Orientação a Objetos e SOLID para Ninjas: Projetando classes flexíveis. Editora Casa do Código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GUEDES, G. T. (2018). UML 2-Uma abordagem prática.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Novatec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Editora.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LEITE, T. (2016). Orientação a objetos: aprenda seus conceitos e suas aplicabilidades de forma efetiva. Editora Casa do Código.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11964</TotalTime>
  <Words>1990</Words>
  <Application>Microsoft Office PowerPoint</Application>
  <PresentationFormat>Personalizar</PresentationFormat>
  <Paragraphs>279</Paragraphs>
  <Slides>23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485</cp:revision>
  <cp:lastPrinted>2022-06-11T19:51:40Z</cp:lastPrinted>
  <dcterms:created xsi:type="dcterms:W3CDTF">2014-09-26T10:57:37Z</dcterms:created>
  <dcterms:modified xsi:type="dcterms:W3CDTF">2024-10-06T17:37:56Z</dcterms:modified>
</cp:coreProperties>
</file>