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5" r:id="rId2"/>
    <p:sldId id="509" r:id="rId3"/>
    <p:sldId id="533" r:id="rId4"/>
    <p:sldId id="534" r:id="rId5"/>
    <p:sldId id="535" r:id="rId6"/>
    <p:sldId id="511" r:id="rId7"/>
    <p:sldId id="519" r:id="rId8"/>
    <p:sldId id="520" r:id="rId9"/>
    <p:sldId id="521" r:id="rId10"/>
    <p:sldId id="522" r:id="rId11"/>
    <p:sldId id="524" r:id="rId12"/>
    <p:sldId id="525" r:id="rId13"/>
    <p:sldId id="526" r:id="rId14"/>
    <p:sldId id="528" r:id="rId15"/>
    <p:sldId id="529" r:id="rId16"/>
    <p:sldId id="530" r:id="rId17"/>
    <p:sldId id="531" r:id="rId18"/>
    <p:sldId id="514" r:id="rId19"/>
    <p:sldId id="515" r:id="rId20"/>
    <p:sldId id="516" r:id="rId21"/>
    <p:sldId id="518" r:id="rId22"/>
    <p:sldId id="537" r:id="rId23"/>
    <p:sldId id="539" r:id="rId24"/>
    <p:sldId id="513" r:id="rId25"/>
    <p:sldId id="536" r:id="rId26"/>
    <p:sldId id="490" r:id="rId2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1579" autoAdjust="0"/>
  </p:normalViewPr>
  <p:slideViewPr>
    <p:cSldViewPr snapToGrid="0">
      <p:cViewPr varScale="1">
        <p:scale>
          <a:sx n="40" d="100"/>
          <a:sy n="40" d="100"/>
        </p:scale>
        <p:origin x="1842" y="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187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589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9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2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080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305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09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461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9945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7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28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109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466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27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768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389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72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9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142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390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0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47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.png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-579624" y="2733951"/>
            <a:ext cx="244064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Princípios de REPETIÇÃO</a:t>
            </a:r>
          </a:p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Algum aspecto do design deve se repetir no material inteiro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C987DDA7-28B8-32B7-6F89-20C88D48502D}"/>
              </a:ext>
            </a:extLst>
          </p:cNvPr>
          <p:cNvSpPr/>
          <p:nvPr/>
        </p:nvSpPr>
        <p:spPr>
          <a:xfrm>
            <a:off x="10559300" y="7841012"/>
            <a:ext cx="2128564" cy="21945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CB09D6C-8BC7-723D-794C-DA4F4CE56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015" y="5581380"/>
            <a:ext cx="5633390" cy="71566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6135807-A78C-D308-6FCA-963B3E513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7167" y="5581380"/>
            <a:ext cx="5628670" cy="715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-579624" y="2733951"/>
            <a:ext cx="244064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Princípios de CONTRASTE</a:t>
            </a:r>
          </a:p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dois itens não forem exatamente os mesmos, diferencie-os completamente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C987DDA7-28B8-32B7-6F89-20C88D48502D}"/>
              </a:ext>
            </a:extLst>
          </p:cNvPr>
          <p:cNvSpPr/>
          <p:nvPr/>
        </p:nvSpPr>
        <p:spPr>
          <a:xfrm>
            <a:off x="10559300" y="7841012"/>
            <a:ext cx="2128564" cy="21945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CB09D6C-8BC7-723D-794C-DA4F4CE56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015" y="5581380"/>
            <a:ext cx="5633390" cy="71566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6135807-A78C-D308-6FCA-963B3E513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7167" y="5581380"/>
            <a:ext cx="5628670" cy="715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0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2040559" y="2733951"/>
            <a:ext cx="19729860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9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Tipologias</a:t>
            </a:r>
          </a:p>
          <a:p>
            <a:pPr algn="ctr"/>
            <a:endParaRPr lang="pt-BR" sz="9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tipologia é um dos meios mais eloquentes de expressão do estilo de cada época. Como na arquitetura, ele oferece o perfil mais característico de um período e mais rígido testemunho da situação intelectual de uma nação.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sz="48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 Behrens</a:t>
            </a:r>
            <a:endParaRPr lang="pt-BR" sz="9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5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599458" y="3043146"/>
            <a:ext cx="6696727" cy="85869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Concordante</a:t>
            </a:r>
          </a:p>
          <a:p>
            <a:pPr algn="ctr"/>
            <a:endParaRPr lang="pt-BR" sz="6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800" dirty="0"/>
              <a:t>uma mesma família de fontes, sem muitas variações de estilo, tamanho, </a:t>
            </a:r>
            <a:r>
              <a:rPr lang="pt-BR" sz="4800" b="1" dirty="0"/>
              <a:t>peso</a:t>
            </a:r>
            <a:r>
              <a:rPr lang="pt-BR" sz="4800" dirty="0"/>
              <a:t>. Assim é mais fácil manter a harmonia da página e </a:t>
            </a:r>
            <a:r>
              <a:rPr lang="pt-BR" sz="4800" b="1" dirty="0"/>
              <a:t>esta disposição tende a conferir ao material</a:t>
            </a:r>
            <a:r>
              <a:rPr lang="pt-BR" sz="4800" dirty="0"/>
              <a:t> </a:t>
            </a:r>
            <a:r>
              <a:rPr lang="pt-BR" sz="4800" i="1" dirty="0"/>
              <a:t>uma estética calma e formal</a:t>
            </a:r>
            <a:r>
              <a:rPr lang="pt-BR" sz="4800" dirty="0"/>
              <a:t>.</a:t>
            </a:r>
            <a:endParaRPr lang="pt-BR" sz="9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8DFA4924-8D62-D47F-8987-5B90D4425611}"/>
              </a:ext>
            </a:extLst>
          </p:cNvPr>
          <p:cNvSpPr txBox="1"/>
          <p:nvPr/>
        </p:nvSpPr>
        <p:spPr>
          <a:xfrm>
            <a:off x="8662484" y="3043146"/>
            <a:ext cx="7652616" cy="778674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Conflitante</a:t>
            </a:r>
          </a:p>
          <a:p>
            <a:pPr algn="ctr"/>
            <a:endParaRPr lang="pt-BR" sz="4800" dirty="0"/>
          </a:p>
          <a:p>
            <a:pPr algn="ctr"/>
            <a:r>
              <a:rPr lang="pt-BR" sz="4800" dirty="0"/>
              <a:t>ocorre quando combinamos fontes similares em estilo, tamanho, peso, etc. </a:t>
            </a:r>
          </a:p>
          <a:p>
            <a:pPr algn="ctr"/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Essas similaridades são incômodas porque as atrações visuais não são as mesmas (concordantes) mas também não são diferentes (contrastantes)..</a:t>
            </a:r>
            <a:endParaRPr lang="pt-BR" sz="40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71BE0D56-CC1C-F7D2-4A5C-FCA6939A4135}"/>
              </a:ext>
            </a:extLst>
          </p:cNvPr>
          <p:cNvSpPr txBox="1"/>
          <p:nvPr/>
        </p:nvSpPr>
        <p:spPr>
          <a:xfrm>
            <a:off x="16680860" y="3302502"/>
            <a:ext cx="7145928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6000" b="1" dirty="0">
                <a:latin typeface="Modern Love" panose="04090805081005020601" pitchFamily="82" charset="0"/>
                <a:ea typeface="Tahoma" panose="020B0604030504040204" pitchFamily="34" charset="0"/>
                <a:cs typeface="Tahoma" panose="020B0604030504040204" pitchFamily="34" charset="0"/>
              </a:rPr>
              <a:t>Contrastante</a:t>
            </a:r>
          </a:p>
          <a:p>
            <a:pPr algn="ctr"/>
            <a:endParaRPr lang="pt-BR" sz="6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800" dirty="0"/>
              <a:t>ocorre quando combinamos fontes separadas e elementos nitidamente diferentes entre si. Os designs visualmente interessantes têm, em geral, bastante contraste.</a:t>
            </a:r>
            <a:endParaRPr lang="pt-BR" sz="9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34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2040559" y="2733951"/>
            <a:ext cx="19729860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Contraste</a:t>
            </a:r>
          </a:p>
          <a:p>
            <a:pPr algn="just"/>
            <a:b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Assim como a voz enfatiza palavras importantes, o tipo também pode fazê-lo: ele grita ou sussurra através da variação de tamanho.</a:t>
            </a:r>
          </a:p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Assim como a voz confere interesse às palavras, o tipo também pode fazê-lo: ele se modula através de tons mais luminosos ou mais escuros.</a:t>
            </a:r>
          </a:p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Assim como a voz colore as palavras através da inflexão, o tipo também pode fazê-lo: ele define a elegância, a dignidade e a obstinação pela escolha do estilo.</a:t>
            </a: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sz="48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 V. White</a:t>
            </a:r>
            <a:endParaRPr lang="pt-BR" sz="9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9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2935870" y="2947735"/>
            <a:ext cx="74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Tamanho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7C3DAFFF-63EA-81C1-2671-7E152F04614B}"/>
              </a:ext>
            </a:extLst>
          </p:cNvPr>
          <p:cNvSpPr txBox="1"/>
          <p:nvPr/>
        </p:nvSpPr>
        <p:spPr>
          <a:xfrm>
            <a:off x="12192000" y="2947735"/>
            <a:ext cx="74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Peso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976536-FBC7-F506-9F00-4F96334E1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870" y="4865610"/>
            <a:ext cx="7449947" cy="71570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F32844F-6EBE-9C2F-CA5E-675E6D821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9005" y="5249095"/>
            <a:ext cx="7095935" cy="669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2935870" y="2947735"/>
            <a:ext cx="74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7C3DAFFF-63EA-81C1-2671-7E152F04614B}"/>
              </a:ext>
            </a:extLst>
          </p:cNvPr>
          <p:cNvSpPr txBox="1"/>
          <p:nvPr/>
        </p:nvSpPr>
        <p:spPr>
          <a:xfrm>
            <a:off x="12192000" y="2947735"/>
            <a:ext cx="74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8BB58D8-FFEF-E1DA-9EEB-88C9473C9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969" y="5217336"/>
            <a:ext cx="6361747" cy="581049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8903F52-CAB2-D616-C054-470A81373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26567" y="5027050"/>
            <a:ext cx="6780811" cy="686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0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2935870" y="2947735"/>
            <a:ext cx="74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Direção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7C3DAFFF-63EA-81C1-2671-7E152F04614B}"/>
              </a:ext>
            </a:extLst>
          </p:cNvPr>
          <p:cNvSpPr txBox="1"/>
          <p:nvPr/>
        </p:nvSpPr>
        <p:spPr>
          <a:xfrm>
            <a:off x="12192000" y="2947735"/>
            <a:ext cx="74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C78F90-D7A7-B958-4B44-65ADA83EC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971" y="4579829"/>
            <a:ext cx="7091743" cy="675323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190F62D-5923-D1B8-98DF-B408FC6C3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8057" y="4699843"/>
            <a:ext cx="6371956" cy="651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8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Digital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0531-890D-D3C4-C464-22BDFB1C92DB}"/>
              </a:ext>
            </a:extLst>
          </p:cNvPr>
          <p:cNvSpPr txBox="1"/>
          <p:nvPr/>
        </p:nvSpPr>
        <p:spPr>
          <a:xfrm>
            <a:off x="5925312" y="52303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FE5FE23-8DA2-DBFB-76AE-7DD0B8C83D59}"/>
              </a:ext>
            </a:extLst>
          </p:cNvPr>
          <p:cNvSpPr txBox="1"/>
          <p:nvPr/>
        </p:nvSpPr>
        <p:spPr>
          <a:xfrm>
            <a:off x="-26126" y="3215767"/>
            <a:ext cx="11900647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imagem digital é representada por um conjunto de pixels (ou "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picture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"), que são pequenos pontos coloridos que formam a imagem. 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resolução da imagem é determinada pela quantidade de pixels que a compõem, medida em pixels por polegada (PPI) ou pixels por centímetro (PPC). Quanto maior a resolução, mais nítida a imagem será.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BC0F5BE-EE56-B88A-1EB0-53D7E3A95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6063" y="4069116"/>
            <a:ext cx="11525250" cy="631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76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Digital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0531-890D-D3C4-C464-22BDFB1C92DB}"/>
              </a:ext>
            </a:extLst>
          </p:cNvPr>
          <p:cNvSpPr txBox="1"/>
          <p:nvPr/>
        </p:nvSpPr>
        <p:spPr>
          <a:xfrm>
            <a:off x="5925312" y="52303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FE5FE23-8DA2-DBFB-76AE-7DD0B8C83D59}"/>
              </a:ext>
            </a:extLst>
          </p:cNvPr>
          <p:cNvSpPr txBox="1"/>
          <p:nvPr/>
        </p:nvSpPr>
        <p:spPr>
          <a:xfrm>
            <a:off x="-26126" y="5028850"/>
            <a:ext cx="119006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imagem em escala de cinza pode ser representada por uma matriz bidimensional, onde cada elemento da matriz representa um pixel e possui um valor entre 0 e 255, onde 0 representa o preto e 255 representa o branco. </a:t>
            </a:r>
          </a:p>
        </p:txBody>
      </p:sp>
      <p:pic>
        <p:nvPicPr>
          <p:cNvPr id="3074" name="Picture 2" descr="Programação em C - Capítulo 1">
            <a:extLst>
              <a:ext uri="{FF2B5EF4-FFF2-40B4-BE49-F238E27FC236}">
                <a16:creationId xmlns:a16="http://schemas.microsoft.com/office/drawing/2014/main" id="{5356B4DD-A896-E71E-586F-957EB0CB3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676" y="4198127"/>
            <a:ext cx="10558082" cy="681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64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Apresentações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EDACA514-D1AB-D5D4-E411-5B1DFCBC33BA}"/>
              </a:ext>
            </a:extLst>
          </p:cNvPr>
          <p:cNvSpPr txBox="1"/>
          <p:nvPr/>
        </p:nvSpPr>
        <p:spPr>
          <a:xfrm>
            <a:off x="211439" y="2805433"/>
            <a:ext cx="23801294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 da Aula: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Harmonia entre o apresentador, a mensagem e o público-alvo;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 de formatação (design) para apresentações;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Noções de Imagem Digital; 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Utilização das principais ferramentas (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Powerpoint e Google Slides).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</p:txBody>
      </p:sp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Digital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0531-890D-D3C4-C464-22BDFB1C92DB}"/>
              </a:ext>
            </a:extLst>
          </p:cNvPr>
          <p:cNvSpPr txBox="1"/>
          <p:nvPr/>
        </p:nvSpPr>
        <p:spPr>
          <a:xfrm>
            <a:off x="5925312" y="52303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FE5FE23-8DA2-DBFB-76AE-7DD0B8C83D59}"/>
              </a:ext>
            </a:extLst>
          </p:cNvPr>
          <p:cNvSpPr txBox="1"/>
          <p:nvPr/>
        </p:nvSpPr>
        <p:spPr>
          <a:xfrm>
            <a:off x="291353" y="5635544"/>
            <a:ext cx="119006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imagens coloridas, é possível representar cada canal de cor (vermelho, verde e azul - RGB) em uma matriz separada ou combinar os valores dos canais em um único valor numérico para cada pixel.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CFEF2EE-7A25-D869-2173-179EBF75D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4296" y="2625644"/>
            <a:ext cx="9839325" cy="6019800"/>
          </a:xfrm>
          <a:prstGeom prst="rect">
            <a:avLst/>
          </a:prstGeom>
        </p:spPr>
      </p:pic>
      <p:pic>
        <p:nvPicPr>
          <p:cNvPr id="4104" name="Picture 8" descr="RGB Color Chart Stock Photo, Picture And Royalty Free Image. Image 7148688.">
            <a:extLst>
              <a:ext uri="{FF2B5EF4-FFF2-40B4-BE49-F238E27FC236}">
                <a16:creationId xmlns:a16="http://schemas.microsoft.com/office/drawing/2014/main" id="{32F36A98-1CEC-8074-EAF4-50181A9E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0758" y="8791598"/>
            <a:ext cx="5486400" cy="400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4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0531-890D-D3C4-C464-22BDFB1C92DB}"/>
              </a:ext>
            </a:extLst>
          </p:cNvPr>
          <p:cNvSpPr txBox="1"/>
          <p:nvPr/>
        </p:nvSpPr>
        <p:spPr>
          <a:xfrm>
            <a:off x="5925312" y="52303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FE5FE23-8DA2-DBFB-76AE-7DD0B8C83D59}"/>
              </a:ext>
            </a:extLst>
          </p:cNvPr>
          <p:cNvSpPr txBox="1"/>
          <p:nvPr/>
        </p:nvSpPr>
        <p:spPr>
          <a:xfrm>
            <a:off x="-26126" y="2704592"/>
            <a:ext cx="23634284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JPEG (Joint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Experts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Group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é um formato de imagem comprimido, amplamente utilizado para fotografias e imagens complexas que exigem uma alta qualidade de imagem. Ele é capaz de comprimir imagens para um tamanho de arquivo menor, sem perda significativa de qualidade.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PNG (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Portable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Network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Graphics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é um formato de imagem sem perda de qualidade que suporta transparência. É frequentemente usado para imagens com áreas transparentes, gráficos vetoriais e imagens com texto.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 (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Graphics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Interchange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Format): é um formato de imagem que suporta animação, composto por uma sequência de imagens em um único arquivo. É usado principalmente para imagens simples, como logotipos e ícones.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TIFF (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Tagged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File Format): é um formato de imagem sem perda de qualidade, que suporta várias camadas e canais de cores. É frequentemente usado por profissionais de design gráfico e fotografia.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BMP (Bitmap): é um formato de imagem simples e sem compressão que é amplamente suportado por software de imagem. No entanto, como não possui compressão, os arquivos BMP tendem a ser maiores do que outros formatos.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SVG (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Scalable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Vector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Graphics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é um formato de imagem vetorial, que é escalonável sem perda de qualidade. É frequentemente usado para gráficos vetoriais, como logotipos e ícones.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72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cores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0531-890D-D3C4-C464-22BDFB1C92DB}"/>
              </a:ext>
            </a:extLst>
          </p:cNvPr>
          <p:cNvSpPr txBox="1"/>
          <p:nvPr/>
        </p:nvSpPr>
        <p:spPr>
          <a:xfrm>
            <a:off x="5925312" y="52303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FE5FE23-8DA2-DBFB-76AE-7DD0B8C83D59}"/>
              </a:ext>
            </a:extLst>
          </p:cNvPr>
          <p:cNvSpPr txBox="1"/>
          <p:nvPr/>
        </p:nvSpPr>
        <p:spPr>
          <a:xfrm>
            <a:off x="599458" y="3436590"/>
            <a:ext cx="21586774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as cores pelos nomes: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Blue,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Green,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Yellow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Black (básicas)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Demais cores com nomes: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Tomato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SlateBlue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MediumSeaGreen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por valores RGB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Green e Blue) ou #RRGGBB 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RGB(255,0,0) ou #ff0000 – Vermelho 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RGB(0,255,0) ou #00ff00–  Verde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RGB(0,255,0) ou #0000ff –  Azul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RGB(255,255,255) ou #ffffff – Branco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RGB(0,0,0) ou #000000 – Preto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a opacidade por valores RGBA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Green, Blue, alpha)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RGBA(255,0,0,0.5) – Vermelho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5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Cores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0531-890D-D3C4-C464-22BDFB1C92DB}"/>
              </a:ext>
            </a:extLst>
          </p:cNvPr>
          <p:cNvSpPr txBox="1"/>
          <p:nvPr/>
        </p:nvSpPr>
        <p:spPr>
          <a:xfrm>
            <a:off x="5925312" y="52303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FE5FE23-8DA2-DBFB-76AE-7DD0B8C83D59}"/>
              </a:ext>
            </a:extLst>
          </p:cNvPr>
          <p:cNvSpPr txBox="1"/>
          <p:nvPr/>
        </p:nvSpPr>
        <p:spPr>
          <a:xfrm>
            <a:off x="409540" y="2701608"/>
            <a:ext cx="2158677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cores no HTML/CSS 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 nome, valores RGB, valores HEX RGB e RGBA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9F60793-AF56-2478-6501-E99C1DB96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686" y="5264641"/>
            <a:ext cx="19448799" cy="442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2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ffice 365 - Grvppe">
            <a:extLst>
              <a:ext uri="{FF2B5EF4-FFF2-40B4-BE49-F238E27FC236}">
                <a16:creationId xmlns:a16="http://schemas.microsoft.com/office/drawing/2014/main" id="{32A5C7F8-608D-463B-3B10-661C0360A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3651886"/>
            <a:ext cx="4049078" cy="295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Ferramentas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Picture 2" descr="atomoinicial: Apresentação - Microsoft PowerPoint">
            <a:extLst>
              <a:ext uri="{FF2B5EF4-FFF2-40B4-BE49-F238E27FC236}">
                <a16:creationId xmlns:a16="http://schemas.microsoft.com/office/drawing/2014/main" id="{5E7C0759-3AD1-1033-FEAC-E64F3A7F6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422" y="6162675"/>
            <a:ext cx="3286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oogle Slides Reviews &amp; Ratings 2023">
            <a:extLst>
              <a:ext uri="{FF2B5EF4-FFF2-40B4-BE49-F238E27FC236}">
                <a16:creationId xmlns:a16="http://schemas.microsoft.com/office/drawing/2014/main" id="{8EE7311C-ED97-BC7B-2E67-B74690AF6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61" y="6754021"/>
            <a:ext cx="218122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rello é agora VistaCreate - YouTube">
            <a:extLst>
              <a:ext uri="{FF2B5EF4-FFF2-40B4-BE49-F238E27FC236}">
                <a16:creationId xmlns:a16="http://schemas.microsoft.com/office/drawing/2014/main" id="{15503150-670F-88AC-3041-B42158A3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951547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nva: Design, Photo &amp; Video – Apps no Google Play">
            <a:extLst>
              <a:ext uri="{FF2B5EF4-FFF2-40B4-BE49-F238E27FC236}">
                <a16:creationId xmlns:a16="http://schemas.microsoft.com/office/drawing/2014/main" id="{163FC3F4-39AC-0B70-F57B-9626BBA61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86" y="8015370"/>
            <a:ext cx="1803681" cy="18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aça uma apresentação por vídeo ou crie recursos visuais inspiradores  on-line | Prezi">
            <a:extLst>
              <a:ext uri="{FF2B5EF4-FFF2-40B4-BE49-F238E27FC236}">
                <a16:creationId xmlns:a16="http://schemas.microsoft.com/office/drawing/2014/main" id="{9C1D22D9-CDD0-DDE2-3900-41D9F85E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242" y="102475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8598974" y="4556283"/>
            <a:ext cx="1467971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 Office – PowerPoint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 </a:t>
            </a: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Google Slides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endParaRPr lang="pt-BR" sz="8000" b="1" dirty="0">
              <a:solidFill>
                <a:srgbClr val="FF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Crello</a:t>
            </a: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Prezi</a:t>
            </a:r>
            <a:endParaRPr lang="pt-BR" sz="8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4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778369"/>
            <a:ext cx="184890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Elaborar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368854" y="3584665"/>
            <a:ext cx="21486463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Escolha uma personalidade pública (escritor, cientista, empresário, esportista, artista </a:t>
            </a:r>
            <a:r>
              <a:rPr lang="pt-BR" sz="6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Faça uma apresentação de até 5 slides falando sobre a vida da personalidade, seus feitos e a razão de você ter escolhido esta personalidade;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Estruture e treine para uma apresentação em sala de aula de até 7 minutos.</a:t>
            </a:r>
          </a:p>
        </p:txBody>
      </p:sp>
    </p:spTree>
    <p:extLst>
      <p:ext uri="{BB962C8B-B14F-4D97-AF65-F5344CB8AC3E}">
        <p14:creationId xmlns:p14="http://schemas.microsoft.com/office/powerpoint/2010/main" val="31607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</a:t>
            </a:r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| Metodologia e Produção de Conhecimento na Cultura Digital| Aula 09 – 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Apresentações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F6911E-DE4D-5AD9-9EA7-268E1726F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908" y="3213981"/>
            <a:ext cx="4705053" cy="496790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44F5F74-7B10-893A-F373-E4DBF702D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132" y="2748358"/>
            <a:ext cx="5194660" cy="54157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FB92C75-93FC-872E-FA00-D3D40F45DA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28990" y="2866931"/>
            <a:ext cx="5644616" cy="5382948"/>
          </a:xfrm>
          <a:prstGeom prst="rect">
            <a:avLst/>
          </a:prstGeom>
        </p:spPr>
      </p:pic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54228D10-58F8-3DA2-7C2D-90AE71C5FB82}"/>
              </a:ext>
            </a:extLst>
          </p:cNvPr>
          <p:cNvSpPr/>
          <p:nvPr/>
        </p:nvSpPr>
        <p:spPr>
          <a:xfrm>
            <a:off x="7014568" y="4371309"/>
            <a:ext cx="2128564" cy="21945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D174C92D-FC2F-FCF2-4CAB-35475C6C86D0}"/>
              </a:ext>
            </a:extLst>
          </p:cNvPr>
          <p:cNvSpPr/>
          <p:nvPr/>
        </p:nvSpPr>
        <p:spPr>
          <a:xfrm>
            <a:off x="14469109" y="4253412"/>
            <a:ext cx="2128564" cy="21945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02EE1A7F-0575-DFA0-1AF2-A51D5996DC46}"/>
              </a:ext>
            </a:extLst>
          </p:cNvPr>
          <p:cNvSpPr txBox="1"/>
          <p:nvPr/>
        </p:nvSpPr>
        <p:spPr>
          <a:xfrm>
            <a:off x="-452150" y="8007936"/>
            <a:ext cx="9249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Apresentador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9493DDD8-B8B3-8397-7F36-6BE4181C030E}"/>
              </a:ext>
            </a:extLst>
          </p:cNvPr>
          <p:cNvSpPr txBox="1"/>
          <p:nvPr/>
        </p:nvSpPr>
        <p:spPr>
          <a:xfrm>
            <a:off x="7414164" y="8050321"/>
            <a:ext cx="9249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Mensagem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CD92120B-F96A-7470-B66C-BE3E36364433}"/>
              </a:ext>
            </a:extLst>
          </p:cNvPr>
          <p:cNvSpPr txBox="1"/>
          <p:nvPr/>
        </p:nvSpPr>
        <p:spPr>
          <a:xfrm>
            <a:off x="15134833" y="8092706"/>
            <a:ext cx="9249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Público-alvo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37622571-059B-8176-01BE-48D563CA3E06}"/>
              </a:ext>
            </a:extLst>
          </p:cNvPr>
          <p:cNvSpPr txBox="1"/>
          <p:nvPr/>
        </p:nvSpPr>
        <p:spPr>
          <a:xfrm>
            <a:off x="3376860" y="9484919"/>
            <a:ext cx="174704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apresentador, a mensagem e o público-alvo devem estar alinhado e harmonia</a:t>
            </a:r>
          </a:p>
          <a:p>
            <a:pPr algn="ctr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= Conteúdo + Formatação + Performance</a:t>
            </a:r>
          </a:p>
        </p:txBody>
      </p:sp>
    </p:spTree>
    <p:extLst>
      <p:ext uri="{BB962C8B-B14F-4D97-AF65-F5344CB8AC3E}">
        <p14:creationId xmlns:p14="http://schemas.microsoft.com/office/powerpoint/2010/main" val="85365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Apresentações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37622571-059B-8176-01BE-48D563CA3E06}"/>
              </a:ext>
            </a:extLst>
          </p:cNvPr>
          <p:cNvSpPr txBox="1"/>
          <p:nvPr/>
        </p:nvSpPr>
        <p:spPr>
          <a:xfrm>
            <a:off x="3120828" y="3561218"/>
            <a:ext cx="17470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Estética e Acessibilidade</a:t>
            </a:r>
          </a:p>
        </p:txBody>
      </p:sp>
      <p:pic>
        <p:nvPicPr>
          <p:cNvPr id="6146" name="Picture 2" descr="MPC Acessibilidade – Ministério Público de Contas do Amazonas">
            <a:extLst>
              <a:ext uri="{FF2B5EF4-FFF2-40B4-BE49-F238E27FC236}">
                <a16:creationId xmlns:a16="http://schemas.microsoft.com/office/drawing/2014/main" id="{806EA5D6-B948-7BE2-02C7-4AEEAB9A2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181" y="6633909"/>
            <a:ext cx="10240110" cy="405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stética: Uma reflexão sobre a beleza que começou entre os gregos! - BLOG  MARCELO CORUJA">
            <a:extLst>
              <a:ext uri="{FF2B5EF4-FFF2-40B4-BE49-F238E27FC236}">
                <a16:creationId xmlns:a16="http://schemas.microsoft.com/office/drawing/2014/main" id="{7319F19A-BFE3-5114-B7FC-A3815DD89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709" y="6191315"/>
            <a:ext cx="8222932" cy="482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Apresentações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37622571-059B-8176-01BE-48D563CA3E06}"/>
              </a:ext>
            </a:extLst>
          </p:cNvPr>
          <p:cNvSpPr txBox="1"/>
          <p:nvPr/>
        </p:nvSpPr>
        <p:spPr>
          <a:xfrm>
            <a:off x="2828220" y="2947735"/>
            <a:ext cx="18039878" cy="96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Performance do Apresentador</a:t>
            </a:r>
          </a:p>
          <a:p>
            <a:pPr algn="ctr"/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Esteja preparado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Estruture o seu discurso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Treine o seu discurso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Use recursos audiovisuais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Vista-se de forma apropriada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Atente-se à postura e aos gestos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Use sua voz ao seu favor</a:t>
            </a:r>
          </a:p>
          <a:p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Ser breve e objetivo</a:t>
            </a:r>
          </a:p>
        </p:txBody>
      </p:sp>
    </p:spTree>
    <p:extLst>
      <p:ext uri="{BB962C8B-B14F-4D97-AF65-F5344CB8AC3E}">
        <p14:creationId xmlns:p14="http://schemas.microsoft.com/office/powerpoint/2010/main" val="71744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2253413" y="3197580"/>
            <a:ext cx="10778218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</a:t>
            </a:r>
          </a:p>
          <a:p>
            <a:r>
              <a:rPr lang="pt-BR" sz="8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quem não é Designer</a:t>
            </a:r>
          </a:p>
          <a:p>
            <a:pPr algn="just"/>
            <a:endParaRPr lang="pt-BR" sz="6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6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Princípios de Design e Tipografia para Iniciantes por Robin Willians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F82FAE14-7F61-DCE8-7FCE-FD490620A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439" y="3245964"/>
            <a:ext cx="5961148" cy="884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1138417" y="2947735"/>
            <a:ext cx="20606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 princípios básico de design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4961A90-4916-04D4-6A5C-A489EEC32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867" y="5512740"/>
            <a:ext cx="17232265" cy="629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5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1006413" y="5292696"/>
            <a:ext cx="92491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Princípios de PROXIMIDADE</a:t>
            </a:r>
          </a:p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Itens relacionados entre si devem ser agrupados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ED7B463-34F8-25D7-C7BD-A8B77A9D9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9858" y="3743577"/>
            <a:ext cx="2128564" cy="756140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D763C7E-45FB-8ADC-2714-844930B7F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70286" y="3824454"/>
            <a:ext cx="2762573" cy="7561409"/>
          </a:xfrm>
          <a:prstGeom prst="rect">
            <a:avLst/>
          </a:prstGeom>
        </p:spPr>
      </p:pic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C987DDA7-28B8-32B7-6F89-20C88D48502D}"/>
              </a:ext>
            </a:extLst>
          </p:cNvPr>
          <p:cNvSpPr/>
          <p:nvPr/>
        </p:nvSpPr>
        <p:spPr>
          <a:xfrm>
            <a:off x="15435072" y="6364224"/>
            <a:ext cx="2128564" cy="21945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064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(Design)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Criando Apresentações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1408586-7B19-06B2-3DAC-376DFB009CD1}"/>
              </a:ext>
            </a:extLst>
          </p:cNvPr>
          <p:cNvSpPr txBox="1"/>
          <p:nvPr/>
        </p:nvSpPr>
        <p:spPr>
          <a:xfrm>
            <a:off x="-579624" y="2733951"/>
            <a:ext cx="244064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Princípios de ALINHAMENTO</a:t>
            </a:r>
          </a:p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Nada deve ser colocado arbitrariamente em uma página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C987DDA7-28B8-32B7-6F89-20C88D48502D}"/>
              </a:ext>
            </a:extLst>
          </p:cNvPr>
          <p:cNvSpPr/>
          <p:nvPr/>
        </p:nvSpPr>
        <p:spPr>
          <a:xfrm>
            <a:off x="10559300" y="7841012"/>
            <a:ext cx="2128564" cy="21945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CF438C1-8ECE-6964-6135-08221FF7E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779" y="5779055"/>
            <a:ext cx="5324552" cy="650911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B2CFE59-5F6B-471F-2E4B-4E17BA80A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9759" y="5567632"/>
            <a:ext cx="5486400" cy="673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6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12901</TotalTime>
  <Words>2151</Words>
  <Application>Microsoft Office PowerPoint</Application>
  <PresentationFormat>Personalizar</PresentationFormat>
  <Paragraphs>274</Paragraphs>
  <Slides>26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Futura Bk BT</vt:lpstr>
      <vt:lpstr>Modern Love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501</cp:revision>
  <cp:lastPrinted>2022-06-11T19:51:40Z</cp:lastPrinted>
  <dcterms:created xsi:type="dcterms:W3CDTF">2014-09-26T10:57:37Z</dcterms:created>
  <dcterms:modified xsi:type="dcterms:W3CDTF">2024-07-24T03:03:53Z</dcterms:modified>
</cp:coreProperties>
</file>