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65" r:id="rId2"/>
    <p:sldId id="509" r:id="rId3"/>
    <p:sldId id="516" r:id="rId4"/>
    <p:sldId id="517" r:id="rId5"/>
    <p:sldId id="518" r:id="rId6"/>
    <p:sldId id="515" r:id="rId7"/>
    <p:sldId id="526" r:id="rId8"/>
    <p:sldId id="522" r:id="rId9"/>
    <p:sldId id="538" r:id="rId10"/>
    <p:sldId id="539" r:id="rId11"/>
    <p:sldId id="541" r:id="rId12"/>
    <p:sldId id="542" r:id="rId13"/>
    <p:sldId id="540" r:id="rId14"/>
    <p:sldId id="544" r:id="rId15"/>
    <p:sldId id="546" r:id="rId16"/>
    <p:sldId id="547" r:id="rId17"/>
    <p:sldId id="548" r:id="rId18"/>
    <p:sldId id="549" r:id="rId19"/>
    <p:sldId id="529" r:id="rId20"/>
    <p:sldId id="551" r:id="rId21"/>
    <p:sldId id="552" r:id="rId22"/>
    <p:sldId id="554" r:id="rId23"/>
    <p:sldId id="556" r:id="rId24"/>
    <p:sldId id="521" r:id="rId25"/>
    <p:sldId id="557" r:id="rId26"/>
    <p:sldId id="527" r:id="rId27"/>
    <p:sldId id="528" r:id="rId28"/>
    <p:sldId id="525" r:id="rId29"/>
    <p:sldId id="533" r:id="rId30"/>
    <p:sldId id="534" r:id="rId31"/>
    <p:sldId id="536" r:id="rId32"/>
    <p:sldId id="510" r:id="rId33"/>
    <p:sldId id="530" r:id="rId34"/>
    <p:sldId id="490" r:id="rId35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506"/>
    <a:srgbClr val="FECD04"/>
    <a:srgbClr val="0579CC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72034" autoAdjust="0"/>
  </p:normalViewPr>
  <p:slideViewPr>
    <p:cSldViewPr snapToGrid="0">
      <p:cViewPr varScale="1">
        <p:scale>
          <a:sx n="40" d="100"/>
          <a:sy n="40" d="100"/>
        </p:scale>
        <p:origin x="1842" y="3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27508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1003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8446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5809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3520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78771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2382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81575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37129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2254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0721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96210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9244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640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6656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95048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8636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6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95999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1224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435478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3632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48866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3361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51127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833025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2588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48272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22953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8763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2046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258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5F06-8E8A-411D-A46F-22ED03520907}" type="datetime1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03 – Ambiente &amp; SO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2CEC3-E666-43DB-9C84-DCB9145CEF48}" type="datetime1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03 – Ambiente &amp; SO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63675-C049-49DD-81A2-5AA0BF04070B}" type="datetime1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03 – Ambiente &amp; SO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A278D-74FD-4333-A587-346F9DD4592D}" type="datetime1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03 – Ambiente &amp; SO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113DB-D45F-4BEA-A3D4-F58A3DAD3C6F}" type="datetime1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03 – Ambiente &amp; SO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E03D4-B072-49B9-887A-2CE4D4892D37}" type="datetime1">
              <a:rPr lang="en-US" smtClean="0"/>
              <a:t>2/27/2024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03 – Ambiente &amp; SO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B6568-7759-41B6-B722-A657D9BFA5DB}" type="datetime1">
              <a:rPr lang="en-US" smtClean="0"/>
              <a:t>2/27/2024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03 – Ambiente &amp; SO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639BF-3B6D-4F00-A2BA-622900EBF0C3}" type="datetime1">
              <a:rPr lang="en-US" smtClean="0"/>
              <a:t>2/27/2024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03 – Ambiente &amp; SO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53C74-D988-4979-88A0-B74526476543}" type="datetime1">
              <a:rPr lang="en-US" smtClean="0"/>
              <a:t>2/27/2024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03 – Ambiente &amp; SO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D0C64-8596-4244-B227-DE786DF0FCB8}" type="datetime1">
              <a:rPr lang="en-US" smtClean="0"/>
              <a:t>2/27/2024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03 – Ambiente &amp; SO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74D55-AF0A-4AE7-8E9D-F9D10C5910B0}" type="datetime1">
              <a:rPr lang="en-US" smtClean="0"/>
              <a:t>2/27/2024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03 – Ambiente &amp; SO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512F83-AEE4-4D13-894E-21F8EF213137}" type="datetime1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Metodologia e Produção de Conhecimento na Cultura Digital| Aula 03 – Ambiente &amp; SO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hyperlink" Target="https://support.microsoft.com/pt-br/windows/atalhos-do-teclado-no-windows-dcc61a57-8ff0-cffe-9796-cb9706c75eec#WindowsVersion=Windows_10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Metodologia e Produção de Conhecimento na Cultura Digital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Ferramentas do Windows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387334" y="2923069"/>
            <a:ext cx="21304224" cy="86792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5000" b="1" i="0" dirty="0">
                <a:solidFill>
                  <a:srgbClr val="0D0D0D"/>
                </a:solidFill>
                <a:effectLst/>
                <a:latin typeface="Futura Bk BT" panose="020B0502020204020303"/>
              </a:rPr>
              <a:t>Principais Abas e Funcionalidades do Gerenciador de Tarefas: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marR="0" lvl="0" indent="-68580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Inicializar:</a:t>
            </a:r>
          </a:p>
          <a:p>
            <a:pPr marL="1600200" lvl="1" indent="-6858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Mostra uma lista dos programas que são iniciados automaticamente com o Windows.</a:t>
            </a:r>
          </a:p>
          <a:p>
            <a:pPr marL="1600200" lvl="1" indent="-6858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Você pode habilitar ou desabilitar programas de inicialização para melhorar o tempo de inicialização do sistema.</a:t>
            </a:r>
          </a:p>
          <a:p>
            <a:pPr marL="1600200" lvl="1" indent="-685800">
              <a:buFont typeface="Wingdings" panose="05000000000000000000" pitchFamily="2" charset="2"/>
              <a:buChar char="§"/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  <a:defRPr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Usuários:</a:t>
            </a:r>
          </a:p>
          <a:p>
            <a:pPr marL="1600200" lvl="1" indent="-6858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Exibe informações sobre os usuários que estão conectados ao computador.</a:t>
            </a:r>
          </a:p>
          <a:p>
            <a:pPr marL="1600200" lvl="1" indent="-6858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Útil para ver quem está logado e desconectar sessões ativas, se necessário.</a:t>
            </a:r>
          </a:p>
          <a:p>
            <a:pPr marL="685800" indent="-685800">
              <a:buFont typeface="Wingdings" panose="05000000000000000000" pitchFamily="2" charset="2"/>
              <a:buChar char="§"/>
              <a:defRPr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  <a:defRPr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Detalhes do Serviço:</a:t>
            </a:r>
          </a:p>
          <a:p>
            <a:pPr marL="1600200" lvl="1" indent="-6858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Lista os serviços em execução no sistema.</a:t>
            </a:r>
          </a:p>
          <a:p>
            <a:pPr marL="1600200" lvl="1" indent="-6858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Permite iniciar, parar, pausar e reiniciar serviços do Windows.</a:t>
            </a:r>
          </a:p>
          <a:p>
            <a:pPr marL="1600200" lvl="1" indent="-685800">
              <a:buFont typeface="Wingdings" panose="05000000000000000000" pitchFamily="2" charset="2"/>
              <a:buChar char="§"/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714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Windows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599458" y="2557418"/>
            <a:ext cx="21304224" cy="904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defRPr/>
            </a:pPr>
            <a:r>
              <a:rPr lang="pt-BR" sz="5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Tipos de Sistemas de Arquivos no Windows:</a:t>
            </a:r>
          </a:p>
          <a:p>
            <a:pPr lvl="1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FAT (File 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Allocation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Table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FAT32</a:t>
            </a: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NTFS (New Technology File System)</a:t>
            </a:r>
          </a:p>
          <a:p>
            <a:pPr lvl="1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>
              <a:buFont typeface="Wingdings" panose="05000000000000000000" pitchFamily="2" charset="2"/>
              <a:buChar char="v"/>
              <a:defRPr/>
            </a:pP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FAT (File </a:t>
            </a:r>
            <a:r>
              <a:rPr lang="pt-BR" sz="40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Allocation</a:t>
            </a: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Table</a:t>
            </a: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):</a:t>
            </a:r>
          </a:p>
          <a:p>
            <a:pPr lvl="1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Desenvolvido para suceder o sistema de arquivos usado no MS-DOS.</a:t>
            </a: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Simples, mas limitado em recursos.</a:t>
            </a: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Utilizado principalmente em dispositivos mais antigos e dispositivos portáteis.</a:t>
            </a:r>
          </a:p>
          <a:p>
            <a:pPr lvl="1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>
              <a:buFont typeface="Wingdings" panose="05000000000000000000" pitchFamily="2" charset="2"/>
              <a:buChar char="v"/>
              <a:defRPr/>
            </a:pP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FAT32:</a:t>
            </a: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Uma versão melhorada do FAT.</a:t>
            </a: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Suporta tamanhos maiores de disco e arquivos.</a:t>
            </a: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Ainda é utilizado em dispositivos USB e cartões de memória.</a:t>
            </a:r>
          </a:p>
        </p:txBody>
      </p:sp>
    </p:spTree>
    <p:extLst>
      <p:ext uri="{BB962C8B-B14F-4D97-AF65-F5344CB8AC3E}">
        <p14:creationId xmlns:p14="http://schemas.microsoft.com/office/powerpoint/2010/main" val="3571102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Windows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599458" y="2557418"/>
            <a:ext cx="23224248" cy="10064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485900" lvl="1" indent="-571500">
              <a:buFont typeface="Wingdings" panose="05000000000000000000" pitchFamily="2" charset="2"/>
              <a:buChar char="v"/>
              <a:defRPr/>
            </a:pP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NTFS (New Technology File System):</a:t>
            </a:r>
          </a:p>
          <a:p>
            <a:pPr lvl="1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Introduzido no Windows NT.</a:t>
            </a: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Oferece recursos avançados de segurança, como permissões de arquivos e criptografia.</a:t>
            </a: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Suporta arquivos de até 16 TB.</a:t>
            </a:r>
          </a:p>
          <a:p>
            <a:pPr marL="2286000" lvl="2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Jornalização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para maior integridade dos dados.</a:t>
            </a:r>
          </a:p>
          <a:p>
            <a:pPr lvl="1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Características do NTFS</a:t>
            </a:r>
          </a:p>
          <a:p>
            <a:pPr lvl="1"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Segurança:</a:t>
            </a:r>
          </a:p>
          <a:p>
            <a:pPr marL="4114800" lvl="4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Permissões de arquivos e pastas.</a:t>
            </a:r>
          </a:p>
          <a:p>
            <a:pPr marL="4114800" lvl="4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Criptografia de arquivos.</a:t>
            </a:r>
          </a:p>
          <a:p>
            <a:pPr lvl="1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Jornalização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4114800" lvl="4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Registro de mudanças antes de aplicá-las, garantindo integridade.</a:t>
            </a:r>
          </a:p>
          <a:p>
            <a:pPr lvl="1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Compressão de Dados:</a:t>
            </a:r>
          </a:p>
          <a:p>
            <a:pPr marL="4114800" lvl="4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Capacidade de comprimir arquivos para economizar espaço.</a:t>
            </a:r>
          </a:p>
          <a:p>
            <a:pPr lvl="1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Recuperação de Erros:</a:t>
            </a:r>
          </a:p>
          <a:p>
            <a:pPr marL="4114800" lvl="4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Capacidade de detectar e corrigir erros automaticamente.</a:t>
            </a:r>
          </a:p>
        </p:txBody>
      </p:sp>
    </p:spTree>
    <p:extLst>
      <p:ext uri="{BB962C8B-B14F-4D97-AF65-F5344CB8AC3E}">
        <p14:creationId xmlns:p14="http://schemas.microsoft.com/office/powerpoint/2010/main" val="32239167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 Windows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387334" y="2923069"/>
            <a:ext cx="21304224" cy="93256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O Sistema de Arquivos do Windows é a estrutura organizacional que o sistema operacional utiliza para nomear, armazenar e recuperar arquivos em discos. Ele é fundamental para a organização e o gerenciamento de dados em computadores que operam com Windows. </a:t>
            </a:r>
          </a:p>
          <a:p>
            <a:pPr lvl="1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Estrutura Básica do Sistema de Arquivos NTFS:</a:t>
            </a:r>
          </a:p>
          <a:p>
            <a:pPr algn="l"/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Volume:</a:t>
            </a:r>
          </a:p>
          <a:p>
            <a:pPr marL="2286000" lvl="2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Um volume é uma unidade lógica que pode representar um disco físico completo, uma partição em um disco ou um disco lógico em um RAID.</a:t>
            </a:r>
          </a:p>
          <a:p>
            <a:pPr marL="2286000" lvl="2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Um volume NTFS é identificado por uma letra de unidade (por exemplo, C:, D:) seguida por um caminho para pastas.</a:t>
            </a:r>
          </a:p>
          <a:p>
            <a:pPr algn="l"/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Arquivos e Pastas:</a:t>
            </a:r>
          </a:p>
          <a:p>
            <a:pPr marL="2286000" lvl="2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Os arquivos são os elementos básicos de armazenamento de dados no sistema de arquivos.</a:t>
            </a:r>
          </a:p>
          <a:p>
            <a:pPr marL="2286000" lvl="2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As pastas (também conhecidas como diretórios) são usadas para organizar arquivos em uma hierarquia.</a:t>
            </a:r>
          </a:p>
          <a:p>
            <a:pPr marL="2286000" lvl="2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Cada arquivo tem um nome único e pode conter dados, como documentos, imagens, vídeos, programas, etc.</a:t>
            </a:r>
          </a:p>
        </p:txBody>
      </p:sp>
    </p:spTree>
    <p:extLst>
      <p:ext uri="{BB962C8B-B14F-4D97-AF65-F5344CB8AC3E}">
        <p14:creationId xmlns:p14="http://schemas.microsoft.com/office/powerpoint/2010/main" val="15723604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 Windows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387334" y="2923069"/>
            <a:ext cx="21304224" cy="94487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Estrutura Básica do Sistema de Arquivos NTFS:</a:t>
            </a:r>
          </a:p>
          <a:p>
            <a:pPr algn="l"/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Caminhos:</a:t>
            </a:r>
          </a:p>
          <a:p>
            <a:pPr marL="1371600" lvl="1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Os caminhos são usados para localizar arquivos e pastas em um volume.</a:t>
            </a:r>
          </a:p>
          <a:p>
            <a:pPr marL="1371600" lvl="1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Um caminho consiste em uma lista de pastas separadas por barras invertidas (\).</a:t>
            </a:r>
          </a:p>
          <a:p>
            <a:pPr marL="1371600" lvl="1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Por exemplo, C:\Users\nome_do_usuario\Documents\meuarquivo.txt.</a:t>
            </a:r>
          </a:p>
          <a:p>
            <a:pPr algn="l"/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Atributos de Arquivo:</a:t>
            </a:r>
          </a:p>
          <a:p>
            <a:pPr marL="1371600" lvl="1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Os arquivos no NTFS podem ter diferentes atributos:</a:t>
            </a:r>
          </a:p>
          <a:p>
            <a:pPr marL="1371600" lvl="1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Somente Leitura: Impede que o arquivo seja modificado.</a:t>
            </a:r>
          </a:p>
          <a:p>
            <a:pPr marL="1371600" lvl="1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 Oculto: Não é exibido em listagens normais de arquivos.</a:t>
            </a:r>
          </a:p>
          <a:p>
            <a:pPr marL="1371600" lvl="1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 de Sistema: Usado pelo sistema operacional e normalmente oculto.</a:t>
            </a:r>
          </a:p>
          <a:p>
            <a:pPr algn="l"/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Permissões de Arquivo:</a:t>
            </a:r>
          </a:p>
          <a:p>
            <a:pPr marL="1371600" lvl="1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NTFS permite definir permissões de acesso em nível de arquivo e pasta.</a:t>
            </a:r>
          </a:p>
          <a:p>
            <a:pPr marL="1371600" lvl="1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Isso inclui permissões como leitura, gravação, execução e controle total.</a:t>
            </a:r>
          </a:p>
          <a:p>
            <a:pPr marL="1371600" lvl="1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As permissões podem ser concedidas a usuários individuais ou grupos.</a:t>
            </a: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7870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Nome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 Windows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387334" y="2658376"/>
            <a:ext cx="21304224" cy="10064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No Windows, os nomes de arquivos seguem algumas regras específicas para garantir a compatibilidade e a consistência do sistema de arquivos. Aqui estão as principais regras de formação para nomes de arquivos no Windows:</a:t>
            </a: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Regras para Nomes de Arquivos:</a:t>
            </a:r>
          </a:p>
          <a:p>
            <a:pPr marL="571500" indent="-571500" algn="l">
              <a:buFont typeface="Wingdings" panose="05000000000000000000" pitchFamily="2" charset="2"/>
              <a:buChar char="v"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Caracteres Permitidos: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Os nomes de arquivos podem conter letras (maiúsculas e minúsculas), números, espaços e os seguintes caracteres especiais: ! # $ % &amp; ' ( ) - @ ^ _ ` { } ~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Não são permitidos os seguintes caracteres: &lt; &gt; : " / \ | ? *</a:t>
            </a:r>
          </a:p>
          <a:p>
            <a:pPr algn="l"/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Comprimento do Nome: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nome completo do arquivo (incluindo o caminho, se houver) não pode exceder 260 caracteres.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nome do arquivo em si pode ter até 255 caracteres.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Espaços e Pontos: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nome do arquivo pode conter espaços, mas não pode começar ou terminar com um espaço.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Pode conter pontos, mas não pode começar com um ponto.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Pode haver múltiplos pontos no nome, mas o sistema considera o último ponto como a extensão do arquivo.</a:t>
            </a:r>
          </a:p>
        </p:txBody>
      </p:sp>
    </p:spTree>
    <p:extLst>
      <p:ext uri="{BB962C8B-B14F-4D97-AF65-F5344CB8AC3E}">
        <p14:creationId xmlns:p14="http://schemas.microsoft.com/office/powerpoint/2010/main" val="990239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Nome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 Windows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006413" y="2171697"/>
            <a:ext cx="21304224" cy="110491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Regras para Nomes de Arquivos:</a:t>
            </a:r>
          </a:p>
          <a:p>
            <a:pPr marL="571500" indent="-571500" algn="l">
              <a:buFont typeface="Wingdings" panose="05000000000000000000" pitchFamily="2" charset="2"/>
              <a:buChar char="v"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Letras Maiúsculas e Minúsculas: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Os nomes de arquivos no Windows não são sensíveis a maiúsculas e minúsculas.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Isso significa que "MeuArquivo.txt" e "meuarquivo.txt" são considerados o mesmo arquivo pelo sistema.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lvl="1" indent="-571500">
              <a:buFont typeface="Wingdings" panose="05000000000000000000" pitchFamily="2" charset="2"/>
              <a:buChar char="v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Palavras Reservadas: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Existem algumas palavras reservadas que não podem ser usadas como nomes de arquivos, pois são reservadas pelo sistema. Alguns exemplos são: CON, PRN, AUX, NUL, COM1, COM2, COM3, COM4, COM5, COM6, COM7, COM8, COM9, LPT1, LPT2, LPT3, LPT4, LPT5, LPT6, LPT7, LPT8, LPT9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Tentar criar um arquivo com um desses nomes resultará em um erro.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Exemplos de Nomes de Arquivos Válidos: 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MeuArquivo.txt  Relatório2023.docx foto de férias.jpg projeto-final documento-importante-v2.doc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Exemplos de Nomes de Arquivos Inválidos:</a:t>
            </a:r>
          </a:p>
          <a:p>
            <a:pPr marL="1371600" lvl="1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relatório?2023.docx (uso do caractere ?)	meu arquivo.txt (espaço no início do nome)</a:t>
            </a:r>
          </a:p>
          <a:p>
            <a:pPr marL="1371600" lvl="1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relatório-final: (uso do caractere :) 		foto.jpg. (ponto no final do nome)</a:t>
            </a:r>
          </a:p>
          <a:p>
            <a:pPr marL="1371600" lvl="1" indent="-4572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CON.txt (palavra reservada)</a:t>
            </a:r>
          </a:p>
          <a:p>
            <a:b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0958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Nome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 Windows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006413" y="2171697"/>
            <a:ext cx="21304224" cy="9633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A extensão de arquivo no Windows (e em sistemas operacionais em geral) é uma parte do nome do arquivo que segue o último ponto (.) no nome do arquivo. Ela é usada para identificar o tipo de arquivo e o programa associado que deve ser usado para abrir ou executar esse arquivo. As extensões de arquivo são essenciais para o sistema operacional entender como lidar com diferentes tipos de arquivos.</a:t>
            </a:r>
          </a:p>
          <a:p>
            <a:pPr marL="571500" indent="-571500" algn="l">
              <a:buFont typeface="Wingdings" panose="05000000000000000000" pitchFamily="2" charset="2"/>
              <a:buChar char="v"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Identificação do Tipo de Arquivo: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extensão de arquivo fornece uma indicação ao sistema operacional sobre o tipo de conteúdo que o arquivo contém.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Por exemplo, um arquivo com a extensão .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txt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é um arquivo de texto simples, enquanto um arquivo com a extensão .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docx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é um documento do Microsoft Word.</a:t>
            </a: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Associação de Programa: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As extensões de arquivo são usadas para associar um tipo específico de arquivo a um programa que pode abrir ou manipular esse tipo de arquivo.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Por exemplo, arquivos com extensão .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jpg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são associados ao visualizador de imagens padrão, arquivos .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docx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são associados ao Microsoft Word, etc.</a:t>
            </a: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86454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Nome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 Windows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006413" y="2171697"/>
            <a:ext cx="21304224" cy="89562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Execução de Programas:</a:t>
            </a: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Algumas extensões de arquivo também são usadas para identificar arquivos executáveis, que são programas que podem ser executados pelo sistema operacional.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Por exemplo, arquivos com extensão .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são programas executáveis no Windows.</a:t>
            </a:r>
          </a:p>
          <a:p>
            <a:pPr lvl="1"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Exemplos de Extensões de Arquivo Comuns: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txt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Arquivo de Texto simples.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docx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Documento do Microsoft Word.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xlsx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Planilha do Microsoft Excel.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jpg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Imagem no formato JPEG.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.mp3 - Arquivo de áudio no formato MP3.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.mp4 - Arquivo de vídeo no formato MP4.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pdf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Documento no formato PDF.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Arquivo executável no Windows.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.zip - Arquivo compactado no formato ZIP.</a:t>
            </a:r>
          </a:p>
          <a:p>
            <a:pPr marL="571500" indent="-571500">
              <a:buFont typeface="Wingdings" panose="05000000000000000000" pitchFamily="2" charset="2"/>
              <a:buChar char="v"/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07474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Linha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Comandos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21498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21498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0202779" y="3379701"/>
            <a:ext cx="13624009" cy="7540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Linha de Comando ou Power Shell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Tecla Windows + “R” e “</a:t>
            </a: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cmd</a:t>
            </a: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Botão Direito no Botão do Windows e Selecionar Power Shell</a:t>
            </a:r>
          </a:p>
          <a:p>
            <a:pPr lvl="1"/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Permite executar qualquer comando ou script no Windows.</a:t>
            </a:r>
          </a:p>
          <a:p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C964A4B-F529-19B2-E6D0-669D87C5AB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5412" y="3890962"/>
            <a:ext cx="6505575" cy="501967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3F779D6B-F45A-CA1E-2039-4AE8689418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9860" y="7571967"/>
            <a:ext cx="7162800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64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Sistemas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Operacionais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23784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23784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0A87D99B-A9EA-5421-34D1-B4282EDA20E7}"/>
              </a:ext>
            </a:extLst>
          </p:cNvPr>
          <p:cNvSpPr txBox="1"/>
          <p:nvPr/>
        </p:nvSpPr>
        <p:spPr>
          <a:xfrm>
            <a:off x="8652896" y="2805433"/>
            <a:ext cx="15173892" cy="1037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 Operacional 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é o software, ou conjunto de software cuja função é administrar e gerenciar os recursos de um sistema, desde componentes de hardware a programa de terceiros, estabelecendo uma conexão entre os recursos do computador e o usuário.</a:t>
            </a:r>
          </a:p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Kernel (núcleo): é a parte central do SO que atua como uma ponte entre o hardware e o software gerenciando os recursos da máquina para que sejam utilizados de maneira correta.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Shell: é o intérprete dos comandos do SO que une o usuário e o kernel do SO.</a:t>
            </a:r>
          </a:p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32" name="Picture 8" descr="Curso: GAED - Grupo de apoio às Estratégias Digitais (FEUSP), Tópico:  Pacote Básico de Programas">
            <a:extLst>
              <a:ext uri="{FF2B5EF4-FFF2-40B4-BE49-F238E27FC236}">
                <a16:creationId xmlns:a16="http://schemas.microsoft.com/office/drawing/2014/main" id="{A57BAD9F-772C-04F2-33C9-0BB2A36A81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862" y="3863479"/>
            <a:ext cx="4360255" cy="2717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he Geek News Sistema Operacional">
            <a:extLst>
              <a:ext uri="{FF2B5EF4-FFF2-40B4-BE49-F238E27FC236}">
                <a16:creationId xmlns:a16="http://schemas.microsoft.com/office/drawing/2014/main" id="{AD0C499F-81BB-18D0-7830-067C2AA5A4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4033" y="6144048"/>
            <a:ext cx="3914775" cy="2796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Sistemas Operativos Móviles – DTyOC">
            <a:extLst>
              <a:ext uri="{FF2B5EF4-FFF2-40B4-BE49-F238E27FC236}">
                <a16:creationId xmlns:a16="http://schemas.microsoft.com/office/drawing/2014/main" id="{B4431206-FB0A-F0DC-CA35-A1207AD7B2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886" y="8795016"/>
            <a:ext cx="3694205" cy="2068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753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Navegando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pela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Linha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Comando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962367" y="1848103"/>
            <a:ext cx="2130422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Navegar em pastas usando a linha de comando é uma habilidade fundamental para usuários de sistemas baseados em Unix (como Linux, 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macOS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 e também para o Prompt de Comando do Windows</a:t>
            </a: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245B0BBC-FD73-C040-B022-993CA9B76A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5322064"/>
              </p:ext>
            </p:extLst>
          </p:nvPr>
        </p:nvGraphicFramePr>
        <p:xfrm>
          <a:off x="1688431" y="4063262"/>
          <a:ext cx="21007137" cy="81381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211631">
                  <a:extLst>
                    <a:ext uri="{9D8B030D-6E8A-4147-A177-3AD203B41FA5}">
                      <a16:colId xmlns:a16="http://schemas.microsoft.com/office/drawing/2014/main" val="310135705"/>
                    </a:ext>
                  </a:extLst>
                </a:gridCol>
                <a:gridCol w="17795506">
                  <a:extLst>
                    <a:ext uri="{9D8B030D-6E8A-4147-A177-3AD203B41FA5}">
                      <a16:colId xmlns:a16="http://schemas.microsoft.com/office/drawing/2014/main" val="3069938554"/>
                    </a:ext>
                  </a:extLst>
                </a:gridCol>
              </a:tblGrid>
              <a:tr h="456973">
                <a:tc>
                  <a:txBody>
                    <a:bodyPr/>
                    <a:lstStyle/>
                    <a:p>
                      <a:r>
                        <a:rPr lang="pt-BR" dirty="0"/>
                        <a:t>Comando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Descrição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90022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dir</a:t>
                      </a:r>
                      <a:endParaRPr lang="pt-BR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kern="1200" dirty="0">
                          <a:solidFill>
                            <a:schemeClr val="dk1"/>
                          </a:solidFill>
                          <a:effectLst/>
                        </a:rPr>
                        <a:t>Lista os arquivos e pastas no diretório atual.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96638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cd</a:t>
                      </a:r>
                      <a:endParaRPr lang="pt-BR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kern="1200" dirty="0">
                          <a:solidFill>
                            <a:schemeClr val="dk1"/>
                          </a:solidFill>
                          <a:effectLst/>
                        </a:rPr>
                        <a:t>É o comando principal para mudar de diretório. Para mudar para um diretório específico, você usa </a:t>
                      </a:r>
                      <a:r>
                        <a:rPr lang="pt-BR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cd</a:t>
                      </a:r>
                      <a:r>
                        <a:rPr lang="pt-BR" sz="3600" b="0" kern="1200" dirty="0">
                          <a:solidFill>
                            <a:schemeClr val="dk1"/>
                          </a:solidFill>
                          <a:effectLst/>
                        </a:rPr>
                        <a:t> seguido do caminho do diretório. </a:t>
                      </a:r>
                      <a:endParaRPr lang="pt-BR" sz="3600" b="0" kern="1200" dirty="0">
                        <a:solidFill>
                          <a:schemeClr val="dk1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36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571500" marR="0" lvl="0" indent="-57150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Caminho Relativo: É em relação ao diretório atual. </a:t>
                      </a:r>
                      <a:r>
                        <a:rPr lang="pt-BR" sz="3600" b="0" kern="1200" dirty="0">
                          <a:solidFill>
                            <a:schemeClr val="dk1"/>
                          </a:solidFill>
                          <a:effectLst/>
                        </a:rPr>
                        <a:t>Exemplo: </a:t>
                      </a:r>
                      <a:r>
                        <a:rPr lang="pt-BR" sz="3600" b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cd</a:t>
                      </a:r>
                      <a:r>
                        <a:rPr lang="pt-BR" sz="3600" b="0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pt-BR" sz="3600" b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nome_da_pasta</a:t>
                      </a:r>
                      <a:endParaRPr lang="pt-BR" sz="3600" b="0" kern="1200" dirty="0">
                        <a:solidFill>
                          <a:schemeClr val="dk1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  <a:p>
                      <a:pPr marL="571500" marR="0" lvl="0" indent="-57150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Caminho Absoluto: É o caminho completo desde o diretório raiz. Exemplo: 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</a:t>
                      </a:r>
                      <a:r>
                        <a:rPr lang="pt-BR" sz="3600" b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d</a:t>
                      </a:r>
                      <a:r>
                        <a:rPr lang="pt-BR" sz="3600" b="0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 C:\Users\nome_do_usuario\Documentos</a:t>
                      </a:r>
                    </a:p>
                    <a:p>
                      <a:pPr marL="571500" marR="0" lvl="0" indent="-57150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 um nome de pasta contiver espaços, coloque o nome entre aspas: 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Exemploe</a:t>
                      </a: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cd</a:t>
                      </a: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 "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Program</a:t>
                      </a: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 Files“</a:t>
                      </a:r>
                    </a:p>
                    <a:p>
                      <a:pPr marL="571500" marR="0" lvl="0" indent="-57150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Pressionar </a:t>
                      </a:r>
                      <a:r>
                        <a:rPr lang="pt-BR" dirty="0" err="1"/>
                        <a:t>Tab</a:t>
                      </a: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autocompletar nomes de arquivos e pastas.</a:t>
                      </a:r>
                      <a:endParaRPr lang="pt-BR" sz="3600" b="0" kern="1200" dirty="0">
                        <a:solidFill>
                          <a:schemeClr val="dk1"/>
                        </a:solidFill>
                        <a:effectLst/>
                        <a:latin typeface="Courier New" panose="02070309020205020404" pitchFamily="49" charset="0"/>
                        <a:ea typeface="+mn-ea"/>
                        <a:cs typeface="Courier New" panose="02070309020205020404" pitchFamily="49" charset="0"/>
                      </a:endParaRPr>
                    </a:p>
                    <a:p>
                      <a:endParaRPr lang="pt-BR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20414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cd</a:t>
                      </a:r>
                      <a:r>
                        <a:rPr lang="pt-BR" sz="3600" b="1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..</a:t>
                      </a:r>
                      <a:endParaRPr lang="pt-BR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Volta um nível no diretório. Útil para subir um diretório na hierarquia.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50398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b="1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cd</a:t>
                      </a:r>
                      <a:r>
                        <a:rPr lang="pt-BR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\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Vai para o diretório raiz.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24588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7606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Navegando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pela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Linha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Comando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599458" y="1958776"/>
            <a:ext cx="21304224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Outros comandos:</a:t>
            </a: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245B0BBC-FD73-C040-B022-993CA9B76A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6460279"/>
              </p:ext>
            </p:extLst>
          </p:nvPr>
        </p:nvGraphicFramePr>
        <p:xfrm>
          <a:off x="1006413" y="3379797"/>
          <a:ext cx="22575482" cy="89611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451404">
                  <a:extLst>
                    <a:ext uri="{9D8B030D-6E8A-4147-A177-3AD203B41FA5}">
                      <a16:colId xmlns:a16="http://schemas.microsoft.com/office/drawing/2014/main" val="310135705"/>
                    </a:ext>
                  </a:extLst>
                </a:gridCol>
                <a:gridCol w="19124078">
                  <a:extLst>
                    <a:ext uri="{9D8B030D-6E8A-4147-A177-3AD203B41FA5}">
                      <a16:colId xmlns:a16="http://schemas.microsoft.com/office/drawing/2014/main" val="3069938554"/>
                    </a:ext>
                  </a:extLst>
                </a:gridCol>
              </a:tblGrid>
              <a:tr h="456973">
                <a:tc>
                  <a:txBody>
                    <a:bodyPr/>
                    <a:lstStyle/>
                    <a:p>
                      <a:r>
                        <a:rPr lang="pt-BR" dirty="0"/>
                        <a:t>Comando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Descrição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90022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mkdir</a:t>
                      </a:r>
                      <a:endParaRPr lang="pt-BR" sz="3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Cria um novo diretório (pasta). Exemplo: 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mkdir</a:t>
                      </a: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nome_do_novo_diretorio</a:t>
                      </a:r>
                      <a:endParaRPr lang="pt-BR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96638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rmdir</a:t>
                      </a:r>
                      <a:endParaRPr lang="pt-BR" sz="3600" b="1" i="0" kern="1200" dirty="0">
                        <a:solidFill>
                          <a:schemeClr val="dk1"/>
                        </a:solidFill>
                        <a:effectLst/>
                        <a:latin typeface="Courier New" panose="02070309020205020404" pitchFamily="49" charset="0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Remove (apaga) um diretório. Exemplo: 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rmdir</a:t>
                      </a: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nome_do_diretorio</a:t>
                      </a:r>
                      <a:endParaRPr lang="pt-BR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20414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del</a:t>
                      </a:r>
                      <a:endParaRPr lang="pt-BR" sz="3600" b="1" i="0" kern="1200" dirty="0">
                        <a:solidFill>
                          <a:schemeClr val="dk1"/>
                        </a:solidFill>
                        <a:effectLst/>
                        <a:latin typeface="Courier New" panose="02070309020205020404" pitchFamily="49" charset="0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Exclui um ou mais arquivos. Exemplo: 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del</a:t>
                      </a: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 nome_do_arquivo.txt</a:t>
                      </a:r>
                      <a:endParaRPr lang="pt-BR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50398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copy</a:t>
                      </a:r>
                      <a:endParaRPr lang="pt-BR" sz="3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Copia um ou mais arquivos para outro local. Exemplo: 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copy</a:t>
                      </a: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 arquivo_origem.txt destino\</a:t>
                      </a:r>
                      <a:endParaRPr lang="pt-BR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2458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move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Move um ou mais arquivos para outro local. Exemplo: </a:t>
                      </a: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move arquivo.txt 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pasta_destino</a:t>
                      </a: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\</a:t>
                      </a:r>
                      <a:endParaRPr lang="pt-BR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63459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reb</a:t>
                      </a:r>
                      <a:endParaRPr lang="pt-BR" sz="3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Renomeia um arquivo. Exemplo: 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ren</a:t>
                      </a: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 arquivo_antigo.txt arquivo_novo.txt</a:t>
                      </a:r>
                      <a:endParaRPr lang="pt-BR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88345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type</a:t>
                      </a:r>
                      <a:endParaRPr lang="pt-BR" sz="3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Exibe o conteúdo de um arquivo de texto. Exemplo: 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type</a:t>
                      </a: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 arquivo.txt</a:t>
                      </a:r>
                      <a:endParaRPr lang="pt-BR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15348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echo</a:t>
                      </a:r>
                      <a:endParaRPr lang="pt-BR" sz="3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Exibe uma mensagem na tela ou redireciona para um arquivo. 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36617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cls</a:t>
                      </a:r>
                      <a:endParaRPr lang="pt-BR" sz="3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Limpa a tela do prompt de comando.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433353"/>
                  </a:ext>
                </a:extLst>
              </a:tr>
              <a:tr h="634205">
                <a:tc>
                  <a:txBody>
                    <a:bodyPr/>
                    <a:lstStyle/>
                    <a:p>
                      <a:r>
                        <a:rPr lang="pt-BR" sz="3600" b="1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ipconfig</a:t>
                      </a:r>
                      <a:endParaRPr lang="pt-BR" sz="3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Exibe informações da configuração de rede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7948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ping</a:t>
                      </a:r>
                      <a:endParaRPr lang="pt-BR" sz="3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Verifica a conexão da rede com um host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27559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tasklist</a:t>
                      </a:r>
                      <a:endParaRPr lang="pt-BR" sz="3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Lista os processos em execução no sistema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01721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taskkill</a:t>
                      </a:r>
                      <a:endParaRPr lang="pt-BR" sz="3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Finaliza um processo em execução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58751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85877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Redirecionamento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Entrada 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Saída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599458" y="1958776"/>
            <a:ext cx="21304224" cy="119109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Prompt de Comando do Windows, os símbolos &lt;, &gt;, e &gt;&gt; são usados para redirecionar a entrada e saída de dados. Aqui está uma explicação de como cada um deles é utilizado:</a:t>
            </a: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&lt; (Redirecionamento de Entrada)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símbolo &lt; é usado para redirecionar a entrada de um comando para vir de um arquivo em vez de do teclado. Isso significa que o conteúdo do arquivo será usado como entrada para o comando.</a:t>
            </a:r>
          </a:p>
          <a:p>
            <a:pPr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marL="457200" indent="-457200">
              <a:buFont typeface="Wingdings" panose="05000000000000000000" pitchFamily="2" charset="2"/>
              <a:buChar char="v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 (Redirecionamento de Saída)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símbolo &gt; é usado para redirecionar a saída de um comando para um arquivo. Isso significa que o resultado do comando será escrito para o arquivo especificado, substituindo qualquer conteúdo existente no arquivo.</a:t>
            </a: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&gt;&gt; (Redirecionamento de Saída com Concatenação)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símbolo &gt;&gt; é usado para redirecionar a saída de um comando para um arquivo, mas ao contrário do &gt;, ele não substitui o conteúdo existente. Em vez disso, ele acrescenta o novo conteúdo ao final do arquivo.</a:t>
            </a: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90132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Variável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PATH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599458" y="1958776"/>
            <a:ext cx="21304224" cy="124033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A variável de ambiente PATH no Windows é uma variável fundamental que especifica os diretórios nos quais o sistema operacional deve procurar por arquivos executáveis quando você digita um comando no Prompt de Comando (ou 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PowerShell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). Isso permite que você execute programas ou comandos diretamente de qualquer diretório no Prompt de Comando, sem precisar digitar o caminho completo para o arquivo executável.</a:t>
            </a:r>
          </a:p>
          <a:p>
            <a:pPr marL="457200" indent="-457200">
              <a:buFont typeface="Wingdings" panose="05000000000000000000" pitchFamily="2" charset="2"/>
              <a:buChar char="v"/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endParaRPr lang="pt-BR" sz="3200" b="1" i="0" dirty="0">
              <a:solidFill>
                <a:srgbClr val="0D0D0D"/>
              </a:solidFill>
              <a:effectLst/>
              <a:latin typeface="Futura Bk BT" panose="020B0502020204020303"/>
            </a:endParaRP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pt-BR" sz="3200" b="1" i="0" dirty="0">
                <a:solidFill>
                  <a:srgbClr val="0D0D0D"/>
                </a:solidFill>
                <a:effectLst/>
                <a:latin typeface="Futura Bk BT" panose="020B0502020204020303"/>
              </a:rPr>
              <a:t>Facilita o Uso de Comandos:</a:t>
            </a:r>
            <a:endParaRPr lang="pt-BR" sz="3200" b="0" i="0" dirty="0">
              <a:solidFill>
                <a:srgbClr val="0D0D0D"/>
              </a:solidFill>
              <a:effectLst/>
              <a:latin typeface="Futura Bk BT" panose="020B0502020204020303"/>
            </a:endParaRPr>
          </a:p>
          <a:p>
            <a:pPr lvl="1" indent="-457200" algn="l">
              <a:buFont typeface="Wingdings" panose="05000000000000000000" pitchFamily="2" charset="2"/>
              <a:buChar char="§"/>
            </a:pPr>
            <a:r>
              <a:rPr lang="pt-BR" sz="3200" b="0" i="0" dirty="0">
                <a:solidFill>
                  <a:srgbClr val="0D0D0D"/>
                </a:solidFill>
                <a:effectLst/>
                <a:latin typeface="Futura Bk BT" panose="020B0502020204020303"/>
              </a:rPr>
              <a:t>Com a variável PATH configurada corretamente, você pode executar programas e comandos de qualquer diretório sem precisar especificar o caminho completo para o arquivo executável.</a:t>
            </a:r>
          </a:p>
          <a:p>
            <a:pPr algn="l"/>
            <a:endParaRPr lang="pt-BR" sz="3200" b="1" i="0" dirty="0">
              <a:solidFill>
                <a:srgbClr val="0D0D0D"/>
              </a:solidFill>
              <a:effectLst/>
              <a:latin typeface="Futura Bk BT" panose="020B0502020204020303"/>
            </a:endParaRP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pt-BR" sz="3200" b="1" i="0" dirty="0">
                <a:solidFill>
                  <a:srgbClr val="0D0D0D"/>
                </a:solidFill>
                <a:effectLst/>
                <a:latin typeface="Futura Bk BT" panose="020B0502020204020303"/>
              </a:rPr>
              <a:t>Acesso Mais Rápido a Ferramentas e Aplicativos:</a:t>
            </a:r>
            <a:endParaRPr lang="pt-BR" sz="3200" b="0" i="0" dirty="0">
              <a:solidFill>
                <a:srgbClr val="0D0D0D"/>
              </a:solidFill>
              <a:effectLst/>
              <a:latin typeface="Futura Bk BT" panose="020B0502020204020303"/>
            </a:endParaRPr>
          </a:p>
          <a:p>
            <a:pPr lvl="1" indent="-457200" algn="l">
              <a:buFont typeface="Wingdings" panose="05000000000000000000" pitchFamily="2" charset="2"/>
              <a:buChar char="§"/>
            </a:pPr>
            <a:r>
              <a:rPr lang="pt-BR" sz="3200" b="0" i="0" dirty="0">
                <a:solidFill>
                  <a:srgbClr val="0D0D0D"/>
                </a:solidFill>
                <a:effectLst/>
                <a:latin typeface="Futura Bk BT" panose="020B0502020204020303"/>
              </a:rPr>
              <a:t>É útil para desenvolvedores e administradores de sistemas que frequentemente utilizam ferramentas e aplicativos de linha de comando.</a:t>
            </a:r>
          </a:p>
          <a:p>
            <a:pPr algn="l"/>
            <a:endParaRPr lang="pt-BR" sz="3200" b="1" i="0" dirty="0">
              <a:solidFill>
                <a:srgbClr val="0D0D0D"/>
              </a:solidFill>
              <a:effectLst/>
              <a:latin typeface="Futura Bk BT" panose="020B0502020204020303"/>
            </a:endParaRP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pt-BR" sz="3200" b="1" i="0" dirty="0">
                <a:solidFill>
                  <a:srgbClr val="0D0D0D"/>
                </a:solidFill>
                <a:effectLst/>
                <a:latin typeface="Futura Bk BT" panose="020B0502020204020303"/>
              </a:rPr>
              <a:t>Personalização do Ambiente de Trabalho:</a:t>
            </a:r>
            <a:endParaRPr lang="pt-BR" sz="3200" b="0" i="0" dirty="0">
              <a:solidFill>
                <a:srgbClr val="0D0D0D"/>
              </a:solidFill>
              <a:effectLst/>
              <a:latin typeface="Futura Bk BT" panose="020B0502020204020303"/>
            </a:endParaRPr>
          </a:p>
          <a:p>
            <a:pPr lvl="1" indent="-457200" algn="l">
              <a:buFont typeface="Wingdings" panose="05000000000000000000" pitchFamily="2" charset="2"/>
              <a:buChar char="§"/>
            </a:pPr>
            <a:r>
              <a:rPr lang="pt-BR" sz="3200" b="0" i="0" dirty="0">
                <a:solidFill>
                  <a:srgbClr val="0D0D0D"/>
                </a:solidFill>
                <a:effectLst/>
                <a:latin typeface="Futura Bk BT" panose="020B0502020204020303"/>
              </a:rPr>
              <a:t>Você pode adicionar seus próprios scripts, ferramentas ou programas ao PATH para acessá-los facilmente de qualquer lugar.</a:t>
            </a: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7233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Windows Explorer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23784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23784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0202779" y="3379701"/>
            <a:ext cx="13624009" cy="8094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Explorador de Arquivos (Windows Explorer)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i="0" dirty="0">
                <a:solidFill>
                  <a:srgbClr val="0D0D0D"/>
                </a:solidFill>
                <a:effectLst/>
                <a:latin typeface="Futura Bk BT" panose="020B0502020204020303"/>
              </a:rPr>
              <a:t>É uma ferramenta essencial no sistema operacional Windows, utilizada para navegar, gerenciar e organizar arquivos e pastas no seu computador. </a:t>
            </a: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lvl="1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lvl="1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Formas de acessar</a:t>
            </a:r>
          </a:p>
          <a:p>
            <a:pPr marL="685800" lvl="1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2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solidFill>
                  <a:srgbClr val="0D0D0D"/>
                </a:solidFill>
                <a:latin typeface="Futura Bk BT" panose="020B0502020204020303"/>
              </a:rPr>
              <a:t>Tecla Windows + E</a:t>
            </a:r>
          </a:p>
          <a:p>
            <a:pPr marL="1600200" lvl="2" indent="-685800">
              <a:buFont typeface="Wingdings" panose="05000000000000000000" pitchFamily="2" charset="2"/>
              <a:buChar char="§"/>
            </a:pPr>
            <a:endParaRPr lang="pt-BR" sz="3200" b="1" dirty="0">
              <a:solidFill>
                <a:srgbClr val="0D0D0D"/>
              </a:solidFill>
              <a:latin typeface="Futura Bk BT" panose="020B0502020204020303"/>
            </a:endParaRPr>
          </a:p>
          <a:p>
            <a:pPr marL="1600200" lvl="2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solidFill>
                  <a:srgbClr val="0D0D0D"/>
                </a:solidFill>
                <a:latin typeface="Futura Bk BT" panose="020B0502020204020303"/>
              </a:rPr>
              <a:t>Botão Direito no Botão do Windows</a:t>
            </a:r>
          </a:p>
          <a:p>
            <a:pPr marL="1600200" lvl="2" indent="-685800">
              <a:buFont typeface="Wingdings" panose="05000000000000000000" pitchFamily="2" charset="2"/>
              <a:buChar char="§"/>
            </a:pPr>
            <a:endParaRPr lang="pt-BR" sz="3200" b="1" dirty="0">
              <a:solidFill>
                <a:srgbClr val="0D0D0D"/>
              </a:solidFill>
              <a:latin typeface="Futura Bk BT" panose="020B0502020204020303"/>
            </a:endParaRPr>
          </a:p>
          <a:p>
            <a:pPr marL="1600200" lvl="2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solidFill>
                  <a:srgbClr val="0D0D0D"/>
                </a:solidFill>
                <a:latin typeface="Futura Bk BT" panose="020B0502020204020303"/>
              </a:rPr>
              <a:t>Menu Iniciar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304D5646-0DE5-964B-D4EC-88D95ACDE4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4460" y="2947735"/>
            <a:ext cx="8096250" cy="8020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891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Windows Explorer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23784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23784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820271" y="2686146"/>
            <a:ext cx="22665371" cy="82176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v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Barra de Endereço: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Mostra o caminho completo da pasta em que você está.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Permite navegar rapidamente entre pastas.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v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Painel de Navegação: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Lista de pastas e locais frequentemente acessados.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Facilita a navegação entre diferentes unidades e pastas.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v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Painel de Detalhes: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Exibe informações detalhadas sobre arquivos, como nome, tipo, tamanho e data de modificação.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Possibilidade de classificar os arquivos por diferentes critérios.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v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Barra de Ferramentas: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Botões para operações comuns, como copiar, colar, excluir, etc.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Opções para mudar o modo de visualização (ícones, lista, detalhes).</a:t>
            </a:r>
          </a:p>
        </p:txBody>
      </p:sp>
    </p:spTree>
    <p:extLst>
      <p:ext uri="{BB962C8B-B14F-4D97-AF65-F5344CB8AC3E}">
        <p14:creationId xmlns:p14="http://schemas.microsoft.com/office/powerpoint/2010/main" val="14384481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Conhecendo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melhor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 Windows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52907" y="1326070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23784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0202779" y="3379701"/>
            <a:ext cx="13624009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Permissão de Arquivo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Tipos de Permissão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Como restringir acesso?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Como compartilhar arquivo?</a:t>
            </a:r>
          </a:p>
          <a:p>
            <a:pPr lvl="1"/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A3454D0-D128-40B7-82ED-57CDC3D4D6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9893" y="2681829"/>
            <a:ext cx="7160242" cy="9842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585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0112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Painel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Controle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1921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1921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0202779" y="3379701"/>
            <a:ext cx="13624009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Gerenciamento de Dispositivos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Rede e Internet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Hardware (Teclado, monitor, mouse)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Instalação/Desinstalação de Programas</a:t>
            </a:r>
          </a:p>
          <a:p>
            <a:pPr lvl="1"/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AC4D9B0-E79B-CF3D-35C3-97C76DE5BD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5452" y="3539721"/>
            <a:ext cx="8137636" cy="7501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621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17826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Navegando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pelos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Diretórios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52907" y="131921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21498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473614B-38D3-821D-4694-8AD25F21C5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7638" y="4385247"/>
            <a:ext cx="10509270" cy="6555783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40CAD07E-C811-76E3-82A0-7E13DDA8DAC5}"/>
              </a:ext>
            </a:extLst>
          </p:cNvPr>
          <p:cNvSpPr txBox="1"/>
          <p:nvPr/>
        </p:nvSpPr>
        <p:spPr>
          <a:xfrm>
            <a:off x="12112086" y="3684461"/>
            <a:ext cx="11514833" cy="7694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5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Windows e seus aplicativos</a:t>
            </a:r>
          </a:p>
          <a:p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Tela Inicial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Calc</a:t>
            </a: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Notepad</a:t>
            </a: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Paint</a:t>
            </a: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Wordpad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8887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491916" y="3052642"/>
            <a:ext cx="22334872" cy="8402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Executar os comandos de informações de sistema de forma a identificar a hora, data, versão e dados do sistema: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6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time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date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ver 			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systeminfo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	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Get-ComputerInfo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(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PowerShell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</a:t>
            </a:r>
            <a:endParaRPr lang="pt-BR" sz="6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996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Sistemas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Operacionais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484327" y="1323784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23784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sistemaoperacional">
            <a:extLst>
              <a:ext uri="{FF2B5EF4-FFF2-40B4-BE49-F238E27FC236}">
                <a16:creationId xmlns:a16="http://schemas.microsoft.com/office/drawing/2014/main" id="{1C805F13-5F52-4810-D692-82B41ED090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2760" y="4136106"/>
            <a:ext cx="12456795" cy="705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EE55590C-7592-8103-6FDA-6CDDA2EF37EF}"/>
              </a:ext>
            </a:extLst>
          </p:cNvPr>
          <p:cNvSpPr txBox="1"/>
          <p:nvPr/>
        </p:nvSpPr>
        <p:spPr>
          <a:xfrm>
            <a:off x="599458" y="2947735"/>
            <a:ext cx="9300735" cy="12834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Funções do </a:t>
            </a: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 Operacional: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0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0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Gerenciamento de processos;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Gerenciamento de memória;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Gerenciamento de arquivos;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Gerenciamento de dispositivos de entrada e saída;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Segurança e Detecção de Erros;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Interpretar os comandos do usuário;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4271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30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491916" y="3052642"/>
            <a:ext cx="22334872" cy="8402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Executar os comandos de forma a navegar no sistema de arquivos, criar e remover pastas de trabalho</a:t>
            </a:r>
          </a:p>
          <a:p>
            <a:pPr lvl="1"/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dir</a:t>
            </a:r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cd</a:t>
            </a:r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md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ou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mkdir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			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rmdir</a:t>
            </a:r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type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nul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&gt; NOVOARQUIVO.txt 	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del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*.*</a:t>
            </a:r>
          </a:p>
        </p:txBody>
      </p:sp>
    </p:spTree>
    <p:extLst>
      <p:ext uri="{BB962C8B-B14F-4D97-AF65-F5344CB8AC3E}">
        <p14:creationId xmlns:p14="http://schemas.microsoft.com/office/powerpoint/2010/main" val="113263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31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491916" y="3052642"/>
            <a:ext cx="22334872" cy="8402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Caracteres Curingas e Redirecionamento de entrada e saída</a:t>
            </a:r>
          </a:p>
          <a:p>
            <a:pPr lvl="1"/>
            <a:endParaRPr lang="pt-BR" sz="6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&lt;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nome_arquivo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– Redirecionamento de Entrada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nome_arquivo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– Redirecionamento de Saída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&gt;&gt;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nome_arquivo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– Redirecionamento de Saída com acréscimo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* - qualquer sequência de caracteres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? – único </a:t>
            </a:r>
            <a:r>
              <a:rPr lang="pt-BR" sz="6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caracater</a:t>
            </a:r>
            <a:r>
              <a:rPr lang="pt-BR" sz="6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70981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32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0A87D99B-A9EA-5421-34D1-B4282EDA20E7}"/>
              </a:ext>
            </a:extLst>
          </p:cNvPr>
          <p:cNvSpPr txBox="1"/>
          <p:nvPr/>
        </p:nvSpPr>
        <p:spPr>
          <a:xfrm>
            <a:off x="7109460" y="2805433"/>
            <a:ext cx="16717328" cy="10679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Faça um arquivo batch (.</a:t>
            </a:r>
            <a:r>
              <a:rPr lang="pt-BR" sz="6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bat</a:t>
            </a: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 que faça as seguintes tarefas:</a:t>
            </a:r>
          </a:p>
          <a:p>
            <a:pPr algn="just"/>
            <a:endParaRPr lang="pt-BR" sz="6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indent="-914400" algn="just">
              <a:buAutoNum type="arabicPeriod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Crie a pasta “MPCCD” dentro da pasta de documentos</a:t>
            </a:r>
          </a:p>
          <a:p>
            <a:pPr marL="914400" indent="-914400" algn="just">
              <a:buAutoNum type="arabicPeriod"/>
            </a:pPr>
            <a:endParaRPr lang="pt-BR" sz="6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indent="-914400" algn="just">
              <a:buAutoNum type="arabicPeriod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Crie um arquivo vazio chamado index.html</a:t>
            </a:r>
          </a:p>
          <a:p>
            <a:pPr marL="914400" indent="-914400" algn="just">
              <a:buAutoNum type="arabicPeriod"/>
            </a:pPr>
            <a:endParaRPr lang="pt-BR" sz="6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indent="-914400" algn="just">
              <a:buAutoNum type="arabicPeriod"/>
            </a:pPr>
            <a:r>
              <a:rPr lang="pt-BR" sz="6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Abre um navegador em modo anônimo na página do professor</a:t>
            </a:r>
          </a:p>
          <a:p>
            <a:pPr algn="r"/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218" name="Picture 2" descr="Hacker… Ético?!? - Diego Macêdo">
            <a:extLst>
              <a:ext uri="{FF2B5EF4-FFF2-40B4-BE49-F238E27FC236}">
                <a16:creationId xmlns:a16="http://schemas.microsoft.com/office/drawing/2014/main" id="{BB8E8D49-5670-A2F6-07E4-BF730A2350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2" y="5106232"/>
            <a:ext cx="5860026" cy="4201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6649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Conhecendo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melhor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 Windows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23784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33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2213610" y="7386976"/>
            <a:ext cx="19956779" cy="298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7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Onde fica armazenados as informações de navegação, histórico e favoritos?</a:t>
            </a:r>
          </a:p>
        </p:txBody>
      </p:sp>
      <p:pic>
        <p:nvPicPr>
          <p:cNvPr id="1028" name="Picture 4" descr="Navegador ou Browser - Navegador de Internet - Curiosidades - Colégio Web">
            <a:extLst>
              <a:ext uri="{FF2B5EF4-FFF2-40B4-BE49-F238E27FC236}">
                <a16:creationId xmlns:a16="http://schemas.microsoft.com/office/drawing/2014/main" id="{7DF41458-487D-8D20-E474-BE4CC22264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5243" y="3195674"/>
            <a:ext cx="7569517" cy="3244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676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652515" y="13235684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6250" y="13193014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Sistemas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Operacionais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23784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23784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EE55590C-7592-8103-6FDA-6CDDA2EF37EF}"/>
              </a:ext>
            </a:extLst>
          </p:cNvPr>
          <p:cNvSpPr txBox="1"/>
          <p:nvPr/>
        </p:nvSpPr>
        <p:spPr>
          <a:xfrm>
            <a:off x="599458" y="2947735"/>
            <a:ext cx="9300735" cy="7735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Facilidades criadas pelo Sistema Operacional:</a:t>
            </a:r>
          </a:p>
          <a:p>
            <a:pPr indent="-57150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-57150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 fontAlgn="base"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Ocultar a complexidade do hardware;</a:t>
            </a:r>
          </a:p>
          <a:p>
            <a:pPr marL="571500" indent="-571500" algn="just" fontAlgn="base"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 fontAlgn="base"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Oferecer interfaces padronizadas de acesso ao hardware;</a:t>
            </a:r>
          </a:p>
          <a:p>
            <a:pPr marL="571500" indent="-571500" algn="just" fontAlgn="base"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 fontAlgn="base"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Permitir uma visão homogênea de dispositivos distinto.</a:t>
            </a: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124" name="Picture 4" descr="Demystifiying The Linux Kernel – Digilent Blog">
            <a:extLst>
              <a:ext uri="{FF2B5EF4-FFF2-40B4-BE49-F238E27FC236}">
                <a16:creationId xmlns:a16="http://schemas.microsoft.com/office/drawing/2014/main" id="{98E14A5A-506A-ACC7-75EC-038D5BAE3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5400" y="3428108"/>
            <a:ext cx="10086109" cy="7974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842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Tipos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Sistemas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Operacionais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75767" y="1323784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7690" y="13223980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EE55590C-7592-8103-6FDA-6CDDA2EF37EF}"/>
              </a:ext>
            </a:extLst>
          </p:cNvPr>
          <p:cNvSpPr txBox="1"/>
          <p:nvPr/>
        </p:nvSpPr>
        <p:spPr>
          <a:xfrm>
            <a:off x="599458" y="2704592"/>
            <a:ext cx="22649809" cy="101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Sistemas </a:t>
            </a:r>
            <a:r>
              <a:rPr lang="pt-BR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Monotarefa</a:t>
            </a: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são conhecidos também como sistemas </a:t>
            </a:r>
            <a:r>
              <a:rPr lang="pt-BR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monoprogramáveis</a:t>
            </a: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se caracterizam por permitir que todos os recursos do sistema computacional (processador, memória e os periféricos) permanecem exclusivamente dedicados à execução de um único programa ou a uma única tarefa.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Sistemas Multitarefa</a:t>
            </a: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Conhecido também com sistemas </a:t>
            </a:r>
            <a:r>
              <a:rPr lang="pt-BR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multiprogramáveis</a:t>
            </a: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 São os sistemas operacionais mais utilizados em Desktop, notebooks e smartphones. As plataformas Windows, Mac e Linux são exemplos de sistemas operacionais que permitem que um único usuário utilize diversos programas ao mesmo tempo. Por exemplo, é possível para um usuário ao mesmo tempo ouvir musicas, fazer downloads, navegar na internet e editar um texto.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Sistemas multitarefa monousuário</a:t>
            </a: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são encontrados em computadores pessoais ou em estações de trabalho, onde já apenas um único usuário interagindo com o sistema. Neste caso, existe a possibilidade da execução de diversas tarefas ao mesmo tempo, como a edição de texto, uma impressão e o acesso à internet.</a:t>
            </a:r>
          </a:p>
          <a:p>
            <a:pPr marL="571500" indent="-571500" algn="just" fontAlgn="base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 fontAlgn="base">
              <a:spcBef>
                <a:spcPts val="325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Sistemas multitarefa multiusuários: </a:t>
            </a: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são ambientes que possibilitam que diversos usuários possam conectar-se ao sistema de forma simultânea.</a:t>
            </a: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288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Sistemas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Operacionais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7553" y="13234437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279904" y="11514997"/>
            <a:ext cx="4516547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 descr="Windows Logo: valor, história, PNG">
            <a:extLst>
              <a:ext uri="{FF2B5EF4-FFF2-40B4-BE49-F238E27FC236}">
                <a16:creationId xmlns:a16="http://schemas.microsoft.com/office/drawing/2014/main" id="{55F49C3A-10D9-79A6-BC5A-5C892BEAE0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833" y="3091487"/>
            <a:ext cx="10921167" cy="9143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2733020" y="3379701"/>
            <a:ext cx="11093768" cy="80329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Família Windows</a:t>
            </a:r>
          </a:p>
          <a:p>
            <a:pPr algn="ctr"/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É o SO mais utilizado? </a:t>
            </a:r>
          </a:p>
          <a:p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É o SO utilizado em todos segmentos?</a:t>
            </a:r>
          </a:p>
          <a:p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48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É o mais amigável e compatível com aplicativos e diversos fabricantes?</a:t>
            </a: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36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635506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Conhecendo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melhor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 Windows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23784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9113921" y="2704592"/>
            <a:ext cx="13624009" cy="95718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Gerenciador de Tarefas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Sistemas de arquivos e extensão de arquivos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Tecla Windows e Teclas de Atalho</a:t>
            </a: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Explorador de Arquivos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Linha de Comando (Prompt -</a:t>
            </a: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PowerShell</a:t>
            </a: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Arquivos do Usuário relacionado a aplicativos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Permissões, Mapeamento de Rede, e Compartilhamento.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FF22456-58DB-BA40-1476-1856C7C0C3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6413" y="3713455"/>
            <a:ext cx="7766384" cy="775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174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Ferramentas do Windows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9713187" y="2973675"/>
            <a:ext cx="14379460" cy="8710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Gerenciador de Tarefas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É uma ferramenta integrada ao sistema operacional Windows que permite aos usuários visualizar e gerenciar processos, aplicativos, serviços, desempenho do sistema e usuários conectados. É uma ferramenta muito útil para monitorar e controlar o que está acontecendo no seu computador.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marR="0" lvl="0" indent="-68580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Formas de acessar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Tecla de Atalho Ctrl-Shift-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Esc</a:t>
            </a: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Ctrl-Alt-Del e opção “Gerenciador de Tarefas”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Botão Direito na Barra de Tarefas</a:t>
            </a:r>
          </a:p>
          <a:p>
            <a:pPr lvl="1"/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4BBBDD9-4681-0A12-DF2B-0D8154C639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427" y="2964858"/>
            <a:ext cx="8447407" cy="8819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340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Ferramentas do Windows</a:t>
            </a: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03 – Ambiente &amp; SO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387334" y="2923069"/>
            <a:ext cx="21304224" cy="103412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5000" b="1" i="0" dirty="0">
                <a:solidFill>
                  <a:srgbClr val="0D0D0D"/>
                </a:solidFill>
                <a:effectLst/>
                <a:latin typeface="Futura Bk BT" panose="020B0502020204020303"/>
              </a:rPr>
              <a:t>Principais Abas e Funcionalidades do Gerenciador de Tarefas: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Processos: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Mostra uma lista de todos os processos em execução no seu sistema.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Você pode ver o uso de CPU, memória, disco e rede de cada processo.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É possível finalizar um processo clicando com o botão direito do mouse e selecionando "Finalizar Tarefa".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Útil para encerrar aplicativos que não estão respondendo.</a:t>
            </a:r>
          </a:p>
          <a:p>
            <a:pPr marL="685800" marR="0" lvl="0" indent="-68580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pt-B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marR="0" lvl="0" indent="-68580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Desempenho: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Fornece uma visão geral do desempenho do sistema, incluindo uso de CPU, memória, disco e rede.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Gráficos em tempo real permitem visualizar tendências de uso ao longo do tempo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Aplicativos: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Lista todos os aplicativos que estão em execução.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Você pode ver o status de cada aplicativo, se está em execução ou suspenso.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11380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12921</TotalTime>
  <Words>4019</Words>
  <Application>Microsoft Office PowerPoint</Application>
  <PresentationFormat>Personalizar</PresentationFormat>
  <Paragraphs>542</Paragraphs>
  <Slides>34</Slides>
  <Notes>33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34</vt:i4>
      </vt:variant>
    </vt:vector>
  </HeadingPairs>
  <TitlesOfParts>
    <vt:vector size="42" baseType="lpstr">
      <vt:lpstr>Arial</vt:lpstr>
      <vt:lpstr>Arial Black</vt:lpstr>
      <vt:lpstr>Calibri</vt:lpstr>
      <vt:lpstr>Calibri Light</vt:lpstr>
      <vt:lpstr>Courier New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498</cp:revision>
  <cp:lastPrinted>2022-06-11T19:51:40Z</cp:lastPrinted>
  <dcterms:created xsi:type="dcterms:W3CDTF">2014-09-26T10:57:37Z</dcterms:created>
  <dcterms:modified xsi:type="dcterms:W3CDTF">2024-02-28T09:11:17Z</dcterms:modified>
</cp:coreProperties>
</file>