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65" r:id="rId2"/>
    <p:sldId id="525" r:id="rId3"/>
    <p:sldId id="527" r:id="rId4"/>
    <p:sldId id="529" r:id="rId5"/>
    <p:sldId id="528" r:id="rId6"/>
    <p:sldId id="509" r:id="rId7"/>
    <p:sldId id="510" r:id="rId8"/>
    <p:sldId id="472" r:id="rId9"/>
    <p:sldId id="511" r:id="rId10"/>
    <p:sldId id="490" r:id="rId11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506"/>
    <a:srgbClr val="FECD04"/>
    <a:srgbClr val="0579CC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74697" autoAdjust="0"/>
  </p:normalViewPr>
  <p:slideViewPr>
    <p:cSldViewPr snapToGrid="0">
      <p:cViewPr varScale="1">
        <p:scale>
          <a:sx n="42" d="100"/>
          <a:sy n="42" d="100"/>
        </p:scale>
        <p:origin x="1680" y="3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1624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6125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1691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7357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7508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5112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4755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5344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AFD89-B34C-4D5B-8FD4-E62E8D28A740}" type="datetime1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02 – Pesquisa Internet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2277-3C9F-4575-B824-497DC9CF5AFA}" type="datetime1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02 – Pesquisa Internet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7F087-6777-498C-8286-7861701A5997}" type="datetime1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02 – Pesquisa Internet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896B4-4336-41DF-B7F8-53968F587A27}" type="datetime1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02 – Pesquisa Internet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7A14E-AFFD-45A2-A642-79262C8B781F}" type="datetime1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02 – Pesquisa Internet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96561-6396-403C-82C4-EC46F1442C01}" type="datetime1">
              <a:rPr lang="en-US" smtClean="0"/>
              <a:t>2/20/2024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02 – Pesquisa Internet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5AC29-3B76-4BE2-8342-8D7688FBCB23}" type="datetime1">
              <a:rPr lang="en-US" smtClean="0"/>
              <a:t>2/20/2024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02 – Pesquisa Internet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9D46A-2CFA-4190-9BAC-89CF485FF2C7}" type="datetime1">
              <a:rPr lang="en-US" smtClean="0"/>
              <a:t>2/20/2024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02 – Pesquisa Internet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110CD-DAFA-4A1D-9CB0-3B74F4D492E5}" type="datetime1">
              <a:rPr lang="en-US" smtClean="0"/>
              <a:t>2/20/2024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02 – Pesquisa Internet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71E08-8A92-4322-896F-BAFD9B8C3AD7}" type="datetime1">
              <a:rPr lang="en-US" smtClean="0"/>
              <a:t>2/20/2024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02 – Pesquisa Internet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073CF-FB42-4083-ABE4-276CEEE9D16A}" type="datetime1">
              <a:rPr lang="en-US" smtClean="0"/>
              <a:t>2/20/2024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02 – Pesquisa Internet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7F929-5EA4-46CC-96E5-7ACACDB6C51F}" type="datetime1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Metodologia e Produção de Conhecimento na Cultura Digital| Aula 02 – Pesquisa Internet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w3schools.com/" TargetMode="Externa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0" y="12987579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Metodologia e Produção de Conhecimento na Cultura Digital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8638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Pesquisa Internet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FF65915B-07B9-5693-48FD-2F49C1F6DAC3}"/>
              </a:ext>
            </a:extLst>
          </p:cNvPr>
          <p:cNvSpPr/>
          <p:nvPr/>
        </p:nvSpPr>
        <p:spPr>
          <a:xfrm>
            <a:off x="0" y="12987579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6C64952E-B244-41FE-D27D-57E5E6FDB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BED5F3F3-50A0-62F5-32D8-D74091109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8638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Pesquisa Internet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0116067A-D666-8C0C-6B2D-DB22C46C31FC}"/>
              </a:ext>
            </a:extLst>
          </p:cNvPr>
          <p:cNvSpPr/>
          <p:nvPr/>
        </p:nvSpPr>
        <p:spPr>
          <a:xfrm>
            <a:off x="0" y="12964719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HTML, CSS e JS</a:t>
            </a:r>
            <a:endParaRPr lang="en-US" sz="28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353" y="12964719"/>
            <a:ext cx="23185867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Pesquisa Internet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ML5 – Wikipédia, a enciclopédia livre">
            <a:extLst>
              <a:ext uri="{FF2B5EF4-FFF2-40B4-BE49-F238E27FC236}">
                <a16:creationId xmlns:a16="http://schemas.microsoft.com/office/drawing/2014/main" id="{D13BDFE3-EF5D-5C93-1237-5D2CC42623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678" y="3566840"/>
            <a:ext cx="2232826" cy="2232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ss - ícones de marcas e logotipos grátis">
            <a:extLst>
              <a:ext uri="{FF2B5EF4-FFF2-40B4-BE49-F238E27FC236}">
                <a16:creationId xmlns:a16="http://schemas.microsoft.com/office/drawing/2014/main" id="{815C7503-FC60-662D-CFB1-45DB332514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579" y="6799922"/>
            <a:ext cx="2232825" cy="223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Javascript Icon - Download in Flat Style">
            <a:extLst>
              <a:ext uri="{FF2B5EF4-FFF2-40B4-BE49-F238E27FC236}">
                <a16:creationId xmlns:a16="http://schemas.microsoft.com/office/drawing/2014/main" id="{B153B902-7605-076E-6050-34530E23A2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881" y="10136759"/>
            <a:ext cx="2210523" cy="2210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B1EAB97-D259-5816-9100-B0487F01EF02}"/>
              </a:ext>
            </a:extLst>
          </p:cNvPr>
          <p:cNvSpPr txBox="1"/>
          <p:nvPr/>
        </p:nvSpPr>
        <p:spPr>
          <a:xfrm>
            <a:off x="5101682" y="3740762"/>
            <a:ext cx="15371955" cy="8710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pt-BR" sz="4000" b="1" i="0" dirty="0">
                <a:effectLst/>
                <a:latin typeface="Futura Bk BT" panose="020B0502020204020303"/>
              </a:rPr>
              <a:t>HTML</a:t>
            </a:r>
            <a:r>
              <a:rPr lang="pt-BR" sz="4000" b="0" i="0" dirty="0">
                <a:effectLst/>
                <a:latin typeface="Futura Bk BT" panose="020B0502020204020303"/>
              </a:rPr>
              <a:t>: linguagem de marcação utilizada para estruturar os elementos da página, como parágrafos, links, títulos, tabelas, imagens e até vídeos.</a:t>
            </a:r>
          </a:p>
          <a:p>
            <a:pPr marL="571500" indent="-571500" algn="l">
              <a:buFont typeface="Wingdings" panose="05000000000000000000" pitchFamily="2" charset="2"/>
              <a:buChar char="q"/>
            </a:pPr>
            <a:endParaRPr lang="pt-BR" sz="4000" b="0" i="0" dirty="0">
              <a:effectLst/>
              <a:latin typeface="Futura Bk BT" panose="020B0502020204020303"/>
            </a:endParaRPr>
          </a:p>
          <a:p>
            <a:pPr marL="571500" indent="-571500" algn="l">
              <a:buFont typeface="Wingdings" panose="05000000000000000000" pitchFamily="2" charset="2"/>
              <a:buChar char="q"/>
            </a:pPr>
            <a:endParaRPr lang="pt-BR" sz="4000" b="0" i="0" dirty="0">
              <a:effectLst/>
              <a:latin typeface="Futura Bk BT" panose="020B0502020204020303"/>
            </a:endParaRPr>
          </a:p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pt-BR" sz="4000" b="1" i="0" dirty="0">
                <a:effectLst/>
                <a:latin typeface="Futura Bk BT" panose="020B0502020204020303"/>
              </a:rPr>
              <a:t>CSS:</a:t>
            </a:r>
            <a:r>
              <a:rPr lang="pt-BR" sz="4000" b="0" i="0" dirty="0">
                <a:effectLst/>
                <a:latin typeface="Futura Bk BT" panose="020B0502020204020303"/>
              </a:rPr>
              <a:t> linguagem de estilos utilizada para definir cores, fontes, tamanhos, posicionamento e qualquer outro valor estético para os elementos da página.</a:t>
            </a:r>
          </a:p>
          <a:p>
            <a:pPr marL="571500" indent="-571500" algn="l">
              <a:buFont typeface="Wingdings" panose="05000000000000000000" pitchFamily="2" charset="2"/>
              <a:buChar char="q"/>
            </a:pPr>
            <a:endParaRPr lang="pt-BR" sz="4000" dirty="0">
              <a:latin typeface="Futura Bk BT" panose="020B0502020204020303"/>
            </a:endParaRPr>
          </a:p>
          <a:p>
            <a:pPr marL="571500" indent="-571500" algn="l">
              <a:buFont typeface="Wingdings" panose="05000000000000000000" pitchFamily="2" charset="2"/>
              <a:buChar char="q"/>
            </a:pPr>
            <a:endParaRPr lang="pt-BR" sz="4000" b="0" i="0" dirty="0">
              <a:effectLst/>
              <a:latin typeface="Futura Bk BT" panose="020B0502020204020303"/>
            </a:endParaRPr>
          </a:p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pt-BR" sz="4000" b="1" i="0" dirty="0">
                <a:effectLst/>
                <a:latin typeface="Futura Bk BT" panose="020B0502020204020303"/>
              </a:rPr>
              <a:t>Javascript:</a:t>
            </a:r>
            <a:r>
              <a:rPr lang="pt-BR" sz="4000" b="0" i="0" dirty="0">
                <a:effectLst/>
                <a:latin typeface="Futura Bk BT" panose="020B0502020204020303"/>
              </a:rPr>
              <a:t> linguagem de programação utilizada para deixar a página com mais movimento, podendo atualizar elementos dinamicamente e lidar melhor com dados enviados e recebidos na página.</a:t>
            </a:r>
          </a:p>
        </p:txBody>
      </p:sp>
    </p:spTree>
    <p:extLst>
      <p:ext uri="{BB962C8B-B14F-4D97-AF65-F5344CB8AC3E}">
        <p14:creationId xmlns:p14="http://schemas.microsoft.com/office/powerpoint/2010/main" val="210487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HTML, CSS e JS</a:t>
            </a:r>
            <a:endParaRPr lang="en-US" sz="28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ML5 – Wikipédia, a enciclopédia livre">
            <a:extLst>
              <a:ext uri="{FF2B5EF4-FFF2-40B4-BE49-F238E27FC236}">
                <a16:creationId xmlns:a16="http://schemas.microsoft.com/office/drawing/2014/main" id="{D13BDFE3-EF5D-5C93-1237-5D2CC42623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0354" y="2790269"/>
            <a:ext cx="929625" cy="92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ss - ícones de marcas e logotipos grátis">
            <a:extLst>
              <a:ext uri="{FF2B5EF4-FFF2-40B4-BE49-F238E27FC236}">
                <a16:creationId xmlns:a16="http://schemas.microsoft.com/office/drawing/2014/main" id="{815C7503-FC60-662D-CFB1-45DB332514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0140" y="2761583"/>
            <a:ext cx="929626" cy="92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Javascript Icon - Download in Flat Style">
            <a:extLst>
              <a:ext uri="{FF2B5EF4-FFF2-40B4-BE49-F238E27FC236}">
                <a16:creationId xmlns:a16="http://schemas.microsoft.com/office/drawing/2014/main" id="{B153B902-7605-076E-6050-34530E23A2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4097" y="2776817"/>
            <a:ext cx="929626" cy="92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B1EAB97-D259-5816-9100-B0487F01EF02}"/>
              </a:ext>
            </a:extLst>
          </p:cNvPr>
          <p:cNvSpPr txBox="1"/>
          <p:nvPr/>
        </p:nvSpPr>
        <p:spPr>
          <a:xfrm>
            <a:off x="3483362" y="9987847"/>
            <a:ext cx="1741727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4000" b="0" i="0" dirty="0">
                <a:effectLst/>
                <a:latin typeface="Futura Bk BT" panose="020B0502020204020303"/>
              </a:rPr>
              <a:t>	O HTML é o esqueleto, composto dos ossos que o sustenta. O CSS é a pele, cabelo e roupas, criando o visual que realmente enxergamos quando olhamos para alguma pessoa. E por fim, o Javascript é o músculo, que dá movimento ao corpo.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D34EF17-D7BE-2440-6F71-3541E6F1A8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332" y="4467751"/>
            <a:ext cx="6648450" cy="531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CE3236CD-680F-AD17-D318-A4502D94BFEB}"/>
              </a:ext>
            </a:extLst>
          </p:cNvPr>
          <p:cNvSpPr/>
          <p:nvPr/>
        </p:nvSpPr>
        <p:spPr>
          <a:xfrm>
            <a:off x="0" y="12964719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1856610D-74B5-59DE-3A4D-40894EA37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7BC51A72-28F1-4667-AA28-BF8769E05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353" y="12964719"/>
            <a:ext cx="23185867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Pesquisa Internet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430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 - Continuação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26A67E16-CDBA-AA8D-9A11-B5FD7CA9B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39" y="5280593"/>
            <a:ext cx="8092071" cy="48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652896" y="2805433"/>
            <a:ext cx="15173892" cy="938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Abrir o editor de texto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Notepad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++ e selecionar a linguagem HTML no menu superior “Linguagem”;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Digitar a conteúdo do arquivo “&lt;NomeAluno.html&gt;” exposto no projetor;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Salvar o arquivo “&lt;NomeAluno.html&gt;” na área de trabalho e abri-lo em algum navegador;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Encaminhar o arquivo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html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para o professor por e-mail ou via site do professor.</a:t>
            </a:r>
          </a:p>
          <a:p>
            <a:pPr marL="742950" indent="-742950" algn="just">
              <a:buFont typeface="+mj-lt"/>
              <a:buAutoNum type="arabicPeriod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5718D514-A3EC-D8C7-0120-5E4DB8A58B3E}"/>
              </a:ext>
            </a:extLst>
          </p:cNvPr>
          <p:cNvSpPr/>
          <p:nvPr/>
        </p:nvSpPr>
        <p:spPr>
          <a:xfrm>
            <a:off x="0" y="12987579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F58C17CD-3CF5-3459-5B3B-2FCAE39C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595BCF94-E4BB-0A6D-5FAD-485C86F7F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8638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Pesquisa Internet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773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 - Continuação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26A67E16-CDBA-AA8D-9A11-B5FD7CA9B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39" y="5280593"/>
            <a:ext cx="8092071" cy="48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652896" y="2805433"/>
            <a:ext cx="15173892" cy="938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just">
              <a:buFont typeface="+mj-lt"/>
              <a:buAutoNum type="arabicPeriod" startAt="5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Incluir um link de alguma Rede Social usando a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tag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8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&lt;a </a:t>
            </a:r>
            <a:r>
              <a:rPr lang="pt-BR" sz="48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href</a:t>
            </a:r>
            <a:r>
              <a:rPr lang="pt-BR" sz="48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=“”&gt; &lt;/a&gt;</a:t>
            </a:r>
          </a:p>
          <a:p>
            <a:pPr marL="914400" indent="-914400" algn="just">
              <a:buFont typeface="+mj-lt"/>
              <a:buAutoNum type="arabicPeriod" startAt="5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 algn="just">
              <a:buFont typeface="+mj-lt"/>
              <a:buAutoNum type="arabicPeriod" startAt="5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Identificar as diferenças entre as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tags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8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&lt;h1&gt;, &lt;h2&gt;, ... &lt;h6&gt;</a:t>
            </a:r>
          </a:p>
          <a:p>
            <a:pPr marL="914400" indent="-914400" algn="just">
              <a:buFont typeface="+mj-lt"/>
              <a:buAutoNum type="arabicPeriod" startAt="5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 algn="just">
              <a:buFont typeface="+mj-lt"/>
              <a:buAutoNum type="arabicPeriod" startAt="5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Testar  a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tag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8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&lt;</a:t>
            </a:r>
            <a:r>
              <a:rPr lang="pt-BR" sz="48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br</a:t>
            </a:r>
            <a:r>
              <a:rPr lang="pt-BR" sz="48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</a:t>
            </a:r>
          </a:p>
          <a:p>
            <a:pPr marL="914400" indent="-914400" algn="just">
              <a:buFont typeface="+mj-lt"/>
              <a:buAutoNum type="arabicPeriod" startAt="5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 algn="just">
              <a:buFont typeface="+mj-lt"/>
              <a:buAutoNum type="arabicPeriod" startAt="5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partir de tutorial* na WEB entender a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tag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8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&lt;</a:t>
            </a:r>
            <a:r>
              <a:rPr lang="pt-BR" sz="48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img</a:t>
            </a:r>
            <a:r>
              <a:rPr lang="pt-BR" sz="48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seus atributos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src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alt</a:t>
            </a: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 algn="just">
              <a:buFont typeface="+mj-lt"/>
              <a:buAutoNum type="arabicPeriod" startAt="5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* Sugestão: Site 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https://www.w3schools.com/</a:t>
            </a: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 startAt="5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713CA7D3-B40D-DF8B-4505-84DCC529A1A5}"/>
              </a:ext>
            </a:extLst>
          </p:cNvPr>
          <p:cNvSpPr/>
          <p:nvPr/>
        </p:nvSpPr>
        <p:spPr>
          <a:xfrm>
            <a:off x="0" y="12987579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DB6E2128-781D-3F72-35E7-49AF7299E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D0553475-4B43-666A-0DCB-5B06BFF62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8638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Pesquisa Internet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986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II -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Continuação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Pesquisa Internet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A87D99B-A9EA-5421-34D1-B4282EDA20E7}"/>
              </a:ext>
            </a:extLst>
          </p:cNvPr>
          <p:cNvSpPr txBox="1"/>
          <p:nvPr/>
        </p:nvSpPr>
        <p:spPr>
          <a:xfrm>
            <a:off x="8652896" y="2805433"/>
            <a:ext cx="15173892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Maria recebeu a 1ª bolsa do seu estágio no valor de meio salário mínimo e o seu pai fará aniversário no próximo sábado. O seu pai João é um fumante inveterado que utiliza a brasa de um cigarro já fumado para acender o próximo. 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Ela odeia o cheiro de cigarro e gostaria que seu pai parasse de fumar. Ela irá aproveitar o aniversário dele para lhe presentear com algo que ajude a largar esse terrível vício.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Joana, amiga de Maria, utiliza que um dispositivo parecido como um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pendrive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que exala fumaça com sabor de fruta. Este dispositivo poderá ajudar o pai de Maria? </a:t>
            </a: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198" name="Picture 6" descr="Female computer user image | Free clip art, Data entry projects, Kids' book">
            <a:extLst>
              <a:ext uri="{FF2B5EF4-FFF2-40B4-BE49-F238E27FC236}">
                <a16:creationId xmlns:a16="http://schemas.microsoft.com/office/drawing/2014/main" id="{C356752C-AD55-D2E5-C506-49B45D64DE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360" y="5058939"/>
            <a:ext cx="5860490" cy="568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E54C492E-4556-A7F3-C67C-1346AFA563B3}"/>
              </a:ext>
            </a:extLst>
          </p:cNvPr>
          <p:cNvSpPr/>
          <p:nvPr/>
        </p:nvSpPr>
        <p:spPr>
          <a:xfrm>
            <a:off x="0" y="12987579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F26A7FA8-9AB5-4460-A2D0-F43D7DDBEBF7}"/>
              </a:ext>
            </a:extLst>
          </p:cNvPr>
          <p:cNvSpPr txBox="1">
            <a:spLocks/>
          </p:cNvSpPr>
          <p:nvPr/>
        </p:nvSpPr>
        <p:spPr>
          <a:xfrm>
            <a:off x="18530047" y="130778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6CA9F108-351E-C25C-6B68-577761447E08}"/>
              </a:ext>
            </a:extLst>
          </p:cNvPr>
          <p:cNvSpPr txBox="1">
            <a:spLocks/>
          </p:cNvSpPr>
          <p:nvPr/>
        </p:nvSpPr>
        <p:spPr>
          <a:xfrm>
            <a:off x="215153" y="1298638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Pesquisa Internet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5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II -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Continuação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A87D99B-A9EA-5421-34D1-B4282EDA20E7}"/>
              </a:ext>
            </a:extLst>
          </p:cNvPr>
          <p:cNvSpPr txBox="1"/>
          <p:nvPr/>
        </p:nvSpPr>
        <p:spPr>
          <a:xfrm>
            <a:off x="8652896" y="2805433"/>
            <a:ext cx="15173892" cy="10864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Ajude a Maria nas seguintes questões:</a:t>
            </a:r>
          </a:p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 algn="just"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Existe algum tratamento para largar o cigarro? Quais seriam eles? Eles são caros?</a:t>
            </a:r>
          </a:p>
          <a:p>
            <a:pPr marL="914400" indent="-914400" algn="just">
              <a:buAutoNum type="arabicPeriod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 algn="just"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Qual é o valor da sua 1ª bolsa de Maria? Ela é suficiente para pagar o tratamento contra o tabagismo?</a:t>
            </a:r>
          </a:p>
          <a:p>
            <a:pPr marL="914400" indent="-914400" algn="just">
              <a:buAutoNum type="arabicPeriod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 algn="just"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Que dispositivo é esse da amiga de Maria? Ele faz mal a saúde? Ele é permitido no Brasil? Ele poderá ajudar o pai de Maria?</a:t>
            </a:r>
          </a:p>
          <a:p>
            <a:pPr marL="914400" indent="-914400" algn="just">
              <a:buAutoNum type="arabicPeriod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 algn="just">
              <a:buAutoNum type="arabicPeriod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/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198" name="Picture 6" descr="Female computer user image | Free clip art, Data entry projects, Kids' book">
            <a:extLst>
              <a:ext uri="{FF2B5EF4-FFF2-40B4-BE49-F238E27FC236}">
                <a16:creationId xmlns:a16="http://schemas.microsoft.com/office/drawing/2014/main" id="{C356752C-AD55-D2E5-C506-49B45D64DE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360" y="5058939"/>
            <a:ext cx="5860490" cy="568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6">
            <a:extLst>
              <a:ext uri="{FF2B5EF4-FFF2-40B4-BE49-F238E27FC236}">
                <a16:creationId xmlns:a16="http://schemas.microsoft.com/office/drawing/2014/main" id="{FC183FD8-64E9-869B-CCD2-31198189E97C}"/>
              </a:ext>
            </a:extLst>
          </p:cNvPr>
          <p:cNvSpPr/>
          <p:nvPr/>
        </p:nvSpPr>
        <p:spPr>
          <a:xfrm>
            <a:off x="0" y="12987579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Espaço Reservado para Número de Slide 1">
            <a:extLst>
              <a:ext uri="{FF2B5EF4-FFF2-40B4-BE49-F238E27FC236}">
                <a16:creationId xmlns:a16="http://schemas.microsoft.com/office/drawing/2014/main" id="{7D6160A7-EAE7-BF53-02FA-65FD9222A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7F8AE78D-3578-13AB-5114-096732BD9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8638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Pesquisa Internet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649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Resolução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1309689" y="2947735"/>
            <a:ext cx="22517099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Tarefa: 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Buscar o valor do salário mínimo vigente.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Objetivo: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Identificar o instrumento legal que altera o salário mínimo;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Localizar a publicação do instrumento legal que estabelece o valor do salário mínimo atual;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Calcular o valor da bolsa.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Orientação: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Pesquisar no texto da Constituição Federal o termo “Salário Mínimo”;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Conhecer o portal de legislação os sites das casas do Congresso Nacional e do Planalto e da Imprensa Nacional.</a:t>
            </a:r>
            <a:endParaRPr lang="pt-BR" sz="40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EBAAAFD0-D7C9-7A80-6067-1909882FE913}"/>
              </a:ext>
            </a:extLst>
          </p:cNvPr>
          <p:cNvSpPr/>
          <p:nvPr/>
        </p:nvSpPr>
        <p:spPr>
          <a:xfrm>
            <a:off x="0" y="12987579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14F12A44-7EAA-D340-6283-70A7BC2CF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D2D07453-0960-C54C-292C-81DB5396E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8638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Pesquisa Internet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749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Resolução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1014129" y="2374496"/>
            <a:ext cx="22517099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Tarefa: 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Pesquisar os tratamentos contra o tabagismo disponíveis no Brasil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Pesquisar as ações de governo contra o tabagismo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Pesquisar sobre o dispositivo que amiga de Maria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Orientação</a:t>
            </a:r>
          </a:p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Pesquisem sobre estes assuntos com o auxílio de ferramentas de Inteligência Artificial</a:t>
            </a:r>
            <a:endParaRPr lang="pt-BR" sz="66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FE3134DF-C979-178F-58D8-BE59FA80CCE8}"/>
              </a:ext>
            </a:extLst>
          </p:cNvPr>
          <p:cNvSpPr/>
          <p:nvPr/>
        </p:nvSpPr>
        <p:spPr>
          <a:xfrm>
            <a:off x="0" y="12987579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DAE6548D-3EA6-E630-4CCF-4F45DC1AA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6B9E2E62-70F3-2D4B-7935-4ED248632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8638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Pesquisa Internet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322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11709</TotalTime>
  <Words>878</Words>
  <Application>Microsoft Office PowerPoint</Application>
  <PresentationFormat>Personalizar</PresentationFormat>
  <Paragraphs>105</Paragraphs>
  <Slides>10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8" baseType="lpstr">
      <vt:lpstr>Arial</vt:lpstr>
      <vt:lpstr>Arial Black</vt:lpstr>
      <vt:lpstr>Calibri</vt:lpstr>
      <vt:lpstr>Calibri Light</vt:lpstr>
      <vt:lpstr>Courier New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479</cp:revision>
  <cp:lastPrinted>2022-06-11T19:51:40Z</cp:lastPrinted>
  <dcterms:created xsi:type="dcterms:W3CDTF">2014-09-26T10:57:37Z</dcterms:created>
  <dcterms:modified xsi:type="dcterms:W3CDTF">2024-02-20T23:09:41Z</dcterms:modified>
</cp:coreProperties>
</file>