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5" r:id="rId2"/>
    <p:sldId id="472" r:id="rId3"/>
    <p:sldId id="511" r:id="rId4"/>
    <p:sldId id="512" r:id="rId5"/>
    <p:sldId id="514" r:id="rId6"/>
    <p:sldId id="515" r:id="rId7"/>
    <p:sldId id="516" r:id="rId8"/>
    <p:sldId id="505" r:id="rId9"/>
    <p:sldId id="506" r:id="rId10"/>
    <p:sldId id="518" r:id="rId11"/>
    <p:sldId id="508" r:id="rId12"/>
    <p:sldId id="526" r:id="rId13"/>
    <p:sldId id="529" r:id="rId14"/>
    <p:sldId id="473" r:id="rId15"/>
    <p:sldId id="519" r:id="rId16"/>
    <p:sldId id="520" r:id="rId17"/>
    <p:sldId id="521" r:id="rId18"/>
    <p:sldId id="522" r:id="rId19"/>
    <p:sldId id="523" r:id="rId20"/>
    <p:sldId id="524" r:id="rId21"/>
    <p:sldId id="527" r:id="rId22"/>
    <p:sldId id="528" r:id="rId23"/>
    <p:sldId id="474" r:id="rId24"/>
    <p:sldId id="490" r:id="rId2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1680" y="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64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88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300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18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870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77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866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49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067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97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12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36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95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550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6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está o conhecimento?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102" name="Picture 6" descr="Biblioteca Nacional - história, localização, acervo, fotos - InfoEscola">
            <a:extLst>
              <a:ext uri="{FF2B5EF4-FFF2-40B4-BE49-F238E27FC236}">
                <a16:creationId xmlns:a16="http://schemas.microsoft.com/office/drawing/2014/main" id="{F225208A-3C0E-FC1B-0275-DA573823F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38" y="2947735"/>
            <a:ext cx="9207508" cy="613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 sede da Biblioteca Nacional, na Cinelândia">
            <a:extLst>
              <a:ext uri="{FF2B5EF4-FFF2-40B4-BE49-F238E27FC236}">
                <a16:creationId xmlns:a16="http://schemas.microsoft.com/office/drawing/2014/main" id="{BA3B093D-A6BA-2166-A8B7-4DDC38E9D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492" y="8154037"/>
            <a:ext cx="6555988" cy="437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Tá indo pra onde?: Real Gabinete Português de Leitura, Theatro Municipal e  Biblioteca Nacional - 3 tesouros históricos no centro do Rio de Janeiro">
            <a:extLst>
              <a:ext uri="{FF2B5EF4-FFF2-40B4-BE49-F238E27FC236}">
                <a16:creationId xmlns:a16="http://schemas.microsoft.com/office/drawing/2014/main" id="{E6879BA5-6599-9C7F-4FDC-804619CCB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9647" y="3097375"/>
            <a:ext cx="6605426" cy="540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istória do o Real Gabinete Português de Leitura - Diário do Rio de Janeiro">
            <a:extLst>
              <a:ext uri="{FF2B5EF4-FFF2-40B4-BE49-F238E27FC236}">
                <a16:creationId xmlns:a16="http://schemas.microsoft.com/office/drawing/2014/main" id="{1743E399-1E7E-BE71-777D-828964DE7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7885" y="7986628"/>
            <a:ext cx="7324256" cy="410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1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Obtenção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Era Digital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44B1D6-8D8A-E4CC-18E0-A94CF7BF6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7969" y="2704592"/>
            <a:ext cx="9695429" cy="9711807"/>
          </a:xfrm>
          <a:prstGeom prst="rect">
            <a:avLst/>
          </a:prstGeom>
        </p:spPr>
      </p:pic>
      <p:pic>
        <p:nvPicPr>
          <p:cNvPr id="3074" name="Picture 2" descr="Giro de Conhecimento reúne mais de 500 lives gratuitas com conteúdo  acadêmico e profissional - Portal Radar">
            <a:extLst>
              <a:ext uri="{FF2B5EF4-FFF2-40B4-BE49-F238E27FC236}">
                <a16:creationId xmlns:a16="http://schemas.microsoft.com/office/drawing/2014/main" id="{CCA412D3-E065-ADC8-C979-D860AB900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128" y="5369864"/>
            <a:ext cx="6865224" cy="438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14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Bigtechs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4" name="Picture 4" descr="Você sabe o que são big techs?">
            <a:extLst>
              <a:ext uri="{FF2B5EF4-FFF2-40B4-BE49-F238E27FC236}">
                <a16:creationId xmlns:a16="http://schemas.microsoft.com/office/drawing/2014/main" id="{1BC9EF47-9B60-AE9C-5F22-8844B4503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530" y="2496278"/>
            <a:ext cx="14550483" cy="942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8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Pirâmide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Aprendizado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https://miro.medium.com/v2/resize:fit:1000/1*dp2nDyZ9fwiTzv6lgzlTy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88" y="3128902"/>
            <a:ext cx="18017984" cy="962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5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Um guia sobre as características das gerações e a influência de cada uma no  convívio das empresas - edupulses . Atividades de interação para aumentar o  engajamento">
            <a:extLst>
              <a:ext uri="{FF2B5EF4-FFF2-40B4-BE49-F238E27FC236}">
                <a16:creationId xmlns:a16="http://schemas.microsoft.com/office/drawing/2014/main" id="{38E6D57D-1C68-59BE-C854-ACF6F616B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87" y="2239600"/>
            <a:ext cx="9697337" cy="107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1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910145" y="3990575"/>
            <a:ext cx="17247569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Baby Boomers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Baby Boomers recebem esse nome porque são fruto de uma explosão populacional ocorrida logo após o fim da Segunda Guerra Mundial, quando os combatentes, nos Estados Unidos, finalmente puderam voltar para suas casas e constituir uma família.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Quando jovens, os Baby Boomers valorizavam muito o trabalho e tinham uma forte preocupação em construir um patrimônio e ter uma carreira profissional estável, permanecendo no mesmo emprego por décadas até a aposentadoria. E esse tipo de comportamento que nasceu no EUA acabou se espalhando por diversos países do mundo.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essa geração, o tempo de experiência era mais valorizado do que a criatividade e a inovação. Isso se deve principalmente ao fato de que, naquela época, a concorrência no mercado de trabalho não era tão acirrada e não havia tanta variedade de profissões como temos hoje em dia.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ED7CA4-3FCB-2C72-AB8C-E512025AE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3" y="2934290"/>
            <a:ext cx="3813823" cy="916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7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X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Cresceu no período de Guerra Fria e foi a primeira a experimentar os avanços tecnológicos. Esse grupo de indivíduos nasceu entre a metade da década de 60 e início da década de 80.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campo profissional, os indivíduos da geração X não costumam ousar muito. Eles valorizam bastante a busca pela ascensão de cargos na empresa em que trabalham e geralmente ficam muito tempo na mesma organização. Uma outra característica importante dessa geração X é que eles foram os primeiros a verem ambos os pais saindo para trabalhar, por isso, é uma geração que tende a ser responsável com as coisas da casa.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Além disso, quem é da geração X prefere não ser gerenciado em todos os detalhes do trabalho. Eles gostam de entender os processos de negócios como um todo. Ou seja, eles buscam pela independência e individualidade, mas sem perder características importantes da convivência em grupo.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perfil mais conservador, atualmente, a geração X é muitas vezes a aposta das empresas para cargos de maior responsabilidade. Ou seja, se você atua no mercado com soluções em que o seu público-alvo são gestores e líderes, é bem provável que conhecer mais da geração X te ajude a compreender como vender melhor.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3AEF2D-A1DD-5426-7DC3-2299E9E57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86" y="2654014"/>
            <a:ext cx="3200233" cy="95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9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X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Outras características da geração x são: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Adaptação a Mudanças: a geração X cresceu em um período de rápidas mudanças tecnológicas e sociais, o que a tornou mais adaptável a ambientes em transformação. Eles geralmente são capazes de se ajustar a novas tecnologias e processos com relativa facilidade.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Equilíbrio entre Trabalho e Vida Pessoal: além disso, a geração X foi uma das primeiras a buscar um equilíbrio saudável entre trabalho e vida pessoal. Eles valorizam o tempo com a família, hobbies e outras atividades fora do ambiente de trabalho.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Valorização da Experiência: a geração X também valoriza a experiência acumulada ao longo do tempo. Eles acreditam que sua trajetória de trabalho e suas conquistas devem ser reconhecidas.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Valorização da Estabilidade: embora sejam adaptáveis, muitos membros da geração X também valorizam a estabilidade e a segurança no emprego.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3AEF2D-A1DD-5426-7DC3-2299E9E57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86" y="2654014"/>
            <a:ext cx="3200233" cy="95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1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Y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comportamento da geração Y no mercado de trabalho é bem diferente do comportamento observado na geração X.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também conhecidos como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mais exigentes em relação às funções que eles desempenham e têm menos receio de largar um emprego para fazer algo que realmente o traga satisfação como profissional e como pessoa.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Segundo uma pesquisa realizada pela Mind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Miners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33% dos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se consideram satisfeitos o atual trabalho admitiram a possibilidade de mudar de emprego com menos de dois anos. No entanto, entre os indivíduos da geração X, esse percentual cai para 20%.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Além disso, ainda de acordo com a mesma pesquisa, o salário é o principal aspecto considerado na hora de escolher por um emprego, tanto para a geração X (61%) como para a geração Y (65%).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valores cultivados pelos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estão muito mais focados experiência do que na aquisição material. Ou seja, eles se preocupam menos em construir um patrimônio, em ter a casa e o carro próprios em comparação com a geração Y e os Baby Boomers.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Assim, para a geração Y, o trabalho em equipe é mais importante do que a hierarquia. Além disso, eles estão em uma busca constante por inovação.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C14819-AAA0-B040-D5FE-1D69E20B9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3" y="2627328"/>
            <a:ext cx="3904057" cy="963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8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Z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fim, encerrando nossa explicação sobre quais são as gerações e seus nomes, chegamos à geração Z.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cresceram em meio a transformação digital, a geração Z (também chamada de Centennial) já nasceu nesse mundo conectado pelas tecnologias digitais.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atenção dispersa, 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costumam ser multitarefas, independentes e exigentes com o que consomem e com as funções que desempenham nas empresas, apesar de estarem chegando agora ao mercado de trabalho. Acredita-se que os cargos que a geração Z vai ocupar ainda nem foram criados.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imediatismo é também uma características da geração Z, eles querem tudo pra ontem. Além disso, a geração Z apresenta certa dificuldade em socializar fora do ambiente virtual.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seguro dizer que a última coisa que eles querem é passar a vida toda desempenhando a mesma função ou trabalhando para a mesma empresa.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CEDD38-74EC-002E-997E-67524CA66C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08" y="2575261"/>
            <a:ext cx="3375763" cy="973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9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Metodologia, Conhecimento e Cultura Digital?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Alfa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Embora ainda não tenham idade para terem um cargo dentro das empresas, a geração mais recente é a Alfa. Eles são os nascidos a partir de 2010 e são ainda mais imersos na tecnologia. Para essas crianças, é bastante comum até ouvir “ele nem sabe ler, mas sabe chegar no YouTube no meu celular”.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Embora não atuem dentro das organizações, é importante estar ciente que essa futura geração está ainda mais focada em flexibilidade, autonomia e com um grande potencial para buscar saídas para problemas de forma colaborativa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FD03E7E-0E84-BE6B-CA5F-ABFC2AB15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190" y="2654014"/>
            <a:ext cx="3370254" cy="939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1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 Arquivo HTML...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8846820" y="3333958"/>
            <a:ext cx="1479042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HTML – </a:t>
            </a:r>
            <a:r>
              <a:rPr lang="pt-BR" sz="4800" b="1" dirty="0" err="1">
                <a:latin typeface="Futura Bk BT" panose="020B0502020204020303"/>
              </a:rPr>
              <a:t>HyperText</a:t>
            </a:r>
            <a:r>
              <a:rPr lang="pt-BR" sz="4800" b="1" dirty="0">
                <a:latin typeface="Futura Bk BT" panose="020B0502020204020303"/>
              </a:rPr>
              <a:t> Markup </a:t>
            </a:r>
            <a:r>
              <a:rPr lang="pt-BR" sz="4800" b="1" dirty="0" err="1">
                <a:latin typeface="Futura Bk BT" panose="020B0502020204020303"/>
              </a:rPr>
              <a:t>Language</a:t>
            </a:r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Traduzindo para “Linguagem de Marcação de Hipertexto”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Hipertexto?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Marcação (</a:t>
            </a:r>
            <a:r>
              <a:rPr lang="pt-BR" sz="3200" dirty="0" err="1">
                <a:latin typeface="Futura Bk BT" panose="020B0502020204020303"/>
              </a:rPr>
              <a:t>Tags</a:t>
            </a:r>
            <a:r>
              <a:rPr lang="pt-BR" sz="3200" dirty="0">
                <a:latin typeface="Futura Bk BT" panose="020B0502020204020303"/>
              </a:rPr>
              <a:t>)?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É uma linguagem de programação?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Quem lê um arquivo HTML?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Como ver o HTML de uma página na WEB?</a:t>
            </a:r>
            <a:endParaRPr lang="pt-BR" sz="3600" dirty="0">
              <a:latin typeface="Futura Bk BT" panose="020B0502020204020303"/>
            </a:endParaRPr>
          </a:p>
        </p:txBody>
      </p:sp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editor de texto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selecionar a linguagem HTML no menu superior “Linguagem”;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conteúdo do arquivo “&lt;NomeAluno.html&gt;” exposto no projetor;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“&lt;NomeAluno.html&gt;” na área de trabalho e abri-lo em algum navegador;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Encaminhar o arquivo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o professor por e-mail.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1309689" y="2947735"/>
            <a:ext cx="22517099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BATES, Tony. Educar na Era Digital, Editora Artesanato Educacional, São Paulo, 2016.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PRIMO, Alex. Interações em Rede. Editora Sulina, Porto Alegre, 2013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MATTAR, João. Metodologias Ativas para educação presencial,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blended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a distância, Editora Artesanato Educacional, São Paulo, 2017.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LEMOS, André. Cibercultura: tecnologia e vida social na cultura contemporânea. Edição 6, Porto Alegre: Sulina, 2013.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RECUERO, Raquel. Redes Sociais na Internet, Editora Sulina, Edição 2, Porto Alegre, 2014.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MPCCD – 2024.01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1363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Produção de Conhecimento na Cultura Digital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4ª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4ª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203 – IFRJ/CSJM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Monitor: 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 dos conceitos relacionados à concepção de Informática, domínio dos aplicativos e recursos digitais voltados para uso no contexto profissional, entendimento e utilização da Internet e seu impacto no mundo social.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Desenvolver junto ao educando a compreensão do histórico evolutivo da Informática e sua aplicabilidade dentro do mundo corporativo, fornecendo subsídios para o conhecimento e a utilização das principais ferramentas da internet. 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os elementos que compõem um sistema computacional e suas principais características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Entender os conceitos de hardware e software e suas funções dentro de um ambiente corporativo.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Conhecer aplicativos digitais utilizados nas atividades rotineiras das empresas.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Utilizar os recursos da internet como ferramentas estratégicas para o bom funcionamento da empresa.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Trabalhar com os editores de texto, Planilhas Eletrônicas e Apresentações Eletrônicas, colaborativos e on-line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Entender e fazer uso de boas práticas de segurança da informação.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1123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Pacote Office (Word/Excel/PowerPoint), Google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Notion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Ferramentas de Inteligência Artificial.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2022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 – Prova sobre Computação e Sistema Operacional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 – Trabalho Individual – Edição de Texto e pesquisa no Chat GPT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AV2)/2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 – Trabalho Individual - Criação de Formulário usando Google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 – Trabalho Individual - Criação de Apresentação –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/PowerPoint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 – Trabalho Individual - Criação de Planilha Eletrônica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AV5)/3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629400" lvl="6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Pacote Office (Word/Excel/PowerPoint), Google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Notion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Ferramentas de Inteligência Artificial.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130712" y="576689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vamos ver...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ícone Windows em Social Media &amp; Logos">
            <a:extLst>
              <a:ext uri="{FF2B5EF4-FFF2-40B4-BE49-F238E27FC236}">
                <a16:creationId xmlns:a16="http://schemas.microsoft.com/office/drawing/2014/main" id="{06C928C5-80F8-F680-776A-5DF957A3B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048" y="5378566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crosoft Word — Wikipédia">
            <a:extLst>
              <a:ext uri="{FF2B5EF4-FFF2-40B4-BE49-F238E27FC236}">
                <a16:creationId xmlns:a16="http://schemas.microsoft.com/office/drawing/2014/main" id="{BEF9A306-2E69-8661-7971-1CAF421D0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240" y="7273660"/>
            <a:ext cx="12382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ône Microsoft, office, excel dans Microsoft Office Icons">
            <a:extLst>
              <a:ext uri="{FF2B5EF4-FFF2-40B4-BE49-F238E27FC236}">
                <a16:creationId xmlns:a16="http://schemas.microsoft.com/office/drawing/2014/main" id="{98071277-1C62-448F-6FEE-10FADEB9E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2778" y="7110765"/>
            <a:ext cx="1518655" cy="151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25A8E9B-4A10-EDC7-6BC4-4AC4EF84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338" y="5428866"/>
            <a:ext cx="1059870" cy="105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ícone mozilla firefox — Universidade Tecnológica Federal do ...">
            <a:extLst>
              <a:ext uri="{FF2B5EF4-FFF2-40B4-BE49-F238E27FC236}">
                <a16:creationId xmlns:a16="http://schemas.microsoft.com/office/drawing/2014/main" id="{2AB64D2D-AD11-5A08-B77F-309D97416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066" y="5428007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6AC6D01A-ACA3-2F99-F509-B4B7AEFE6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958" y="7250968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3BC0D10-89F1-B0FF-9350-3D78E64A8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184" y="5364781"/>
            <a:ext cx="901845" cy="12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ml 5 Brands Color icon">
            <a:extLst>
              <a:ext uri="{FF2B5EF4-FFF2-40B4-BE49-F238E27FC236}">
                <a16:creationId xmlns:a16="http://schemas.microsoft.com/office/drawing/2014/main" id="{1FFD650D-4F0C-54E1-0206-9E935EFA8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6" y="7079408"/>
            <a:ext cx="1414015" cy="141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04F154EB-1206-9D55-A740-1FAE61A80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1967" y="5238387"/>
            <a:ext cx="1440827" cy="144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hatgpt logotipo - bate-papo gpt ícone em verde fundo 21059825 Vetor no  Vecteezy">
            <a:extLst>
              <a:ext uri="{FF2B5EF4-FFF2-40B4-BE49-F238E27FC236}">
                <a16:creationId xmlns:a16="http://schemas.microsoft.com/office/drawing/2014/main" id="{3A441310-C6D1-7B06-F3FF-CBAA84828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208" y="8952407"/>
            <a:ext cx="1238251" cy="123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ícone Arquivo, tipo, powerpoint em vscode">
            <a:extLst>
              <a:ext uri="{FF2B5EF4-FFF2-40B4-BE49-F238E27FC236}">
                <a16:creationId xmlns:a16="http://schemas.microsoft.com/office/drawing/2014/main" id="{989FCB4C-A57C-2A40-2F36-9CB4231D4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1831" y="5255628"/>
            <a:ext cx="1581029" cy="158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File, type, vscode Icon in vscode">
            <a:extLst>
              <a:ext uri="{FF2B5EF4-FFF2-40B4-BE49-F238E27FC236}">
                <a16:creationId xmlns:a16="http://schemas.microsoft.com/office/drawing/2014/main" id="{60F9536C-55EA-7546-3CA5-096374572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1968" y="7273661"/>
            <a:ext cx="1215558" cy="12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Prosperworks Is Google S - Google G Suite Logo Png, Transparent Png ,  Transparent Png Image - PNGitem">
            <a:extLst>
              <a:ext uri="{FF2B5EF4-FFF2-40B4-BE49-F238E27FC236}">
                <a16:creationId xmlns:a16="http://schemas.microsoft.com/office/drawing/2014/main" id="{A240F495-79DC-B4C3-CA64-D0B3FA886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968" y="8982905"/>
            <a:ext cx="2386824" cy="138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Notepad++ – Wikipédia, a enciclopédia livre">
            <a:extLst>
              <a:ext uri="{FF2B5EF4-FFF2-40B4-BE49-F238E27FC236}">
                <a16:creationId xmlns:a16="http://schemas.microsoft.com/office/drawing/2014/main" id="{CC2C66EB-5330-D2E9-D16B-DB4C3D1BF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078" y="8981434"/>
            <a:ext cx="1439227" cy="124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Github Logo - Free social media icons">
            <a:extLst>
              <a:ext uri="{FF2B5EF4-FFF2-40B4-BE49-F238E27FC236}">
                <a16:creationId xmlns:a16="http://schemas.microsoft.com/office/drawing/2014/main" id="{1B802CFB-9379-1BB8-8289-2E1418B1A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1831" y="7079408"/>
            <a:ext cx="1428873" cy="142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E88221-8631-9695-00D1-6231045FED69}"/>
              </a:ext>
            </a:extLst>
          </p:cNvPr>
          <p:cNvSpPr txBox="1"/>
          <p:nvPr/>
        </p:nvSpPr>
        <p:spPr>
          <a:xfrm>
            <a:off x="3623014" y="3376459"/>
            <a:ext cx="4196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81923B-B639-0246-D700-693EE22D5028}"/>
              </a:ext>
            </a:extLst>
          </p:cNvPr>
          <p:cNvSpPr txBox="1"/>
          <p:nvPr/>
        </p:nvSpPr>
        <p:spPr>
          <a:xfrm>
            <a:off x="14015287" y="3369830"/>
            <a:ext cx="4196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</a:t>
            </a:r>
          </a:p>
        </p:txBody>
      </p:sp>
    </p:spTree>
    <p:extLst>
      <p:ext uri="{BB962C8B-B14F-4D97-AF65-F5344CB8AC3E}">
        <p14:creationId xmlns:p14="http://schemas.microsoft.com/office/powerpoint/2010/main" val="24342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metodologia?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Rene Descartes: Sua Vida, Ideias e Pensamentos">
            <a:extLst>
              <a:ext uri="{FF2B5EF4-FFF2-40B4-BE49-F238E27FC236}">
                <a16:creationId xmlns:a16="http://schemas.microsoft.com/office/drawing/2014/main" id="{BEE006E2-26DF-CA8D-ADC7-48D22FD16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685" y="3510001"/>
            <a:ext cx="5290457" cy="724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2C7BA7B-41DD-1DC9-1FBF-1804DDA1DD7D}"/>
              </a:ext>
            </a:extLst>
          </p:cNvPr>
          <p:cNvSpPr txBox="1"/>
          <p:nvPr/>
        </p:nvSpPr>
        <p:spPr>
          <a:xfrm>
            <a:off x="13977257" y="531222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BB114E07-06E8-05ED-8B72-EBD3E32BA092}"/>
              </a:ext>
            </a:extLst>
          </p:cNvPr>
          <p:cNvSpPr txBox="1"/>
          <p:nvPr/>
        </p:nvSpPr>
        <p:spPr>
          <a:xfrm>
            <a:off x="9013371" y="2656171"/>
            <a:ext cx="14813417" cy="1031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</a:t>
            </a:r>
          </a:p>
          <a:p>
            <a:pPr lvl="2" algn="just"/>
            <a:r>
              <a:rPr lang="pt-BR" sz="6000" dirty="0"/>
              <a:t>É o processo para se atingir um determinado fim ou para se chegar ao conhecimento;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</a:t>
            </a:r>
          </a:p>
          <a:p>
            <a:pPr lvl="2" algn="just"/>
            <a:r>
              <a:rPr lang="pt-BR" sz="6000" dirty="0"/>
              <a:t>É o campo em que se estuda os melhores métodos praticados em determinada área para a produção do conhecimento;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5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conhecimento?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Facebook">
            <a:extLst>
              <a:ext uri="{FF2B5EF4-FFF2-40B4-BE49-F238E27FC236}">
                <a16:creationId xmlns:a16="http://schemas.microsoft.com/office/drawing/2014/main" id="{450E127C-726D-385A-59DF-3462ADF29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039" y="4485806"/>
            <a:ext cx="6590007" cy="673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O que são dados, informação e conhecimento? E inteligência ou sabedoria?">
            <a:extLst>
              <a:ext uri="{FF2B5EF4-FFF2-40B4-BE49-F238E27FC236}">
                <a16:creationId xmlns:a16="http://schemas.microsoft.com/office/drawing/2014/main" id="{EA7E871D-A32B-BB84-D8B0-0F22751C4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835" y="4752860"/>
            <a:ext cx="8983341" cy="60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70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12135</TotalTime>
  <Words>2791</Words>
  <Application>Microsoft Office PowerPoint</Application>
  <PresentationFormat>Personalizar</PresentationFormat>
  <Paragraphs>330</Paragraphs>
  <Slides>24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481</cp:revision>
  <cp:lastPrinted>2022-06-11T19:51:40Z</cp:lastPrinted>
  <dcterms:created xsi:type="dcterms:W3CDTF">2014-09-26T10:57:37Z</dcterms:created>
  <dcterms:modified xsi:type="dcterms:W3CDTF">2024-02-07T02:23:24Z</dcterms:modified>
</cp:coreProperties>
</file>