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5" r:id="rId2"/>
    <p:sldId id="570" r:id="rId3"/>
    <p:sldId id="600" r:id="rId4"/>
    <p:sldId id="601" r:id="rId5"/>
    <p:sldId id="603" r:id="rId6"/>
    <p:sldId id="605" r:id="rId7"/>
    <p:sldId id="607" r:id="rId8"/>
    <p:sldId id="608" r:id="rId9"/>
    <p:sldId id="606" r:id="rId10"/>
    <p:sldId id="610" r:id="rId11"/>
    <p:sldId id="609" r:id="rId12"/>
    <p:sldId id="612" r:id="rId13"/>
    <p:sldId id="616" r:id="rId14"/>
    <p:sldId id="639" r:id="rId15"/>
    <p:sldId id="641" r:id="rId16"/>
    <p:sldId id="646" r:id="rId17"/>
    <p:sldId id="647" r:id="rId18"/>
    <p:sldId id="650" r:id="rId19"/>
    <p:sldId id="490" r:id="rId2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AF720-8C9E-432D-B768-5D0D3A110EA2}" type="doc">
      <dgm:prSet loTypeId="urn:microsoft.com/office/officeart/2005/8/layout/target3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79266903-C6CA-47AD-892B-EE5340E64A13}">
      <dgm:prSet phldrT="[Texto]"/>
      <dgm:spPr/>
      <dgm:t>
        <a:bodyPr/>
        <a:lstStyle/>
        <a:p>
          <a:r>
            <a:rPr lang="pt-BR" dirty="0"/>
            <a:t>Orientado a Objetos</a:t>
          </a:r>
        </a:p>
      </dgm:t>
    </dgm:pt>
    <dgm:pt modelId="{27436101-E89C-4982-BA30-E6B19454F2F9}" type="parTrans" cxnId="{13FC57E5-F4FA-4D97-9F51-A63EE7A68061}">
      <dgm:prSet/>
      <dgm:spPr/>
      <dgm:t>
        <a:bodyPr/>
        <a:lstStyle/>
        <a:p>
          <a:endParaRPr lang="pt-BR"/>
        </a:p>
      </dgm:t>
    </dgm:pt>
    <dgm:pt modelId="{A4193AEA-9A93-4B33-A42A-A888B78A4FFD}" type="sibTrans" cxnId="{13FC57E5-F4FA-4D97-9F51-A63EE7A68061}">
      <dgm:prSet/>
      <dgm:spPr/>
      <dgm:t>
        <a:bodyPr/>
        <a:lstStyle/>
        <a:p>
          <a:endParaRPr lang="pt-BR"/>
        </a:p>
      </dgm:t>
    </dgm:pt>
    <dgm:pt modelId="{92779377-226A-40E1-8256-6B9233E5C791}">
      <dgm:prSet phldrT="[Texto]"/>
      <dgm:spPr/>
      <dgm:t>
        <a:bodyPr/>
        <a:lstStyle/>
        <a:p>
          <a:r>
            <a:rPr lang="pt-BR" dirty="0"/>
            <a:t>Classes e Objetos</a:t>
          </a:r>
        </a:p>
      </dgm:t>
    </dgm:pt>
    <dgm:pt modelId="{598BD003-24AF-4CC0-87DB-A557A2A4805D}" type="parTrans" cxnId="{B5C3B206-7FED-4887-B859-42EB135278EF}">
      <dgm:prSet/>
      <dgm:spPr/>
      <dgm:t>
        <a:bodyPr/>
        <a:lstStyle/>
        <a:p>
          <a:endParaRPr lang="pt-BR"/>
        </a:p>
      </dgm:t>
    </dgm:pt>
    <dgm:pt modelId="{2F403B8B-20BB-4B13-AA6C-666B02801A64}" type="sibTrans" cxnId="{B5C3B206-7FED-4887-B859-42EB135278EF}">
      <dgm:prSet/>
      <dgm:spPr/>
      <dgm:t>
        <a:bodyPr/>
        <a:lstStyle/>
        <a:p>
          <a:endParaRPr lang="pt-BR"/>
        </a:p>
      </dgm:t>
    </dgm:pt>
    <dgm:pt modelId="{83D14D98-7D9A-4B00-A69B-DAAB375906A8}">
      <dgm:prSet phldrT="[Texto]"/>
      <dgm:spPr/>
      <dgm:t>
        <a:bodyPr/>
        <a:lstStyle/>
        <a:p>
          <a:r>
            <a:rPr lang="pt-BR" dirty="0"/>
            <a:t>Pacotes e Bibliotecas</a:t>
          </a:r>
        </a:p>
      </dgm:t>
    </dgm:pt>
    <dgm:pt modelId="{7730932B-0BEA-4935-B335-6440AF141393}" type="parTrans" cxnId="{72AA19DA-B6BE-4877-BFF4-F46B9D9F8FA8}">
      <dgm:prSet/>
      <dgm:spPr/>
      <dgm:t>
        <a:bodyPr/>
        <a:lstStyle/>
        <a:p>
          <a:endParaRPr lang="pt-BR"/>
        </a:p>
      </dgm:t>
    </dgm:pt>
    <dgm:pt modelId="{75293FE7-0249-4E68-867B-22CA048C52D6}" type="sibTrans" cxnId="{72AA19DA-B6BE-4877-BFF4-F46B9D9F8FA8}">
      <dgm:prSet/>
      <dgm:spPr/>
      <dgm:t>
        <a:bodyPr/>
        <a:lstStyle/>
        <a:p>
          <a:endParaRPr lang="pt-BR"/>
        </a:p>
      </dgm:t>
    </dgm:pt>
    <dgm:pt modelId="{CB9903C6-DC9D-4395-B299-4276CA7B5EBE}">
      <dgm:prSet phldrT="[Texto]"/>
      <dgm:spPr/>
      <dgm:t>
        <a:bodyPr/>
        <a:lstStyle/>
        <a:p>
          <a:r>
            <a:rPr lang="pt-BR" dirty="0"/>
            <a:t>Procedural</a:t>
          </a:r>
        </a:p>
      </dgm:t>
    </dgm:pt>
    <dgm:pt modelId="{E00B34AB-E87B-4B01-AF4B-D5440FBE366A}" type="parTrans" cxnId="{F151D6EF-12FC-4BEC-82C4-956F9D43F7CF}">
      <dgm:prSet/>
      <dgm:spPr/>
      <dgm:t>
        <a:bodyPr/>
        <a:lstStyle/>
        <a:p>
          <a:endParaRPr lang="pt-BR"/>
        </a:p>
      </dgm:t>
    </dgm:pt>
    <dgm:pt modelId="{AD81D894-1EEB-4BD5-BAAA-F9388A5F51C4}" type="sibTrans" cxnId="{F151D6EF-12FC-4BEC-82C4-956F9D43F7CF}">
      <dgm:prSet/>
      <dgm:spPr/>
      <dgm:t>
        <a:bodyPr/>
        <a:lstStyle/>
        <a:p>
          <a:endParaRPr lang="pt-BR"/>
        </a:p>
      </dgm:t>
    </dgm:pt>
    <dgm:pt modelId="{B84E4A75-432E-4CDE-8158-E9A2ED8321BE}">
      <dgm:prSet phldrT="[Texto]"/>
      <dgm:spPr/>
      <dgm:t>
        <a:bodyPr/>
        <a:lstStyle/>
        <a:p>
          <a:r>
            <a:rPr lang="pt-BR" dirty="0"/>
            <a:t>Procedimentos</a:t>
          </a:r>
        </a:p>
      </dgm:t>
    </dgm:pt>
    <dgm:pt modelId="{3C5A21B9-3091-41F8-92C5-B0C7EA9CF8E7}" type="parTrans" cxnId="{825393DD-6C91-4C9D-862E-BB0483D98340}">
      <dgm:prSet/>
      <dgm:spPr/>
      <dgm:t>
        <a:bodyPr/>
        <a:lstStyle/>
        <a:p>
          <a:endParaRPr lang="pt-BR"/>
        </a:p>
      </dgm:t>
    </dgm:pt>
    <dgm:pt modelId="{124CE892-C1FA-4F6C-894B-98A19FD89E20}" type="sibTrans" cxnId="{825393DD-6C91-4C9D-862E-BB0483D98340}">
      <dgm:prSet/>
      <dgm:spPr/>
      <dgm:t>
        <a:bodyPr/>
        <a:lstStyle/>
        <a:p>
          <a:endParaRPr lang="pt-BR"/>
        </a:p>
      </dgm:t>
    </dgm:pt>
    <dgm:pt modelId="{B2DFE482-9A2A-4003-9AF5-73BC02CACA77}">
      <dgm:prSet phldrT="[Texto]"/>
      <dgm:spPr/>
      <dgm:t>
        <a:bodyPr/>
        <a:lstStyle/>
        <a:p>
          <a:r>
            <a:rPr lang="pt-BR" dirty="0"/>
            <a:t>Estruturado</a:t>
          </a:r>
        </a:p>
      </dgm:t>
    </dgm:pt>
    <dgm:pt modelId="{3AE47714-4E4C-4E69-BDF8-C8B19F64C169}" type="parTrans" cxnId="{3B4772AF-2FEE-4A48-B171-31AB4AF6A054}">
      <dgm:prSet/>
      <dgm:spPr/>
      <dgm:t>
        <a:bodyPr/>
        <a:lstStyle/>
        <a:p>
          <a:endParaRPr lang="pt-BR"/>
        </a:p>
      </dgm:t>
    </dgm:pt>
    <dgm:pt modelId="{7EC899B3-D71F-4A81-A952-7A70EE66E65C}" type="sibTrans" cxnId="{3B4772AF-2FEE-4A48-B171-31AB4AF6A054}">
      <dgm:prSet/>
      <dgm:spPr/>
      <dgm:t>
        <a:bodyPr/>
        <a:lstStyle/>
        <a:p>
          <a:endParaRPr lang="pt-BR"/>
        </a:p>
      </dgm:t>
    </dgm:pt>
    <dgm:pt modelId="{7490E1D6-6FAD-41A2-84C2-4CB332CB2E8F}">
      <dgm:prSet phldrT="[Texto]"/>
      <dgm:spPr/>
      <dgm:t>
        <a:bodyPr/>
        <a:lstStyle/>
        <a:p>
          <a:r>
            <a:rPr lang="pt-BR" dirty="0"/>
            <a:t>Sequência de Instruções</a:t>
          </a:r>
        </a:p>
      </dgm:t>
    </dgm:pt>
    <dgm:pt modelId="{537737B7-21CC-47BF-8DE4-DE413D98FB17}" type="parTrans" cxnId="{E5202D3F-5246-4C00-A0F4-EAD35D378148}">
      <dgm:prSet/>
      <dgm:spPr/>
      <dgm:t>
        <a:bodyPr/>
        <a:lstStyle/>
        <a:p>
          <a:endParaRPr lang="pt-BR"/>
        </a:p>
      </dgm:t>
    </dgm:pt>
    <dgm:pt modelId="{4F8D1F5A-6405-4280-9058-694BA3D9F276}" type="sibTrans" cxnId="{E5202D3F-5246-4C00-A0F4-EAD35D378148}">
      <dgm:prSet/>
      <dgm:spPr/>
      <dgm:t>
        <a:bodyPr/>
        <a:lstStyle/>
        <a:p>
          <a:endParaRPr lang="pt-BR"/>
        </a:p>
      </dgm:t>
    </dgm:pt>
    <dgm:pt modelId="{CC8C1AD4-C43D-4123-A8A9-5BA1E12F7ED1}">
      <dgm:prSet phldrT="[Texto]"/>
      <dgm:spPr/>
      <dgm:t>
        <a:bodyPr/>
        <a:lstStyle/>
        <a:p>
          <a:r>
            <a:rPr lang="pt-BR" dirty="0"/>
            <a:t>Estruturas de Decisão</a:t>
          </a:r>
        </a:p>
      </dgm:t>
    </dgm:pt>
    <dgm:pt modelId="{9EA272F3-A97E-473D-933C-EBFE34A59C28}" type="parTrans" cxnId="{BCAFD1DD-F5BB-4D06-801F-A3BFFCFDC72E}">
      <dgm:prSet/>
      <dgm:spPr/>
      <dgm:t>
        <a:bodyPr/>
        <a:lstStyle/>
        <a:p>
          <a:endParaRPr lang="pt-BR"/>
        </a:p>
      </dgm:t>
    </dgm:pt>
    <dgm:pt modelId="{F591A9E5-DCF4-4A51-8534-802740FE1BE8}" type="sibTrans" cxnId="{BCAFD1DD-F5BB-4D06-801F-A3BFFCFDC72E}">
      <dgm:prSet/>
      <dgm:spPr/>
      <dgm:t>
        <a:bodyPr/>
        <a:lstStyle/>
        <a:p>
          <a:endParaRPr lang="pt-BR"/>
        </a:p>
      </dgm:t>
    </dgm:pt>
    <dgm:pt modelId="{074A2E5A-3931-48F8-BAD9-1DF76D69A075}">
      <dgm:prSet phldrT="[Texto]"/>
      <dgm:spPr/>
      <dgm:t>
        <a:bodyPr/>
        <a:lstStyle/>
        <a:p>
          <a:r>
            <a:rPr lang="pt-BR" dirty="0"/>
            <a:t>Funções</a:t>
          </a:r>
        </a:p>
      </dgm:t>
    </dgm:pt>
    <dgm:pt modelId="{4557C77C-A2D2-4543-A56E-918FA3107904}" type="parTrans" cxnId="{1478AAB4-4737-4681-A0E8-992A2647C0E5}">
      <dgm:prSet/>
      <dgm:spPr/>
      <dgm:t>
        <a:bodyPr/>
        <a:lstStyle/>
        <a:p>
          <a:endParaRPr lang="pt-BR"/>
        </a:p>
      </dgm:t>
    </dgm:pt>
    <dgm:pt modelId="{008B8684-4F62-4E78-B355-9B75514FD635}" type="sibTrans" cxnId="{1478AAB4-4737-4681-A0E8-992A2647C0E5}">
      <dgm:prSet/>
      <dgm:spPr/>
      <dgm:t>
        <a:bodyPr/>
        <a:lstStyle/>
        <a:p>
          <a:endParaRPr lang="pt-BR"/>
        </a:p>
      </dgm:t>
    </dgm:pt>
    <dgm:pt modelId="{723D6716-2E50-4AC3-BC94-31149220842F}">
      <dgm:prSet phldrT="[Texto]"/>
      <dgm:spPr/>
      <dgm:t>
        <a:bodyPr/>
        <a:lstStyle/>
        <a:p>
          <a:r>
            <a:rPr lang="pt-BR" dirty="0"/>
            <a:t>Estruturas de Repetição </a:t>
          </a:r>
        </a:p>
      </dgm:t>
    </dgm:pt>
    <dgm:pt modelId="{79ADCB6F-E205-4E65-ABEE-CD6C09C8FAC6}" type="parTrans" cxnId="{ED3B9838-1ACE-45DC-AA85-23B184D3EA62}">
      <dgm:prSet/>
      <dgm:spPr/>
      <dgm:t>
        <a:bodyPr/>
        <a:lstStyle/>
        <a:p>
          <a:endParaRPr lang="pt-BR"/>
        </a:p>
      </dgm:t>
    </dgm:pt>
    <dgm:pt modelId="{AB73F803-9DFD-468B-9552-46BF87BA1511}" type="sibTrans" cxnId="{ED3B9838-1ACE-45DC-AA85-23B184D3EA62}">
      <dgm:prSet/>
      <dgm:spPr/>
      <dgm:t>
        <a:bodyPr/>
        <a:lstStyle/>
        <a:p>
          <a:endParaRPr lang="pt-BR"/>
        </a:p>
      </dgm:t>
    </dgm:pt>
    <dgm:pt modelId="{90D526B4-E845-443F-8945-DD50B364AB13}" type="pres">
      <dgm:prSet presAssocID="{793AF720-8C9E-432D-B768-5D0D3A110EA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BE470E2-B340-4793-80DA-A306E7C13D7C}" type="pres">
      <dgm:prSet presAssocID="{79266903-C6CA-47AD-892B-EE5340E64A13}" presName="circle1" presStyleLbl="node1" presStyleIdx="0" presStyleCnt="3"/>
      <dgm:spPr/>
    </dgm:pt>
    <dgm:pt modelId="{BFBEBF77-C1DB-4985-BA54-88CEC4E1DDA2}" type="pres">
      <dgm:prSet presAssocID="{79266903-C6CA-47AD-892B-EE5340E64A13}" presName="space" presStyleCnt="0"/>
      <dgm:spPr/>
    </dgm:pt>
    <dgm:pt modelId="{FCF6C769-2360-40FA-A69D-99A2D516478F}" type="pres">
      <dgm:prSet presAssocID="{79266903-C6CA-47AD-892B-EE5340E64A13}" presName="rect1" presStyleLbl="alignAcc1" presStyleIdx="0" presStyleCnt="3" custLinFactNeighborX="3186" custLinFactNeighborY="1783"/>
      <dgm:spPr/>
    </dgm:pt>
    <dgm:pt modelId="{0DB2D0F7-6C1F-4405-B428-A3FDA964D13E}" type="pres">
      <dgm:prSet presAssocID="{CB9903C6-DC9D-4395-B299-4276CA7B5EBE}" presName="vertSpace2" presStyleLbl="node1" presStyleIdx="0" presStyleCnt="3"/>
      <dgm:spPr/>
    </dgm:pt>
    <dgm:pt modelId="{4454F867-D898-4D90-8F6B-3B6F9EF61682}" type="pres">
      <dgm:prSet presAssocID="{CB9903C6-DC9D-4395-B299-4276CA7B5EBE}" presName="circle2" presStyleLbl="node1" presStyleIdx="1" presStyleCnt="3"/>
      <dgm:spPr/>
    </dgm:pt>
    <dgm:pt modelId="{C81E42D4-FEC1-4BF2-8B09-5290EAE53F84}" type="pres">
      <dgm:prSet presAssocID="{CB9903C6-DC9D-4395-B299-4276CA7B5EBE}" presName="rect2" presStyleLbl="alignAcc1" presStyleIdx="1" presStyleCnt="3"/>
      <dgm:spPr/>
    </dgm:pt>
    <dgm:pt modelId="{6D81F4DC-BEE3-4089-91D1-8DD79499EA2A}" type="pres">
      <dgm:prSet presAssocID="{B2DFE482-9A2A-4003-9AF5-73BC02CACA77}" presName="vertSpace3" presStyleLbl="node1" presStyleIdx="1" presStyleCnt="3"/>
      <dgm:spPr/>
    </dgm:pt>
    <dgm:pt modelId="{4F212DED-B69A-4B82-9488-F6468A13C6EE}" type="pres">
      <dgm:prSet presAssocID="{B2DFE482-9A2A-4003-9AF5-73BC02CACA77}" presName="circle3" presStyleLbl="node1" presStyleIdx="2" presStyleCnt="3"/>
      <dgm:spPr/>
    </dgm:pt>
    <dgm:pt modelId="{7996B9C1-D280-4048-ADA6-8757ED8466CC}" type="pres">
      <dgm:prSet presAssocID="{B2DFE482-9A2A-4003-9AF5-73BC02CACA77}" presName="rect3" presStyleLbl="alignAcc1" presStyleIdx="2" presStyleCnt="3"/>
      <dgm:spPr/>
    </dgm:pt>
    <dgm:pt modelId="{6CC5A090-5775-48DB-BBF3-65B489660540}" type="pres">
      <dgm:prSet presAssocID="{79266903-C6CA-47AD-892B-EE5340E64A13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3233756D-7D47-4088-A1D4-0229BD38C888}" type="pres">
      <dgm:prSet presAssocID="{79266903-C6CA-47AD-892B-EE5340E64A13}" presName="rect1ChTx" presStyleLbl="alignAcc1" presStyleIdx="2" presStyleCnt="3">
        <dgm:presLayoutVars>
          <dgm:bulletEnabled val="1"/>
        </dgm:presLayoutVars>
      </dgm:prSet>
      <dgm:spPr/>
    </dgm:pt>
    <dgm:pt modelId="{E8FF381E-EDA3-4C67-B7B4-CEBF6D8B2C15}" type="pres">
      <dgm:prSet presAssocID="{CB9903C6-DC9D-4395-B299-4276CA7B5EBE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6A707C51-A2F0-4C9D-A750-CD12C74DB6C1}" type="pres">
      <dgm:prSet presAssocID="{CB9903C6-DC9D-4395-B299-4276CA7B5EBE}" presName="rect2ChTx" presStyleLbl="alignAcc1" presStyleIdx="2" presStyleCnt="3">
        <dgm:presLayoutVars>
          <dgm:bulletEnabled val="1"/>
        </dgm:presLayoutVars>
      </dgm:prSet>
      <dgm:spPr/>
    </dgm:pt>
    <dgm:pt modelId="{DDE42D69-3C1A-46EA-A18A-9A786B262246}" type="pres">
      <dgm:prSet presAssocID="{B2DFE482-9A2A-4003-9AF5-73BC02CACA77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814625C2-0C60-4770-A557-0CA345ACB21B}" type="pres">
      <dgm:prSet presAssocID="{B2DFE482-9A2A-4003-9AF5-73BC02CACA77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B5C3B206-7FED-4887-B859-42EB135278EF}" srcId="{79266903-C6CA-47AD-892B-EE5340E64A13}" destId="{92779377-226A-40E1-8256-6B9233E5C791}" srcOrd="0" destOrd="0" parTransId="{598BD003-24AF-4CC0-87DB-A557A2A4805D}" sibTransId="{2F403B8B-20BB-4B13-AA6C-666B02801A64}"/>
    <dgm:cxn modelId="{49283214-A8D3-4F93-BED9-AF97B54C7195}" type="presOf" srcId="{7490E1D6-6FAD-41A2-84C2-4CB332CB2E8F}" destId="{814625C2-0C60-4770-A557-0CA345ACB21B}" srcOrd="0" destOrd="0" presId="urn:microsoft.com/office/officeart/2005/8/layout/target3"/>
    <dgm:cxn modelId="{B26AD31E-4F11-4D53-BA6F-534A768506D4}" type="presOf" srcId="{83D14D98-7D9A-4B00-A69B-DAAB375906A8}" destId="{3233756D-7D47-4088-A1D4-0229BD38C888}" srcOrd="0" destOrd="1" presId="urn:microsoft.com/office/officeart/2005/8/layout/target3"/>
    <dgm:cxn modelId="{5C5ADE1F-71E8-44C2-8A13-244770F133C4}" type="presOf" srcId="{79266903-C6CA-47AD-892B-EE5340E64A13}" destId="{6CC5A090-5775-48DB-BBF3-65B489660540}" srcOrd="1" destOrd="0" presId="urn:microsoft.com/office/officeart/2005/8/layout/target3"/>
    <dgm:cxn modelId="{1489A224-0287-4286-8DF8-7D61EB700918}" type="presOf" srcId="{92779377-226A-40E1-8256-6B9233E5C791}" destId="{3233756D-7D47-4088-A1D4-0229BD38C888}" srcOrd="0" destOrd="0" presId="urn:microsoft.com/office/officeart/2005/8/layout/target3"/>
    <dgm:cxn modelId="{5EC29629-501B-4935-9440-1D30F6EA2B36}" type="presOf" srcId="{79266903-C6CA-47AD-892B-EE5340E64A13}" destId="{FCF6C769-2360-40FA-A69D-99A2D516478F}" srcOrd="0" destOrd="0" presId="urn:microsoft.com/office/officeart/2005/8/layout/target3"/>
    <dgm:cxn modelId="{4A860338-241B-4A05-9165-786319115471}" type="presOf" srcId="{CC8C1AD4-C43D-4123-A8A9-5BA1E12F7ED1}" destId="{814625C2-0C60-4770-A557-0CA345ACB21B}" srcOrd="0" destOrd="1" presId="urn:microsoft.com/office/officeart/2005/8/layout/target3"/>
    <dgm:cxn modelId="{ED3B9838-1ACE-45DC-AA85-23B184D3EA62}" srcId="{B2DFE482-9A2A-4003-9AF5-73BC02CACA77}" destId="{723D6716-2E50-4AC3-BC94-31149220842F}" srcOrd="2" destOrd="0" parTransId="{79ADCB6F-E205-4E65-ABEE-CD6C09C8FAC6}" sibTransId="{AB73F803-9DFD-468B-9552-46BF87BA1511}"/>
    <dgm:cxn modelId="{E5202D3F-5246-4C00-A0F4-EAD35D378148}" srcId="{B2DFE482-9A2A-4003-9AF5-73BC02CACA77}" destId="{7490E1D6-6FAD-41A2-84C2-4CB332CB2E8F}" srcOrd="0" destOrd="0" parTransId="{537737B7-21CC-47BF-8DE4-DE413D98FB17}" sibTransId="{4F8D1F5A-6405-4280-9058-694BA3D9F276}"/>
    <dgm:cxn modelId="{EF55944F-596B-481B-BBA5-7AA5D050CA1F}" type="presOf" srcId="{723D6716-2E50-4AC3-BC94-31149220842F}" destId="{814625C2-0C60-4770-A557-0CA345ACB21B}" srcOrd="0" destOrd="2" presId="urn:microsoft.com/office/officeart/2005/8/layout/target3"/>
    <dgm:cxn modelId="{88752FA4-ED27-47A9-A576-22C7BB671814}" type="presOf" srcId="{B2DFE482-9A2A-4003-9AF5-73BC02CACA77}" destId="{7996B9C1-D280-4048-ADA6-8757ED8466CC}" srcOrd="0" destOrd="0" presId="urn:microsoft.com/office/officeart/2005/8/layout/target3"/>
    <dgm:cxn modelId="{3B4772AF-2FEE-4A48-B171-31AB4AF6A054}" srcId="{793AF720-8C9E-432D-B768-5D0D3A110EA2}" destId="{B2DFE482-9A2A-4003-9AF5-73BC02CACA77}" srcOrd="2" destOrd="0" parTransId="{3AE47714-4E4C-4E69-BDF8-C8B19F64C169}" sibTransId="{7EC899B3-D71F-4A81-A952-7A70EE66E65C}"/>
    <dgm:cxn modelId="{14CA32B3-A2E0-4055-9116-2F94C194D256}" type="presOf" srcId="{793AF720-8C9E-432D-B768-5D0D3A110EA2}" destId="{90D526B4-E845-443F-8945-DD50B364AB13}" srcOrd="0" destOrd="0" presId="urn:microsoft.com/office/officeart/2005/8/layout/target3"/>
    <dgm:cxn modelId="{1478AAB4-4737-4681-A0E8-992A2647C0E5}" srcId="{CB9903C6-DC9D-4395-B299-4276CA7B5EBE}" destId="{074A2E5A-3931-48F8-BAD9-1DF76D69A075}" srcOrd="1" destOrd="0" parTransId="{4557C77C-A2D2-4543-A56E-918FA3107904}" sibTransId="{008B8684-4F62-4E78-B355-9B75514FD635}"/>
    <dgm:cxn modelId="{3239B8C7-AD6C-448A-91ED-B92C70A07A60}" type="presOf" srcId="{CB9903C6-DC9D-4395-B299-4276CA7B5EBE}" destId="{E8FF381E-EDA3-4C67-B7B4-CEBF6D8B2C15}" srcOrd="1" destOrd="0" presId="urn:microsoft.com/office/officeart/2005/8/layout/target3"/>
    <dgm:cxn modelId="{42E112D3-2685-4364-A46D-06B9E2512D5C}" type="presOf" srcId="{CB9903C6-DC9D-4395-B299-4276CA7B5EBE}" destId="{C81E42D4-FEC1-4BF2-8B09-5290EAE53F84}" srcOrd="0" destOrd="0" presId="urn:microsoft.com/office/officeart/2005/8/layout/target3"/>
    <dgm:cxn modelId="{72AA19DA-B6BE-4877-BFF4-F46B9D9F8FA8}" srcId="{79266903-C6CA-47AD-892B-EE5340E64A13}" destId="{83D14D98-7D9A-4B00-A69B-DAAB375906A8}" srcOrd="1" destOrd="0" parTransId="{7730932B-0BEA-4935-B335-6440AF141393}" sibTransId="{75293FE7-0249-4E68-867B-22CA048C52D6}"/>
    <dgm:cxn modelId="{825393DD-6C91-4C9D-862E-BB0483D98340}" srcId="{CB9903C6-DC9D-4395-B299-4276CA7B5EBE}" destId="{B84E4A75-432E-4CDE-8158-E9A2ED8321BE}" srcOrd="0" destOrd="0" parTransId="{3C5A21B9-3091-41F8-92C5-B0C7EA9CF8E7}" sibTransId="{124CE892-C1FA-4F6C-894B-98A19FD89E20}"/>
    <dgm:cxn modelId="{BCAFD1DD-F5BB-4D06-801F-A3BFFCFDC72E}" srcId="{B2DFE482-9A2A-4003-9AF5-73BC02CACA77}" destId="{CC8C1AD4-C43D-4123-A8A9-5BA1E12F7ED1}" srcOrd="1" destOrd="0" parTransId="{9EA272F3-A97E-473D-933C-EBFE34A59C28}" sibTransId="{F591A9E5-DCF4-4A51-8534-802740FE1BE8}"/>
    <dgm:cxn modelId="{13FC57E5-F4FA-4D97-9F51-A63EE7A68061}" srcId="{793AF720-8C9E-432D-B768-5D0D3A110EA2}" destId="{79266903-C6CA-47AD-892B-EE5340E64A13}" srcOrd="0" destOrd="0" parTransId="{27436101-E89C-4982-BA30-E6B19454F2F9}" sibTransId="{A4193AEA-9A93-4B33-A42A-A888B78A4FFD}"/>
    <dgm:cxn modelId="{274473EE-CD1B-4218-BA83-809BC675E7E7}" type="presOf" srcId="{074A2E5A-3931-48F8-BAD9-1DF76D69A075}" destId="{6A707C51-A2F0-4C9D-A750-CD12C74DB6C1}" srcOrd="0" destOrd="1" presId="urn:microsoft.com/office/officeart/2005/8/layout/target3"/>
    <dgm:cxn modelId="{F151D6EF-12FC-4BEC-82C4-956F9D43F7CF}" srcId="{793AF720-8C9E-432D-B768-5D0D3A110EA2}" destId="{CB9903C6-DC9D-4395-B299-4276CA7B5EBE}" srcOrd="1" destOrd="0" parTransId="{E00B34AB-E87B-4B01-AF4B-D5440FBE366A}" sibTransId="{AD81D894-1EEB-4BD5-BAAA-F9388A5F51C4}"/>
    <dgm:cxn modelId="{E44A26F0-9E77-4FED-A4D5-A79B3ED69DDA}" type="presOf" srcId="{B84E4A75-432E-4CDE-8158-E9A2ED8321BE}" destId="{6A707C51-A2F0-4C9D-A750-CD12C74DB6C1}" srcOrd="0" destOrd="0" presId="urn:microsoft.com/office/officeart/2005/8/layout/target3"/>
    <dgm:cxn modelId="{AB7399F9-EE5E-47E7-96D5-3940AC3EF9EC}" type="presOf" srcId="{B2DFE482-9A2A-4003-9AF5-73BC02CACA77}" destId="{DDE42D69-3C1A-46EA-A18A-9A786B262246}" srcOrd="1" destOrd="0" presId="urn:microsoft.com/office/officeart/2005/8/layout/target3"/>
    <dgm:cxn modelId="{B4BFEF7B-F158-4D67-A105-1A6DCC88CF8A}" type="presParOf" srcId="{90D526B4-E845-443F-8945-DD50B364AB13}" destId="{3BE470E2-B340-4793-80DA-A306E7C13D7C}" srcOrd="0" destOrd="0" presId="urn:microsoft.com/office/officeart/2005/8/layout/target3"/>
    <dgm:cxn modelId="{B36199CD-0971-457C-8047-5E1917750769}" type="presParOf" srcId="{90D526B4-E845-443F-8945-DD50B364AB13}" destId="{BFBEBF77-C1DB-4985-BA54-88CEC4E1DDA2}" srcOrd="1" destOrd="0" presId="urn:microsoft.com/office/officeart/2005/8/layout/target3"/>
    <dgm:cxn modelId="{6709C851-8D12-46EC-AE56-C5492F35B52F}" type="presParOf" srcId="{90D526B4-E845-443F-8945-DD50B364AB13}" destId="{FCF6C769-2360-40FA-A69D-99A2D516478F}" srcOrd="2" destOrd="0" presId="urn:microsoft.com/office/officeart/2005/8/layout/target3"/>
    <dgm:cxn modelId="{59515A53-6D2A-4FC4-BF44-913489CD10FE}" type="presParOf" srcId="{90D526B4-E845-443F-8945-DD50B364AB13}" destId="{0DB2D0F7-6C1F-4405-B428-A3FDA964D13E}" srcOrd="3" destOrd="0" presId="urn:microsoft.com/office/officeart/2005/8/layout/target3"/>
    <dgm:cxn modelId="{8668BD5A-AFF0-4588-A62D-CEE7FA0F9ACC}" type="presParOf" srcId="{90D526B4-E845-443F-8945-DD50B364AB13}" destId="{4454F867-D898-4D90-8F6B-3B6F9EF61682}" srcOrd="4" destOrd="0" presId="urn:microsoft.com/office/officeart/2005/8/layout/target3"/>
    <dgm:cxn modelId="{5AC067BD-5165-43E6-9BC0-AF914F2DF4D1}" type="presParOf" srcId="{90D526B4-E845-443F-8945-DD50B364AB13}" destId="{C81E42D4-FEC1-4BF2-8B09-5290EAE53F84}" srcOrd="5" destOrd="0" presId="urn:microsoft.com/office/officeart/2005/8/layout/target3"/>
    <dgm:cxn modelId="{9F8ABF66-1E5A-422B-9302-35B242A766EB}" type="presParOf" srcId="{90D526B4-E845-443F-8945-DD50B364AB13}" destId="{6D81F4DC-BEE3-4089-91D1-8DD79499EA2A}" srcOrd="6" destOrd="0" presId="urn:microsoft.com/office/officeart/2005/8/layout/target3"/>
    <dgm:cxn modelId="{E8D221D8-31EA-427D-9102-03E1D06EB4DA}" type="presParOf" srcId="{90D526B4-E845-443F-8945-DD50B364AB13}" destId="{4F212DED-B69A-4B82-9488-F6468A13C6EE}" srcOrd="7" destOrd="0" presId="urn:microsoft.com/office/officeart/2005/8/layout/target3"/>
    <dgm:cxn modelId="{3CBA9C12-9914-4E59-A869-97B68D197E19}" type="presParOf" srcId="{90D526B4-E845-443F-8945-DD50B364AB13}" destId="{7996B9C1-D280-4048-ADA6-8757ED8466CC}" srcOrd="8" destOrd="0" presId="urn:microsoft.com/office/officeart/2005/8/layout/target3"/>
    <dgm:cxn modelId="{4B410797-C5D6-4C9F-85C0-D97CD4B79E1D}" type="presParOf" srcId="{90D526B4-E845-443F-8945-DD50B364AB13}" destId="{6CC5A090-5775-48DB-BBF3-65B489660540}" srcOrd="9" destOrd="0" presId="urn:microsoft.com/office/officeart/2005/8/layout/target3"/>
    <dgm:cxn modelId="{F225D065-A860-45C8-B658-577E6E4232FF}" type="presParOf" srcId="{90D526B4-E845-443F-8945-DD50B364AB13}" destId="{3233756D-7D47-4088-A1D4-0229BD38C888}" srcOrd="10" destOrd="0" presId="urn:microsoft.com/office/officeart/2005/8/layout/target3"/>
    <dgm:cxn modelId="{752E14EF-D628-4F98-96AB-986528EFAD6A}" type="presParOf" srcId="{90D526B4-E845-443F-8945-DD50B364AB13}" destId="{E8FF381E-EDA3-4C67-B7B4-CEBF6D8B2C15}" srcOrd="11" destOrd="0" presId="urn:microsoft.com/office/officeart/2005/8/layout/target3"/>
    <dgm:cxn modelId="{EFAC9924-71DB-40AA-B4C1-76F411F34394}" type="presParOf" srcId="{90D526B4-E845-443F-8945-DD50B364AB13}" destId="{6A707C51-A2F0-4C9D-A750-CD12C74DB6C1}" srcOrd="12" destOrd="0" presId="urn:microsoft.com/office/officeart/2005/8/layout/target3"/>
    <dgm:cxn modelId="{1B6F3099-E5D7-45B7-8DE1-FB7EF3947FFF}" type="presParOf" srcId="{90D526B4-E845-443F-8945-DD50B364AB13}" destId="{DDE42D69-3C1A-46EA-A18A-9A786B262246}" srcOrd="13" destOrd="0" presId="urn:microsoft.com/office/officeart/2005/8/layout/target3"/>
    <dgm:cxn modelId="{98ED32B9-90E7-4E05-B41E-0B9A555BEC47}" type="presParOf" srcId="{90D526B4-E845-443F-8945-DD50B364AB13}" destId="{814625C2-0C60-4770-A557-0CA345ACB21B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470E2-B340-4793-80DA-A306E7C13D7C}">
      <dsp:nvSpPr>
        <dsp:cNvPr id="0" name=""/>
        <dsp:cNvSpPr/>
      </dsp:nvSpPr>
      <dsp:spPr>
        <a:xfrm>
          <a:off x="0" y="0"/>
          <a:ext cx="6839693" cy="6839693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6C769-2360-40FA-A69D-99A2D516478F}">
      <dsp:nvSpPr>
        <dsp:cNvPr id="0" name=""/>
        <dsp:cNvSpPr/>
      </dsp:nvSpPr>
      <dsp:spPr>
        <a:xfrm>
          <a:off x="3419846" y="0"/>
          <a:ext cx="12410532" cy="6839693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Orientado a Objetos</a:t>
          </a:r>
        </a:p>
      </dsp:txBody>
      <dsp:txXfrm>
        <a:off x="3419846" y="0"/>
        <a:ext cx="6205266" cy="2051912"/>
      </dsp:txXfrm>
    </dsp:sp>
    <dsp:sp modelId="{4454F867-D898-4D90-8F6B-3B6F9EF61682}">
      <dsp:nvSpPr>
        <dsp:cNvPr id="0" name=""/>
        <dsp:cNvSpPr/>
      </dsp:nvSpPr>
      <dsp:spPr>
        <a:xfrm>
          <a:off x="1196948" y="2051912"/>
          <a:ext cx="4445796" cy="4445796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1E42D4-FEC1-4BF2-8B09-5290EAE53F84}">
      <dsp:nvSpPr>
        <dsp:cNvPr id="0" name=""/>
        <dsp:cNvSpPr/>
      </dsp:nvSpPr>
      <dsp:spPr>
        <a:xfrm>
          <a:off x="3419846" y="2051912"/>
          <a:ext cx="12410532" cy="4445796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Procedural</a:t>
          </a:r>
        </a:p>
      </dsp:txBody>
      <dsp:txXfrm>
        <a:off x="3419846" y="2051912"/>
        <a:ext cx="6205266" cy="2051905"/>
      </dsp:txXfrm>
    </dsp:sp>
    <dsp:sp modelId="{4F212DED-B69A-4B82-9488-F6468A13C6EE}">
      <dsp:nvSpPr>
        <dsp:cNvPr id="0" name=""/>
        <dsp:cNvSpPr/>
      </dsp:nvSpPr>
      <dsp:spPr>
        <a:xfrm>
          <a:off x="2393893" y="4103817"/>
          <a:ext cx="2051905" cy="2051905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6B9C1-D280-4048-ADA6-8757ED8466CC}">
      <dsp:nvSpPr>
        <dsp:cNvPr id="0" name=""/>
        <dsp:cNvSpPr/>
      </dsp:nvSpPr>
      <dsp:spPr>
        <a:xfrm>
          <a:off x="3419846" y="4103817"/>
          <a:ext cx="12410532" cy="205190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700" kern="1200" dirty="0"/>
            <a:t>Estruturado</a:t>
          </a:r>
        </a:p>
      </dsp:txBody>
      <dsp:txXfrm>
        <a:off x="3419846" y="4103817"/>
        <a:ext cx="6205266" cy="2051905"/>
      </dsp:txXfrm>
    </dsp:sp>
    <dsp:sp modelId="{3233756D-7D47-4088-A1D4-0229BD38C888}">
      <dsp:nvSpPr>
        <dsp:cNvPr id="0" name=""/>
        <dsp:cNvSpPr/>
      </dsp:nvSpPr>
      <dsp:spPr>
        <a:xfrm>
          <a:off x="9625112" y="0"/>
          <a:ext cx="6205266" cy="20519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Classes e Objetos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Pacotes e Bibliotecas</a:t>
          </a:r>
        </a:p>
      </dsp:txBody>
      <dsp:txXfrm>
        <a:off x="9625112" y="0"/>
        <a:ext cx="6205266" cy="2051912"/>
      </dsp:txXfrm>
    </dsp:sp>
    <dsp:sp modelId="{6A707C51-A2F0-4C9D-A750-CD12C74DB6C1}">
      <dsp:nvSpPr>
        <dsp:cNvPr id="0" name=""/>
        <dsp:cNvSpPr/>
      </dsp:nvSpPr>
      <dsp:spPr>
        <a:xfrm>
          <a:off x="9625112" y="2051912"/>
          <a:ext cx="6205266" cy="20519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Procedimentos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Funções</a:t>
          </a:r>
        </a:p>
      </dsp:txBody>
      <dsp:txXfrm>
        <a:off x="9625112" y="2051912"/>
        <a:ext cx="6205266" cy="2051905"/>
      </dsp:txXfrm>
    </dsp:sp>
    <dsp:sp modelId="{814625C2-0C60-4770-A557-0CA345ACB21B}">
      <dsp:nvSpPr>
        <dsp:cNvPr id="0" name=""/>
        <dsp:cNvSpPr/>
      </dsp:nvSpPr>
      <dsp:spPr>
        <a:xfrm>
          <a:off x="9625112" y="4103817"/>
          <a:ext cx="6205266" cy="20519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Sequência de Instruções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Estruturas de Decisão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700" kern="1200" dirty="0"/>
            <a:t>Estruturas de Repetição </a:t>
          </a:r>
        </a:p>
      </dsp:txBody>
      <dsp:txXfrm>
        <a:off x="9625112" y="4103817"/>
        <a:ext cx="6205266" cy="2051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1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376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73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9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9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66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141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7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F53B-F179-4A1D-9E3F-D4F0C85600E1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CA275-8BB9-4E6C-935D-4D1FAEDD7A97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20F5-97F2-48F5-98CA-E2EDD2D9CBB1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BCD8-3104-4C13-81B3-879990976D10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B1D16-897D-49F3-BCC5-19A41C9BA31E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6C030-4331-4182-A76D-09093F272A23}" type="datetime1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D40D1-476F-4067-9410-97100E79A121}" type="datetime1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6663-C17C-47EA-98C0-E02AA1730604}" type="datetime1">
              <a:rPr lang="en-US" smtClean="0"/>
              <a:t>8/18/2024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B6122-363D-4BD2-A691-404C602C58A8}" type="datetime1">
              <a:rPr lang="en-US" smtClean="0"/>
              <a:t>8/18/2024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9659-ECE7-4BDC-A015-B7B306C84833}" type="datetime1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4E942-27F6-4E1A-A102-06F82B9D9D99}" type="datetime1">
              <a:rPr lang="en-US" smtClean="0"/>
              <a:t>8/18/2024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18682-BF9E-4345-AD91-0509F7C89557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12 -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15153" y="3234574"/>
            <a:ext cx="12898796" cy="79714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ocultar detalhes complexos de implementação, expondo apenas uma interface simplificada e relevante para o usuário, permitindo que ele interaja com objetos sem se preocupar com suas complexidades internas</a:t>
            </a:r>
            <a:endParaRPr lang="pt-BR" sz="5400" dirty="0">
              <a:latin typeface="Futura Bk BT" panose="020B0502020204020303"/>
            </a:endParaRP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9CB065-2FAF-059D-27A8-9CD85591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304" y="4455263"/>
            <a:ext cx="10134600" cy="69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27972" y="3956067"/>
            <a:ext cx="12514259" cy="72019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restringir o acesso direto aos dados de um objeto, permitindo que eles sejam manipulados apenas por meio de métodos definidos, protegendo a integridade do estado interno do objeto.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5ABC1F0-D4E2-A261-3D61-047A482B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5262" y="4383177"/>
            <a:ext cx="9749891" cy="60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614410"/>
            <a:ext cx="12186313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É o mecanismo pelo qual uma classe (subclasse) pode herdar atributos e métodos de outra classe (superclasse), permitindo reutilização de código e estabelecimento de hierarquias entre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91DE91-07B7-0771-EE49-48DCBC29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815" y="2771901"/>
            <a:ext cx="6845217" cy="9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15161205" cy="63709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O polimorfismo é a capacidade de objetos de diferentes classes responderem ao mesmo método de formas distintas. Isso permite tratar objetos de classes diferentes de maneira uniforme, promovendo flexibilidade e extensibilidade no código.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B2EDA3-514E-5A11-E5DC-5F9E42572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173" y="4572127"/>
            <a:ext cx="6914871" cy="65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2533953"/>
            <a:ext cx="17500985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definir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instanciar um objeto a partir de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.atributo1 = p1;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metodo1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atributo1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nomeObjeto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39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Retornado a codificação do jogo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Criados os arquivos .</a:t>
            </a:r>
            <a:r>
              <a:rPr lang="pt-BR" sz="5400" dirty="0" err="1">
                <a:latin typeface="Futura Bk BT" panose="020B0502020204020303"/>
              </a:rPr>
              <a:t>html</a:t>
            </a:r>
            <a:r>
              <a:rPr lang="pt-BR" sz="5400" dirty="0">
                <a:latin typeface="Futura Bk BT" panose="020B0502020204020303"/>
              </a:rPr>
              <a:t> e .</a:t>
            </a:r>
            <a:r>
              <a:rPr lang="pt-BR" sz="5400" dirty="0" err="1">
                <a:latin typeface="Futura Bk BT" panose="020B0502020204020303"/>
              </a:rPr>
              <a:t>js</a:t>
            </a: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Codificado os arquivos index.html e canvas.js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Codificado os objetos tela, placar, cobra e jogo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 última versão já era possível movimentar a cobra a partir do teclado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solidFill>
                  <a:srgbClr val="FF0000"/>
                </a:solidFill>
                <a:latin typeface="Futura Bk BT" panose="020B0502020204020303"/>
              </a:rPr>
              <a:t>Vamos codificar tudo novamente ou iniciar a partir do que foi salvo no GitHub?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8º Passo – Codificando alimento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D1719A7-9F13-EEB1-1F48-6D438C430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925" y="5214937"/>
            <a:ext cx="9582150" cy="32861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42B942A-F947-0324-D30C-FA3634D54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456" y="3568900"/>
            <a:ext cx="21054688" cy="722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depois? O que falta?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8279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8000" dirty="0">
                <a:latin typeface="Futura Bk BT" panose="020B0502020204020303"/>
              </a:rPr>
              <a:t>Todos os objetos foram criados? </a:t>
            </a:r>
          </a:p>
          <a:p>
            <a:pPr lvl="1"/>
            <a:endParaRPr lang="pt-BR" sz="8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8000" dirty="0">
                <a:solidFill>
                  <a:srgbClr val="FF0000"/>
                </a:solidFill>
                <a:latin typeface="Futura Bk BT" panose="020B0502020204020303"/>
              </a:rPr>
              <a:t>E agora o que fazer?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8000" dirty="0">
                <a:solidFill>
                  <a:srgbClr val="FF0000"/>
                </a:solidFill>
                <a:latin typeface="Futura Bk BT" panose="020B0502020204020303"/>
              </a:rPr>
              <a:t>Implementar os métodos faltantes de forma iterativa e incremental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91477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342A37-A49A-180C-2A4D-99F4A1856C13}"/>
              </a:ext>
            </a:extLst>
          </p:cNvPr>
          <p:cNvSpPr txBox="1"/>
          <p:nvPr/>
        </p:nvSpPr>
        <p:spPr>
          <a:xfrm>
            <a:off x="10015476" y="10370145"/>
            <a:ext cx="143685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Notas de Aula do Prof. Leonardo Murta – UFF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</a:t>
            </a:r>
            <a:r>
              <a:rPr lang="en-US" sz="32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“Object-Oriented Analysis and Design with Applications</a:t>
            </a:r>
            <a:r>
              <a:rPr lang="en-US" sz="4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pt-BR" sz="4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0E9423D3-CD32-C28C-C548-D37785B330B9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C5C9A4D-AD5F-2230-7C78-79E9881C8509}"/>
              </a:ext>
            </a:extLst>
          </p:cNvPr>
          <p:cNvGraphicFramePr/>
          <p:nvPr/>
        </p:nvGraphicFramePr>
        <p:xfrm>
          <a:off x="4063999" y="5436972"/>
          <a:ext cx="15830379" cy="6839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20323058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 orientação a objetos pode ser vista como um passo natural na evolução dos paradigmas</a:t>
            </a:r>
          </a:p>
        </p:txBody>
      </p:sp>
    </p:spTree>
    <p:extLst>
      <p:ext uri="{BB962C8B-B14F-4D97-AF65-F5344CB8AC3E}">
        <p14:creationId xmlns:p14="http://schemas.microsoft.com/office/powerpoint/2010/main" val="6656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D70AA45B-F302-F886-92FC-36254B70E568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Estruturado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12488874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Só usa sequência, decisão e repetição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Código mais fácil de ler, mas ainda difícil para sistemas grandes devido a repetição de código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O que fazer se for necessário repetir uma sequência de linhas de código em diferentes locais?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025B32-DCAE-EC37-DE7B-A4D85E213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8922" y="4518913"/>
            <a:ext cx="5874737" cy="628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2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Procedural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14441242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Sinônimo: paradigma procedimental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Uso de subprogramação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Agrupamento de código permitindo a criação de ações complexas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Atribuição de um nome para essas ações complexas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Chamada a essas ações complexas de qualquer ponto do programa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Essas ações complexas são denominadas procedimentos, sub- rotinas ou funções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BA45E1D-771D-3D65-91D9-CFB8479B5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3579" y="6049387"/>
            <a:ext cx="7513812" cy="37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7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0" y="3079359"/>
            <a:ext cx="15321823" cy="901785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Classes e Objetos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000" dirty="0">
                <a:latin typeface="Futura Bk BT" panose="020B0502020204020303"/>
              </a:rPr>
              <a:t>Agrupamento de atributos e métodos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Pacotes de Classes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Agrupamento de classes afins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Representam bibliotecas de apoio</a:t>
            </a:r>
          </a:p>
          <a:p>
            <a:pPr lvl="2"/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Facilitam o reuso e reaproveitamento de código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Facilitam alta coesão e baixo acoplamento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3701BC6-D228-9A20-F8B4-21BDF2494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2866" y="2875546"/>
            <a:ext cx="3893275" cy="44591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B40DDDD-8706-35A0-CEFF-EB1367AD3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0790" y="8162878"/>
            <a:ext cx="5497429" cy="383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P. Procedural x POO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366783" y="2797334"/>
            <a:ext cx="21650434" cy="46166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7200" b="1" dirty="0">
                <a:latin typeface="Futura Bk BT" panose="020B0502020204020303"/>
              </a:rPr>
              <a:t>Paradigma Procedural</a:t>
            </a:r>
          </a:p>
          <a:p>
            <a:pPr algn="ctr"/>
            <a:r>
              <a:rPr lang="pt-BR" sz="5000" dirty="0">
                <a:latin typeface="Futura Bk BT" panose="020B0502020204020303"/>
              </a:rPr>
              <a:t>Organiza o programa em termos de algoritmos</a:t>
            </a:r>
          </a:p>
          <a:p>
            <a:pPr algn="ctr"/>
            <a:endParaRPr lang="pt-BR" sz="5000" dirty="0">
              <a:latin typeface="Futura Bk BT" panose="020B0502020204020303"/>
            </a:endParaRPr>
          </a:p>
          <a:p>
            <a:pPr algn="ctr"/>
            <a:r>
              <a:rPr lang="pt-BR" sz="7200" b="1" dirty="0">
                <a:latin typeface="Futura Bk BT" panose="020B0502020204020303"/>
              </a:rPr>
              <a:t>Paradigma Orientado a Objetos</a:t>
            </a:r>
          </a:p>
          <a:p>
            <a:pPr algn="ctr"/>
            <a:r>
              <a:rPr lang="pt-BR" sz="5000" dirty="0">
                <a:latin typeface="Futura Bk BT" panose="020B0502020204020303"/>
              </a:rPr>
              <a:t>Organiza o programa em termos de objetos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E204CBF-5225-7A90-DF28-27714730B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339" y="8263855"/>
            <a:ext cx="11261167" cy="46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2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Algoritmos x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CF70D5F7-B881-8CA7-DB5B-1D5ABA979629}"/>
              </a:ext>
            </a:extLst>
          </p:cNvPr>
          <p:cNvSpPr txBox="1"/>
          <p:nvPr/>
        </p:nvSpPr>
        <p:spPr>
          <a:xfrm>
            <a:off x="1474261" y="3079359"/>
            <a:ext cx="22107634" cy="79406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Podemos criar programa pensando em termos de objetos ao invés de algoritmos?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O mundo é composto de objetos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loja tem produtos, pedidos, estoque,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 restaurante tem mesas, garçons, comidas, bebidas,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universidade tem professores, alunos, disciplinas,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Uma rodoviária tem ônibus, passageiros, bagagens, etc.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0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000" dirty="0">
                <a:latin typeface="Futura Bk BT" panose="020B0502020204020303"/>
              </a:rPr>
              <a:t>E se criarmos programas basicamente criando objetos equivalentes ao mundo real, e fazendo com que esses objetos se comuniquem?</a:t>
            </a:r>
          </a:p>
        </p:txBody>
      </p:sp>
    </p:spTree>
    <p:extLst>
      <p:ext uri="{BB962C8B-B14F-4D97-AF65-F5344CB8AC3E}">
        <p14:creationId xmlns:p14="http://schemas.microsoft.com/office/powerpoint/2010/main" val="169851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P. Procedural x POO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D4724C3-BD2E-476E-FC68-4C483BD2BB68}"/>
              </a:ext>
            </a:extLst>
          </p:cNvPr>
          <p:cNvSpPr txBox="1"/>
          <p:nvPr/>
        </p:nvSpPr>
        <p:spPr>
          <a:xfrm>
            <a:off x="1006413" y="4286376"/>
            <a:ext cx="11664224" cy="75097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5000" b="1" dirty="0">
                <a:latin typeface="Futura Bk BT" panose="020B0502020204020303"/>
              </a:rPr>
              <a:t>Paradigma Procedimental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Variáveis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nomes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endereços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Vetor de telefones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Procedimentos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de todos os nomes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do endereço dado um nome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do telefone dado um nome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Adição de nome, endereço e telefone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Remoção de nome, endereço e telefone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1124754-B2CF-A0D5-1944-BBD8B060EDCE}"/>
              </a:ext>
            </a:extLst>
          </p:cNvPr>
          <p:cNvSpPr txBox="1"/>
          <p:nvPr/>
        </p:nvSpPr>
        <p:spPr>
          <a:xfrm>
            <a:off x="12697935" y="4286376"/>
            <a:ext cx="11664224" cy="806374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5000" b="1" dirty="0">
                <a:latin typeface="Futura Bk BT" panose="020B0502020204020303"/>
              </a:rPr>
              <a:t>Paradigma OO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Objeto Agenda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Atributo : Vetor de Contatos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Métodos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Listagem de Contatos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Adição de um Contato</a:t>
            </a:r>
          </a:p>
          <a:p>
            <a:pPr marL="3486150" lvl="3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Remoção de um Contato</a:t>
            </a:r>
          </a:p>
          <a:p>
            <a:pPr marL="742950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Objeto Contato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Atributos:  Nome,  Endereço Telefone</a:t>
            </a:r>
          </a:p>
          <a:p>
            <a:pPr marL="1657350" lvl="1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Métodos</a:t>
            </a:r>
          </a:p>
          <a:p>
            <a:pPr marL="2571750" lvl="2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Exibição de nome, endereço e telefone</a:t>
            </a:r>
          </a:p>
          <a:p>
            <a:pPr marL="2571750" lvl="2" indent="-74295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Edição de nome, endereço e telefone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2FDAA9C-2B4D-F865-3915-10881638614D}"/>
              </a:ext>
            </a:extLst>
          </p:cNvPr>
          <p:cNvSpPr txBox="1"/>
          <p:nvPr/>
        </p:nvSpPr>
        <p:spPr>
          <a:xfrm>
            <a:off x="1290583" y="2457413"/>
            <a:ext cx="21650434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pt-BR" sz="7200" b="1" dirty="0">
                <a:latin typeface="Futura Bk BT" panose="020B0502020204020303"/>
              </a:rPr>
              <a:t>Exemplo: Agenda Eletrônica</a:t>
            </a:r>
            <a:endParaRPr lang="pt-BR" sz="5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5413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12 -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13742</TotalTime>
  <Words>1214</Words>
  <Application>Microsoft Office PowerPoint</Application>
  <PresentationFormat>Personalizar</PresentationFormat>
  <Paragraphs>242</Paragraphs>
  <Slides>19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510</cp:revision>
  <cp:lastPrinted>2022-06-11T19:51:40Z</cp:lastPrinted>
  <dcterms:created xsi:type="dcterms:W3CDTF">2014-09-26T10:57:37Z</dcterms:created>
  <dcterms:modified xsi:type="dcterms:W3CDTF">2024-08-19T01:18:19Z</dcterms:modified>
</cp:coreProperties>
</file>