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65" r:id="rId2"/>
    <p:sldId id="606" r:id="rId3"/>
    <p:sldId id="610" r:id="rId4"/>
    <p:sldId id="609" r:id="rId5"/>
    <p:sldId id="611" r:id="rId6"/>
    <p:sldId id="612" r:id="rId7"/>
    <p:sldId id="613" r:id="rId8"/>
    <p:sldId id="616" r:id="rId9"/>
    <p:sldId id="617" r:id="rId10"/>
    <p:sldId id="574" r:id="rId11"/>
    <p:sldId id="575" r:id="rId12"/>
    <p:sldId id="576" r:id="rId13"/>
    <p:sldId id="577" r:id="rId14"/>
    <p:sldId id="578" r:id="rId15"/>
    <p:sldId id="579" r:id="rId16"/>
    <p:sldId id="580" r:id="rId17"/>
    <p:sldId id="582" r:id="rId18"/>
    <p:sldId id="581" r:id="rId19"/>
    <p:sldId id="583" r:id="rId20"/>
    <p:sldId id="584" r:id="rId21"/>
    <p:sldId id="585" r:id="rId22"/>
    <p:sldId id="586" r:id="rId23"/>
    <p:sldId id="587" r:id="rId24"/>
    <p:sldId id="588" r:id="rId25"/>
    <p:sldId id="589" r:id="rId26"/>
    <p:sldId id="596" r:id="rId27"/>
    <p:sldId id="621" r:id="rId28"/>
    <p:sldId id="622" r:id="rId29"/>
    <p:sldId id="619" r:id="rId30"/>
    <p:sldId id="598" r:id="rId31"/>
    <p:sldId id="490" r:id="rId32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40" d="100"/>
          <a:sy n="40" d="100"/>
        </p:scale>
        <p:origin x="18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905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5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613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65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45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033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707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517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176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747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5734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348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39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0001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2605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6467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43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3317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8281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198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68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97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12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981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5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49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436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1A2F-5D5E-4942-91C1-7A38D32ABA7B}" type="datetime1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842F-8E5C-4167-9A00-0B977512FB66}" type="datetime1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A6F3-E0C6-4805-A6C9-F85E6B61D578}" type="datetime1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AE4D-C390-4EC8-B5C5-C4F721D3B5FA}" type="datetime1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ACC5-E647-408F-935C-C2686732C649}" type="datetime1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7B67-D2AF-45EC-ABC9-92E16403F0C3}" type="datetime1">
              <a:rPr lang="en-US" smtClean="0"/>
              <a:t>8/10/2024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4DD9-D1EF-475B-A941-373F987EA80E}" type="datetime1">
              <a:rPr lang="en-US" smtClean="0"/>
              <a:t>8/10/2024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0BB6D-8DA8-494B-8590-2E6F1D16AE7D}" type="datetime1">
              <a:rPr lang="en-US" smtClean="0"/>
              <a:t>8/10/2024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D4DB-3E8B-4014-A88A-52A183C6566E}" type="datetime1">
              <a:rPr lang="en-US" smtClean="0"/>
              <a:t>8/10/2024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40EB-0830-4B69-A43D-FE3AD372234A}" type="datetime1">
              <a:rPr lang="en-US" smtClean="0"/>
              <a:t>8/10/2024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8C038-74FF-4694-818B-2F4235BF1ED5}" type="datetime1">
              <a:rPr lang="en-US" smtClean="0"/>
              <a:t>8/10/2024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E1B85-BFEF-4063-890D-A1C063CBCD7B}" type="datetime1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11 -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Objetos no Javascript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06247" y="13197404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3223980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3589151"/>
            <a:ext cx="21604074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Criamos um objeto abrindo e fechando chaves;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 objeto pode ser uma variável “</a:t>
            </a:r>
            <a:r>
              <a:rPr lang="pt-BR" sz="4800" dirty="0" err="1">
                <a:latin typeface="Futura Bk BT" panose="020B0502020204020303"/>
              </a:rPr>
              <a:t>let</a:t>
            </a:r>
            <a:r>
              <a:rPr lang="pt-BR" sz="4800" dirty="0">
                <a:latin typeface="Futura Bk BT" panose="020B0502020204020303"/>
              </a:rPr>
              <a:t>” ou uma constante “</a:t>
            </a:r>
            <a:r>
              <a:rPr lang="pt-BR" sz="4800" dirty="0" err="1">
                <a:latin typeface="Futura Bk BT" panose="020B0502020204020303"/>
              </a:rPr>
              <a:t>const</a:t>
            </a:r>
            <a:r>
              <a:rPr lang="pt-BR" sz="4800" dirty="0">
                <a:latin typeface="Futura Bk BT" panose="020B0502020204020303"/>
              </a:rPr>
              <a:t>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 objeto parece com um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 de chave e valor;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Podemos iniciar um objeto com vários atributos;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 os atributos pode ser acessados de duas formas: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6229C9-709E-ED50-D0EE-E8E677A84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689" y="9302756"/>
            <a:ext cx="7990663" cy="288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9798E2A-904B-915B-14C7-516A25D76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9156" y="8594737"/>
            <a:ext cx="6879244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04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e Tipo de Dados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3589151"/>
            <a:ext cx="21604074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Atributos podem ser de qualquer tipo de dados;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Boolean</a:t>
            </a:r>
            <a:r>
              <a:rPr lang="pt-BR" sz="4800" dirty="0">
                <a:latin typeface="Futura Bk BT" panose="020B0502020204020303"/>
              </a:rPr>
              <a:t>, </a:t>
            </a:r>
            <a:r>
              <a:rPr lang="pt-BR" sz="4800" dirty="0" err="1">
                <a:latin typeface="Futura Bk BT" panose="020B0502020204020303"/>
              </a:rPr>
              <a:t>number</a:t>
            </a:r>
            <a:r>
              <a:rPr lang="pt-BR" sz="4800" dirty="0">
                <a:latin typeface="Futura Bk BT" panose="020B0502020204020303"/>
              </a:rPr>
              <a:t>, </a:t>
            </a:r>
            <a:r>
              <a:rPr lang="pt-BR" sz="4800" dirty="0" err="1">
                <a:latin typeface="Futura Bk BT" panose="020B0502020204020303"/>
              </a:rPr>
              <a:t>string</a:t>
            </a:r>
            <a:r>
              <a:rPr lang="pt-BR" sz="4800" dirty="0">
                <a:latin typeface="Futura Bk BT" panose="020B0502020204020303"/>
              </a:rPr>
              <a:t>,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, objeto...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23C282F-CEF8-5694-48B8-30E32A6A1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115" y="6251062"/>
            <a:ext cx="10963851" cy="614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36E8446B-702C-D87A-890C-AA64ED4C56BF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01CEDDA4-2D7A-0C5E-839D-5BA663424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0277C314-AE80-9209-5C49-CDD223CD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38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e Tipo de Dados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3589151"/>
            <a:ext cx="21604074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As propriedades podem ter mais de uma palavra;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Neste caso precisamos colocá-las entre aspas;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Não é muito utilizado, opte por </a:t>
            </a:r>
            <a:r>
              <a:rPr lang="pt-BR" sz="4800" dirty="0" err="1">
                <a:latin typeface="Futura Bk BT" panose="020B0502020204020303"/>
              </a:rPr>
              <a:t>camelCase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possível acessar um atributo usando uma variável.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7E57E30-9D4A-AE91-400F-317E5F0A1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124" y="7238175"/>
            <a:ext cx="9512235" cy="489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9C8B6B7-A3BB-1AE7-6132-64753AD9B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5311" y="7020122"/>
            <a:ext cx="6741193" cy="5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AD22203-F215-1BA3-5BF3-77E17849046C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EA36FF6-1669-8D8F-E00D-4E9FA0B4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0311DD5-FBBC-5C99-3024-68736CAEA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66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são as operações objetos;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podem recuperar e/ou alterar os dados dos atributos do objeto;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podem realizar qualquer operação que uma função realiza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3D58CDE-FF46-5F5D-D6B5-F49FB07CC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761" y="7133055"/>
            <a:ext cx="8728408" cy="547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5617CD6-EFDE-B51B-8FCD-F25393C52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4728" y="7130492"/>
            <a:ext cx="9780522" cy="549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E0B8A20-C8F8-871D-8C18-FD4D26B8812B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7435A22-9272-2C2B-35BC-ABB1A69D1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A3D4105-EC6A-E79A-953A-B6801AFA2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Objetos dentro de Objetos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o objeto é também um tipo de dado, podemos ter objetos com objetos dentro;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Utilizando como um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 associativo, por exemplo: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objeto não é imutável, ele pode ganhar atributos e métodos ao longo do código;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96BBB7C-5FDD-EFB8-9734-8E286333B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284" y="7154979"/>
            <a:ext cx="9879796" cy="556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DA5C57CA-557C-C0B5-5E6D-F0420DB11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530" y="7275929"/>
            <a:ext cx="8698586" cy="544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EBA30DD-332A-407B-B5A6-4D2E44E423C0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053436C-1954-6C24-45D3-4D7BE791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8F4DE41-2B83-081D-ECD0-B5A52590F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Objetos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é possível adicionar, também podemos excluir atributos dos objetos;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 palavra reservada </a:t>
            </a:r>
            <a:r>
              <a:rPr lang="pt-BR" sz="4800" dirty="0" err="1">
                <a:latin typeface="Futura Bk BT" panose="020B0502020204020303"/>
              </a:rPr>
              <a:t>this</a:t>
            </a:r>
            <a:r>
              <a:rPr lang="pt-BR" sz="4800" dirty="0">
                <a:latin typeface="Futura Bk BT" panose="020B0502020204020303"/>
              </a:rPr>
              <a:t> dentro de um objeto, vai se referir a própria instância;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Podemos utilizar para resgatar as propriedades em um método;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623B237-F871-2A80-B727-2B2292B48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97" y="7250794"/>
            <a:ext cx="5570594" cy="518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F99AE208-6E69-C84E-E7E3-95A6AE535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2234" y="8599263"/>
            <a:ext cx="9329406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DF06E71-D829-FDB6-0FBC-F516AA41D63B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8D3D9C1-6266-D2E8-9E5B-BDCD73E9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485AF39-65D1-59EE-75B7-2D8095189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16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Objetos - Construtor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600164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Uma outra forma de criar objeto é pela </a:t>
            </a:r>
            <a:r>
              <a:rPr lang="pt-BR" sz="4800" dirty="0" err="1">
                <a:latin typeface="Futura Bk BT" panose="020B0502020204020303"/>
              </a:rPr>
              <a:t>constructor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function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Uma grande vantagem, é que este método aceita parâmetros para o </a:t>
            </a:r>
            <a:r>
              <a:rPr lang="pt-BR" sz="4800" dirty="0" err="1">
                <a:latin typeface="Futura Bk BT" panose="020B0502020204020303"/>
              </a:rPr>
              <a:t>obj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Parecida com as </a:t>
            </a:r>
            <a:r>
              <a:rPr lang="pt-BR" sz="4800" dirty="0" err="1">
                <a:latin typeface="Futura Bk BT" panose="020B0502020204020303"/>
              </a:rPr>
              <a:t>constructor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functions</a:t>
            </a:r>
            <a:r>
              <a:rPr lang="pt-BR" sz="4800" dirty="0">
                <a:latin typeface="Futura Bk BT" panose="020B0502020204020303"/>
              </a:rPr>
              <a:t>, porém não precisamos utilizar o new;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objeto é criado com o retorno da função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87A1A90-ADC1-DA4B-F1B8-E17373ABF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09" y="8570996"/>
            <a:ext cx="7103943" cy="37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9E0394BB-DA95-2921-E831-CDFFFEE84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9776" y="7648150"/>
            <a:ext cx="7252034" cy="460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0F93DB76-CA80-5E42-DE13-CE007E23266D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DB08EB5-2947-DD39-ACE6-8EFEFF4AF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C393BE3-6FE5-B44C-AAE0-4FD3B4FFD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98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Construtor - Atributo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Quando um objeto é criado, sempre uma propriedade </a:t>
            </a:r>
            <a:r>
              <a:rPr lang="pt-BR" sz="4800" dirty="0" err="1">
                <a:latin typeface="Futura Bk BT" panose="020B0502020204020303"/>
              </a:rPr>
              <a:t>constructor</a:t>
            </a:r>
            <a:r>
              <a:rPr lang="pt-BR" sz="4800" dirty="0">
                <a:latin typeface="Futura Bk BT" panose="020B0502020204020303"/>
              </a:rPr>
              <a:t> é adicionada a ele;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Contendo a referência de como o objeto foi criado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946AEFAC-055E-DF14-FD3C-2AB3CF077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644" y="5939264"/>
            <a:ext cx="5856872" cy="612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ABEA07C-C15D-8B37-30E8-85DE1B5C5E2A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E211225-8C92-4AF8-4098-B9A9B33A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735AC42-E14E-30CC-93D2-D3FBB5B33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93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Objeto Global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600164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Sempre que é iniciada uma página web traz um objeto chamado </a:t>
            </a:r>
            <a:r>
              <a:rPr lang="pt-BR" sz="4800" dirty="0" err="1">
                <a:latin typeface="Futura Bk BT" panose="020B0502020204020303"/>
              </a:rPr>
              <a:t>window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As variáveis globais são ficam atreladas a ele como propriedades;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da linguagem também podem ser invocados pela </a:t>
            </a:r>
            <a:r>
              <a:rPr lang="pt-BR" sz="4800" dirty="0" err="1">
                <a:latin typeface="Futura Bk BT" panose="020B0502020204020303"/>
              </a:rPr>
              <a:t>window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</a:t>
            </a:r>
            <a:r>
              <a:rPr lang="pt-BR" sz="4800" dirty="0" err="1">
                <a:latin typeface="Futura Bk BT" panose="020B0502020204020303"/>
              </a:rPr>
              <a:t>this</a:t>
            </a:r>
            <a:r>
              <a:rPr lang="pt-BR" sz="4800" dirty="0">
                <a:latin typeface="Futura Bk BT" panose="020B0502020204020303"/>
              </a:rPr>
              <a:t> no escopo global também referenciado a </a:t>
            </a:r>
            <a:r>
              <a:rPr lang="pt-BR" sz="4800" dirty="0" err="1">
                <a:latin typeface="Futura Bk BT" panose="020B0502020204020303"/>
              </a:rPr>
              <a:t>window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ECED2EEE-21C6-9C29-3798-A2FA76561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96" y="7870073"/>
            <a:ext cx="8842208" cy="382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10C784A-2741-95A7-C14D-41095DFAD310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33FD8BC1-2BA3-586C-49A5-4E600B9B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088728B-6A70-264A-6C38-D927FDA37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43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operador 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instanceof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Uma maneira de saber de qual instância (pai) vem algum objeto;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Mais prático que utilizar o </a:t>
            </a:r>
            <a:r>
              <a:rPr lang="pt-BR" sz="4800" dirty="0" err="1">
                <a:latin typeface="Futura Bk BT" panose="020B0502020204020303"/>
              </a:rPr>
              <a:t>constructor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EA742040-031F-5635-17DE-DDECDF7A9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310" y="5724106"/>
            <a:ext cx="10687551" cy="647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3E77533-EB10-FF3D-1689-77AE4269E670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752138D-0266-EA5E-FDBD-BA95A713C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BA534450-97EC-C3B1-C780-782CB3C4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46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96551" y="3354266"/>
            <a:ext cx="14441242" cy="861774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lvl="2"/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521" y="3380018"/>
            <a:ext cx="13468352" cy="744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Passando referência de objeto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Quando você atribui um </a:t>
            </a:r>
            <a:r>
              <a:rPr lang="pt-BR" sz="4800" dirty="0" err="1">
                <a:latin typeface="Futura Bk BT" panose="020B0502020204020303"/>
              </a:rPr>
              <a:t>obj</a:t>
            </a:r>
            <a:r>
              <a:rPr lang="pt-BR" sz="4800" dirty="0">
                <a:latin typeface="Futura Bk BT" panose="020B0502020204020303"/>
              </a:rPr>
              <a:t> já criado para uma outra variável, você só está passando uma referência;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Se alterar a referência, o original também é alterado;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C1C1B3CD-AB3B-4903-20E9-9BE941CCE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910" y="6431955"/>
            <a:ext cx="6227855" cy="471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408464C-619A-C198-779C-195FFA9EBA65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DD991A9-9759-865E-0365-677A400FB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7579CDC-349F-2788-5CF0-E12C8E573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88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Comparando objetos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Você só consegue ter objetos iguais, criando uma referência;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Objetos criados a partir de um construtor, sempre serão diferentes;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A8FAABEE-0562-FD14-D0AA-3F2F32AF2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808" y="6858000"/>
            <a:ext cx="9118384" cy="560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A8A4701-DBAE-E63A-4ED3-315EE0D3F277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540E0E87-603D-67D3-D423-026B7A4E3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D500B50-AB40-E9AB-4668-0D2B40E8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15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</a:t>
            </a:r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literals</a:t>
            </a:r>
            <a:endParaRPr lang="pt-BR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6758" y="2248450"/>
            <a:ext cx="23367389" cy="821763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Função do ES6, que permite criar objetos mais rapidamente;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Utilizando nomes de variáveis para nomes de propriedades;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Também não precisamos declarar </a:t>
            </a:r>
            <a:r>
              <a:rPr lang="pt-BR" sz="4800" dirty="0" err="1">
                <a:latin typeface="Futura Bk BT" panose="020B0502020204020303"/>
              </a:rPr>
              <a:t>function</a:t>
            </a:r>
            <a:r>
              <a:rPr lang="pt-BR" sz="4800" dirty="0">
                <a:latin typeface="Futura Bk BT" panose="020B0502020204020303"/>
              </a:rPr>
              <a:t> para métodos no ES6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Podemos também criar propriedades com variáveis ou retorno de funções;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Ajudando a escrever menos código;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F82F4E0E-0982-6140-C138-C177D76A8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679" y="8303099"/>
            <a:ext cx="5076825" cy="330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B369D03B-D2DB-5939-B3B3-7E6E3E612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156" y="8303099"/>
            <a:ext cx="5076824" cy="335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FA3236B2-C460-C79F-E63C-13277B7EE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2598" y="8341666"/>
            <a:ext cx="4640492" cy="324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36C8BDB-E457-FA8D-76AB-4F8085F650F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AF494AB-F513-090A-31A5-65112A80E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96EEB03-AE27-83AD-7614-ED994380E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22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Copiando Atributos e Comparando Objetos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6758" y="2248450"/>
            <a:ext cx="23367389" cy="89562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objetos herdam métodos do objeto pai </a:t>
            </a:r>
            <a:r>
              <a:rPr lang="pt-BR" sz="4800" dirty="0" err="1">
                <a:latin typeface="Futura Bk BT" panose="020B0502020204020303"/>
              </a:rPr>
              <a:t>Object</a:t>
            </a:r>
            <a:r>
              <a:rPr lang="pt-BR" sz="4800" dirty="0">
                <a:latin typeface="Futura Bk BT" panose="020B0502020204020303"/>
              </a:rPr>
              <a:t>, e podemos utilizá-los;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Para copiar propriedades utilizamos o método </a:t>
            </a:r>
            <a:r>
              <a:rPr lang="pt-BR" sz="4800" dirty="0" err="1">
                <a:latin typeface="Futura Bk BT" panose="020B0502020204020303"/>
              </a:rPr>
              <a:t>assign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Podemos comparar os objetos com o método </a:t>
            </a:r>
            <a:r>
              <a:rPr lang="pt-BR" sz="4800" dirty="0" err="1">
                <a:latin typeface="Futura Bk BT" panose="020B0502020204020303"/>
              </a:rPr>
              <a:t>is</a:t>
            </a: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Teremos basicamente os mesmos resultados de ===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Salvo para </a:t>
            </a:r>
            <a:r>
              <a:rPr lang="pt-BR" sz="4800" dirty="0" err="1">
                <a:latin typeface="Futura Bk BT" panose="020B0502020204020303"/>
              </a:rPr>
              <a:t>NaN</a:t>
            </a:r>
            <a:r>
              <a:rPr lang="pt-BR" sz="4800" dirty="0">
                <a:latin typeface="Futura Bk BT" panose="020B0502020204020303"/>
              </a:rPr>
              <a:t> com </a:t>
            </a:r>
            <a:r>
              <a:rPr lang="pt-BR" sz="4800" dirty="0" err="1">
                <a:latin typeface="Futura Bk BT" panose="020B0502020204020303"/>
              </a:rPr>
              <a:t>NaN</a:t>
            </a:r>
            <a:r>
              <a:rPr lang="pt-BR" sz="4800" dirty="0">
                <a:latin typeface="Futura Bk BT" panose="020B0502020204020303"/>
              </a:rPr>
              <a:t> e +0 com -0 (que neste método são considerados como iguais)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207F23BD-60D3-6344-A4D2-9D4312496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8064882"/>
            <a:ext cx="5943599" cy="46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2D7CD361-51A3-EE19-569F-C43D26C46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076" y="9348053"/>
            <a:ext cx="12281986" cy="336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2AB2ECA-39C7-EBF3-1A8C-FD8A31478ACB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F4458A3-A2A7-3710-A3CA-37DD749FB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147813F-A0F2-0776-9D53-0E77D72E8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69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Destructuring</a:t>
            </a:r>
            <a:endParaRPr lang="pt-BR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1772588"/>
            <a:ext cx="23367389" cy="969496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 outro recurso que veio com o ES6 trazendo algumas funcionalidades;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Podemos criar várias variáveis com uma linha só, desestruturando um objeto;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Há também a possibilidade de utilizar o </a:t>
            </a:r>
            <a:r>
              <a:rPr lang="pt-BR" sz="4800" dirty="0" err="1">
                <a:latin typeface="Futura Bk BT" panose="020B0502020204020303"/>
              </a:rPr>
              <a:t>destructuring</a:t>
            </a:r>
            <a:r>
              <a:rPr lang="pt-BR" sz="4800" dirty="0">
                <a:latin typeface="Futura Bk BT" panose="020B0502020204020303"/>
              </a:rPr>
              <a:t> para mudar o valor de variáveis já criadas;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</a:t>
            </a:r>
            <a:r>
              <a:rPr lang="pt-BR" sz="4800" dirty="0" err="1">
                <a:latin typeface="Futura Bk BT" panose="020B0502020204020303"/>
              </a:rPr>
              <a:t>destructuring</a:t>
            </a:r>
            <a:r>
              <a:rPr lang="pt-BR" sz="4800" dirty="0">
                <a:latin typeface="Futura Bk BT" panose="020B0502020204020303"/>
              </a:rPr>
              <a:t> funciona com </a:t>
            </a:r>
            <a:r>
              <a:rPr lang="pt-BR" sz="4800" dirty="0" err="1">
                <a:latin typeface="Futura Bk BT" panose="020B0502020204020303"/>
              </a:rPr>
              <a:t>arrays</a:t>
            </a:r>
            <a:r>
              <a:rPr lang="pt-BR" sz="4800" dirty="0">
                <a:latin typeface="Futura Bk BT" panose="020B0502020204020303"/>
              </a:rPr>
              <a:t> também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C16D6965-93B0-F3D2-0E11-44F5D48D7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799" y="8541186"/>
            <a:ext cx="6568958" cy="423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ABC3DD3C-C484-9F0A-F15A-576C72DB4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352" y="8475840"/>
            <a:ext cx="5001023" cy="429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>
            <a:extLst>
              <a:ext uri="{FF2B5EF4-FFF2-40B4-BE49-F238E27FC236}">
                <a16:creationId xmlns:a16="http://schemas.microsoft.com/office/drawing/2014/main" id="{60761DAF-F719-949F-BD2D-F1AB1D415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2530" y="10401253"/>
            <a:ext cx="7771212" cy="236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CAD21304-844F-D3DC-14D9-445755D4D9A8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7846B1E-BFE3-58B1-3E01-0C3206694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B82179B-BA32-B76B-920D-82A4ACC5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70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Destructuring</a:t>
            </a:r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rest</a:t>
            </a:r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operator</a:t>
            </a:r>
            <a:endParaRPr lang="pt-BR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1772588"/>
            <a:ext cx="23367389" cy="747897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</a:t>
            </a:r>
            <a:r>
              <a:rPr lang="pt-BR" sz="4800" dirty="0" err="1">
                <a:latin typeface="Futura Bk BT" panose="020B0502020204020303"/>
              </a:rPr>
              <a:t>rest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operator</a:t>
            </a:r>
            <a:r>
              <a:rPr lang="pt-BR" sz="4800" dirty="0">
                <a:latin typeface="Futura Bk BT" panose="020B0502020204020303"/>
              </a:rPr>
              <a:t> é utilizado quando não sabemos quantos argumentos virão para o </a:t>
            </a:r>
            <a:r>
              <a:rPr lang="pt-BR" sz="4800" dirty="0" err="1">
                <a:latin typeface="Futura Bk BT" panose="020B0502020204020303"/>
              </a:rPr>
              <a:t>destructuring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Podendo criar um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 com um tamanho infinito, com os restos dos elementos passados;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76DB520F-3103-2F98-2212-4CA030B61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823" y="8401266"/>
            <a:ext cx="13754468" cy="286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ED456F5-3867-4FC7-145A-53BCB0F60DA7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CFA222C-AEE5-AA05-9E8E-73FEDF01E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C3488CA-0676-6B24-9494-A4BC796E8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8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3175022"/>
            <a:ext cx="13067299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4800" dirty="0">
                <a:latin typeface="Futura Bk BT" panose="020B0502020204020303"/>
              </a:rPr>
              <a:t>Criando a classe Triangulo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934127-D914-59F3-EF20-47B1FEAB1BD0}"/>
              </a:ext>
            </a:extLst>
          </p:cNvPr>
          <p:cNvSpPr txBox="1"/>
          <p:nvPr/>
        </p:nvSpPr>
        <p:spPr>
          <a:xfrm>
            <a:off x="5314950" y="5423401"/>
            <a:ext cx="12230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70C1"/>
                </a:solidFill>
                <a:effectLst/>
                <a:latin typeface="Consolas" panose="020B0609020204030204" pitchFamily="49" charset="0"/>
              </a:rPr>
              <a:t>triangulo6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73047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350932" y="3378297"/>
            <a:ext cx="9128187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>
                <a:latin typeface="Futura Bk BT" panose="020B0502020204020303"/>
              </a:rPr>
              <a:t>Criando a classe </a:t>
            </a:r>
            <a:r>
              <a:rPr lang="pt-BR" sz="4800" dirty="0" err="1">
                <a:latin typeface="Futura Bk BT" panose="020B0502020204020303"/>
              </a:rPr>
              <a:t>TrianguloV</a:t>
            </a:r>
            <a:r>
              <a:rPr lang="pt-BR" sz="4800" dirty="0">
                <a:latin typeface="Futura Bk BT" panose="020B0502020204020303"/>
              </a:rPr>
              <a:t> com parâmetros privados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466BF7-7B93-5A15-276F-7D33B7E8CA82}"/>
              </a:ext>
            </a:extLst>
          </p:cNvPr>
          <p:cNvSpPr txBox="1"/>
          <p:nvPr/>
        </p:nvSpPr>
        <p:spPr>
          <a:xfrm>
            <a:off x="10802968" y="2925185"/>
            <a:ext cx="12230100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TrianguloV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getBase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getAltura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4626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260724" y="2671436"/>
            <a:ext cx="9128187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>
                <a:latin typeface="Futura Bk BT" panose="020B0502020204020303"/>
              </a:rPr>
              <a:t>Criando a subclasse </a:t>
            </a:r>
            <a:r>
              <a:rPr lang="pt-BR" sz="4800" dirty="0" err="1">
                <a:latin typeface="Futura Bk BT" panose="020B0502020204020303"/>
              </a:rPr>
              <a:t>TrianguloSub</a:t>
            </a:r>
            <a:r>
              <a:rPr lang="pt-BR" sz="4800" dirty="0">
                <a:latin typeface="Futura Bk BT" panose="020B0502020204020303"/>
              </a:rPr>
              <a:t> que é filha da classe Forma.</a:t>
            </a:r>
          </a:p>
        </p:txBody>
      </p:sp>
      <p:sp>
        <p:nvSpPr>
          <p:cNvPr id="8" name="CaixaDeTexto 2">
            <a:extLst>
              <a:ext uri="{FF2B5EF4-FFF2-40B4-BE49-F238E27FC236}">
                <a16:creationId xmlns:a16="http://schemas.microsoft.com/office/drawing/2014/main" id="{97787702-6E5D-29A0-3911-51DC9745CBEF}"/>
              </a:ext>
            </a:extLst>
          </p:cNvPr>
          <p:cNvSpPr txBox="1"/>
          <p:nvPr/>
        </p:nvSpPr>
        <p:spPr>
          <a:xfrm>
            <a:off x="10893176" y="3196263"/>
            <a:ext cx="12230100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TrianguloSub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extends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Forma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super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7573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CA35100-907A-E290-26FC-FA4C2150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381" y="4982758"/>
            <a:ext cx="10796838" cy="793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523373" y="3374828"/>
            <a:ext cx="228660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Criar as classes descritas abaixo com a implementação dos seus métodos:</a:t>
            </a:r>
          </a:p>
        </p:txBody>
      </p:sp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76572" y="3234574"/>
            <a:ext cx="12186313" cy="1027973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 representação computacional do objeto real deve se concentrar nas características que são relevantes para a resolução do problema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São criados somente os atributos e métodos necessários para o problema em mãos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9CB065-2FAF-059D-27A8-9CD855910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4304" y="4455263"/>
            <a:ext cx="10134600" cy="693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3175022"/>
            <a:ext cx="9128187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4800" dirty="0">
                <a:latin typeface="Futura Bk BT" panose="020B0502020204020303"/>
              </a:rPr>
              <a:t>Criando a classe </a:t>
            </a:r>
            <a:r>
              <a:rPr lang="pt-BR" sz="4800" dirty="0" err="1">
                <a:latin typeface="Futura Bk BT" panose="020B0502020204020303"/>
              </a:rPr>
              <a:t>FormaGeometrica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7F7E11C-1FF9-02AD-ADB2-7730F19C3CC4}"/>
              </a:ext>
            </a:extLst>
          </p:cNvPr>
          <p:cNvSpPr txBox="1"/>
          <p:nvPr/>
        </p:nvSpPr>
        <p:spPr>
          <a:xfrm>
            <a:off x="10372165" y="2874178"/>
            <a:ext cx="12230100" cy="10618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FormaGeometrica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vetorLados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vetorLados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calcular2p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length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+=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obterLados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499A0A3D-5D3A-080A-EBE0-D462F4B9BA9D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E7D7604-6141-3878-BA82-77B4DE98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6B2B562-2951-FA5E-21A7-2A499F7CA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65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1342A37-A49A-180C-2A4D-99F4A1856C13}"/>
              </a:ext>
            </a:extLst>
          </p:cNvPr>
          <p:cNvSpPr txBox="1"/>
          <p:nvPr/>
        </p:nvSpPr>
        <p:spPr>
          <a:xfrm>
            <a:off x="10011762" y="10679352"/>
            <a:ext cx="143685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Notas de Aula do Prof. Leonardo Murta – UFF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</a:t>
            </a:r>
            <a:r>
              <a:rPr lang="en-US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“Object-Oriented Analysis and Design with Applications</a:t>
            </a:r>
            <a:r>
              <a:rPr lang="en-US" sz="4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pt-BR" sz="4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48D91D-6DD3-BA52-7885-20BE6155E842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26753EE-1C73-C2FF-AA25-DC86DADE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D4566A-E6CE-5B86-0D87-9071F5D2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407657" y="2882008"/>
            <a:ext cx="12186313" cy="1018740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objeto deve esconder seus dados e os detalhes de sua implementação 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Os métodos formam uma “cerca” em torno dos atributos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Os atributos não devem ser manipulados diretamente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Os atributos somente devem ser alterados ou consultados através dos métodos do objeto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5ABC1F0-D4E2-A261-3D61-047A482BC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5262" y="4383177"/>
            <a:ext cx="9749891" cy="60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407657" y="2882008"/>
            <a:ext cx="12186313" cy="196977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7B3342-CB1F-D605-F16A-4C7CE49CC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585" y="3867654"/>
            <a:ext cx="13645076" cy="808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407657" y="2882008"/>
            <a:ext cx="12186313" cy="784830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Os objetos devem ser organizados no sistema de forma hierárquica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Objetos herdam atributos e métodos dos seus ancestrais na hierarquia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591DE91-07B7-0771-EE49-48DCBC29E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3815" y="2771901"/>
            <a:ext cx="6845217" cy="92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2378742"/>
            <a:ext cx="15257459" cy="920251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Para viabilizar a hierarquia entre objetos, as classes são organizadas em estruturas 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Hierárquicas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classe que forneceu os elementos herdados é chamada de superclasse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classe herdeira é chamada de subclasse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subclasse pode herdar os métodos e atributos de suas superclasses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subclasse pode definir novos  tributos e métodos específicos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756840C-A737-7069-B0D8-0DDB011C5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7622" y="5095536"/>
            <a:ext cx="7785640" cy="56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2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3386942"/>
            <a:ext cx="15257459" cy="784830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Permite que um objeto possa assumir diferentes formas (ou comportamentos) dependendo do contexto em que está sendo usado. 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Isso significa que diferentes objetos podem responder de maneira diferente aos mesmos métodos, permitindo que um programa seja mais flexível e genérico.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3B2EDA3-514E-5A11-E5DC-5F9E42572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9173" y="4572127"/>
            <a:ext cx="6914871" cy="656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4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3386942"/>
            <a:ext cx="23226625" cy="858696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Uma subclasse pode redefinir (sobrescrever) um método herdado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Este mecanismo é chamado de polimorfismo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polimorfismo se realiza através da recodificação de um ou mais métodos herdados por uma subclasse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Em tempo de execução, o Compilador/Interpretador saberá qual implementação deve ser usada</a:t>
            </a:r>
          </a:p>
        </p:txBody>
      </p:sp>
    </p:spTree>
    <p:extLst>
      <p:ext uri="{BB962C8B-B14F-4D97-AF65-F5344CB8AC3E}">
        <p14:creationId xmlns:p14="http://schemas.microsoft.com/office/powerpoint/2010/main" val="270156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13623</TotalTime>
  <Words>2017</Words>
  <Application>Microsoft Office PowerPoint</Application>
  <PresentationFormat>Personalizar</PresentationFormat>
  <Paragraphs>377</Paragraphs>
  <Slides>31</Slides>
  <Notes>30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Consolas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509</cp:revision>
  <cp:lastPrinted>2022-06-11T19:51:40Z</cp:lastPrinted>
  <dcterms:created xsi:type="dcterms:W3CDTF">2014-09-26T10:57:37Z</dcterms:created>
  <dcterms:modified xsi:type="dcterms:W3CDTF">2024-08-10T22:06:16Z</dcterms:modified>
</cp:coreProperties>
</file>