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5" r:id="rId2"/>
    <p:sldId id="619" r:id="rId3"/>
    <p:sldId id="623" r:id="rId4"/>
    <p:sldId id="624" r:id="rId5"/>
    <p:sldId id="627" r:id="rId6"/>
    <p:sldId id="629" r:id="rId7"/>
    <p:sldId id="633" r:id="rId8"/>
    <p:sldId id="634" r:id="rId9"/>
    <p:sldId id="635" r:id="rId10"/>
    <p:sldId id="638" r:id="rId11"/>
    <p:sldId id="631" r:id="rId12"/>
    <p:sldId id="632" r:id="rId13"/>
    <p:sldId id="639" r:id="rId14"/>
    <p:sldId id="640" r:id="rId15"/>
    <p:sldId id="641" r:id="rId16"/>
    <p:sldId id="642" r:id="rId17"/>
    <p:sldId id="643" r:id="rId18"/>
    <p:sldId id="644" r:id="rId19"/>
    <p:sldId id="645" r:id="rId20"/>
    <p:sldId id="646" r:id="rId21"/>
    <p:sldId id="655" r:id="rId22"/>
    <p:sldId id="656" r:id="rId23"/>
    <p:sldId id="648" r:id="rId24"/>
    <p:sldId id="649" r:id="rId25"/>
    <p:sldId id="650" r:id="rId26"/>
    <p:sldId id="651" r:id="rId27"/>
    <p:sldId id="654" r:id="rId28"/>
    <p:sldId id="659" r:id="rId29"/>
    <p:sldId id="657" r:id="rId30"/>
    <p:sldId id="660" r:id="rId31"/>
    <p:sldId id="661" r:id="rId32"/>
    <p:sldId id="490" r:id="rId3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Tamberlini Alves" initials="FT" lastIdx="1" clrIdx="0">
    <p:extLst>
      <p:ext uri="{19B8F6BF-5375-455C-9EA6-DF929625EA0E}">
        <p15:presenceInfo xmlns:p15="http://schemas.microsoft.com/office/powerpoint/2012/main" userId="faf42f71faf7d2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39" d="100"/>
          <a:sy n="39" d="100"/>
        </p:scale>
        <p:origin x="192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7-28T17:09:25.062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769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968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30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64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74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95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04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67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388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02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472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83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96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59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797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235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6496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857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2513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3815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56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813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839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9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96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007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99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297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438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BB85-460D-49EF-A069-890B7E85F843}" type="datetime1">
              <a:rPr lang="en-US" smtClean="0"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4DC-613B-4F17-AA75-A5372A09911C}" type="datetime1">
              <a:rPr lang="en-US" smtClean="0"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781AD-17F3-4C5E-B7B8-58F0A65A27D2}" type="datetime1">
              <a:rPr lang="en-US" smtClean="0"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A0D-6D74-4C55-B5FF-ECC4131D0397}" type="datetime1">
              <a:rPr lang="en-US" smtClean="0"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4B97D-E3E1-4685-90F9-3A76CF476CE9}" type="datetime1">
              <a:rPr lang="en-US" smtClean="0"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F2C6C-837B-4479-BBA5-D9F43390D8D4}" type="datetime1">
              <a:rPr lang="en-US" smtClean="0"/>
              <a:t>8/11/2024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97C9-2E60-416E-BEB2-0B9975EC4EF6}" type="datetime1">
              <a:rPr lang="en-US" smtClean="0"/>
              <a:t>8/11/2024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35150-5B48-4E88-9985-FAFEEEDA5F0E}" type="datetime1">
              <a:rPr lang="en-US" smtClean="0"/>
              <a:t>8/11/2024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DCEA-5A41-495B-B7DA-DD3B04B5044B}" type="datetime1">
              <a:rPr lang="en-US" smtClean="0"/>
              <a:t>8/11/2024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E867-C051-49EF-979A-725CDED33940}" type="datetime1">
              <a:rPr lang="en-US" smtClean="0"/>
              <a:t>8/11/2024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EC10E-E173-4770-A78F-A020A97B767E}" type="datetime1">
              <a:rPr lang="en-US" smtClean="0"/>
              <a:t>8/11/2024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DC36C-66F1-4952-9328-CABAE34A3235}" type="datetime1">
              <a:rPr lang="en-US" smtClean="0"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10 -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.png"/><Relationship Id="rId7" Type="http://schemas.openxmlformats.org/officeDocument/2006/relationships/hyperlink" Target="https://developer.mozilla.org/en-US/docs/Web/API/Canvas_AP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www.w3schools.com/graphics/canvas_intro.asp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s://www.youtube.com/shorts/ymV93I6fQKY?t=11&amp;feature=share" TargetMode="Externa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git-scm.com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hyperlink" Target="https://git-scm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hyperlink" Target="https://git-scm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hyperlink" Target="https://git-scm.com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hyperlink" Target="https://github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hyperlink" Target="https://github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hyperlink" Target="https://git-scm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hyperlink" Target="https://github.com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aprender mais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CAB7D95-94B6-1BAF-33D4-713F3D439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230" y="5431521"/>
            <a:ext cx="3909239" cy="36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BFC8776-8C84-3FC8-0BF1-464C81979F25}"/>
              </a:ext>
            </a:extLst>
          </p:cNvPr>
          <p:cNvSpPr txBox="1"/>
          <p:nvPr/>
        </p:nvSpPr>
        <p:spPr>
          <a:xfrm>
            <a:off x="1006413" y="10129796"/>
            <a:ext cx="9388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5"/>
              </a:rPr>
              <a:t>https://www.w3s.com/graphics/canvas_intro.asp</a:t>
            </a:r>
            <a:endParaRPr lang="pt-BR" dirty="0"/>
          </a:p>
        </p:txBody>
      </p:sp>
      <p:pic>
        <p:nvPicPr>
          <p:cNvPr id="3076" name="Picture 4" descr="Novo logotipo da MDN PNG transparente - StickPNG">
            <a:extLst>
              <a:ext uri="{FF2B5EF4-FFF2-40B4-BE49-F238E27FC236}">
                <a16:creationId xmlns:a16="http://schemas.microsoft.com/office/drawing/2014/main" id="{A67D9A4F-3145-E160-4BBF-CAEF5D0ED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5667" y="4608067"/>
            <a:ext cx="9497068" cy="533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22ED4AF-84C5-0837-772D-24F03D6E16D8}"/>
              </a:ext>
            </a:extLst>
          </p:cNvPr>
          <p:cNvSpPr txBox="1"/>
          <p:nvPr/>
        </p:nvSpPr>
        <p:spPr>
          <a:xfrm>
            <a:off x="11563180" y="10201192"/>
            <a:ext cx="12150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7"/>
              </a:rPr>
              <a:t>https://developer.mozilla.org/en-US/docs/Web/API/Canvas_API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16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3º Passo – Criando tela.js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já criamos nosso 1º objeto em JS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Consegue identificar o nome do objeto, seus atributos e seu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30F7FD-0C6E-1361-8EF8-273C47DF4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008" y="4660592"/>
            <a:ext cx="18212396" cy="67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Representação em UML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está a representação do nosso objeto em UML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87B717-494C-B07D-F935-723FA08F7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76" y="4056117"/>
            <a:ext cx="10321496" cy="683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34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81098"/>
            <a:ext cx="215570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criar um objeto?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acessar um atributo?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executar um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9EC401-49DE-F62A-E5C6-E872C5DE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805" y="5476772"/>
            <a:ext cx="16140640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C477D15-22ED-44DB-5C36-89F71BC64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295" y="3080103"/>
            <a:ext cx="13428706" cy="95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5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4º Passo – Criando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criamos a nossa 1ª versão do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B63EFB-B9D7-33F3-5D92-66243C1F0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204" y="4200302"/>
            <a:ext cx="18545592" cy="68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5484D2A-1D7F-02FC-DB15-21FECED73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360" y="2646984"/>
            <a:ext cx="13477280" cy="95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3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1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960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cor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posição da cobra 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o tamanho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64059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5º Passo – Alterando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mais um método no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Para onde a cobra vai?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ACA3C2-2079-9DDB-325C-D582348F2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148" y="4303355"/>
            <a:ext cx="16783791" cy="716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2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6º Passo – Criando jogo.js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a função jogo para executar os métodos de tela e cobra para desenhar o jogo na tela?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3C7458-A8FF-FB64-115C-8E42B7AD1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655" y="4733225"/>
            <a:ext cx="14575782" cy="65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clássico jogo do celular Nokia</a:t>
            </a:r>
          </a:p>
        </p:txBody>
      </p:sp>
      <p:pic>
        <p:nvPicPr>
          <p:cNvPr id="2" name="Picture 2" descr="Fancy a game of Snake? The Nokia 3310 will be available in Ireland from  next week - Kildare Now">
            <a:extLst>
              <a:ext uri="{FF2B5EF4-FFF2-40B4-BE49-F238E27FC236}">
                <a16:creationId xmlns:a16="http://schemas.microsoft.com/office/drawing/2014/main" id="{0BABC50B-4004-7AF4-17ED-7838E762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789" y="5559766"/>
            <a:ext cx="7221630" cy="501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nake: conheça a história do jogo que revolucionou o mundo mobile">
            <a:hlinkClick r:id="rId5"/>
            <a:extLst>
              <a:ext uri="{FF2B5EF4-FFF2-40B4-BE49-F238E27FC236}">
                <a16:creationId xmlns:a16="http://schemas.microsoft.com/office/drawing/2014/main" id="{C1471D56-991A-4A98-C2FC-C891168D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18" y="6177593"/>
            <a:ext cx="7673395" cy="439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2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Mover a cobra para esquerda, para cima e para baixo;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Limitar o movimento da cobra apenas dentro da tela do jogo;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movimentos não retilíneos;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0488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7º Passo – Criando Placar.js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o nosso objeto Placar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DA4A3C8-D7C5-8556-CB86-1578290F2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066" y="3388269"/>
            <a:ext cx="9053232" cy="919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706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Canvas –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textAlign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textBaseline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Alinhamento e Base do Texto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7EBE50A-9BB1-E931-0A40-2796977D3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893" y="5516906"/>
            <a:ext cx="7055837" cy="48000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4E063D-F590-351D-1F16-26E3E79AC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5516906"/>
            <a:ext cx="9711896" cy="463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hlinkClick r:id="rId4"/>
            <a:extLst>
              <a:ext uri="{FF2B5EF4-FFF2-40B4-BE49-F238E27FC236}">
                <a16:creationId xmlns:a16="http://schemas.microsoft.com/office/drawing/2014/main" id="{5EC79E2E-6124-5545-CF25-508E2F0DB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59" y="4551045"/>
            <a:ext cx="4973618" cy="2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tHub Logo and symbol, meaning, history, PNG, brand">
            <a:hlinkClick r:id="rId6"/>
            <a:extLst>
              <a:ext uri="{FF2B5EF4-FFF2-40B4-BE49-F238E27FC236}">
                <a16:creationId xmlns:a16="http://schemas.microsoft.com/office/drawing/2014/main" id="{E9E66FC6-B6E0-8954-5324-085AD250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224" y="4082493"/>
            <a:ext cx="4956263" cy="27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CC5ECB-E40A-4672-E802-7136F70E8A5B}"/>
              </a:ext>
            </a:extLst>
          </p:cNvPr>
          <p:cNvSpPr txBox="1"/>
          <p:nvPr/>
        </p:nvSpPr>
        <p:spPr>
          <a:xfrm>
            <a:off x="413288" y="7985800"/>
            <a:ext cx="100183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</a:t>
            </a:r>
            <a:endParaRPr lang="pt-BR" sz="4400" dirty="0">
              <a:latin typeface="Futura Bk BT" panose="020B0502020204020303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496F700-E733-49BB-404C-B8F2A88FDECA}"/>
              </a:ext>
            </a:extLst>
          </p:cNvPr>
          <p:cNvSpPr txBox="1"/>
          <p:nvPr/>
        </p:nvSpPr>
        <p:spPr>
          <a:xfrm>
            <a:off x="11032476" y="8031792"/>
            <a:ext cx="117039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88363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 Ele permite que múltiplos desenvolvedores trabalhem no mesmo projeto simultaneamente, rastreando todas as mudanças feitas no código-fonte.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Controle de Versão: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mantém um histórico completo de todas as alterações feitas em um projeto, permitindo que os desenvolvedores voltem a versões anteriores do código se necessário.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Distribuído: </a:t>
            </a:r>
            <a:r>
              <a:rPr lang="pt-BR" sz="3200" dirty="0">
                <a:latin typeface="Futura Bk BT" panose="020B0502020204020303"/>
              </a:rPr>
              <a:t>Cada desenvolvedor tem uma cópia completa do repositório em seu próprio computador, o que significa que eles podem trabalhar de forma independente e offline. As mudanças podem ser compartilhadas e sincronizadas posteriormente.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Branching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Merging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facilita a criação de ramificações (</a:t>
            </a:r>
            <a:r>
              <a:rPr lang="pt-BR" sz="3200" dirty="0" err="1">
                <a:latin typeface="Futura Bk BT" panose="020B0502020204020303"/>
              </a:rPr>
              <a:t>branches</a:t>
            </a:r>
            <a:r>
              <a:rPr lang="pt-BR" sz="3200" dirty="0">
                <a:latin typeface="Futura Bk BT" panose="020B0502020204020303"/>
              </a:rPr>
              <a:t>), permitindo que os desenvolvedores trabalhem em funcionalidades ou correções de bugs separadamente. As ramificações podem ser mescladas (</a:t>
            </a:r>
            <a:r>
              <a:rPr lang="pt-BR" sz="3200" dirty="0" err="1">
                <a:latin typeface="Futura Bk BT" panose="020B0502020204020303"/>
              </a:rPr>
              <a:t>merged</a:t>
            </a:r>
            <a:r>
              <a:rPr lang="pt-BR" sz="3200" dirty="0">
                <a:latin typeface="Futura Bk BT" panose="020B0502020204020303"/>
              </a:rPr>
              <a:t>) de volta ao repositório principal (master) quando estiverem prontas.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Colaboração: </a:t>
            </a:r>
            <a:r>
              <a:rPr lang="pt-BR" sz="3200" dirty="0">
                <a:latin typeface="Futura Bk BT" panose="020B0502020204020303"/>
              </a:rPr>
              <a:t>Ferramentas de hospedagem de repositórios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, como GitHub, </a:t>
            </a:r>
            <a:r>
              <a:rPr lang="pt-BR" sz="3200" dirty="0" err="1">
                <a:latin typeface="Futura Bk BT" panose="020B0502020204020303"/>
              </a:rPr>
              <a:t>GitLab</a:t>
            </a:r>
            <a:r>
              <a:rPr lang="pt-BR" sz="3200" dirty="0">
                <a:latin typeface="Futura Bk BT" panose="020B0502020204020303"/>
              </a:rPr>
              <a:t> e </a:t>
            </a:r>
            <a:r>
              <a:rPr lang="pt-BR" sz="3200" dirty="0" err="1">
                <a:latin typeface="Futura Bk BT" panose="020B0502020204020303"/>
              </a:rPr>
              <a:t>Bitbucket</a:t>
            </a:r>
            <a:r>
              <a:rPr lang="pt-BR" sz="3200" dirty="0">
                <a:latin typeface="Futura Bk BT" panose="020B0502020204020303"/>
              </a:rPr>
              <a:t>, facilitam a colaboração entre desenvolvedores, fornecendo funcionalidades adicionais como revisões de código, rastreamento de problemas e integração contínua.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Eficiência e Velocidade: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foi projetado para ser rápido e eficiente, mesmo com grandes projetos de software.</a:t>
            </a:r>
          </a:p>
        </p:txBody>
      </p:sp>
    </p:spTree>
    <p:extLst>
      <p:ext uri="{BB962C8B-B14F-4D97-AF65-F5344CB8AC3E}">
        <p14:creationId xmlns:p14="http://schemas.microsoft.com/office/powerpoint/2010/main" val="26925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4400" dirty="0">
                <a:latin typeface="Futura Bk BT" panose="020B0502020204020303"/>
              </a:rPr>
              <a:t>Principais comandos:</a:t>
            </a:r>
          </a:p>
          <a:p>
            <a:pPr lvl="1"/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init</a:t>
            </a:r>
            <a:r>
              <a:rPr lang="pt-BR" sz="4400" dirty="0">
                <a:latin typeface="Futura Bk BT" panose="020B0502020204020303"/>
              </a:rPr>
              <a:t>: Inicializa um novo repositório </a:t>
            </a:r>
            <a:r>
              <a:rPr lang="pt-BR" sz="4400" dirty="0" err="1">
                <a:latin typeface="Futura Bk BT" panose="020B0502020204020303"/>
              </a:rPr>
              <a:t>Git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clone &lt;</a:t>
            </a:r>
            <a:r>
              <a:rPr lang="pt-BR" sz="4400" b="1" dirty="0" err="1">
                <a:latin typeface="Futura Bk BT" panose="020B0502020204020303"/>
              </a:rPr>
              <a:t>url</a:t>
            </a:r>
            <a:r>
              <a:rPr lang="pt-BR" sz="4400" b="1" dirty="0">
                <a:latin typeface="Futura Bk BT" panose="020B0502020204020303"/>
              </a:rPr>
              <a:t>&gt;</a:t>
            </a:r>
            <a:r>
              <a:rPr lang="pt-BR" sz="4400" dirty="0">
                <a:latin typeface="Futura Bk BT" panose="020B0502020204020303"/>
              </a:rPr>
              <a:t>: Clona um repositório remoto para o seu computador local.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add</a:t>
            </a:r>
            <a:r>
              <a:rPr lang="pt-BR" sz="4400" b="1" dirty="0">
                <a:latin typeface="Futura Bk BT" panose="020B0502020204020303"/>
              </a:rPr>
              <a:t> &lt;arquivo&gt;</a:t>
            </a:r>
            <a:r>
              <a:rPr lang="pt-BR" sz="4400" dirty="0">
                <a:latin typeface="Futura Bk BT" panose="020B0502020204020303"/>
              </a:rPr>
              <a:t>: Adiciona um arquivo ao próximo </a:t>
            </a:r>
            <a:r>
              <a:rPr lang="pt-BR" sz="4400" dirty="0" err="1">
                <a:latin typeface="Futura Bk BT" panose="020B0502020204020303"/>
              </a:rPr>
              <a:t>commit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commit</a:t>
            </a:r>
            <a:r>
              <a:rPr lang="pt-BR" sz="4400" b="1" dirty="0">
                <a:latin typeface="Futura Bk BT" panose="020B0502020204020303"/>
              </a:rPr>
              <a:t> -m "mensagem"</a:t>
            </a:r>
            <a:r>
              <a:rPr lang="pt-BR" sz="4400" dirty="0">
                <a:latin typeface="Futura Bk BT" panose="020B0502020204020303"/>
              </a:rPr>
              <a:t>: Salva as alterações adicionadas com uma mensagem descritiva.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push</a:t>
            </a:r>
            <a:r>
              <a:rPr lang="pt-BR" sz="4400" dirty="0">
                <a:latin typeface="Futura Bk BT" panose="020B0502020204020303"/>
              </a:rPr>
              <a:t>: Envia os </a:t>
            </a:r>
            <a:r>
              <a:rPr lang="pt-BR" sz="4400" dirty="0" err="1">
                <a:latin typeface="Futura Bk BT" panose="020B0502020204020303"/>
              </a:rPr>
              <a:t>commits</a:t>
            </a:r>
            <a:r>
              <a:rPr lang="pt-BR" sz="4400" dirty="0">
                <a:latin typeface="Futura Bk BT" panose="020B0502020204020303"/>
              </a:rPr>
              <a:t> locais para um repositório remoto.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pull</a:t>
            </a:r>
            <a:r>
              <a:rPr lang="pt-BR" sz="4400" dirty="0">
                <a:latin typeface="Futura Bk BT" panose="020B0502020204020303"/>
              </a:rPr>
              <a:t>: Atualiza o repositório local com as mudanças do repositório remoto.</a:t>
            </a:r>
          </a:p>
        </p:txBody>
      </p:sp>
    </p:spTree>
    <p:extLst>
      <p:ext uri="{BB962C8B-B14F-4D97-AF65-F5344CB8AC3E}">
        <p14:creationId xmlns:p14="http://schemas.microsoft.com/office/powerpoint/2010/main" val="343690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ntendendo os Estágios do GIT - Iago Frota">
            <a:extLst>
              <a:ext uri="{FF2B5EF4-FFF2-40B4-BE49-F238E27FC236}">
                <a16:creationId xmlns:a16="http://schemas.microsoft.com/office/drawing/2014/main" id="{D20BE275-3A3A-810D-0C22-2A8694EE4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26" y="3159898"/>
            <a:ext cx="15235547" cy="85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82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Forks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Requests</a:t>
            </a:r>
            <a:r>
              <a:rPr lang="pt-BR" sz="3200" dirty="0">
                <a:latin typeface="Futura Bk BT" panose="020B0502020204020303"/>
              </a:rPr>
              <a:t>: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fork</a:t>
            </a:r>
            <a:r>
              <a:rPr lang="pt-BR" sz="3200" dirty="0">
                <a:latin typeface="Futura Bk BT" panose="020B0502020204020303"/>
              </a:rPr>
              <a:t> é uma cópia de um repositório que você pode modificar sem afetar o original. Isso é útil para colaborar em projetos open-</a:t>
            </a:r>
            <a:r>
              <a:rPr lang="pt-BR" sz="3200" dirty="0" err="1">
                <a:latin typeface="Futura Bk BT" panose="020B0502020204020303"/>
              </a:rPr>
              <a:t>source</a:t>
            </a:r>
            <a:r>
              <a:rPr lang="pt-BR" sz="3200" dirty="0">
                <a:latin typeface="Futura Bk BT" panose="020B0502020204020303"/>
              </a:rPr>
              <a:t>, permitindo que você faça alterações e experimente sem interferir no repositório principal.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pull</a:t>
            </a:r>
            <a:r>
              <a:rPr lang="pt-BR" sz="3200" dirty="0">
                <a:latin typeface="Futura Bk BT" panose="020B0502020204020303"/>
              </a:rPr>
              <a:t> </a:t>
            </a:r>
            <a:r>
              <a:rPr lang="pt-BR" sz="3200" dirty="0" err="1">
                <a:latin typeface="Futura Bk BT" panose="020B0502020204020303"/>
              </a:rPr>
              <a:t>request</a:t>
            </a:r>
            <a:r>
              <a:rPr lang="pt-BR" sz="3200" dirty="0">
                <a:latin typeface="Futura Bk BT" panose="020B0502020204020303"/>
              </a:rPr>
              <a:t> é uma solicitação para que suas alterações sejam revisadas e, possivelmente, mescladas no repositório original. É uma maneira central de colaborar e revisar o código.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Issues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GitHub oferece um sistema de rastreamento de problemas (</a:t>
            </a:r>
            <a:r>
              <a:rPr lang="pt-BR" sz="3200" dirty="0" err="1">
                <a:latin typeface="Futura Bk BT" panose="020B0502020204020303"/>
              </a:rPr>
              <a:t>issues</a:t>
            </a:r>
            <a:r>
              <a:rPr lang="pt-BR" sz="3200" dirty="0">
                <a:latin typeface="Futura Bk BT" panose="020B0502020204020303"/>
              </a:rPr>
              <a:t>), onde os usuários podem relatar bugs, solicitar novas funcionalidades e discutir aspectos do projeto. Isso ajuda a organizar e priorizar o trabalho no projeto.</a:t>
            </a:r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1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8021F10-493B-1D51-1829-424E3EC0F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413" y="2576299"/>
            <a:ext cx="18059400" cy="54197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DD8B48-0281-F133-7E07-D1D56BA6D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6113" y="7070246"/>
            <a:ext cx="121348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6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E7084CB6-781F-8233-EE3A-BF2390E5B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762" y="611637"/>
            <a:ext cx="2752033" cy="114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09BE03-4CD9-D92A-BFC2-696B99D35191}"/>
              </a:ext>
            </a:extLst>
          </p:cNvPr>
          <p:cNvSpPr txBox="1"/>
          <p:nvPr/>
        </p:nvSpPr>
        <p:spPr>
          <a:xfrm>
            <a:off x="697585" y="2684935"/>
            <a:ext cx="23011241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600" dirty="0">
                <a:latin typeface="Futura Bk BT" panose="020B0502020204020303"/>
              </a:rPr>
              <a:t>Depois de ter criado uma conta e um repositório, executar os seguintes comandos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</a:t>
            </a:r>
            <a:r>
              <a:rPr lang="pt-BR" sz="3600" dirty="0" err="1">
                <a:latin typeface="Futura Bk BT" panose="020B0502020204020303"/>
              </a:rPr>
              <a:t>bash</a:t>
            </a:r>
            <a:endParaRPr lang="pt-BR" sz="3600" dirty="0">
              <a:latin typeface="Futura Bk BT" panose="020B0502020204020303"/>
            </a:endParaRPr>
          </a:p>
          <a:p>
            <a:pPr lvl="1"/>
            <a:endParaRPr lang="pt-BR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o diretório do projeto via </a:t>
            </a:r>
            <a:r>
              <a:rPr lang="pt-BR" sz="3600" dirty="0" err="1">
                <a:latin typeface="Futura Bk BT" panose="020B0502020204020303"/>
              </a:rPr>
              <a:t>shell</a:t>
            </a:r>
            <a:r>
              <a:rPr lang="pt-BR" sz="3600" dirty="0">
                <a:latin typeface="Futura Bk BT" panose="020B0502020204020303"/>
              </a:rPr>
              <a:t> do SO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Dentro do diretório do projeto, inicializa</a:t>
            </a:r>
            <a:r>
              <a:rPr lang="pt-BR" dirty="0">
                <a:latin typeface="Futura Bk BT" panose="020B0502020204020303"/>
              </a:rPr>
              <a:t>r</a:t>
            </a:r>
            <a:r>
              <a:rPr lang="pt-BR" sz="3600" dirty="0">
                <a:latin typeface="Futura Bk BT" panose="020B0502020204020303"/>
              </a:rPr>
              <a:t> um novo repositório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init</a:t>
            </a:r>
            <a:endParaRPr lang="pt-BR" sz="3600" b="1" i="1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Configurar os usuário e ambiente remoto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dos comandos abaixo: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--local user.name “SEU USUARIO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--local </a:t>
            </a:r>
            <a:r>
              <a:rPr lang="pt-BR" b="1" i="1" dirty="0" err="1">
                <a:latin typeface="Futura Bk BT" panose="020B0502020204020303"/>
              </a:rPr>
              <a:t>user.email</a:t>
            </a:r>
            <a:r>
              <a:rPr lang="pt-BR" b="1" i="1" dirty="0">
                <a:latin typeface="Futura Bk BT" panose="020B0502020204020303"/>
              </a:rPr>
              <a:t> “SEU EMAIL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remote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add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origin</a:t>
            </a:r>
            <a:r>
              <a:rPr lang="pt-BR" b="1" i="1" dirty="0">
                <a:latin typeface="Futura Bk BT" panose="020B0502020204020303"/>
              </a:rPr>
              <a:t> “URL COMPLETA DO GITHUB COM REPOSITÓRIO”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do projeto no área “Preparatória”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add</a:t>
            </a:r>
            <a:r>
              <a:rPr lang="pt-BR" sz="3600" b="1" i="1" dirty="0">
                <a:latin typeface="Futura Bk BT" panose="020B0502020204020303"/>
              </a:rPr>
              <a:t> &lt;arquivo&gt;</a:t>
            </a:r>
          </a:p>
          <a:p>
            <a:pPr lvl="1"/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</a:t>
            </a:r>
            <a:r>
              <a:rPr lang="pt-BR" dirty="0">
                <a:latin typeface="Futura Bk BT" panose="020B0502020204020303"/>
              </a:rPr>
              <a:t>no repositório local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commit</a:t>
            </a:r>
            <a:r>
              <a:rPr lang="pt-BR" sz="3600" b="1" i="1" dirty="0">
                <a:latin typeface="Futura Bk BT" panose="020B0502020204020303"/>
              </a:rPr>
              <a:t> -m "mensagem"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Exportar para o repositório na nuvem do </a:t>
            </a:r>
            <a:r>
              <a:rPr lang="pt-BR" dirty="0" err="1">
                <a:latin typeface="Futura Bk BT" panose="020B0502020204020303"/>
              </a:rPr>
              <a:t>Github</a:t>
            </a:r>
            <a:r>
              <a:rPr lang="pt-BR" dirty="0">
                <a:latin typeface="Futura Bk BT" panose="020B0502020204020303"/>
              </a:rPr>
              <a:t>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push</a:t>
            </a:r>
            <a:r>
              <a:rPr lang="pt-BR" sz="3600" b="1" i="1" dirty="0">
                <a:latin typeface="Futura Bk BT" panose="020B0502020204020303"/>
              </a:rPr>
              <a:t> –u </a:t>
            </a:r>
            <a:r>
              <a:rPr lang="pt-BR" sz="3600" b="1" i="1" dirty="0" err="1">
                <a:latin typeface="Futura Bk BT" panose="020B0502020204020303"/>
              </a:rPr>
              <a:t>origin</a:t>
            </a:r>
            <a:r>
              <a:rPr lang="pt-BR" sz="3600" b="1" i="1" dirty="0">
                <a:latin typeface="Futura Bk BT" panose="020B0502020204020303"/>
              </a:rPr>
              <a:t> master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86885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o clássico jogo do celular Nokia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as classes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atributos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relacionamentos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Elaborar o diagrama de classes</a:t>
            </a:r>
          </a:p>
        </p:txBody>
      </p:sp>
    </p:spTree>
    <p:extLst>
      <p:ext uri="{BB962C8B-B14F-4D97-AF65-F5344CB8AC3E}">
        <p14:creationId xmlns:p14="http://schemas.microsoft.com/office/powerpoint/2010/main" val="357189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46F25341-A728-B06E-7B7C-E0E93DA85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280" y="136486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5A09E9-3522-74BD-40C1-B55A477CC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574" y="2947735"/>
            <a:ext cx="12134850" cy="48006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618DDD5-832F-1677-85D1-D7BA3A818E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7301" y="6251514"/>
            <a:ext cx="13604125" cy="564788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1D452C90-EB5B-393F-B4EC-4FF61F0EAF6D}"/>
              </a:ext>
            </a:extLst>
          </p:cNvPr>
          <p:cNvSpPr/>
          <p:nvPr/>
        </p:nvSpPr>
        <p:spPr>
          <a:xfrm>
            <a:off x="13300463" y="7588558"/>
            <a:ext cx="5184750" cy="699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6D6379-C6CF-3BC2-7BE4-9AB7500F0553}"/>
              </a:ext>
            </a:extLst>
          </p:cNvPr>
          <p:cNvSpPr/>
          <p:nvPr/>
        </p:nvSpPr>
        <p:spPr>
          <a:xfrm>
            <a:off x="9227300" y="11245341"/>
            <a:ext cx="3895575" cy="5060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4597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Hospedando no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050C58-1DCD-2D63-E47B-6E471C5BB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295" y="2858621"/>
            <a:ext cx="13528718" cy="98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34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7F36E3C9-FC92-BFA8-04BD-1743A259EB57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67BFE8CF-C5E5-64AB-02DD-29817E41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03B876B7-7DE5-0CD8-F8C2-6953D4BA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309982" y="3535998"/>
            <a:ext cx="2361163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Clonar o código do jogo Cobra a partir do </a:t>
            </a:r>
            <a:r>
              <a:rPr lang="pt-BR" sz="5400" dirty="0" err="1">
                <a:latin typeface="Futura Bk BT" panose="020B0502020204020303"/>
              </a:rPr>
              <a:t>github</a:t>
            </a:r>
            <a:endParaRPr lang="pt-BR" sz="5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git</a:t>
            </a:r>
            <a:r>
              <a:rPr lang="pt-BR" sz="5400" dirty="0">
                <a:latin typeface="Futura Bk BT" panose="020B0502020204020303"/>
              </a:rPr>
              <a:t> clone –b </a:t>
            </a:r>
            <a:r>
              <a:rPr lang="pt-BR" sz="5400" dirty="0" err="1">
                <a:latin typeface="Futura Bk BT" panose="020B0502020204020303"/>
              </a:rPr>
              <a:t>main</a:t>
            </a:r>
            <a:r>
              <a:rPr lang="pt-BR" sz="5400" dirty="0">
                <a:latin typeface="Futura Bk BT" panose="020B0502020204020303"/>
              </a:rPr>
              <a:t> https://github.com/ftamberlini/cobra</a:t>
            </a:r>
          </a:p>
        </p:txBody>
      </p:sp>
    </p:spTree>
    <p:extLst>
      <p:ext uri="{BB962C8B-B14F-4D97-AF65-F5344CB8AC3E}">
        <p14:creationId xmlns:p14="http://schemas.microsoft.com/office/powerpoint/2010/main" val="206117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Passo – Criando index.html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AED708F-9C28-5E31-6EAE-46257AFBE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739" y="4511622"/>
            <a:ext cx="15190121" cy="836153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Criar o arquivo index.html de forma incremental.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Preste atenção nas </a:t>
            </a:r>
            <a:r>
              <a:rPr lang="pt-BR" sz="4400" dirty="0" err="1">
                <a:latin typeface="Futura Bk BT" panose="020B0502020204020303"/>
              </a:rPr>
              <a:t>tags</a:t>
            </a:r>
            <a:r>
              <a:rPr lang="pt-BR" sz="4400" dirty="0">
                <a:latin typeface="Futura Bk BT" panose="020B0502020204020303"/>
              </a:rPr>
              <a:t>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e &lt;script&gt; </a:t>
            </a:r>
          </a:p>
        </p:txBody>
      </p:sp>
    </p:spTree>
    <p:extLst>
      <p:ext uri="{BB962C8B-B14F-4D97-AF65-F5344CB8AC3E}">
        <p14:creationId xmlns:p14="http://schemas.microsoft.com/office/powerpoint/2010/main" val="128171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Passo – Criando canva.js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Não se preocupe ainda com o código deste arquivo.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6F1F082-847F-26A4-31A8-BE4406F61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078" y="4709469"/>
            <a:ext cx="17369623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2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Definição</a:t>
            </a:r>
            <a:r>
              <a:rPr lang="pt-BR" sz="4400" dirty="0">
                <a:latin typeface="Futura Bk BT" panose="020B0502020204020303"/>
              </a:rPr>
              <a:t> 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é um elemento HTML que pode ser usado para desenhar gráficos em tempo real, como linhas, formas, texto, e imagens. Ele atua como uma área de desenho que pode ser manipulada com </a:t>
            </a:r>
            <a:r>
              <a:rPr lang="pt-BR" sz="4400" dirty="0" err="1">
                <a:latin typeface="Futura Bk BT" panose="020B0502020204020303"/>
              </a:rPr>
              <a:t>JavaScript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Uso comum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Criar gráficos dinâmicos, animações, jogos, visualizações de  dados, e interfaces de usuário personalizadas.</a:t>
            </a:r>
          </a:p>
          <a:p>
            <a:pPr lvl="2"/>
            <a:endParaRPr lang="pt-BR" sz="44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Elementos principais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Elemento HTML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que </a:t>
            </a:r>
            <a:r>
              <a:rPr lang="pt-BR" sz="4400" dirty="0" err="1">
                <a:latin typeface="Futura Bk BT" panose="020B0502020204020303"/>
              </a:rPr>
              <a:t>fefine</a:t>
            </a:r>
            <a:r>
              <a:rPr lang="pt-BR" sz="4400" dirty="0">
                <a:latin typeface="Futura Bk BT" panose="020B0502020204020303"/>
              </a:rPr>
              <a:t> a área onde os gráficos serão renderizados.  Fornece métodos e propriedades para desenhar e manipular gráficos dentro do elemento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72978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Principais funcionalidades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Desenho de formas: Retângulos, círculos, linhas, polígonos,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Manipulação de imagens: Carregar e manipular imagens, aplicar filtros,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Animações: Atualizar gráficos em uma taxa de quadros para criar movimento.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Texto: Renderizar texto com várias fontes e estilos.</a:t>
            </a:r>
          </a:p>
          <a:p>
            <a:pPr lvl="2"/>
            <a:endParaRPr lang="pt-BR" sz="40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Aplicações do Canvas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Jogos: Muitos jogos simples para navegador são desenvolvidos usando o </a:t>
            </a:r>
            <a:r>
              <a:rPr lang="pt-BR" sz="4000" dirty="0" err="1">
                <a:latin typeface="Futura Bk BT" panose="020B0502020204020303"/>
              </a:rPr>
              <a:t>canvas</a:t>
            </a:r>
            <a:r>
              <a:rPr lang="pt-BR" sz="4000" dirty="0">
                <a:latin typeface="Futura Bk BT" panose="020B0502020204020303"/>
              </a:rPr>
              <a:t>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Visualizações de dados: Gráficos dinâmicos, como gráficos de barras, linhas e dispersão.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Ferramentas de desenho: Aplicações que permitem aos usuários desenhar ou anotar imagens.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 e efeitos visuais: Criação de efeitos visuais complexos, como partículas, sombras, e gradientes.</a:t>
            </a:r>
          </a:p>
        </p:txBody>
      </p:sp>
    </p:spTree>
    <p:extLst>
      <p:ext uri="{BB962C8B-B14F-4D97-AF65-F5344CB8AC3E}">
        <p14:creationId xmlns:p14="http://schemas.microsoft.com/office/powerpoint/2010/main" val="31501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3A30D2-A76A-C4A5-FFC4-A72023962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899" y="2776412"/>
            <a:ext cx="13721406" cy="92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14019</TotalTime>
  <Words>2115</Words>
  <Application>Microsoft Office PowerPoint</Application>
  <PresentationFormat>Personalizar</PresentationFormat>
  <Paragraphs>309</Paragraphs>
  <Slides>32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514</cp:revision>
  <cp:lastPrinted>2022-06-11T19:51:40Z</cp:lastPrinted>
  <dcterms:created xsi:type="dcterms:W3CDTF">2014-09-26T10:57:37Z</dcterms:created>
  <dcterms:modified xsi:type="dcterms:W3CDTF">2024-08-11T18:09:00Z</dcterms:modified>
</cp:coreProperties>
</file>