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65" r:id="rId2"/>
    <p:sldId id="511" r:id="rId3"/>
    <p:sldId id="544" r:id="rId4"/>
    <p:sldId id="540" r:id="rId5"/>
    <p:sldId id="559" r:id="rId6"/>
    <p:sldId id="560" r:id="rId7"/>
    <p:sldId id="545" r:id="rId8"/>
    <p:sldId id="561" r:id="rId9"/>
    <p:sldId id="546" r:id="rId10"/>
    <p:sldId id="547" r:id="rId11"/>
    <p:sldId id="548" r:id="rId12"/>
    <p:sldId id="549" r:id="rId13"/>
    <p:sldId id="551" r:id="rId14"/>
    <p:sldId id="552" r:id="rId15"/>
    <p:sldId id="553" r:id="rId16"/>
    <p:sldId id="554" r:id="rId17"/>
    <p:sldId id="555" r:id="rId18"/>
    <p:sldId id="556" r:id="rId19"/>
    <p:sldId id="557" r:id="rId20"/>
    <p:sldId id="558" r:id="rId21"/>
    <p:sldId id="525" r:id="rId22"/>
    <p:sldId id="490" r:id="rId23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CC"/>
    <a:srgbClr val="000000"/>
    <a:srgbClr val="FF0506"/>
    <a:srgbClr val="FECD04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69708" autoAdjust="0"/>
  </p:normalViewPr>
  <p:slideViewPr>
    <p:cSldViewPr snapToGrid="0">
      <p:cViewPr varScale="1">
        <p:scale>
          <a:sx n="40" d="100"/>
          <a:sy n="40" d="100"/>
        </p:scale>
        <p:origin x="1842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3/17/2024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6061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13773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5538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7778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5173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8552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991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3318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2237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8105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8940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9471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7465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688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813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5273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9882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2408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3227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199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856C6-0EAC-4BF9-9ACC-1131B39295F5}" type="datetime1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 | Aula 05 – Modelagem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33E6E-7F11-46C3-8FE3-80C95D4C7422}" type="datetime1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 | Aula 05 – Modelagem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C964B-9F18-48DB-A598-ED781FC156CB}" type="datetime1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 | Aula 05 – Modelagem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07DCA-EEAE-47D5-993B-FEB4CE6C3757}" type="datetime1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 | Aula 05 – Modelagem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19F91-23E4-4A95-8B64-8236CE51A51A}" type="datetime1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 | Aula 05 – Modelagem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54B60-CF82-4775-9046-5A6E46ABEBA4}" type="datetime1">
              <a:rPr lang="en-US" smtClean="0"/>
              <a:t>3/17/2024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 | Aula 05 – Modelagem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0762B-B06D-4D5B-B325-9EA24FAC27D2}" type="datetime1">
              <a:rPr lang="en-US" smtClean="0"/>
              <a:t>3/17/2024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 | Aula 05 – Modelagem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A617-8B2C-4D43-9536-688124ADC48A}" type="datetime1">
              <a:rPr lang="en-US" smtClean="0"/>
              <a:t>3/17/2024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 | Aula 05 – Modelagem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C8E2-E740-4E26-A94F-1CE2E1C82AFB}" type="datetime1">
              <a:rPr lang="en-US" smtClean="0"/>
              <a:t>3/17/2024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 | Aula 05 – Modelagem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41AC3-2188-4E9D-ADAA-661389E689B7}" type="datetime1">
              <a:rPr lang="en-US" smtClean="0"/>
              <a:t>3/17/2024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 | Aula 05 – Modelagem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F3394-EA10-40F7-A489-76AD8BCA668D}" type="datetime1">
              <a:rPr lang="en-US" smtClean="0"/>
              <a:t>3/17/2024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 | Aula 05 – Modelagem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4F1FF-12E8-460C-9D83-497EDE5A2F83}" type="datetime1">
              <a:rPr lang="en-US" smtClean="0"/>
              <a:t>3/17/2024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Modelagem de Domínio e Conceitos de Orientação a Objetos | Aula 05 – Modelagem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Modelagem de Domínio e 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Conceitos de Orientação a Objetos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Diagrama de Classes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78065" y="2523957"/>
            <a:ext cx="22627869" cy="1043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podemos descrever no diagrama de classes?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 classes em si 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Seus atributos (campos, dados, propriedades...) 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Seus métodos (operações, transações...)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relacionamentos entre as classes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papéis das classes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multiplicidade envolvidas nos relacionamentos </a:t>
            </a:r>
          </a:p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525322A-5304-DF57-5E03-B00BBD91A39F}"/>
              </a:ext>
            </a:extLst>
          </p:cNvPr>
          <p:cNvSpPr/>
          <p:nvPr/>
        </p:nvSpPr>
        <p:spPr>
          <a:xfrm>
            <a:off x="129988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9CB01ACE-7D26-DD71-19E1-7C142235E4DE}"/>
              </a:ext>
            </a:extLst>
          </p:cNvPr>
          <p:cNvSpPr txBox="1">
            <a:spLocks/>
          </p:cNvSpPr>
          <p:nvPr/>
        </p:nvSpPr>
        <p:spPr>
          <a:xfrm>
            <a:off x="18682447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4F067448-E1A8-A61C-1A84-0104E537BB9F}"/>
              </a:ext>
            </a:extLst>
          </p:cNvPr>
          <p:cNvSpPr txBox="1">
            <a:spLocks/>
          </p:cNvSpPr>
          <p:nvPr/>
        </p:nvSpPr>
        <p:spPr>
          <a:xfrm>
            <a:off x="367553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16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de Classes - Relacionamentos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1030465" y="3270915"/>
            <a:ext cx="22627869" cy="1043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Permite compartilhar informações e colaborar com a execução dos processos do sistema.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Descreve um vínculo que ocorre, normalmente, entre os objetos de uma ou mais classes.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tipos de relacionamento são: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Associação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Agregação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Composição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Especialização/Generalização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Dependência</a:t>
            </a:r>
          </a:p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75C4C1C-32A3-6A46-DD20-E388443273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3140" y="6671561"/>
            <a:ext cx="4301254" cy="5688252"/>
          </a:xfrm>
          <a:prstGeom prst="rect">
            <a:avLst/>
          </a:prstGeom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id="{87E08FC4-A526-B0E9-6440-77412F4D4104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538730A0-032C-208C-0E0C-AB30C680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Espaço Reservado para Rodapé 2">
            <a:extLst>
              <a:ext uri="{FF2B5EF4-FFF2-40B4-BE49-F238E27FC236}">
                <a16:creationId xmlns:a16="http://schemas.microsoft.com/office/drawing/2014/main" id="{54B94102-7AD5-E1D1-0CD3-D02A0BE97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15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de Classes - Relacionamentos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78065" y="2424932"/>
            <a:ext cx="22627869" cy="11172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Associação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Descreve um conjunto de vínculos entre elementos de modelo.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Relacionamento estrutural que especifica objetos de um item conectados a objetos de outro item: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Associação binária – quando há duas classes envolvidas na associação de forma direta de uma para outra.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Relacionamento entre duas classes (tipo mais comum).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Podem possuir títulos para determinar o tipo de vínculo.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Associação unária – quando há um relacionamento de uma classe consigo mesma.</a:t>
            </a:r>
          </a:p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C69ACF2-E182-2F5E-8196-E271A7DED649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A95CAD40-E72F-74A5-EBD2-F9500482A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70AC1A62-C05D-92E8-E148-8E1B53832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42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de Classes - Relacionamentos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78065" y="2424932"/>
            <a:ext cx="22627869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Associação Unária (ou reflexiva)</a:t>
            </a:r>
          </a:p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Ocorre quando há um relacionamento de um objeto de uma classe com objetos da mesma classe;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exemplo abaixo, percebe-se que um objeto da classe Funcionário pode (ou não) supervisionar outros objetos dessa mesma classe;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 o relacionamento ficar mais claro, pode-se informar a sua multiplicidade.</a:t>
            </a:r>
          </a:p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2B89F482-0DC9-BBCA-BE65-97C59C8D64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6793" y="8396480"/>
            <a:ext cx="11800959" cy="4766511"/>
          </a:xfrm>
          <a:prstGeom prst="rect">
            <a:avLst/>
          </a:prstGeom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id="{D760AA52-FC9E-E768-BE70-A78BE4DFFE6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D7AC55A9-7E03-F591-A7E7-74681A85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81D21C09-4E1F-DD1D-BD08-488D3939C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33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de Classes - Relacionamentos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aphicFrame>
        <p:nvGraphicFramePr>
          <p:cNvPr id="5" name="Tabela 6">
            <a:extLst>
              <a:ext uri="{FF2B5EF4-FFF2-40B4-BE49-F238E27FC236}">
                <a16:creationId xmlns:a16="http://schemas.microsoft.com/office/drawing/2014/main" id="{FC031EE3-12D2-1DF4-D24F-433DB77CA7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621371"/>
              </p:ext>
            </p:extLst>
          </p:nvPr>
        </p:nvGraphicFramePr>
        <p:xfrm>
          <a:off x="2310063" y="3777918"/>
          <a:ext cx="18697074" cy="848191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348537">
                  <a:extLst>
                    <a:ext uri="{9D8B030D-6E8A-4147-A177-3AD203B41FA5}">
                      <a16:colId xmlns:a16="http://schemas.microsoft.com/office/drawing/2014/main" val="3850678433"/>
                    </a:ext>
                  </a:extLst>
                </a:gridCol>
                <a:gridCol w="9348537">
                  <a:extLst>
                    <a:ext uri="{9D8B030D-6E8A-4147-A177-3AD203B41FA5}">
                      <a16:colId xmlns:a16="http://schemas.microsoft.com/office/drawing/2014/main" val="3265465922"/>
                    </a:ext>
                  </a:extLst>
                </a:gridCol>
              </a:tblGrid>
              <a:tr h="1124092">
                <a:tc>
                  <a:txBody>
                    <a:bodyPr/>
                    <a:lstStyle/>
                    <a:p>
                      <a:pPr algn="ctr"/>
                      <a:r>
                        <a:rPr lang="pt-BR" sz="5400" dirty="0"/>
                        <a:t>Multiplicidade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5400" dirty="0"/>
                        <a:t>Significado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2435141"/>
                  </a:ext>
                </a:extLst>
              </a:tr>
              <a:tr h="1124092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0..1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No mínimo zero e no máximo um. Os objetos não precisam estar relacionados, porém se houver relacionamento deve ser de no máximo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39321"/>
                  </a:ext>
                </a:extLst>
              </a:tr>
              <a:tr h="1124092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1..1 (1)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Um e somente um (valor default)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2503421"/>
                  </a:ext>
                </a:extLst>
              </a:tr>
              <a:tr h="1124092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0..*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No mínimo nenhum e no máximo muitos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840772"/>
                  </a:ext>
                </a:extLst>
              </a:tr>
              <a:tr h="1124092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Muitos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969006"/>
                  </a:ext>
                </a:extLst>
              </a:tr>
              <a:tr h="1124092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1..*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No mínimo um e no máximo muitos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8144405"/>
                  </a:ext>
                </a:extLst>
              </a:tr>
              <a:tr h="1124092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3..5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No mínimo 3 e no máximo 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8160701"/>
                  </a:ext>
                </a:extLst>
              </a:tr>
            </a:tbl>
          </a:graphicData>
        </a:graphic>
      </p:graphicFrame>
      <p:sp>
        <p:nvSpPr>
          <p:cNvPr id="21" name="TextBox 8">
            <a:extLst>
              <a:ext uri="{FF2B5EF4-FFF2-40B4-BE49-F238E27FC236}">
                <a16:creationId xmlns:a16="http://schemas.microsoft.com/office/drawing/2014/main" id="{3DE9CE21-D857-A3D5-C8CB-30E5C5081965}"/>
              </a:ext>
            </a:extLst>
          </p:cNvPr>
          <p:cNvSpPr txBox="1"/>
          <p:nvPr/>
        </p:nvSpPr>
        <p:spPr>
          <a:xfrm>
            <a:off x="725665" y="2522970"/>
            <a:ext cx="226278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Multiplicidade</a:t>
            </a:r>
          </a:p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98DC0AF-804A-8D4D-F677-70B152B0CA98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6E9FEB22-0380-EAE9-BA82-23A515FF8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70B30119-4416-61E2-90B7-6DDE5E2A7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21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de Classes - Relacionamentos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78065" y="2424932"/>
            <a:ext cx="22627869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Agregação</a:t>
            </a:r>
          </a:p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 especial de associação que tenta demonstrar que as informações de um objeto-todo precisam ser complementadas pelas informações contidas em um (ou mais) objetos-parte.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existência do objeto-parte faz sentido mesmo não existindo o objeto-todo.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associação de agregação pode, em muitos casos, ser substituída por uma associação binária simples, dependendo da visão de quem faz a modelagem.</a:t>
            </a:r>
          </a:p>
        </p:txBody>
      </p:sp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66ACFD4-259A-39BF-AB69-FFAFE9DF75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74" y="8987869"/>
            <a:ext cx="11689626" cy="321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961F95C5-2C1E-1E1F-2CC9-6A951717E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1600" y="9031590"/>
            <a:ext cx="9733237" cy="321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id="{42DE8D51-BA3F-5331-CA87-0D01A4311379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A18CBCBB-2D63-D520-6E0E-A1F8141EA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D924D10A-8A11-B36D-5AC9-1A3C32BE4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2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de Classes - Relacionamentos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07174" y="2424932"/>
            <a:ext cx="2262786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Composição</a:t>
            </a:r>
          </a:p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uma variação da agregação e considerada mais “forte”.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objeto-parte não pode existir sem o objeto-todo.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 o objeto-todo for destruído, o objeto-parte também será.</a:t>
            </a:r>
          </a:p>
        </p:txBody>
      </p:sp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09DB4B99-63EF-43E7-245F-02D92CFBC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943" y="7626246"/>
            <a:ext cx="13585390" cy="4491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2AD6C45-8AB9-924C-43CB-CB4F61978DFF}"/>
              </a:ext>
            </a:extLst>
          </p:cNvPr>
          <p:cNvSpPr/>
          <p:nvPr/>
        </p:nvSpPr>
        <p:spPr>
          <a:xfrm>
            <a:off x="129988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902A2580-4FC1-4D3A-419A-A1C02B0978FD}"/>
              </a:ext>
            </a:extLst>
          </p:cNvPr>
          <p:cNvSpPr txBox="1">
            <a:spLocks/>
          </p:cNvSpPr>
          <p:nvPr/>
        </p:nvSpPr>
        <p:spPr>
          <a:xfrm>
            <a:off x="18682447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Espaço Reservado para Rodapé 2">
            <a:extLst>
              <a:ext uri="{FF2B5EF4-FFF2-40B4-BE49-F238E27FC236}">
                <a16:creationId xmlns:a16="http://schemas.microsoft.com/office/drawing/2014/main" id="{D992A5AF-56E0-0DFD-D32E-FBBFB5C31AB7}"/>
              </a:ext>
            </a:extLst>
          </p:cNvPr>
          <p:cNvSpPr txBox="1">
            <a:spLocks/>
          </p:cNvSpPr>
          <p:nvPr/>
        </p:nvSpPr>
        <p:spPr>
          <a:xfrm>
            <a:off x="367553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469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de Classes - Relacionamentos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07174" y="2424932"/>
            <a:ext cx="2262786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Especialização/Generalização</a:t>
            </a:r>
          </a:p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Tem como objetivo identificar classes-mãe, denominadas de gerais, e classes-filha chamadas de especializadas;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São chamados de relacionamentos “é um tipo de".</a:t>
            </a:r>
          </a:p>
        </p:txBody>
      </p:sp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F18B7253-C20E-D227-234C-E0E4331FE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3546" y="5219820"/>
            <a:ext cx="8610600" cy="7240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C0E035AF-E7D1-28B9-3508-BF1F353D8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739" y="7491681"/>
            <a:ext cx="9680061" cy="4518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id="{43EE8873-C278-543C-E4EF-6F77CEF797CA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B51F3965-A8DD-063F-3332-330FC807C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DC12A857-70B3-FFB9-109C-C50E9C8F5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384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de Classes - Relacionamentos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07174" y="2424932"/>
            <a:ext cx="2262786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Dependência</a:t>
            </a:r>
          </a:p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Como o nome sugere, indica um grau de dependência entre uma classe e outra.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Uma dependência difere de uma associação porque a conexão entre as classes é temporária.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Representada por uma seta tracejada entre duas classes.</a:t>
            </a:r>
          </a:p>
        </p:txBody>
      </p:sp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C5B88758-F9F3-DDF8-BC32-258D9E974C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804" y="6269552"/>
            <a:ext cx="11625060" cy="6061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id="{346C123B-C073-5895-813A-7118E10A8E8F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9579F887-EA10-5BDC-EACA-24507141B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D9A6A354-EEAA-D37F-CD09-A850AB874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897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de Classes - Relacionamentos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07174" y="2424932"/>
            <a:ext cx="2262786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Classe Associativa</a:t>
            </a:r>
          </a:p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Utilizada quando ocorrem associações que possuem multiplicidade muitos para muitos em todas as suas extremidades;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Armazena os atributos transmitidos pela associação;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 possuir seus próprios atributos;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Representada por uma reta tracejada partindo do meio da associação até uma classe.</a:t>
            </a:r>
          </a:p>
        </p:txBody>
      </p:sp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596BF3D1-4BC8-D892-ABF3-C75DFC37E3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059" y="7280524"/>
            <a:ext cx="9408694" cy="528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id="{8E5DEA1B-C915-4D0C-6670-AB6BA5349204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E9D78703-0708-49F8-F09F-13E199EE4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EABAF3CD-104A-0BC2-72FB-ACD4DD8CF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20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Objetivos Específicos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714500" y="3369655"/>
            <a:ext cx="2002155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Rever os conceitos de classes e objetos;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Conhecer os conceitos de visibilidade, tipo e valor padrão dos atributos;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Conhecer os conceitos de visibilidade, parâmetros e tipo de saída dos métodos;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Conhecer os tipos de relacionamentos entre as classes e o conceito de multiplicidade;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Modelar o SI Biblioteca utilizando uma ferramenta e UML (Linguagem de Modelagem Unificada) incluindo os relacionamentos entre as classes;</a:t>
            </a:r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CB338992-5B95-0700-DA71-7264EF2BFF9A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02E0D837-83D8-F0FE-A5DC-4F7483C70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47BABF9E-FA54-B089-1E40-4F75411F4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88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de Classes - Relacionamentos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07174" y="2424932"/>
            <a:ext cx="2262786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Classe Intermediária</a:t>
            </a:r>
          </a:p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Substitui as classes associativas;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Apresenta, exatamente, a mesma função da classe associativa;.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 possuir seus próprios atributos;</a:t>
            </a:r>
          </a:p>
        </p:txBody>
      </p:sp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198D7CEE-E341-6715-B61B-50541BAF7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714" y="7590706"/>
            <a:ext cx="19621772" cy="3464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id="{81EC06B8-732B-18D0-9776-1FC654B95FE8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CAD24072-A6DC-8A63-4226-E12710F3D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952B1911-36CA-0833-24FD-A8F66F524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997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 Biblioteca – Atividade Prática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5265380" y="2653601"/>
            <a:ext cx="18751067" cy="10095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000" dirty="0">
                <a:latin typeface="Futura Bk BT" panose="020B0502020204020303"/>
              </a:rPr>
              <a:t>Retornar a Atividade Prática da aula anterior – SI Biblioteca:</a:t>
            </a:r>
          </a:p>
          <a:p>
            <a:pPr algn="just"/>
            <a:endParaRPr lang="pt-BR" sz="5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>
              <a:buFont typeface="+mj-lt"/>
              <a:buAutoNum type="arabicParenR"/>
            </a:pPr>
            <a:r>
              <a:rPr lang="pt-BR" sz="5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Elaborar o diagrama de classe com 6 (seis) classes (Leitor, Estudante, Morador, Livro, Empréstimo e Bibliotecária);</a:t>
            </a:r>
          </a:p>
          <a:p>
            <a:pPr marL="914400" indent="-914400">
              <a:buFont typeface="+mj-lt"/>
              <a:buAutoNum type="arabicParenR"/>
            </a:pPr>
            <a:endParaRPr lang="pt-BR" sz="5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>
              <a:buFont typeface="+mj-lt"/>
              <a:buAutoNum type="arabicParenR"/>
            </a:pPr>
            <a:r>
              <a:rPr lang="pt-BR" sz="5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Identificar os atributos destas classes;</a:t>
            </a:r>
          </a:p>
          <a:p>
            <a:pPr marL="914400" indent="-914400">
              <a:buFont typeface="+mj-lt"/>
              <a:buAutoNum type="arabicParenR"/>
            </a:pPr>
            <a:endParaRPr lang="pt-BR" sz="5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>
              <a:buFont typeface="+mj-lt"/>
              <a:buAutoNum type="arabicParenR"/>
            </a:pPr>
            <a:r>
              <a:rPr lang="pt-BR" sz="5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Estabelecer os relacionamentos entre as classes com a respectiva indicação de multiplicidade;</a:t>
            </a:r>
          </a:p>
          <a:p>
            <a:pPr marL="914400" indent="-914400">
              <a:buFont typeface="+mj-lt"/>
              <a:buAutoNum type="arabicParenR"/>
            </a:pPr>
            <a:endParaRPr lang="pt-BR" sz="5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>
              <a:buFont typeface="+mj-lt"/>
              <a:buAutoNum type="arabicParenR"/>
            </a:pPr>
            <a:r>
              <a:rPr lang="pt-BR" sz="5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Identificar se há mais classes que não foram mapeadas.</a:t>
            </a:r>
          </a:p>
          <a:p>
            <a:endParaRPr lang="pt-BR" sz="5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6EDDB846-BE76-66CF-BC5B-1CA54BD68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6221430"/>
            <a:ext cx="4835311" cy="290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6">
            <a:extLst>
              <a:ext uri="{FF2B5EF4-FFF2-40B4-BE49-F238E27FC236}">
                <a16:creationId xmlns:a16="http://schemas.microsoft.com/office/drawing/2014/main" id="{549163A9-FCAC-A636-122D-9AEB5A0AF8ED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248D1C0E-2CA2-4F74-9C82-1FEDE2BCA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3EE6B013-29E8-7CCB-E23A-40E4C9296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2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Classes e Objetos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697831" y="2941040"/>
            <a:ext cx="15231979" cy="821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latin typeface="Futura Bk BT" panose="020B0502020204020303"/>
              </a:rPr>
              <a:t>Modelo Conceitual x Diagrama de Classes</a:t>
            </a:r>
            <a:endParaRPr lang="pt-BR" sz="44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Classe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É uma descrição de um conjunto de objetos que compartilham os mesmos atributos, operações, relacionamentos e semântica.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É representadas por um retângulo que pode possuir até três divisões: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Nome da classe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Atributos da classe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Métodos da classe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8B45700-43EE-B6A5-2158-28778E5A1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5137" y="4193620"/>
            <a:ext cx="7152806" cy="650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id="{8018DE26-0823-08C4-71AE-334131B807D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62566F4D-55E7-7C5D-8FD0-068026C9E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Espaço Reservado para Rodapé 2">
            <a:extLst>
              <a:ext uri="{FF2B5EF4-FFF2-40B4-BE49-F238E27FC236}">
                <a16:creationId xmlns:a16="http://schemas.microsoft.com/office/drawing/2014/main" id="{35AAABD5-2528-4DD3-9174-E6C603556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43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Classes e Objetos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697832" y="2941040"/>
            <a:ext cx="13066294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latin typeface="Futura Bk BT" panose="020B0502020204020303"/>
              </a:rPr>
              <a:t>Qual é a diferença entre Classe e Objeto ?</a:t>
            </a:r>
            <a:endParaRPr lang="pt-BR" sz="44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44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44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Classe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é definição do tipo; 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representa um conjunto de objetos de mesmo tipo;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Classe = {obj1, obj2, obj3, …, </a:t>
            </a:r>
            <a:r>
              <a:rPr lang="pt-BR" sz="44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objN</a:t>
            </a:r>
            <a:r>
              <a:rPr lang="pt-BR" sz="44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}</a:t>
            </a:r>
          </a:p>
          <a:p>
            <a:r>
              <a:rPr lang="pt-BR" sz="44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Objeto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cada instância derivada da classe;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é um elemento do conjunto representado pela classe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8B45700-43EE-B6A5-2158-28778E5A1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0299" y="2268082"/>
            <a:ext cx="3074255" cy="279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eta: para a Direita 13">
            <a:extLst>
              <a:ext uri="{FF2B5EF4-FFF2-40B4-BE49-F238E27FC236}">
                <a16:creationId xmlns:a16="http://schemas.microsoft.com/office/drawing/2014/main" id="{1FBD7411-EC5E-94BF-727B-2200E3EDC433}"/>
              </a:ext>
            </a:extLst>
          </p:cNvPr>
          <p:cNvSpPr/>
          <p:nvPr/>
        </p:nvSpPr>
        <p:spPr>
          <a:xfrm rot="7365948">
            <a:off x="14989163" y="5115230"/>
            <a:ext cx="737231" cy="535587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A42452EA-21FF-2B16-0C75-FB2CCE013A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19113" y="6348688"/>
            <a:ext cx="1371600" cy="2628900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3138917A-FE4C-8CE5-12E9-00780DAEAE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95833" y="6244746"/>
            <a:ext cx="1828800" cy="2400300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BE179207-E818-85DA-DF8A-1710DCC709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389891" y="6143625"/>
            <a:ext cx="1704975" cy="2343150"/>
          </a:xfrm>
          <a:prstGeom prst="rect">
            <a:avLst/>
          </a:prstGeom>
        </p:spPr>
      </p:pic>
      <p:sp>
        <p:nvSpPr>
          <p:cNvPr id="27" name="TextBox 8">
            <a:extLst>
              <a:ext uri="{FF2B5EF4-FFF2-40B4-BE49-F238E27FC236}">
                <a16:creationId xmlns:a16="http://schemas.microsoft.com/office/drawing/2014/main" id="{2155C51D-269D-332E-54FE-5D080A11F9A4}"/>
              </a:ext>
            </a:extLst>
          </p:cNvPr>
          <p:cNvSpPr txBox="1"/>
          <p:nvPr/>
        </p:nvSpPr>
        <p:spPr>
          <a:xfrm>
            <a:off x="12801600" y="9427391"/>
            <a:ext cx="41385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nomeLeitor</a:t>
            </a:r>
            <a:r>
              <a:rPr lang="pt-BR" sz="18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: Maria</a:t>
            </a:r>
          </a:p>
          <a:p>
            <a:pPr algn="ctr"/>
            <a:r>
              <a:rPr lang="pt-BR" sz="18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matrícula:20230001</a:t>
            </a:r>
          </a:p>
          <a:p>
            <a:pPr algn="ctr"/>
            <a:r>
              <a:rPr lang="pt-BR" sz="18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dataNascimento</a:t>
            </a:r>
            <a:r>
              <a:rPr lang="pt-BR" sz="18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: 15/10/2017</a:t>
            </a:r>
          </a:p>
          <a:p>
            <a:pPr algn="ctr"/>
            <a:r>
              <a:rPr lang="pt-BR" sz="18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Situacao:Ativo</a:t>
            </a:r>
            <a:endParaRPr lang="pt-BR" sz="18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Seta: para a Direita 27">
            <a:extLst>
              <a:ext uri="{FF2B5EF4-FFF2-40B4-BE49-F238E27FC236}">
                <a16:creationId xmlns:a16="http://schemas.microsoft.com/office/drawing/2014/main" id="{87EF16FB-08F9-100E-1C64-FA7FF3B83534}"/>
              </a:ext>
            </a:extLst>
          </p:cNvPr>
          <p:cNvSpPr/>
          <p:nvPr/>
        </p:nvSpPr>
        <p:spPr>
          <a:xfrm rot="2756783">
            <a:off x="21873762" y="5119002"/>
            <a:ext cx="737231" cy="535587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Seta: para a Direita 28">
            <a:extLst>
              <a:ext uri="{FF2B5EF4-FFF2-40B4-BE49-F238E27FC236}">
                <a16:creationId xmlns:a16="http://schemas.microsoft.com/office/drawing/2014/main" id="{68F80813-1094-8A05-AF51-4B95F5A8BD13}"/>
              </a:ext>
            </a:extLst>
          </p:cNvPr>
          <p:cNvSpPr/>
          <p:nvPr/>
        </p:nvSpPr>
        <p:spPr>
          <a:xfrm rot="5614714">
            <a:off x="18341617" y="5208536"/>
            <a:ext cx="737231" cy="535587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TextBox 8">
            <a:extLst>
              <a:ext uri="{FF2B5EF4-FFF2-40B4-BE49-F238E27FC236}">
                <a16:creationId xmlns:a16="http://schemas.microsoft.com/office/drawing/2014/main" id="{394F84C0-19D5-2AFD-2A45-9705703BD709}"/>
              </a:ext>
            </a:extLst>
          </p:cNvPr>
          <p:cNvSpPr txBox="1"/>
          <p:nvPr/>
        </p:nvSpPr>
        <p:spPr>
          <a:xfrm>
            <a:off x="16457050" y="9479047"/>
            <a:ext cx="41385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nomeLeitor</a:t>
            </a:r>
            <a:r>
              <a:rPr lang="pt-BR" sz="18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: João</a:t>
            </a:r>
          </a:p>
          <a:p>
            <a:pPr algn="ctr"/>
            <a:r>
              <a:rPr lang="pt-BR" sz="18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matrícula:20230002</a:t>
            </a:r>
          </a:p>
          <a:p>
            <a:pPr algn="ctr"/>
            <a:r>
              <a:rPr lang="pt-BR" sz="18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dataNascimento</a:t>
            </a:r>
            <a:r>
              <a:rPr lang="pt-BR" sz="18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: 10/08/2017</a:t>
            </a:r>
          </a:p>
          <a:p>
            <a:pPr algn="ctr"/>
            <a:r>
              <a:rPr lang="pt-BR" sz="18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Situacao:Ativo</a:t>
            </a:r>
            <a:endParaRPr lang="pt-BR" sz="18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TextBox 8">
            <a:extLst>
              <a:ext uri="{FF2B5EF4-FFF2-40B4-BE49-F238E27FC236}">
                <a16:creationId xmlns:a16="http://schemas.microsoft.com/office/drawing/2014/main" id="{9BCCDACE-EDE1-2098-AA46-836A22CB9248}"/>
              </a:ext>
            </a:extLst>
          </p:cNvPr>
          <p:cNvSpPr txBox="1"/>
          <p:nvPr/>
        </p:nvSpPr>
        <p:spPr>
          <a:xfrm>
            <a:off x="20245434" y="9530703"/>
            <a:ext cx="41385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nomeLeitor</a:t>
            </a:r>
            <a:r>
              <a:rPr lang="pt-BR" sz="18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: Lia</a:t>
            </a:r>
          </a:p>
          <a:p>
            <a:pPr algn="ctr"/>
            <a:r>
              <a:rPr lang="pt-BR" sz="18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matrícula:20230003</a:t>
            </a:r>
          </a:p>
          <a:p>
            <a:pPr algn="ctr"/>
            <a:r>
              <a:rPr lang="pt-BR" sz="18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dataNascimento</a:t>
            </a:r>
            <a:r>
              <a:rPr lang="pt-BR" sz="18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: 20/12/2017</a:t>
            </a:r>
          </a:p>
          <a:p>
            <a:pPr algn="ctr"/>
            <a:r>
              <a:rPr lang="pt-BR" sz="18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Situacao:Ativo</a:t>
            </a:r>
            <a:endParaRPr lang="pt-BR" sz="18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5CDE4F6-106C-689F-1A5A-772BB4604EC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E47FCCDA-77FA-A19D-D754-503E73063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Espaço Reservado para Rodapé 2">
            <a:extLst>
              <a:ext uri="{FF2B5EF4-FFF2-40B4-BE49-F238E27FC236}">
                <a16:creationId xmlns:a16="http://schemas.microsoft.com/office/drawing/2014/main" id="{409D58E6-B688-1114-FE25-09D5202AA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86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Classes – Atributos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1030465" y="3270915"/>
            <a:ext cx="22627869" cy="821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Representa as características (campos ou dados) de uma classe; </a:t>
            </a: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Exemplo: Leitor (nome,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dataNascimento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sexo,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email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);</a:t>
            </a: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Diagrama de Classe também é permitido estabelecer:</a:t>
            </a: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visibilidade de atributo (+ público, #protegido, ~pacote e- privado)</a:t>
            </a:r>
          </a:p>
          <a:p>
            <a:pPr marL="2286000" lvl="2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tipo do dado do atributo (numérico, alfanumérico, data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etc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2286000" lvl="2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valor pré-definido (inicial) do atributo;</a:t>
            </a:r>
          </a:p>
        </p:txBody>
      </p:sp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CDC52E6-CCAF-991B-5534-BD554AD3F28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1479330C-6AAF-4ABC-8229-69355AC36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04DAF143-9154-87D1-E547-E079A86B8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04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Classes – Atributos (Visibilidade)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1030465" y="3270915"/>
            <a:ext cx="22627869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Privado	(-)	</a:t>
            </a:r>
          </a:p>
          <a:p>
            <a:pPr marL="2286000" lvl="2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Somente a própria classe pode manipular o atributo</a:t>
            </a: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Pacote	(~)	</a:t>
            </a:r>
          </a:p>
          <a:p>
            <a:pPr marL="2286000" lvl="2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Qualquer classe do mesmo pacote pode manipular o atributo	</a:t>
            </a: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Protegido(#)	</a:t>
            </a:r>
          </a:p>
          <a:p>
            <a:pPr marL="2286000" lvl="2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Qualquer subclasse pode manipular o atributo	</a:t>
            </a: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Publico	(+)	</a:t>
            </a:r>
          </a:p>
          <a:p>
            <a:pPr marL="2286000" lvl="2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Qualquer classe do sistema pode manipular o atributo	</a:t>
            </a:r>
          </a:p>
        </p:txBody>
      </p:sp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53482AB-7DAB-9980-A5AF-45DC8E19D87F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AC1B7E72-7629-B571-751C-4CD982ED6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46713321-CF0B-9A47-6955-9CCA6B79F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57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Classes – Métodos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1030465" y="3270915"/>
            <a:ext cx="22627869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Representa atividades que um objeto de uma classe pode executar; </a:t>
            </a: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Exemplo: Leitor (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cadastrarLeitor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());</a:t>
            </a: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Diagrama de Classe também é permitido estabelecer:</a:t>
            </a: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visibilidade do método (+ público, #protegido, ~pacote e- privado) </a:t>
            </a:r>
          </a:p>
          <a:p>
            <a:pPr marL="2286000" lvl="2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tipo do dado de retorno do método (numérico, alfanumérico, data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etc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2286000" lvl="2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Definir os parâmetros dos métodos;</a:t>
            </a:r>
          </a:p>
        </p:txBody>
      </p:sp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6D56272-A81D-E434-0DE9-9C266336BF2B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0CC0DEAE-4FB8-5CBB-86D5-BEA4F22E6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32291213-3897-0909-2F6E-02AEBB3C1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144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Classes – Métodos (Visibilidade)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1030465" y="3270915"/>
            <a:ext cx="22627869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Privado	(-)	</a:t>
            </a:r>
          </a:p>
          <a:p>
            <a:pPr marL="2286000" lvl="2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Funcionalidades de apoio à própria classe	</a:t>
            </a: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Pacote	(~)	</a:t>
            </a:r>
          </a:p>
          <a:p>
            <a:pPr marL="2286000" lvl="2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Funcionalidades de apoio a outras classes do pacote 	</a:t>
            </a: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Protegido(#)	</a:t>
            </a:r>
          </a:p>
          <a:p>
            <a:pPr marL="2286000" lvl="2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Funcionalidades	que precisam ser estendidas por outras classes</a:t>
            </a: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Publico	(+)	</a:t>
            </a:r>
          </a:p>
          <a:p>
            <a:pPr marL="2286000" lvl="2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Funcionalidades	visíveis por todas as classes do sistema	</a:t>
            </a:r>
          </a:p>
        </p:txBody>
      </p:sp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4139F36-AC80-10DA-857E-6172C789AA32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CEFDA4CF-06EF-7C30-3943-93DD8CE79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34BE660D-794A-A133-9251-D32D833FB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432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Diagrama de Classes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1030465" y="3270915"/>
            <a:ext cx="22627869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Classe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uma abstração que descreve um grupo de objetos com as mesmas propriedades (atributos), comportamento (operações), tipos de relacionamentos e semântica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Diagrama de Classe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Apresenta uma visão estática de como as classes estão organizadas a fim de definir sua estrutura lógica</a:t>
            </a:r>
          </a:p>
        </p:txBody>
      </p:sp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6FB78D9-D191-A7D9-F96C-3D3A617A598C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FF6114EC-66C9-7D89-EAFA-FD5B38E3E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5A5E6B6C-C1CB-9C0F-7486-23FD7153B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72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12399</TotalTime>
  <Words>1771</Words>
  <Application>Microsoft Office PowerPoint</Application>
  <PresentationFormat>Personalizar</PresentationFormat>
  <Paragraphs>285</Paragraphs>
  <Slides>22</Slides>
  <Notes>21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9" baseType="lpstr">
      <vt:lpstr>Arial</vt:lpstr>
      <vt:lpstr>Arial Black</vt:lpstr>
      <vt:lpstr>Calibri</vt:lpstr>
      <vt:lpstr>Calibri Light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505</cp:revision>
  <cp:lastPrinted>2022-06-11T19:51:40Z</cp:lastPrinted>
  <dcterms:created xsi:type="dcterms:W3CDTF">2014-09-26T10:57:37Z</dcterms:created>
  <dcterms:modified xsi:type="dcterms:W3CDTF">2024-03-17T20:22:49Z</dcterms:modified>
</cp:coreProperties>
</file>