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65" r:id="rId2"/>
    <p:sldId id="570" r:id="rId3"/>
    <p:sldId id="571" r:id="rId4"/>
    <p:sldId id="539" r:id="rId5"/>
    <p:sldId id="540" r:id="rId6"/>
    <p:sldId id="574" r:id="rId7"/>
    <p:sldId id="575" r:id="rId8"/>
    <p:sldId id="588" r:id="rId9"/>
    <p:sldId id="587" r:id="rId10"/>
    <p:sldId id="585" r:id="rId11"/>
    <p:sldId id="579" r:id="rId12"/>
    <p:sldId id="520" r:id="rId13"/>
    <p:sldId id="524" r:id="rId14"/>
    <p:sldId id="526" r:id="rId15"/>
    <p:sldId id="525" r:id="rId16"/>
    <p:sldId id="527" r:id="rId17"/>
    <p:sldId id="528" r:id="rId18"/>
    <p:sldId id="529" r:id="rId19"/>
    <p:sldId id="530" r:id="rId20"/>
    <p:sldId id="531" r:id="rId21"/>
    <p:sldId id="532" r:id="rId22"/>
    <p:sldId id="533" r:id="rId23"/>
    <p:sldId id="534" r:id="rId24"/>
    <p:sldId id="535" r:id="rId25"/>
    <p:sldId id="536" r:id="rId26"/>
    <p:sldId id="537" r:id="rId27"/>
    <p:sldId id="538" r:id="rId28"/>
    <p:sldId id="542" r:id="rId29"/>
    <p:sldId id="490" r:id="rId30"/>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39" d="100"/>
          <a:sy n="39" d="100"/>
        </p:scale>
        <p:origin x="2034"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3/10/2024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2505562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2586229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3135746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2300761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2392147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153313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2461339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692496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1246995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3384558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1600106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3907619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2203598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1273402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4096877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96135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3214225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4212688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3061144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180970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1973935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919138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811720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7AFAFA-B894-4644-8D2B-A750C58B47B6}" type="datetime1">
              <a:rPr lang="en-US" smtClean="0"/>
              <a:t>3/10/2024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70EDBD-66A4-487B-A753-86219B973C12}" type="datetime1">
              <a:rPr lang="en-US" smtClean="0"/>
              <a:t>3/10/2024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46EFAC-DD5F-4260-813E-A3749262499D}" type="datetime1">
              <a:rPr lang="en-US" smtClean="0"/>
              <a:t>3/10/2024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3172CD-A4D2-443E-B66A-C657813B348D}" type="datetime1">
              <a:rPr lang="en-US" smtClean="0"/>
              <a:t>3/10/2024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688D8C-DDDB-4CA6-B420-C8018CD1802E}" type="datetime1">
              <a:rPr lang="en-US" smtClean="0"/>
              <a:t>3/10/2024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313DC3-8A29-4361-A8C3-04F10CB0C7DC}" type="datetime1">
              <a:rPr lang="en-US" smtClean="0"/>
              <a:t>3/10/2024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E8D20A-63C1-4BE5-8919-331A25FB2B27}" type="datetime1">
              <a:rPr lang="en-US" smtClean="0"/>
              <a:t>3/10/2024</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479739-6BE4-4991-AC02-9B61FB04A6BC}" type="datetime1">
              <a:rPr lang="en-US" smtClean="0"/>
              <a:t>3/10/2024</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49D20D-4A9C-4438-8950-CD61E5248854}" type="datetime1">
              <a:rPr lang="en-US" smtClean="0"/>
              <a:t>3/10/2024</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084F2A5-9C6B-4CEB-AD12-192BA4BF042D}" type="datetime1">
              <a:rPr lang="en-US" smtClean="0"/>
              <a:t>3/10/2024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0378A155-B7F2-4BCC-ADFE-F414AEAD539E}" type="datetime1">
              <a:rPr lang="en-US" smtClean="0"/>
              <a:t>3/10/2024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116BE3FB-A241-465F-BAE0-1ACC28C57BD3}" type="datetime1">
              <a:rPr lang="en-US" smtClean="0"/>
              <a:t>3/10/2024</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2" name="Picture 2">
            <a:extLst>
              <a:ext uri="{FF2B5EF4-FFF2-40B4-BE49-F238E27FC236}">
                <a16:creationId xmlns:a16="http://schemas.microsoft.com/office/drawing/2014/main" id="{600D9907-3123-928D-538F-C7CEFDD07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2447" y="3980888"/>
            <a:ext cx="7487903" cy="585830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AFC4B4C-8240-82F0-421E-3CD3842B014C}"/>
              </a:ext>
            </a:extLst>
          </p:cNvPr>
          <p:cNvSpPr txBox="1"/>
          <p:nvPr/>
        </p:nvSpPr>
        <p:spPr>
          <a:xfrm>
            <a:off x="1006413" y="3482911"/>
            <a:ext cx="9709583" cy="5909310"/>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Representando um objeto a partir de um Diagrama de Classe</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Vamos utilizar a ferramenta </a:t>
            </a:r>
            <a:r>
              <a:rPr lang="pt-BR" sz="5400" dirty="0" err="1">
                <a:latin typeface="Futura Bk BT" panose="020B0502020204020303"/>
              </a:rPr>
              <a:t>LucidChart</a:t>
            </a:r>
            <a:r>
              <a:rPr lang="pt-BR" sz="5400" dirty="0">
                <a:latin typeface="Futura Bk BT" panose="020B0502020204020303"/>
              </a:rPr>
              <a:t> ou </a:t>
            </a:r>
            <a:r>
              <a:rPr lang="pt-BR" sz="5400" dirty="0" err="1">
                <a:latin typeface="Futura Bk BT" panose="020B0502020204020303"/>
              </a:rPr>
              <a:t>Diagrams</a:t>
            </a:r>
            <a:r>
              <a:rPr lang="pt-BR" sz="5400" dirty="0">
                <a:latin typeface="Futura Bk BT" panose="020B0502020204020303"/>
              </a:rPr>
              <a:t> (Draw.io)</a:t>
            </a:r>
          </a:p>
        </p:txBody>
      </p:sp>
      <p:sp>
        <p:nvSpPr>
          <p:cNvPr id="3" name="Rectangle 6">
            <a:extLst>
              <a:ext uri="{FF2B5EF4-FFF2-40B4-BE49-F238E27FC236}">
                <a16:creationId xmlns:a16="http://schemas.microsoft.com/office/drawing/2014/main" id="{0994D828-794D-7AD7-0729-5359638F9B5D}"/>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2D0E31DC-8E30-20C7-E6FE-3244B1FF29FE}"/>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1B6AD005-2778-4D33-A36D-49E915C8BF8B}"/>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2134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
        <p:nvSpPr>
          <p:cNvPr id="2" name="Rectangle 6">
            <a:extLst>
              <a:ext uri="{FF2B5EF4-FFF2-40B4-BE49-F238E27FC236}">
                <a16:creationId xmlns:a16="http://schemas.microsoft.com/office/drawing/2014/main" id="{F93DD248-D843-B9CE-78D8-828DBD33E3E6}"/>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6375222B-DB24-937A-63E8-D7E2B4218CBC}"/>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B228122F-F86B-A916-FF7B-BF07AF9F0BAA}"/>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4471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7828156" y="2805433"/>
            <a:ext cx="15998632" cy="8894743"/>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Antônia é a nova estagiária de Informática da Secretária de Educação de um pequeno município do interior de Minas Gerais. Infelizmente o munícipio não tem orçamento para comprar uma solução de mercado para gestão da Biblioteca, sendo assim o prefeito quer que seja feito um sistema para automatizar as atividades rotineiras da única biblioteca da cidade.</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O prefeito comprou vários livros, contudo a conduta rigorosa da bibliotecária Sra. Clotilde tem afastado os leitores da biblioteca. O prefeito quer que o sistema permita qualquer pessoa da cidade pesquise os livros disponíveis pela internet podendo ser pesquisado pelo Nome do Autor, Título ou Assunto. Ele também quer que o sistema agilize o empréstimo e a verificação de quem está com o empréstimo atrasado.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Diante desta demanda, o Secretário de Educação solicitou que a nova estagiária Antônia fosse na biblioteca da cidade para conversar com a bibliotecária Sra. Clotilde para levantar os requisitos do novo sistema.</a:t>
            </a:r>
          </a:p>
          <a:p>
            <a:pPr algn="just"/>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277638" y="7993092"/>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2277637" y="3308789"/>
            <a:ext cx="4337571" cy="4337571"/>
          </a:xfrm>
          <a:prstGeom prst="rect">
            <a:avLst/>
          </a:prstGeom>
        </p:spPr>
      </p:pic>
      <p:sp>
        <p:nvSpPr>
          <p:cNvPr id="5" name="Rectangle 6">
            <a:extLst>
              <a:ext uri="{FF2B5EF4-FFF2-40B4-BE49-F238E27FC236}">
                <a16:creationId xmlns:a16="http://schemas.microsoft.com/office/drawing/2014/main" id="{617BEB27-B096-6782-C170-BE7F06EE6091}"/>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E697FD46-6243-845A-D223-3516E0B004AF}"/>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CB04ACA9-BB5D-5A0E-0FA0-E51C17B03192}"/>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06413" y="2895651"/>
            <a:ext cx="15405395"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Assim que a estagiária chegou na biblioteca, a Sra. Clotilde a interpelou com os seguintes dizeres: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“Estou cansada dessa gentalha que vem aqui coloca as mãos sujas nos meus livros fora as pessoas que os devolvem com rabiscos. Aqui nessa biblioteca só eu posso pegar nos livros antes do empréstimo. Senão eles pegam, folheiam, sujam e coloca na estante errada mesmo eu pedindo para eles colocarem no carrinho perto do balcão.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Você é a menina que veio a pedido do prefeito, certo? Bom, acho totalmente desnecessário um sistema já que eu dou conta. Mas vou explicar as regras daqui. Para pegar livro emprestado tem que ser aluno matriculado nas escolas da cidade ou morador da cidade. Podem ficar com até três livros emprestados e o tempo do empréstimo é de 15 (quinze) dias. Só pode renovar o empréstimo uma única vez. Antes de pedir empréstimo, o estudante ou morador deve estar cadastrado aqui. Para o cadastro é necessário a carteirinha de estudante ou comprovante de residência. Só estudante com matrícula ativa na escola pode pegar livro.”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17969246" y="5129096"/>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FC70E65E-75CF-4578-21B1-B01E038DAF9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AB3B7F0E-8642-A7E8-A929-7E7D333042F0}"/>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0AC25C07-1817-0F12-EB6C-4C477F8180EA}"/>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1407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4471335" y="2909069"/>
            <a:ext cx="15998632"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estagiária Antônia anotou tudo que a Sra. Clotilde falou e no fim ela perguntou: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457200" indent="-457200" algn="just">
              <a:buFontTx/>
              <a:buChar char="-"/>
            </a:pPr>
            <a:r>
              <a:rPr lang="pt-BR" sz="3200" dirty="0">
                <a:latin typeface="Futura Bk BT" panose="020B0502020204020303" pitchFamily="34" charset="0"/>
                <a:ea typeface="Tahoma" panose="020B0604030504040204" pitchFamily="34" charset="0"/>
                <a:cs typeface="Tahoma" panose="020B0604030504040204" pitchFamily="34" charset="0"/>
              </a:rPr>
              <a:t>Você poderia descrever em detalhes as principais atividades da biblioteca?</a:t>
            </a:r>
          </a:p>
          <a:p>
            <a:pPr marL="457200" indent="-457200" algn="just">
              <a:buFontTx/>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Sra. Clotilde respondeu: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 Ora, você nunca esteve numa biblioteca antes? Inicialmente, o leitor pesquisa o livro em uma das 3 (três) gavetas de ficha (Autor, Título e Assunto). Ele anota os dados da ficha do livro e traz aqui no balcão. Eu verifico se o livro está emprestado. Caso o livro esteja aqui, eu peço a identificação do leitor e verifico se o cadastro dele está ok. Se tiver tudo certo, eu pego livro na estante e carimbo a data de devolução na ficha na contracapa. Falo bem alto que só pode renovar por uma vez e se devolver com atraso paga uma multa de R$ 0,50 por dia. Pouca gente paga a multa, mas se tiver devendo não pega mais empréstimo. Eu verifico todos os dias os livros que estão atrasados e ligo para as pessoas cobrando a devolução. Se não tiver sido renovado ainda, eu dou a opção de renovar por uma única vez.</a:t>
            </a:r>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0979465" y="5739461"/>
            <a:ext cx="2846678" cy="284667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928570" y="5857227"/>
            <a:ext cx="2846678" cy="2846678"/>
          </a:xfrm>
          <a:prstGeom prst="rect">
            <a:avLst/>
          </a:prstGeom>
        </p:spPr>
      </p:pic>
      <p:sp>
        <p:nvSpPr>
          <p:cNvPr id="5" name="Rectangle 6">
            <a:extLst>
              <a:ext uri="{FF2B5EF4-FFF2-40B4-BE49-F238E27FC236}">
                <a16:creationId xmlns:a16="http://schemas.microsoft.com/office/drawing/2014/main" id="{E18714E5-1E7F-1A08-3A01-E57798DA1328}"/>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A9CC8836-9ACE-6FB4-FA6D-459499BB82A1}"/>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295D4F35-07F4-9F5D-1203-7A0AE4EB96D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4004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319024" y="3376418"/>
            <a:ext cx="17232352" cy="7786747"/>
          </a:xfrm>
          <a:prstGeom prst="rect">
            <a:avLst/>
          </a:prstGeom>
          <a:noFill/>
        </p:spPr>
        <p:txBody>
          <a:bodyPr wrap="square" rtlCol="0">
            <a:spAutoFit/>
          </a:bodyPr>
          <a:lstStyle/>
          <a:p>
            <a:pPr algn="just"/>
            <a:r>
              <a:rPr lang="pt-BR" sz="5000" dirty="0">
                <a:latin typeface="Futura Bk BT" panose="020B0502020204020303"/>
              </a:rPr>
              <a:t>A partir da entrevista com a bibliotecária e utilizando o poder da abstração, faça as seguintes atividades: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entidades envolvidas (atores e objetos) no contexto (domínio) da SI Biblioteca;</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os atributos (campos) das entidades do item 1;</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ações (transações) do SI Biblioteca.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BD4BA82E-6772-1C3D-4979-DBCBCE538EAF}"/>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C161A390-9433-2C86-0EF9-F6F68211060E}"/>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9C8CD72E-610E-1A57-BE4C-913A55E3093A}"/>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882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3" y="2626312"/>
            <a:ext cx="18171009" cy="9787295"/>
          </a:xfrm>
          <a:prstGeom prst="rect">
            <a:avLst/>
          </a:prstGeom>
          <a:noFill/>
        </p:spPr>
        <p:txBody>
          <a:bodyPr wrap="square" rtlCol="0">
            <a:spAutoFit/>
          </a:bodyPr>
          <a:lstStyle/>
          <a:p>
            <a:pPr algn="just"/>
            <a:r>
              <a:rPr lang="pt-BR" sz="6000" b="1" dirty="0">
                <a:latin typeface="Futura Bk BT" panose="020B0502020204020303"/>
              </a:rPr>
              <a:t>Como identificar esses elementos (entidades)?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Alguns são bem óbvios (Leitor e Livro), mas outros estão implícitos que requerem maior maturidade daquele que está fazendo o levantamento de requisitos.</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Após enumerar as entidades e ações óbvias, pode adotar seguinte estratégia:</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Listar as etapas do fluxo principal do sistema;</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1 –  Isole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2 – Analise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3 – Isole e analise os verbos;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4 – Para cada conceito verifique se ele é composto com outras partes do sistema.</a:t>
            </a:r>
            <a:endParaRPr lang="pt-BR" sz="5000" dirty="0">
              <a:latin typeface="Futura Bk BT" panose="020B0502020204020303"/>
              <a:ea typeface="Tahoma" panose="020B0604030504040204" pitchFamily="34" charset="0"/>
              <a:cs typeface="Tahoma" panose="020B0604030504040204" pitchFamily="34" charset="0"/>
            </a:endParaRP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BD6CAC67-8352-62AE-4866-0C03AEB6B19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6DACC8F8-2D21-6FEC-83CF-A9A5450F149F}"/>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F3E787C-52FD-36EA-A819-234CEE906E40}"/>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4175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chega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balcão</a:t>
            </a:r>
            <a:r>
              <a:rPr lang="pt-BR" sz="5000" dirty="0">
                <a:latin typeface="Futura Bk BT" panose="020B0502020204020303"/>
                <a:ea typeface="Tahoma" panose="020B0604030504040204" pitchFamily="34" charset="0"/>
                <a:cs typeface="Tahoma" panose="020B0604030504040204" pitchFamily="34" charset="0"/>
              </a:rPr>
              <a:t> de atendimento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 e diz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que deseja emprestar um ou mais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seleciona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opção</a:t>
            </a:r>
            <a:r>
              <a:rPr lang="pt-BR" sz="5000" dirty="0">
                <a:latin typeface="Futura Bk BT" panose="020B0502020204020303"/>
                <a:ea typeface="Tahoma" panose="020B0604030504040204" pitchFamily="34" charset="0"/>
                <a:cs typeface="Tahoma" panose="020B0604030504040204" pitchFamily="34" charset="0"/>
              </a:rPr>
              <a:t> para adicionar um novo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empréstimo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sua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identidade</a:t>
            </a:r>
            <a:r>
              <a:rPr lang="pt-BR" sz="5000" dirty="0">
                <a:latin typeface="Futura Bk BT" panose="020B0502020204020303"/>
                <a:ea typeface="Tahoma" panose="020B0604030504040204" pitchFamily="34" charset="0"/>
                <a:cs typeface="Tahoma" panose="020B0604030504040204" pitchFamily="34" charset="0"/>
              </a:rPr>
              <a:t>, seja de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estudante</a:t>
            </a:r>
            <a:r>
              <a:rPr lang="pt-BR" sz="5000" dirty="0">
                <a:latin typeface="Futura Bk BT" panose="020B0502020204020303"/>
                <a:ea typeface="Tahoma" panose="020B0604030504040204" pitchFamily="34" charset="0"/>
                <a:cs typeface="Tahoma" panose="020B0604030504040204" pitchFamily="34" charset="0"/>
              </a:rPr>
              <a:t> ou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morador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identificação do leitor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exibe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nome do leitor</a:t>
            </a:r>
            <a:r>
              <a:rPr lang="pt-BR" sz="5000" dirty="0">
                <a:latin typeface="Futura Bk BT" panose="020B0502020204020303"/>
                <a:ea typeface="Tahoma" panose="020B0604030504040204" pitchFamily="34" charset="0"/>
                <a:cs typeface="Tahoma" panose="020B0604030504040204" pitchFamily="34" charset="0"/>
              </a:rPr>
              <a:t> e sua situação.</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os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a serem emprestados.</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Para cada um deles,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informa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data de devolução </a:t>
            </a:r>
            <a:r>
              <a:rPr lang="pt-BR" sz="5000" dirty="0">
                <a:latin typeface="Futura Bk BT" panose="020B0502020204020303"/>
                <a:ea typeface="Tahoma" panose="020B0604030504040204" pitchFamily="34" charset="0"/>
                <a:cs typeface="Tahoma" panose="020B0604030504040204" pitchFamily="34" charset="0"/>
              </a:rPr>
              <a:t>de cada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a:t>
            </a:r>
            <a:r>
              <a:rPr lang="pt-BR" sz="5000" dirty="0">
                <a:latin typeface="Futura Bk BT" panose="020B0502020204020303"/>
                <a:ea typeface="Tahoma" panose="020B0604030504040204" pitchFamily="34" charset="0"/>
                <a:cs typeface="Tahoma" panose="020B0604030504040204" pitchFamily="34" charset="0"/>
              </a:rPr>
              <a:t>.</a:t>
            </a:r>
          </a:p>
        </p:txBody>
      </p:sp>
      <p:sp>
        <p:nvSpPr>
          <p:cNvPr id="4" name="Rectangle 6">
            <a:extLst>
              <a:ext uri="{FF2B5EF4-FFF2-40B4-BE49-F238E27FC236}">
                <a16:creationId xmlns:a16="http://schemas.microsoft.com/office/drawing/2014/main" id="{E9E5867B-20CB-903C-A26D-AC2F070421D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5D57AD8-4FDE-7C39-4616-97F679EDA5BD}"/>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AC1AA55-E156-4CC6-E704-C9179EECE6D3}"/>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7097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1 – Isolar os substantivos</a:t>
            </a:r>
          </a:p>
        </p:txBody>
      </p:sp>
      <p:sp>
        <p:nvSpPr>
          <p:cNvPr id="8" name="Rectangle 6">
            <a:extLst>
              <a:ext uri="{FF2B5EF4-FFF2-40B4-BE49-F238E27FC236}">
                <a16:creationId xmlns:a16="http://schemas.microsoft.com/office/drawing/2014/main" id="{CD3D07CA-C45F-4899-BE67-47D9DB044C8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4" name="Espaço Reservado para Número de Slide 1">
            <a:extLst>
              <a:ext uri="{FF2B5EF4-FFF2-40B4-BE49-F238E27FC236}">
                <a16:creationId xmlns:a16="http://schemas.microsoft.com/office/drawing/2014/main" id="{96646C65-4CC6-37C3-9F9B-6D29AABCC2E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4B8D9174-32B2-BFA3-3F31-A14BCC09C8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4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98707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2: Análise dos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substantivo, verifique se é relacionado a assuntos importantes no domínio do sistema.</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Descarte aqueles que:</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fogem do escopo do sistema</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similares a outros conceitos já identificados</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propriedades de outros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Lembre-se:</a:t>
            </a:r>
          </a:p>
          <a:p>
            <a:pPr algn="just"/>
            <a:r>
              <a:rPr lang="pt-BR" sz="4400" dirty="0">
                <a:latin typeface="Futura Bk BT" panose="020B0502020204020303"/>
                <a:ea typeface="Tahoma" panose="020B0604030504040204" pitchFamily="34" charset="0"/>
                <a:cs typeface="Tahoma" panose="020B0604030504040204" pitchFamily="34" charset="0"/>
              </a:rPr>
              <a:t>	Conceitos relevantes são aqueles que se referem a entidades que têm que ser lembradas pelo sistema: fazem algo, sabem algo, conhecem algo, ... </a:t>
            </a:r>
          </a:p>
        </p:txBody>
      </p:sp>
      <p:sp>
        <p:nvSpPr>
          <p:cNvPr id="4" name="Rectangle 6">
            <a:extLst>
              <a:ext uri="{FF2B5EF4-FFF2-40B4-BE49-F238E27FC236}">
                <a16:creationId xmlns:a16="http://schemas.microsoft.com/office/drawing/2014/main" id="{86C3463B-0541-3D28-55CF-FB3CF707B207}"/>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E724CCBB-91A0-0664-A02F-145E8633D0E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CCE10AB-F5B9-E207-750F-CD83296046D2}"/>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9564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
        <p:nvSpPr>
          <p:cNvPr id="4" name="Rectangle 6">
            <a:extLst>
              <a:ext uri="{FF2B5EF4-FFF2-40B4-BE49-F238E27FC236}">
                <a16:creationId xmlns:a16="http://schemas.microsoft.com/office/drawing/2014/main" id="{7000D7B0-728C-9064-5FD7-10E1B5AF015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D6D87949-B950-2757-514C-175A889A20C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0612AFD-4A6D-5F56-7E3B-97EB4BE26620}"/>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2 – Analise os substantivos</a:t>
            </a:r>
          </a:p>
        </p:txBody>
      </p:sp>
      <p:sp>
        <p:nvSpPr>
          <p:cNvPr id="8" name="Rectangle 6">
            <a:extLst>
              <a:ext uri="{FF2B5EF4-FFF2-40B4-BE49-F238E27FC236}">
                <a16:creationId xmlns:a16="http://schemas.microsoft.com/office/drawing/2014/main" id="{DD48A753-850B-F6AC-7996-666636493341}"/>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4" name="Espaço Reservado para Número de Slide 1">
            <a:extLst>
              <a:ext uri="{FF2B5EF4-FFF2-40B4-BE49-F238E27FC236}">
                <a16:creationId xmlns:a16="http://schemas.microsoft.com/office/drawing/2014/main" id="{9F935863-27C6-E2A0-7BDC-C631A2D77DAD}"/>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D597A492-EE5B-0C63-AA17-D6F63E21200A}"/>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08181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14041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3: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Isole os verbos que poderiam ser transformados em substantivos (possivelmente com a ajuda de outras palavras).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Concentre-se nos verbos que representam ações de interesse para o sistema, ou seja, aqueles relacionados a eventos e transações que possuem informações importantes e que devem ser lembradas pelo sistema. </a:t>
            </a:r>
          </a:p>
          <a:p>
            <a:pPr algn="just"/>
            <a:endParaRPr lang="pt-BR" sz="4400" dirty="0">
              <a:latin typeface="Futura Bk BT" panose="020B0502020204020303"/>
              <a:ea typeface="Tahoma" panose="020B0604030504040204" pitchFamily="34" charset="0"/>
              <a:cs typeface="Tahoma" panose="020B0604030504040204" pitchFamily="34" charset="0"/>
            </a:endParaRPr>
          </a:p>
        </p:txBody>
      </p:sp>
      <p:sp>
        <p:nvSpPr>
          <p:cNvPr id="21" name="Rectangle 6">
            <a:extLst>
              <a:ext uri="{FF2B5EF4-FFF2-40B4-BE49-F238E27FC236}">
                <a16:creationId xmlns:a16="http://schemas.microsoft.com/office/drawing/2014/main" id="{5FA3B21F-1DF9-10B6-5A0E-F9740C8A32E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22" name="Espaço Reservado para Número de Slide 1">
            <a:extLst>
              <a:ext uri="{FF2B5EF4-FFF2-40B4-BE49-F238E27FC236}">
                <a16:creationId xmlns:a16="http://schemas.microsoft.com/office/drawing/2014/main" id="{F4FCB2A3-7006-7FCB-1AA4-5879645266B8}"/>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23" name="Espaço Reservado para Rodapé 2">
            <a:extLst>
              <a:ext uri="{FF2B5EF4-FFF2-40B4-BE49-F238E27FC236}">
                <a16:creationId xmlns:a16="http://schemas.microsoft.com/office/drawing/2014/main" id="{0A2C268B-DF56-7CDF-8A2E-94E20E3E1610}"/>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4601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Leitor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chega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balcão de atendimento da biblioteca 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diz</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atendente que deseja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emprestar</a:t>
            </a:r>
            <a:r>
              <a:rPr lang="pt-BR" sz="5000" dirty="0">
                <a:solidFill>
                  <a:srgbClr val="FF0000"/>
                </a:solidFill>
                <a:latin typeface="Futura Bk BT" panose="020B0502020204020303"/>
                <a:ea typeface="Tahoma" panose="020B0604030504040204" pitchFamily="34" charset="0"/>
                <a:cs typeface="Tahoma" panose="020B0604030504040204" pitchFamily="34" charset="0"/>
              </a:rPr>
              <a:t> </a:t>
            </a:r>
            <a:r>
              <a:rPr lang="pt-BR" sz="5000" dirty="0">
                <a:solidFill>
                  <a:srgbClr val="000000"/>
                </a:solidFill>
                <a:latin typeface="Futura Bk BT" panose="020B0502020204020303"/>
                <a:ea typeface="Tahoma" panose="020B0604030504040204" pitchFamily="34" charset="0"/>
                <a:cs typeface="Tahoma" panose="020B0604030504040204" pitchFamily="34" charset="0"/>
              </a:rPr>
              <a:t>um ou mais livros da biblioteca.</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seleciona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opção para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adicionar</a:t>
            </a:r>
            <a:r>
              <a:rPr lang="pt-BR" sz="5000" dirty="0">
                <a:solidFill>
                  <a:srgbClr val="000000"/>
                </a:solidFill>
                <a:latin typeface="Futura Bk BT" panose="020B0502020204020303"/>
                <a:ea typeface="Tahoma" panose="020B0604030504040204" pitchFamily="34" charset="0"/>
                <a:cs typeface="Tahoma" panose="020B0604030504040204" pitchFamily="34" charset="0"/>
              </a:rPr>
              <a:t> um novo empréstimo.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leitor sua identidade, seja de estudante ou morador.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informa </a:t>
            </a:r>
            <a:r>
              <a:rPr lang="pt-BR" sz="5000" dirty="0">
                <a:solidFill>
                  <a:srgbClr val="000000"/>
                </a:solidFill>
                <a:latin typeface="Futura Bk BT" panose="020B0502020204020303"/>
                <a:ea typeface="Tahoma" panose="020B0604030504040204" pitchFamily="34" charset="0"/>
                <a:cs typeface="Tahoma" panose="020B0604030504040204" pitchFamily="34" charset="0"/>
              </a:rPr>
              <a:t>ao sistema a identificação do leitor.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exibe</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 nome do leitor e sua situação.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os livros a serem emprestados.</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Para cada um deles,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sistema o código de identificação do livro.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data de devolução de cada livro.</a:t>
            </a:r>
          </a:p>
        </p:txBody>
      </p:sp>
      <p:sp>
        <p:nvSpPr>
          <p:cNvPr id="4" name="Rectangle 6">
            <a:extLst>
              <a:ext uri="{FF2B5EF4-FFF2-40B4-BE49-F238E27FC236}">
                <a16:creationId xmlns:a16="http://schemas.microsoft.com/office/drawing/2014/main" id="{D7F90C51-A60D-CC95-D1E8-910E7F082FC1}"/>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FD4724DC-C552-742B-6180-E9F6DB03D5A1}"/>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92DA45D8-9126-CDCB-6D16-FE0A0445C7B4}"/>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5933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3170099"/>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Emprestar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Adicionar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Informar</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2400657"/>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3 –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E3CA991E-8153-86BE-FED9-F89B4A5E1429}"/>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1F753FDC-24D8-99A9-46C0-3C3521D58258}"/>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BB6F91DE-B42D-C4E0-4918-6652D90A449F}"/>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9815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17174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4: </a:t>
            </a:r>
            <a:r>
              <a:rPr lang="pt-BR" sz="5000" dirty="0">
                <a:latin typeface="Futura Bk BT" panose="020B0502020204020303"/>
                <a:ea typeface="Tahoma" panose="020B0604030504040204" pitchFamily="34" charset="0"/>
                <a:cs typeface="Tahoma" panose="020B0604030504040204" pitchFamily="34" charset="0"/>
              </a:rPr>
              <a:t>Para cada conceito verifique se ele é composto com outras partes do sistema</a:t>
            </a:r>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candidato a conceito, verifique se ele é composto de outras partes que sejam de interesse do sistema, mesmo que essas não apareçam explicitamente no texto.</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Exemplo:</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Empréstimo normalmente refere-se a vários livros emprestados em uma mesma ocasião por um mesmo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do Empréstimo refere-se a cada livro emprestado. </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(Obs. poderia ser também: Item do Empréstimo)</a:t>
            </a:r>
          </a:p>
        </p:txBody>
      </p:sp>
      <p:sp>
        <p:nvSpPr>
          <p:cNvPr id="4" name="Rectangle 6">
            <a:extLst>
              <a:ext uri="{FF2B5EF4-FFF2-40B4-BE49-F238E27FC236}">
                <a16:creationId xmlns:a16="http://schemas.microsoft.com/office/drawing/2014/main" id="{F3457348-BA71-76EB-A17A-E7171E8A7996}"/>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16363D5-7CE7-1A3C-0183-6F3E0FB26EBB}"/>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640C8F5-520B-B563-972A-53E49F58BA0F}"/>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129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402300"/>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Objetos físicos ou tangíveis: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Livro,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Especificação de Projetos ou descrição de coisas: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EspecificacaoDeLivro</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CategoriaDeLivro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Lugares: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Biblioteca, </a:t>
            </a:r>
            <a:r>
              <a:rPr lang="pt-BR" sz="4400" dirty="0" err="1">
                <a:latin typeface="Futura Bk BT" panose="020B0502020204020303"/>
                <a:ea typeface="Tahoma" panose="020B0604030504040204" pitchFamily="34" charset="0"/>
                <a:cs typeface="Tahoma" panose="020B0604030504040204" pitchFamily="34" charset="0"/>
              </a:rPr>
              <a:t>SalaDeAula</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Emprestimo</a:t>
            </a:r>
            <a:r>
              <a:rPr lang="pt-BR" sz="4400" dirty="0">
                <a:latin typeface="Futura Bk BT" panose="020B0502020204020303"/>
                <a:ea typeface="Tahoma" panose="020B0604030504040204" pitchFamily="34" charset="0"/>
                <a:cs typeface="Tahoma" panose="020B0604030504040204" pitchFamily="34" charset="0"/>
              </a:rPr>
              <a:t>, Reserva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de Itens de 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LinhaDoEmprestimo</a:t>
            </a:r>
            <a:r>
              <a:rPr lang="pt-BR" sz="4400" dirty="0">
                <a:latin typeface="Futura Bk BT" panose="020B0502020204020303"/>
                <a:ea typeface="Tahoma" panose="020B0604030504040204" pitchFamily="34" charset="0"/>
                <a:cs typeface="Tahoma" panose="020B0604030504040204" pitchFamily="34" charset="0"/>
              </a:rPr>
              <a:t> </a:t>
            </a:r>
          </a:p>
        </p:txBody>
      </p:sp>
      <p:sp>
        <p:nvSpPr>
          <p:cNvPr id="4" name="Rectangle 6">
            <a:extLst>
              <a:ext uri="{FF2B5EF4-FFF2-40B4-BE49-F238E27FC236}">
                <a16:creationId xmlns:a16="http://schemas.microsoft.com/office/drawing/2014/main" id="{AAA92DAD-04C4-F0F2-9FC0-8CD18A25826D}"/>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48CF3175-3828-8B3B-D9FF-9308BFF91161}"/>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A22764FD-798B-59A9-C7FE-EDFCC8FA5087}"/>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20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72519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Papéis desempenhados por pessoas: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Atendente, </a:t>
            </a:r>
            <a:r>
              <a:rPr lang="pt-BR" sz="4400" dirty="0" err="1">
                <a:latin typeface="Futura Bk BT" panose="020B0502020204020303"/>
                <a:ea typeface="Tahoma" panose="020B0604030504040204" pitchFamily="34" charset="0"/>
                <a:cs typeface="Tahoma" panose="020B0604030504040204" pitchFamily="34" charset="0"/>
              </a:rPr>
              <a:t>ChefeDeBiblioteca</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Usuario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Contêineres de outras coisas: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Estante, </a:t>
            </a:r>
            <a:r>
              <a:rPr lang="pt-BR" sz="4400" dirty="0" err="1">
                <a:latin typeface="Futura Bk BT" panose="020B0502020204020303"/>
                <a:ea typeface="Tahoma" panose="020B0604030504040204" pitchFamily="34" charset="0"/>
                <a:cs typeface="Tahoma" panose="020B0604030504040204" pitchFamily="34" charset="0"/>
              </a:rPr>
              <a:t>Armario</a:t>
            </a:r>
            <a:r>
              <a:rPr lang="pt-BR" sz="4400" dirty="0">
                <a:latin typeface="Futura Bk BT" panose="020B0502020204020303"/>
                <a:ea typeface="Tahoma" panose="020B0604030504040204" pitchFamily="34" charset="0"/>
                <a:cs typeface="Tahoma" panose="020B0604030504040204" pitchFamily="34" charset="0"/>
              </a:rPr>
              <a:t>, Sala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Coisas em um contêiner:</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CopiaDeLivro</a:t>
            </a:r>
            <a:r>
              <a:rPr lang="pt-BR" sz="4400" dirty="0">
                <a:latin typeface="Futura Bk BT" panose="020B0502020204020303"/>
                <a:ea typeface="Tahoma" panose="020B0604030504040204" pitchFamily="34" charset="0"/>
                <a:cs typeface="Tahoma" panose="020B0604030504040204" pitchFamily="34" charset="0"/>
              </a:rPr>
              <a:t>, Revista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Catálogos: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CatalogoDeLivros</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CatalogoDeRevistas</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etc</a:t>
            </a:r>
            <a:r>
              <a:rPr lang="pt-BR" sz="4400" dirty="0">
                <a:latin typeface="Futura Bk BT" panose="020B0502020204020303"/>
                <a:ea typeface="Tahoma" panose="020B0604030504040204" pitchFamily="34" charset="0"/>
                <a:cs typeface="Tahoma" panose="020B0604030504040204" pitchFamily="34" charset="0"/>
              </a:rPr>
              <a:t>, etc..</a:t>
            </a:r>
          </a:p>
        </p:txBody>
      </p:sp>
      <p:sp>
        <p:nvSpPr>
          <p:cNvPr id="4" name="Rectangle 6">
            <a:extLst>
              <a:ext uri="{FF2B5EF4-FFF2-40B4-BE49-F238E27FC236}">
                <a16:creationId xmlns:a16="http://schemas.microsoft.com/office/drawing/2014/main" id="{AAC188B6-C6FA-E1B5-62AC-1F686576000C}"/>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4686060D-DFE0-BC87-57C5-91DC7D25003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812B5AB8-F962-DB95-3DC9-7E1ACBD02584}"/>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8664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4" y="2626312"/>
            <a:ext cx="17232352" cy="9017853"/>
          </a:xfrm>
          <a:prstGeom prst="rect">
            <a:avLst/>
          </a:prstGeom>
          <a:noFill/>
        </p:spPr>
        <p:txBody>
          <a:bodyPr wrap="square" rtlCol="0">
            <a:spAutoFit/>
          </a:bodyPr>
          <a:lstStyle/>
          <a:p>
            <a:pPr algn="just"/>
            <a:r>
              <a:rPr lang="pt-BR" sz="6000" b="1" dirty="0">
                <a:latin typeface="Futura Bk BT" panose="020B0502020204020303"/>
              </a:rPr>
              <a:t>Como identificar atributos?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Substantivos podem ser candidatos a atributos de conceitos.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Cautela:</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não torne o modelo conceitual muito complexo desnecessariamente.</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limite-se a adicionar</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importantes para compreender o conceito</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que serão importantes para o futuro projeto do sistema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34F28D21-5432-95EB-7984-22F0BFBA79E2}"/>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473B45CA-EB7C-BBB0-6DA8-E3A256000C2F}"/>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980E299-0ABE-48BF-77D8-404B2B57CB14}"/>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3615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6740307"/>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as classes do SI Biblioteca (cada entidade vai virar uma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os atributos identificados de cada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E794AC9E-436D-1461-5FD5-E9034C564392}"/>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E10F4DEA-6034-998E-8D9E-CACF9157BA1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AD94DC6D-80A7-2C7B-BDE6-C817E977A983}"/>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364591BC-5EC2-C812-4B62-E55D89F370E9}"/>
              </a:ext>
            </a:extLst>
          </p:cNvPr>
          <p:cNvSpPr/>
          <p:nvPr/>
        </p:nvSpPr>
        <p:spPr>
          <a:xfrm>
            <a:off x="129988"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06747E46-B871-0442-E31D-1A76308612DF}"/>
              </a:ext>
            </a:extLst>
          </p:cNvPr>
          <p:cNvSpPr txBox="1">
            <a:spLocks/>
          </p:cNvSpPr>
          <p:nvPr/>
        </p:nvSpPr>
        <p:spPr>
          <a:xfrm>
            <a:off x="18682447"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29</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A5A8A5B7-CA1C-EDCE-61ED-01A7672DE4D0}"/>
              </a:ext>
            </a:extLst>
          </p:cNvPr>
          <p:cNvSpPr txBox="1">
            <a:spLocks/>
          </p:cNvSpPr>
          <p:nvPr/>
        </p:nvSpPr>
        <p:spPr>
          <a:xfrm>
            <a:off x="367553"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
        <p:nvSpPr>
          <p:cNvPr id="4" name="Rectangle 6">
            <a:extLst>
              <a:ext uri="{FF2B5EF4-FFF2-40B4-BE49-F238E27FC236}">
                <a16:creationId xmlns:a16="http://schemas.microsoft.com/office/drawing/2014/main" id="{CD781522-4B4C-BBEE-A649-0335E021FBF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EFD7F088-4DF8-4DD3-A9F7-53E43F7F5328}"/>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A5E4603-46C8-76C5-6CB1-3227DCCF849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894743"/>
          </a:xfrm>
          <a:prstGeom prst="rect">
            <a:avLst/>
          </a:prstGeom>
          <a:noFill/>
        </p:spPr>
        <p:txBody>
          <a:bodyPr wrap="square" rtlCol="0">
            <a:spAutoFit/>
          </a:bodyPr>
          <a:lstStyle/>
          <a:p>
            <a:pPr algn="ctr"/>
            <a:r>
              <a:rPr lang="pt-BR" sz="4400" b="1" dirty="0">
                <a:latin typeface="Futura Bk BT" panose="020B0502020204020303"/>
              </a:rPr>
              <a:t>Modelo Conceitual x Diagrama de Classes</a:t>
            </a:r>
            <a:endParaRPr lang="pt-BR" sz="4400" dirty="0">
              <a:latin typeface="Futura Bk BT" panose="020B0502020204020303"/>
              <a:ea typeface="Tahoma" panose="020B0604030504040204" pitchFamily="34" charset="0"/>
              <a:cs typeface="Tahoma" panose="020B0604030504040204" pitchFamily="34" charset="0"/>
            </a:endParaRP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uma descrição de um conjunto de objetos que compartilham os mesmos atributos, operações, relacionamentos e semântica.</a:t>
            </a:r>
          </a:p>
          <a:p>
            <a:pPr marL="1600200" lvl="1" indent="-685800" algn="just">
              <a:buFont typeface="Wingdings" panose="05000000000000000000" pitchFamily="2" charset="2"/>
              <a:buChar char="§"/>
            </a:pPr>
            <a:endParaRPr lang="pt-BR" sz="4400" dirty="0">
              <a:latin typeface="Futura Bk BT" panose="020B0502020204020303"/>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representadas por um retângulo que pode possuir até três divisões:</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Nome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Atributos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Métodos da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464" y="4458629"/>
            <a:ext cx="7152806" cy="65025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69904123-4D9F-4EE5-7F16-F84DB5EAA0F2}"/>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06806877-D2B3-C804-85A1-FC7F3F5D804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D11FBE4C-B1B2-727A-C8CF-528D7B2345C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9091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217634"/>
          </a:xfrm>
          <a:prstGeom prst="rect">
            <a:avLst/>
          </a:prstGeom>
          <a:noFill/>
        </p:spPr>
        <p:txBody>
          <a:bodyPr wrap="square" rtlCol="0">
            <a:spAutoFit/>
          </a:bodyPr>
          <a:lstStyle/>
          <a:p>
            <a:pPr algn="ctr"/>
            <a:r>
              <a:rPr lang="pt-BR" sz="4400" b="1" dirty="0">
                <a:latin typeface="Futura Bk BT" panose="020B0502020204020303"/>
              </a:rPr>
              <a:t>Qual é a diferença entre Classe e Objeto</a:t>
            </a:r>
            <a:endParaRPr lang="pt-BR" sz="4400" dirty="0">
              <a:latin typeface="Futura Bk BT" panose="020B0502020204020303"/>
              <a:ea typeface="Tahoma" panose="020B0604030504040204" pitchFamily="34" charset="0"/>
              <a:cs typeface="Tahoma" panose="020B0604030504040204" pitchFamily="34" charset="0"/>
            </a:endParaRP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definição do tipo; </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representa um conjunto de objetos de mesmo tipo;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Classe = {obj1, obj2, obj3, …, </a:t>
            </a:r>
            <a:r>
              <a:rPr lang="pt-BR" sz="4400" dirty="0" err="1">
                <a:latin typeface="Futura Bk BT" panose="020B0502020204020303"/>
                <a:ea typeface="Tahoma" panose="020B0604030504040204" pitchFamily="34" charset="0"/>
                <a:cs typeface="Tahoma" panose="020B0604030504040204" pitchFamily="34" charset="0"/>
              </a:rPr>
              <a:t>objN</a:t>
            </a:r>
            <a:r>
              <a:rPr lang="pt-BR" sz="4400" dirty="0">
                <a:latin typeface="Futura Bk BT" panose="020B0502020204020303"/>
                <a:ea typeface="Tahoma" panose="020B0604030504040204" pitchFamily="34" charset="0"/>
                <a:cs typeface="Tahoma" panose="020B0604030504040204" pitchFamily="34" charset="0"/>
              </a:rPr>
              <a:t>}</a:t>
            </a: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Objeto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cada instância derivada da 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 elemento do conjunto representado pela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0299" y="2268082"/>
            <a:ext cx="3074255" cy="2794777"/>
          </a:xfrm>
          <a:prstGeom prst="rect">
            <a:avLst/>
          </a:prstGeom>
          <a:noFill/>
          <a:extLst>
            <a:ext uri="{909E8E84-426E-40DD-AFC4-6F175D3DCCD1}">
              <a14:hiddenFill xmlns:a14="http://schemas.microsoft.com/office/drawing/2010/main">
                <a:solidFill>
                  <a:srgbClr val="FFFFFF"/>
                </a:solidFill>
              </a14:hiddenFill>
            </a:ext>
          </a:extLst>
        </p:spPr>
      </p:pic>
      <p:sp>
        <p:nvSpPr>
          <p:cNvPr id="14" name="Seta: para a Direita 13">
            <a:extLst>
              <a:ext uri="{FF2B5EF4-FFF2-40B4-BE49-F238E27FC236}">
                <a16:creationId xmlns:a16="http://schemas.microsoft.com/office/drawing/2014/main" id="{1FBD7411-EC5E-94BF-727B-2200E3EDC433}"/>
              </a:ext>
            </a:extLst>
          </p:cNvPr>
          <p:cNvSpPr/>
          <p:nvPr/>
        </p:nvSpPr>
        <p:spPr>
          <a:xfrm rot="7365948">
            <a:off x="14989163" y="5115230"/>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A42452EA-21FF-2B16-0C75-FB2CCE013A53}"/>
              </a:ext>
            </a:extLst>
          </p:cNvPr>
          <p:cNvPicPr>
            <a:picLocks noChangeAspect="1"/>
          </p:cNvPicPr>
          <p:nvPr/>
        </p:nvPicPr>
        <p:blipFill>
          <a:blip r:embed="rId5"/>
          <a:stretch>
            <a:fillRect/>
          </a:stretch>
        </p:blipFill>
        <p:spPr>
          <a:xfrm>
            <a:off x="14219113" y="6348688"/>
            <a:ext cx="1371600" cy="2628900"/>
          </a:xfrm>
          <a:prstGeom prst="rect">
            <a:avLst/>
          </a:prstGeom>
        </p:spPr>
      </p:pic>
      <p:pic>
        <p:nvPicPr>
          <p:cNvPr id="22" name="Imagem 21">
            <a:extLst>
              <a:ext uri="{FF2B5EF4-FFF2-40B4-BE49-F238E27FC236}">
                <a16:creationId xmlns:a16="http://schemas.microsoft.com/office/drawing/2014/main" id="{3138917A-FE4C-8CE5-12E9-00780DAEAE5F}"/>
              </a:ext>
            </a:extLst>
          </p:cNvPr>
          <p:cNvPicPr>
            <a:picLocks noChangeAspect="1"/>
          </p:cNvPicPr>
          <p:nvPr/>
        </p:nvPicPr>
        <p:blipFill>
          <a:blip r:embed="rId6"/>
          <a:stretch>
            <a:fillRect/>
          </a:stretch>
        </p:blipFill>
        <p:spPr>
          <a:xfrm>
            <a:off x="17795833" y="6244746"/>
            <a:ext cx="1828800" cy="2400300"/>
          </a:xfrm>
          <a:prstGeom prst="rect">
            <a:avLst/>
          </a:prstGeom>
        </p:spPr>
      </p:pic>
      <p:pic>
        <p:nvPicPr>
          <p:cNvPr id="26" name="Imagem 25">
            <a:extLst>
              <a:ext uri="{FF2B5EF4-FFF2-40B4-BE49-F238E27FC236}">
                <a16:creationId xmlns:a16="http://schemas.microsoft.com/office/drawing/2014/main" id="{BE179207-E818-85DA-DF8A-1710DCC7095D}"/>
              </a:ext>
            </a:extLst>
          </p:cNvPr>
          <p:cNvPicPr>
            <a:picLocks noChangeAspect="1"/>
          </p:cNvPicPr>
          <p:nvPr/>
        </p:nvPicPr>
        <p:blipFill>
          <a:blip r:embed="rId7"/>
          <a:stretch>
            <a:fillRect/>
          </a:stretch>
        </p:blipFill>
        <p:spPr>
          <a:xfrm>
            <a:off x="21389891" y="6143625"/>
            <a:ext cx="1704975" cy="2343150"/>
          </a:xfrm>
          <a:prstGeom prst="rect">
            <a:avLst/>
          </a:prstGeom>
        </p:spPr>
      </p:pic>
      <p:sp>
        <p:nvSpPr>
          <p:cNvPr id="27" name="TextBox 8">
            <a:extLst>
              <a:ext uri="{FF2B5EF4-FFF2-40B4-BE49-F238E27FC236}">
                <a16:creationId xmlns:a16="http://schemas.microsoft.com/office/drawing/2014/main" id="{2155C51D-269D-332E-54FE-5D080A11F9A4}"/>
              </a:ext>
            </a:extLst>
          </p:cNvPr>
          <p:cNvSpPr txBox="1"/>
          <p:nvPr/>
        </p:nvSpPr>
        <p:spPr>
          <a:xfrm>
            <a:off x="12801600" y="9427391"/>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Maria</a:t>
            </a:r>
          </a:p>
          <a:p>
            <a:pPr algn="ctr"/>
            <a:r>
              <a:rPr lang="pt-BR" sz="1800" dirty="0">
                <a:latin typeface="Futura Bk BT" panose="020B0502020204020303"/>
                <a:ea typeface="Tahoma" panose="020B0604030504040204" pitchFamily="34" charset="0"/>
                <a:cs typeface="Tahoma" panose="020B0604030504040204" pitchFamily="34" charset="0"/>
              </a:rPr>
              <a:t>matrícula:20230001</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15/10/2017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28" name="Seta: para a Direita 27">
            <a:extLst>
              <a:ext uri="{FF2B5EF4-FFF2-40B4-BE49-F238E27FC236}">
                <a16:creationId xmlns:a16="http://schemas.microsoft.com/office/drawing/2014/main" id="{87EF16FB-08F9-100E-1C64-FA7FF3B83534}"/>
              </a:ext>
            </a:extLst>
          </p:cNvPr>
          <p:cNvSpPr/>
          <p:nvPr/>
        </p:nvSpPr>
        <p:spPr>
          <a:xfrm rot="2756783">
            <a:off x="21873762" y="5119002"/>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Seta: para a Direita 28">
            <a:extLst>
              <a:ext uri="{FF2B5EF4-FFF2-40B4-BE49-F238E27FC236}">
                <a16:creationId xmlns:a16="http://schemas.microsoft.com/office/drawing/2014/main" id="{68F80813-1094-8A05-AF51-4B95F5A8BD13}"/>
              </a:ext>
            </a:extLst>
          </p:cNvPr>
          <p:cNvSpPr/>
          <p:nvPr/>
        </p:nvSpPr>
        <p:spPr>
          <a:xfrm rot="5614714">
            <a:off x="18341617" y="5208536"/>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 name="TextBox 8">
            <a:extLst>
              <a:ext uri="{FF2B5EF4-FFF2-40B4-BE49-F238E27FC236}">
                <a16:creationId xmlns:a16="http://schemas.microsoft.com/office/drawing/2014/main" id="{394F84C0-19D5-2AFD-2A45-9705703BD709}"/>
              </a:ext>
            </a:extLst>
          </p:cNvPr>
          <p:cNvSpPr txBox="1"/>
          <p:nvPr/>
        </p:nvSpPr>
        <p:spPr>
          <a:xfrm>
            <a:off x="16457050" y="9479047"/>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João</a:t>
            </a:r>
          </a:p>
          <a:p>
            <a:pPr algn="ctr"/>
            <a:r>
              <a:rPr lang="pt-BR" sz="1800" dirty="0">
                <a:latin typeface="Futura Bk BT" panose="020B0502020204020303"/>
                <a:ea typeface="Tahoma" panose="020B0604030504040204" pitchFamily="34" charset="0"/>
                <a:cs typeface="Tahoma" panose="020B0604030504040204" pitchFamily="34" charset="0"/>
              </a:rPr>
              <a:t>matrícula:20230002</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10/08/2017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31" name="TextBox 8">
            <a:extLst>
              <a:ext uri="{FF2B5EF4-FFF2-40B4-BE49-F238E27FC236}">
                <a16:creationId xmlns:a16="http://schemas.microsoft.com/office/drawing/2014/main" id="{9BCCDACE-EDE1-2098-AA46-836A22CB9248}"/>
              </a:ext>
            </a:extLst>
          </p:cNvPr>
          <p:cNvSpPr txBox="1"/>
          <p:nvPr/>
        </p:nvSpPr>
        <p:spPr>
          <a:xfrm>
            <a:off x="20245434" y="9530703"/>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Lia</a:t>
            </a:r>
          </a:p>
          <a:p>
            <a:pPr algn="ctr"/>
            <a:r>
              <a:rPr lang="pt-BR" sz="1800" dirty="0">
                <a:latin typeface="Futura Bk BT" panose="020B0502020204020303"/>
                <a:ea typeface="Tahoma" panose="020B0604030504040204" pitchFamily="34" charset="0"/>
                <a:cs typeface="Tahoma" panose="020B0604030504040204" pitchFamily="34" charset="0"/>
              </a:rPr>
              <a:t>matrícula:20230003</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20/12/2017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5" name="Rectangle 6">
            <a:extLst>
              <a:ext uri="{FF2B5EF4-FFF2-40B4-BE49-F238E27FC236}">
                <a16:creationId xmlns:a16="http://schemas.microsoft.com/office/drawing/2014/main" id="{DF0D052A-10F8-6294-85AA-BBA17487A8F1}"/>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F7F36F0A-0920-5646-90C3-94E15546A7F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534AC928-927D-D872-6A72-835C06C591BF}"/>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78486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Criando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a:extLst>
              <a:ext uri="{FF2B5EF4-FFF2-40B4-BE49-F238E27FC236}">
                <a16:creationId xmlns:a16="http://schemas.microsoft.com/office/drawing/2014/main" id="{51588C73-EC01-C2B7-8E5A-E2773DF8FD53}"/>
              </a:ext>
            </a:extLst>
          </p:cNvPr>
          <p:cNvPicPr>
            <a:picLocks noChangeAspect="1"/>
          </p:cNvPicPr>
          <p:nvPr/>
        </p:nvPicPr>
        <p:blipFill>
          <a:blip r:embed="rId4"/>
          <a:stretch>
            <a:fillRect/>
          </a:stretch>
        </p:blipFill>
        <p:spPr>
          <a:xfrm>
            <a:off x="2964999" y="5526908"/>
            <a:ext cx="17812912" cy="6561303"/>
          </a:xfrm>
          <a:prstGeom prst="rect">
            <a:avLst/>
          </a:prstGeom>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4524315"/>
          </a:xfrm>
          <a:prstGeom prst="rect">
            <a:avLst/>
          </a:prstGeom>
          <a:noFill/>
        </p:spPr>
        <p:txBody>
          <a:bodyPr wrap="square" numCol="1" rtlCol="0">
            <a:spAutoFit/>
          </a:bodyPr>
          <a:lstStyle/>
          <a:p>
            <a:pPr marL="571500" indent="-571500">
              <a:buFont typeface="Wingdings" panose="05000000000000000000" pitchFamily="2" charset="2"/>
              <a:buChar char="§"/>
            </a:pPr>
            <a:r>
              <a:rPr lang="pt-BR" sz="4800" dirty="0">
                <a:latin typeface="Futura Bk BT" panose="020B0502020204020303"/>
              </a:rPr>
              <a:t>Criar o objeto “pessoa” em Javascript  utilizando a </a:t>
            </a:r>
            <a:r>
              <a:rPr lang="pt-BR" sz="4800" dirty="0" err="1">
                <a:latin typeface="Futura Bk BT" panose="020B0502020204020303"/>
              </a:rPr>
              <a:t>tag</a:t>
            </a:r>
            <a:r>
              <a:rPr lang="pt-BR" sz="4800" dirty="0">
                <a:latin typeface="Futura Bk BT" panose="020B0502020204020303"/>
              </a:rPr>
              <a:t> script, arquivo separado e no console. Imprimir no console, na caixa de diálogo – </a:t>
            </a:r>
            <a:r>
              <a:rPr lang="pt-BR" sz="4800" dirty="0" err="1">
                <a:latin typeface="Futura Bk BT" panose="020B0502020204020303"/>
              </a:rPr>
              <a:t>Alert</a:t>
            </a:r>
            <a:r>
              <a:rPr lang="pt-BR" sz="4800" dirty="0">
                <a:latin typeface="Futura Bk BT" panose="020B0502020204020303"/>
              </a:rPr>
              <a:t> e no HTML.</a:t>
            </a:r>
          </a:p>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Rectangle 6">
            <a:extLst>
              <a:ext uri="{FF2B5EF4-FFF2-40B4-BE49-F238E27FC236}">
                <a16:creationId xmlns:a16="http://schemas.microsoft.com/office/drawing/2014/main" id="{2871CF41-591A-9B58-C596-50125E8AD70D}"/>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553D3EDE-C093-1B59-B592-25C0E27021FB}"/>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18B1BC25-5572-8AB1-0C65-0303EB46617A}"/>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68621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Criando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E85B2579-F7EF-E32E-74F2-3F74180AFC9E}"/>
              </a:ext>
            </a:extLst>
          </p:cNvPr>
          <p:cNvPicPr>
            <a:picLocks noChangeAspect="1"/>
          </p:cNvPicPr>
          <p:nvPr/>
        </p:nvPicPr>
        <p:blipFill>
          <a:blip r:embed="rId4"/>
          <a:stretch>
            <a:fillRect/>
          </a:stretch>
        </p:blipFill>
        <p:spPr>
          <a:xfrm>
            <a:off x="10740440" y="3062587"/>
            <a:ext cx="12624887" cy="9345202"/>
          </a:xfrm>
          <a:prstGeom prst="rect">
            <a:avLst/>
          </a:prstGeom>
        </p:spPr>
      </p:pic>
      <p:sp>
        <p:nvSpPr>
          <p:cNvPr id="7" name="CaixaDeTexto 6">
            <a:extLst>
              <a:ext uri="{FF2B5EF4-FFF2-40B4-BE49-F238E27FC236}">
                <a16:creationId xmlns:a16="http://schemas.microsoft.com/office/drawing/2014/main" id="{AEF76070-A8B5-9C58-AE52-E8FF7F666E21}"/>
              </a:ext>
            </a:extLst>
          </p:cNvPr>
          <p:cNvSpPr txBox="1"/>
          <p:nvPr/>
        </p:nvSpPr>
        <p:spPr>
          <a:xfrm>
            <a:off x="1389647" y="2736761"/>
            <a:ext cx="7922795" cy="507831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Página HTML contendo o objeto pessoa dentro a TAG &lt;script&gt; e imprimindo o valor de IMC em 3 formas.</a:t>
            </a:r>
          </a:p>
        </p:txBody>
      </p:sp>
      <p:sp>
        <p:nvSpPr>
          <p:cNvPr id="2" name="Rectangle 6">
            <a:extLst>
              <a:ext uri="{FF2B5EF4-FFF2-40B4-BE49-F238E27FC236}">
                <a16:creationId xmlns:a16="http://schemas.microsoft.com/office/drawing/2014/main" id="{AD4B88E7-4A17-5AB3-34BE-CE21430DCDBA}"/>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BE61EE86-33BC-68E4-672B-9C7AC064393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B8FEAE8B-7323-62CD-5962-5DC442BC7BBC}"/>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8520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617BEB27-B096-6782-C170-BE7F06EE6091}"/>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E697FD46-6243-845A-D223-3516E0B004AF}"/>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CB04ACA9-BB5D-5A0E-0FA0-E51C17B03192}"/>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
        <p:nvSpPr>
          <p:cNvPr id="15" name="TextBox 8">
            <a:extLst>
              <a:ext uri="{FF2B5EF4-FFF2-40B4-BE49-F238E27FC236}">
                <a16:creationId xmlns:a16="http://schemas.microsoft.com/office/drawing/2014/main" id="{993DA465-4DF8-80CC-A044-A47DFB8CC5CE}"/>
              </a:ext>
            </a:extLst>
          </p:cNvPr>
          <p:cNvSpPr txBox="1"/>
          <p:nvPr/>
        </p:nvSpPr>
        <p:spPr>
          <a:xfrm>
            <a:off x="6981367" y="2905531"/>
            <a:ext cx="16063181" cy="9325630"/>
          </a:xfrm>
          <a:prstGeom prst="rect">
            <a:avLst/>
          </a:prstGeom>
          <a:noFill/>
        </p:spPr>
        <p:txBody>
          <a:bodyPr wrap="square" rtlCol="0">
            <a:spAutoFit/>
          </a:bodyPr>
          <a:lstStyle/>
          <a:p>
            <a:pPr algn="just"/>
            <a:r>
              <a:rPr lang="pt-BR" sz="4000" dirty="0">
                <a:latin typeface="Futura Bk BT" panose="020B0502020204020303"/>
              </a:rPr>
              <a:t>Na ferramenta VSCODE, faça o seguinte:</a:t>
            </a:r>
          </a:p>
          <a:p>
            <a:pPr algn="just"/>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Crie uma nova pasta de trabalho via Windows Explorer (pode ter qualquer nome);</a:t>
            </a:r>
          </a:p>
          <a:p>
            <a:pPr marL="914400" indent="-914400">
              <a:buFont typeface="+mj-lt"/>
              <a:buAutoNum type="arabicParenR"/>
            </a:pPr>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Abra o VSCODE e seleciona a pasta de trabalho criada;</a:t>
            </a:r>
          </a:p>
          <a:p>
            <a:pPr marL="914400" indent="-914400">
              <a:buFont typeface="+mj-lt"/>
              <a:buAutoNum type="arabicParenR"/>
            </a:pPr>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Crie o arquivo aula04.html e imc.js;</a:t>
            </a:r>
          </a:p>
          <a:p>
            <a:pPr marL="914400" indent="-914400">
              <a:buFont typeface="+mj-lt"/>
              <a:buAutoNum type="arabicParenR"/>
            </a:pPr>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Capture o código da formulário HTML da aula04 na página do professor;</a:t>
            </a:r>
          </a:p>
          <a:p>
            <a:pPr marL="914400" indent="-914400">
              <a:buFont typeface="+mj-lt"/>
              <a:buAutoNum type="arabicParenR"/>
            </a:pPr>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Analise o código;</a:t>
            </a:r>
          </a:p>
          <a:p>
            <a:pPr marL="914400" indent="-914400">
              <a:buFont typeface="+mj-lt"/>
              <a:buAutoNum type="arabicParenR"/>
            </a:pPr>
            <a:endParaRPr lang="pt-BR" sz="4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4000" dirty="0">
                <a:latin typeface="Futura Bk BT" panose="020B0502020204020303"/>
                <a:ea typeface="Tahoma" panose="020B0604030504040204" pitchFamily="34" charset="0"/>
                <a:cs typeface="Tahoma" panose="020B0604030504040204" pitchFamily="34" charset="0"/>
              </a:rPr>
              <a:t>Inclua o código JS do slide seguinte no arquivo imc.js.</a:t>
            </a:r>
          </a:p>
        </p:txBody>
      </p:sp>
      <p:pic>
        <p:nvPicPr>
          <p:cNvPr id="16" name="Picture 2" descr="Vetores e ilustrações de Aluno computador para download gratuito | Freepik">
            <a:extLst>
              <a:ext uri="{FF2B5EF4-FFF2-40B4-BE49-F238E27FC236}">
                <a16:creationId xmlns:a16="http://schemas.microsoft.com/office/drawing/2014/main" id="{D7280F3F-A1AE-9C03-F3AD-4D96013F3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387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Relacionado HTML e JS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AEF76070-A8B5-9C58-AE52-E8FF7F666E21}"/>
              </a:ext>
            </a:extLst>
          </p:cNvPr>
          <p:cNvSpPr txBox="1"/>
          <p:nvPr/>
        </p:nvSpPr>
        <p:spPr>
          <a:xfrm>
            <a:off x="1389647" y="2736761"/>
            <a:ext cx="8965315" cy="258532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O objeto JS acessa os dados do formulário HTML</a:t>
            </a:r>
          </a:p>
        </p:txBody>
      </p:sp>
      <p:sp>
        <p:nvSpPr>
          <p:cNvPr id="2" name="Rectangle 6">
            <a:extLst>
              <a:ext uri="{FF2B5EF4-FFF2-40B4-BE49-F238E27FC236}">
                <a16:creationId xmlns:a16="http://schemas.microsoft.com/office/drawing/2014/main" id="{AD4B88E7-4A17-5AB3-34BE-CE21430DCDBA}"/>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BE61EE86-33BC-68E4-672B-9C7AC064393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B8FEAE8B-7323-62CD-5962-5DC442BC7BBC}"/>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13" name="Imagem 12">
            <a:extLst>
              <a:ext uri="{FF2B5EF4-FFF2-40B4-BE49-F238E27FC236}">
                <a16:creationId xmlns:a16="http://schemas.microsoft.com/office/drawing/2014/main" id="{7A3FD45F-C70D-AAAB-C07C-8E8B2E288BD1}"/>
              </a:ext>
            </a:extLst>
          </p:cNvPr>
          <p:cNvPicPr>
            <a:picLocks noChangeAspect="1"/>
          </p:cNvPicPr>
          <p:nvPr/>
        </p:nvPicPr>
        <p:blipFill>
          <a:blip r:embed="rId4"/>
          <a:stretch>
            <a:fillRect/>
          </a:stretch>
        </p:blipFill>
        <p:spPr>
          <a:xfrm>
            <a:off x="9546959" y="2630142"/>
            <a:ext cx="13997071" cy="10137102"/>
          </a:xfrm>
          <a:prstGeom prst="rect">
            <a:avLst/>
          </a:prstGeom>
        </p:spPr>
      </p:pic>
    </p:spTree>
    <p:extLst>
      <p:ext uri="{BB962C8B-B14F-4D97-AF65-F5344CB8AC3E}">
        <p14:creationId xmlns:p14="http://schemas.microsoft.com/office/powerpoint/2010/main" val="238685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13352</TotalTime>
  <Words>2916</Words>
  <Application>Microsoft Office PowerPoint</Application>
  <PresentationFormat>Personalizar</PresentationFormat>
  <Paragraphs>372</Paragraphs>
  <Slides>29</Slides>
  <Notes>28</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29</vt:i4>
      </vt:variant>
    </vt:vector>
  </HeadingPairs>
  <TitlesOfParts>
    <vt:vector size="36"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512</cp:revision>
  <cp:lastPrinted>2022-06-11T19:51:40Z</cp:lastPrinted>
  <dcterms:created xsi:type="dcterms:W3CDTF">2014-09-26T10:57:37Z</dcterms:created>
  <dcterms:modified xsi:type="dcterms:W3CDTF">2024-03-10T15:14:24Z</dcterms:modified>
</cp:coreProperties>
</file>