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65" r:id="rId2"/>
    <p:sldId id="563" r:id="rId3"/>
    <p:sldId id="562" r:id="rId4"/>
    <p:sldId id="566" r:id="rId5"/>
    <p:sldId id="580" r:id="rId6"/>
    <p:sldId id="573" r:id="rId7"/>
    <p:sldId id="581" r:id="rId8"/>
    <p:sldId id="582" r:id="rId9"/>
    <p:sldId id="570" r:id="rId10"/>
    <p:sldId id="571" r:id="rId11"/>
    <p:sldId id="574" r:id="rId12"/>
    <p:sldId id="575" r:id="rId13"/>
    <p:sldId id="576" r:id="rId14"/>
    <p:sldId id="586" r:id="rId15"/>
    <p:sldId id="587" r:id="rId16"/>
    <p:sldId id="588" r:id="rId17"/>
    <p:sldId id="589" r:id="rId18"/>
    <p:sldId id="590" r:id="rId19"/>
    <p:sldId id="585" r:id="rId20"/>
    <p:sldId id="578" r:id="rId21"/>
    <p:sldId id="592" r:id="rId22"/>
    <p:sldId id="579" r:id="rId23"/>
    <p:sldId id="520" r:id="rId24"/>
    <p:sldId id="524" r:id="rId25"/>
    <p:sldId id="526" r:id="rId26"/>
    <p:sldId id="525" r:id="rId27"/>
    <p:sldId id="527" r:id="rId28"/>
    <p:sldId id="528" r:id="rId29"/>
    <p:sldId id="529" r:id="rId30"/>
    <p:sldId id="530" r:id="rId31"/>
    <p:sldId id="531" r:id="rId32"/>
    <p:sldId id="532" r:id="rId33"/>
    <p:sldId id="533" r:id="rId34"/>
    <p:sldId id="534" r:id="rId35"/>
    <p:sldId id="535" r:id="rId36"/>
    <p:sldId id="536" r:id="rId37"/>
    <p:sldId id="537" r:id="rId38"/>
    <p:sldId id="538" r:id="rId39"/>
    <p:sldId id="539" r:id="rId40"/>
    <p:sldId id="540" r:id="rId41"/>
    <p:sldId id="542" r:id="rId42"/>
    <p:sldId id="490" r:id="rId43"/>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CC"/>
    <a:srgbClr val="000000"/>
    <a:srgbClr val="FF0506"/>
    <a:srgbClr val="FECD04"/>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708" autoAdjust="0"/>
  </p:normalViewPr>
  <p:slideViewPr>
    <p:cSldViewPr snapToGrid="0">
      <p:cViewPr varScale="1">
        <p:scale>
          <a:sx n="39" d="100"/>
          <a:sy n="39" d="100"/>
        </p:scale>
        <p:origin x="2034" y="3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1A47C5-07F5-46E6-8EDA-8C592C77DDF3}"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pt-BR"/>
        </a:p>
      </dgm:t>
    </dgm:pt>
    <dgm:pt modelId="{EA49C656-740C-4759-864A-E74714081023}">
      <dgm:prSet phldrT="[Texto]"/>
      <dgm:spPr/>
      <dgm:t>
        <a:bodyPr/>
        <a:lstStyle/>
        <a:p>
          <a:r>
            <a:rPr lang="pt-BR" dirty="0"/>
            <a:t>1. Análise de Domínio</a:t>
          </a:r>
        </a:p>
      </dgm:t>
    </dgm:pt>
    <dgm:pt modelId="{0113DC2B-F7E4-4C75-8D84-0E8B32DF6B3C}" type="parTrans" cxnId="{09BDC9B8-DDCA-4CA2-ABAF-E1AADB9CE2B2}">
      <dgm:prSet/>
      <dgm:spPr/>
      <dgm:t>
        <a:bodyPr/>
        <a:lstStyle/>
        <a:p>
          <a:endParaRPr lang="pt-BR"/>
        </a:p>
      </dgm:t>
    </dgm:pt>
    <dgm:pt modelId="{05F1DB1F-BD0F-4AC3-A5B4-B40329A863F1}" type="sibTrans" cxnId="{09BDC9B8-DDCA-4CA2-ABAF-E1AADB9CE2B2}">
      <dgm:prSet/>
      <dgm:spPr/>
      <dgm:t>
        <a:bodyPr/>
        <a:lstStyle/>
        <a:p>
          <a:endParaRPr lang="pt-BR"/>
        </a:p>
      </dgm:t>
    </dgm:pt>
    <dgm:pt modelId="{D603E67C-4D32-4224-993A-057188619935}">
      <dgm:prSet phldrT="[Texto]"/>
      <dgm:spPr/>
      <dgm:t>
        <a:bodyPr/>
        <a:lstStyle/>
        <a:p>
          <a:r>
            <a:rPr lang="pt-BR" dirty="0"/>
            <a:t>2. Abstração</a:t>
          </a:r>
        </a:p>
      </dgm:t>
    </dgm:pt>
    <dgm:pt modelId="{C612670F-9136-4236-ACEA-88815E017E83}" type="parTrans" cxnId="{721AB894-E848-4E9E-8180-8E594F268A24}">
      <dgm:prSet/>
      <dgm:spPr/>
      <dgm:t>
        <a:bodyPr/>
        <a:lstStyle/>
        <a:p>
          <a:endParaRPr lang="pt-BR"/>
        </a:p>
      </dgm:t>
    </dgm:pt>
    <dgm:pt modelId="{05543A34-69D5-47B4-87A6-18600448E231}" type="sibTrans" cxnId="{721AB894-E848-4E9E-8180-8E594F268A24}">
      <dgm:prSet/>
      <dgm:spPr/>
      <dgm:t>
        <a:bodyPr/>
        <a:lstStyle/>
        <a:p>
          <a:endParaRPr lang="pt-BR"/>
        </a:p>
      </dgm:t>
    </dgm:pt>
    <dgm:pt modelId="{92D310F2-72D0-4D04-A281-66FE72F5EE0F}">
      <dgm:prSet phldrT="[Texto]"/>
      <dgm:spPr/>
      <dgm:t>
        <a:bodyPr/>
        <a:lstStyle/>
        <a:p>
          <a:r>
            <a:rPr lang="pt-BR" dirty="0"/>
            <a:t>3. Modelagem</a:t>
          </a:r>
        </a:p>
      </dgm:t>
    </dgm:pt>
    <dgm:pt modelId="{716C5D54-8B1B-4734-A690-643EDFA242CE}" type="parTrans" cxnId="{92B32216-F5FD-4A8A-806C-E5A78DA31927}">
      <dgm:prSet/>
      <dgm:spPr/>
      <dgm:t>
        <a:bodyPr/>
        <a:lstStyle/>
        <a:p>
          <a:endParaRPr lang="pt-BR"/>
        </a:p>
      </dgm:t>
    </dgm:pt>
    <dgm:pt modelId="{D2EA4621-F741-4E2C-977F-EAEFBE25C9AB}" type="sibTrans" cxnId="{92B32216-F5FD-4A8A-806C-E5A78DA31927}">
      <dgm:prSet/>
      <dgm:spPr/>
      <dgm:t>
        <a:bodyPr/>
        <a:lstStyle/>
        <a:p>
          <a:endParaRPr lang="pt-BR"/>
        </a:p>
      </dgm:t>
    </dgm:pt>
    <dgm:pt modelId="{53BDD155-C30E-43B0-B57E-9F885554A447}">
      <dgm:prSet phldrT="[Texto]"/>
      <dgm:spPr/>
      <dgm:t>
        <a:bodyPr/>
        <a:lstStyle/>
        <a:p>
          <a:r>
            <a:rPr lang="pt-BR" dirty="0"/>
            <a:t>4. Representação</a:t>
          </a:r>
        </a:p>
      </dgm:t>
    </dgm:pt>
    <dgm:pt modelId="{D3968903-3080-4A61-BB86-C786A5DFEAA5}" type="parTrans" cxnId="{D3C6AEE3-85A0-4536-B75E-D6B744C5A335}">
      <dgm:prSet/>
      <dgm:spPr/>
      <dgm:t>
        <a:bodyPr/>
        <a:lstStyle/>
        <a:p>
          <a:endParaRPr lang="pt-BR"/>
        </a:p>
      </dgm:t>
    </dgm:pt>
    <dgm:pt modelId="{C9CE2CB7-63BF-4486-973A-0BFFF1A34DEA}" type="sibTrans" cxnId="{D3C6AEE3-85A0-4536-B75E-D6B744C5A335}">
      <dgm:prSet/>
      <dgm:spPr/>
      <dgm:t>
        <a:bodyPr/>
        <a:lstStyle/>
        <a:p>
          <a:endParaRPr lang="pt-BR"/>
        </a:p>
      </dgm:t>
    </dgm:pt>
    <dgm:pt modelId="{CDAE4F0A-B765-44F5-9850-3AFD86B61637}" type="pres">
      <dgm:prSet presAssocID="{4B1A47C5-07F5-46E6-8EDA-8C592C77DDF3}" presName="cycle" presStyleCnt="0">
        <dgm:presLayoutVars>
          <dgm:dir/>
          <dgm:resizeHandles val="exact"/>
        </dgm:presLayoutVars>
      </dgm:prSet>
      <dgm:spPr/>
    </dgm:pt>
    <dgm:pt modelId="{F0424E1C-6F9D-4471-B33A-7A76018EFBD6}" type="pres">
      <dgm:prSet presAssocID="{EA49C656-740C-4759-864A-E74714081023}" presName="node" presStyleLbl="node1" presStyleIdx="0" presStyleCnt="4" custScaleX="164331">
        <dgm:presLayoutVars>
          <dgm:bulletEnabled val="1"/>
        </dgm:presLayoutVars>
      </dgm:prSet>
      <dgm:spPr/>
    </dgm:pt>
    <dgm:pt modelId="{CC11FFE9-A8C3-48BC-86EE-54B1DD19B38C}" type="pres">
      <dgm:prSet presAssocID="{EA49C656-740C-4759-864A-E74714081023}" presName="spNode" presStyleCnt="0"/>
      <dgm:spPr/>
    </dgm:pt>
    <dgm:pt modelId="{B40E61A0-CA1B-472E-8195-AA02E63C66BF}" type="pres">
      <dgm:prSet presAssocID="{05F1DB1F-BD0F-4AC3-A5B4-B40329A863F1}" presName="sibTrans" presStyleLbl="sibTrans1D1" presStyleIdx="0" presStyleCnt="4"/>
      <dgm:spPr/>
    </dgm:pt>
    <dgm:pt modelId="{16E87BDC-751B-4760-B23F-20E05B87019F}" type="pres">
      <dgm:prSet presAssocID="{D603E67C-4D32-4224-993A-057188619935}" presName="node" presStyleLbl="node1" presStyleIdx="1" presStyleCnt="4" custScaleX="152825">
        <dgm:presLayoutVars>
          <dgm:bulletEnabled val="1"/>
        </dgm:presLayoutVars>
      </dgm:prSet>
      <dgm:spPr/>
    </dgm:pt>
    <dgm:pt modelId="{215DE4E9-6C3B-463F-82D0-735A3400725E}" type="pres">
      <dgm:prSet presAssocID="{D603E67C-4D32-4224-993A-057188619935}" presName="spNode" presStyleCnt="0"/>
      <dgm:spPr/>
    </dgm:pt>
    <dgm:pt modelId="{BEAF56A7-A676-43B5-97B3-C8E7310B6926}" type="pres">
      <dgm:prSet presAssocID="{05543A34-69D5-47B4-87A6-18600448E231}" presName="sibTrans" presStyleLbl="sibTrans1D1" presStyleIdx="1" presStyleCnt="4"/>
      <dgm:spPr/>
    </dgm:pt>
    <dgm:pt modelId="{6B3F9C6D-D9D9-426A-96DD-1415B9B49E70}" type="pres">
      <dgm:prSet presAssocID="{92D310F2-72D0-4D04-A281-66FE72F5EE0F}" presName="node" presStyleLbl="node1" presStyleIdx="2" presStyleCnt="4" custScaleX="165972">
        <dgm:presLayoutVars>
          <dgm:bulletEnabled val="1"/>
        </dgm:presLayoutVars>
      </dgm:prSet>
      <dgm:spPr/>
    </dgm:pt>
    <dgm:pt modelId="{FCC1A957-6C9F-41D1-9B57-D202009D4935}" type="pres">
      <dgm:prSet presAssocID="{92D310F2-72D0-4D04-A281-66FE72F5EE0F}" presName="spNode" presStyleCnt="0"/>
      <dgm:spPr/>
    </dgm:pt>
    <dgm:pt modelId="{261B2522-78BF-40D5-8479-BF5A087CDCF4}" type="pres">
      <dgm:prSet presAssocID="{D2EA4621-F741-4E2C-977F-EAEFBE25C9AB}" presName="sibTrans" presStyleLbl="sibTrans1D1" presStyleIdx="2" presStyleCnt="4"/>
      <dgm:spPr/>
    </dgm:pt>
    <dgm:pt modelId="{AA6396B1-C3C5-4DED-8A7A-197AA7381920}" type="pres">
      <dgm:prSet presAssocID="{53BDD155-C30E-43B0-B57E-9F885554A447}" presName="node" presStyleLbl="node1" presStyleIdx="3" presStyleCnt="4" custScaleX="150915">
        <dgm:presLayoutVars>
          <dgm:bulletEnabled val="1"/>
        </dgm:presLayoutVars>
      </dgm:prSet>
      <dgm:spPr/>
    </dgm:pt>
    <dgm:pt modelId="{D1DA4901-D860-4C2C-B1B7-E2B26541BF36}" type="pres">
      <dgm:prSet presAssocID="{53BDD155-C30E-43B0-B57E-9F885554A447}" presName="spNode" presStyleCnt="0"/>
      <dgm:spPr/>
    </dgm:pt>
    <dgm:pt modelId="{B3909FDE-4BA5-43AB-903C-043E7BC06089}" type="pres">
      <dgm:prSet presAssocID="{C9CE2CB7-63BF-4486-973A-0BFFF1A34DEA}" presName="sibTrans" presStyleLbl="sibTrans1D1" presStyleIdx="3" presStyleCnt="4"/>
      <dgm:spPr/>
    </dgm:pt>
  </dgm:ptLst>
  <dgm:cxnLst>
    <dgm:cxn modelId="{C5CA1807-9BBC-44B9-8C33-F9C5FFE789BC}" type="presOf" srcId="{EA49C656-740C-4759-864A-E74714081023}" destId="{F0424E1C-6F9D-4471-B33A-7A76018EFBD6}" srcOrd="0" destOrd="0" presId="urn:microsoft.com/office/officeart/2005/8/layout/cycle5"/>
    <dgm:cxn modelId="{92B32216-F5FD-4A8A-806C-E5A78DA31927}" srcId="{4B1A47C5-07F5-46E6-8EDA-8C592C77DDF3}" destId="{92D310F2-72D0-4D04-A281-66FE72F5EE0F}" srcOrd="2" destOrd="0" parTransId="{716C5D54-8B1B-4734-A690-643EDFA242CE}" sibTransId="{D2EA4621-F741-4E2C-977F-EAEFBE25C9AB}"/>
    <dgm:cxn modelId="{7B19EC1A-AF8A-4EB1-9C25-6813703138AE}" type="presOf" srcId="{D2EA4621-F741-4E2C-977F-EAEFBE25C9AB}" destId="{261B2522-78BF-40D5-8479-BF5A087CDCF4}" srcOrd="0" destOrd="0" presId="urn:microsoft.com/office/officeart/2005/8/layout/cycle5"/>
    <dgm:cxn modelId="{DA8D0A26-7727-4068-9754-0280E081FA47}" type="presOf" srcId="{05F1DB1F-BD0F-4AC3-A5B4-B40329A863F1}" destId="{B40E61A0-CA1B-472E-8195-AA02E63C66BF}" srcOrd="0" destOrd="0" presId="urn:microsoft.com/office/officeart/2005/8/layout/cycle5"/>
    <dgm:cxn modelId="{4207A264-2E83-480A-AEE7-1A2BD8103BAF}" type="presOf" srcId="{05543A34-69D5-47B4-87A6-18600448E231}" destId="{BEAF56A7-A676-43B5-97B3-C8E7310B6926}" srcOrd="0" destOrd="0" presId="urn:microsoft.com/office/officeart/2005/8/layout/cycle5"/>
    <dgm:cxn modelId="{7FED8787-B25A-4788-B20F-2EAB79B001AF}" type="presOf" srcId="{53BDD155-C30E-43B0-B57E-9F885554A447}" destId="{AA6396B1-C3C5-4DED-8A7A-197AA7381920}" srcOrd="0" destOrd="0" presId="urn:microsoft.com/office/officeart/2005/8/layout/cycle5"/>
    <dgm:cxn modelId="{721AB894-E848-4E9E-8180-8E594F268A24}" srcId="{4B1A47C5-07F5-46E6-8EDA-8C592C77DDF3}" destId="{D603E67C-4D32-4224-993A-057188619935}" srcOrd="1" destOrd="0" parTransId="{C612670F-9136-4236-ACEA-88815E017E83}" sibTransId="{05543A34-69D5-47B4-87A6-18600448E231}"/>
    <dgm:cxn modelId="{914F43A9-CF01-44C8-9A77-646B7A9F6AA2}" type="presOf" srcId="{D603E67C-4D32-4224-993A-057188619935}" destId="{16E87BDC-751B-4760-B23F-20E05B87019F}" srcOrd="0" destOrd="0" presId="urn:microsoft.com/office/officeart/2005/8/layout/cycle5"/>
    <dgm:cxn modelId="{09BDC9B8-DDCA-4CA2-ABAF-E1AADB9CE2B2}" srcId="{4B1A47C5-07F5-46E6-8EDA-8C592C77DDF3}" destId="{EA49C656-740C-4759-864A-E74714081023}" srcOrd="0" destOrd="0" parTransId="{0113DC2B-F7E4-4C75-8D84-0E8B32DF6B3C}" sibTransId="{05F1DB1F-BD0F-4AC3-A5B4-B40329A863F1}"/>
    <dgm:cxn modelId="{69048CD4-603A-407B-A245-BFBB5A8D6DAE}" type="presOf" srcId="{92D310F2-72D0-4D04-A281-66FE72F5EE0F}" destId="{6B3F9C6D-D9D9-426A-96DD-1415B9B49E70}" srcOrd="0" destOrd="0" presId="urn:microsoft.com/office/officeart/2005/8/layout/cycle5"/>
    <dgm:cxn modelId="{CA8FC0DC-F905-4391-935D-211595FE1AC2}" type="presOf" srcId="{C9CE2CB7-63BF-4486-973A-0BFFF1A34DEA}" destId="{B3909FDE-4BA5-43AB-903C-043E7BC06089}" srcOrd="0" destOrd="0" presId="urn:microsoft.com/office/officeart/2005/8/layout/cycle5"/>
    <dgm:cxn modelId="{D3C6AEE3-85A0-4536-B75E-D6B744C5A335}" srcId="{4B1A47C5-07F5-46E6-8EDA-8C592C77DDF3}" destId="{53BDD155-C30E-43B0-B57E-9F885554A447}" srcOrd="3" destOrd="0" parTransId="{D3968903-3080-4A61-BB86-C786A5DFEAA5}" sibTransId="{C9CE2CB7-63BF-4486-973A-0BFFF1A34DEA}"/>
    <dgm:cxn modelId="{09989CE8-9575-4E6A-B7C0-9B00C727CCB3}" type="presOf" srcId="{4B1A47C5-07F5-46E6-8EDA-8C592C77DDF3}" destId="{CDAE4F0A-B765-44F5-9850-3AFD86B61637}" srcOrd="0" destOrd="0" presId="urn:microsoft.com/office/officeart/2005/8/layout/cycle5"/>
    <dgm:cxn modelId="{AA9FE9B8-D5E1-4135-B22B-B4E2BD9D183E}" type="presParOf" srcId="{CDAE4F0A-B765-44F5-9850-3AFD86B61637}" destId="{F0424E1C-6F9D-4471-B33A-7A76018EFBD6}" srcOrd="0" destOrd="0" presId="urn:microsoft.com/office/officeart/2005/8/layout/cycle5"/>
    <dgm:cxn modelId="{CBF8EDEA-BCEB-46CF-8D5A-8C83794F1A5D}" type="presParOf" srcId="{CDAE4F0A-B765-44F5-9850-3AFD86B61637}" destId="{CC11FFE9-A8C3-48BC-86EE-54B1DD19B38C}" srcOrd="1" destOrd="0" presId="urn:microsoft.com/office/officeart/2005/8/layout/cycle5"/>
    <dgm:cxn modelId="{412A7CBD-CE1B-4D23-A2ED-2587F6F0BB4D}" type="presParOf" srcId="{CDAE4F0A-B765-44F5-9850-3AFD86B61637}" destId="{B40E61A0-CA1B-472E-8195-AA02E63C66BF}" srcOrd="2" destOrd="0" presId="urn:microsoft.com/office/officeart/2005/8/layout/cycle5"/>
    <dgm:cxn modelId="{2A402ACE-0848-40DF-AFA9-5B32CC6E53AA}" type="presParOf" srcId="{CDAE4F0A-B765-44F5-9850-3AFD86B61637}" destId="{16E87BDC-751B-4760-B23F-20E05B87019F}" srcOrd="3" destOrd="0" presId="urn:microsoft.com/office/officeart/2005/8/layout/cycle5"/>
    <dgm:cxn modelId="{2A0ABBBC-62E1-48C0-A45B-6E47BE2201E9}" type="presParOf" srcId="{CDAE4F0A-B765-44F5-9850-3AFD86B61637}" destId="{215DE4E9-6C3B-463F-82D0-735A3400725E}" srcOrd="4" destOrd="0" presId="urn:microsoft.com/office/officeart/2005/8/layout/cycle5"/>
    <dgm:cxn modelId="{8AB5C80F-3AE8-42F0-97DA-BAD0391F0F07}" type="presParOf" srcId="{CDAE4F0A-B765-44F5-9850-3AFD86B61637}" destId="{BEAF56A7-A676-43B5-97B3-C8E7310B6926}" srcOrd="5" destOrd="0" presId="urn:microsoft.com/office/officeart/2005/8/layout/cycle5"/>
    <dgm:cxn modelId="{A3D930A2-C1B3-49C7-A4FB-7851640E9D28}" type="presParOf" srcId="{CDAE4F0A-B765-44F5-9850-3AFD86B61637}" destId="{6B3F9C6D-D9D9-426A-96DD-1415B9B49E70}" srcOrd="6" destOrd="0" presId="urn:microsoft.com/office/officeart/2005/8/layout/cycle5"/>
    <dgm:cxn modelId="{5204A1BD-3147-42FB-B1D0-71B93B71269D}" type="presParOf" srcId="{CDAE4F0A-B765-44F5-9850-3AFD86B61637}" destId="{FCC1A957-6C9F-41D1-9B57-D202009D4935}" srcOrd="7" destOrd="0" presId="urn:microsoft.com/office/officeart/2005/8/layout/cycle5"/>
    <dgm:cxn modelId="{D049B8D8-1B61-46EB-886C-03B44464B28F}" type="presParOf" srcId="{CDAE4F0A-B765-44F5-9850-3AFD86B61637}" destId="{261B2522-78BF-40D5-8479-BF5A087CDCF4}" srcOrd="8" destOrd="0" presId="urn:microsoft.com/office/officeart/2005/8/layout/cycle5"/>
    <dgm:cxn modelId="{BF88E6C2-F838-44CA-9FF7-4226C14D2BA0}" type="presParOf" srcId="{CDAE4F0A-B765-44F5-9850-3AFD86B61637}" destId="{AA6396B1-C3C5-4DED-8A7A-197AA7381920}" srcOrd="9" destOrd="0" presId="urn:microsoft.com/office/officeart/2005/8/layout/cycle5"/>
    <dgm:cxn modelId="{FE6969B3-9204-44F3-88C1-DFC0CB1399C6}" type="presParOf" srcId="{CDAE4F0A-B765-44F5-9850-3AFD86B61637}" destId="{D1DA4901-D860-4C2C-B1B7-E2B26541BF36}" srcOrd="10" destOrd="0" presId="urn:microsoft.com/office/officeart/2005/8/layout/cycle5"/>
    <dgm:cxn modelId="{C56FA0A2-4DF6-4F9A-B476-026074EB4C33}" type="presParOf" srcId="{CDAE4F0A-B765-44F5-9850-3AFD86B61637}" destId="{B3909FDE-4BA5-43AB-903C-043E7BC06089}"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ABDEF3-AEB6-4B39-A080-F9FB01E82D23}" type="doc">
      <dgm:prSet loTypeId="urn:microsoft.com/office/officeart/2005/8/layout/hList1" loCatId="list" qsTypeId="urn:microsoft.com/office/officeart/2005/8/quickstyle/simple1" qsCatId="simple" csTypeId="urn:microsoft.com/office/officeart/2005/8/colors/accent3_2" csCatId="accent3" phldr="1"/>
      <dgm:spPr/>
      <dgm:t>
        <a:bodyPr/>
        <a:lstStyle/>
        <a:p>
          <a:endParaRPr lang="pt-BR"/>
        </a:p>
      </dgm:t>
    </dgm:pt>
    <dgm:pt modelId="{4E4E84A4-01DC-4480-9674-E953501260C1}">
      <dgm:prSet phldrT="[Texto]" custT="1"/>
      <dgm:spPr/>
      <dgm:t>
        <a:bodyPr/>
        <a:lstStyle/>
        <a:p>
          <a:r>
            <a:rPr lang="pt-BR" sz="5400" b="1" dirty="0" err="1">
              <a:latin typeface="Futura Bk BT" panose="020B0502020204020303"/>
            </a:rPr>
            <a:t>Primitive</a:t>
          </a:r>
          <a:r>
            <a:rPr lang="pt-BR" sz="5400" b="1" dirty="0">
              <a:latin typeface="Futura Bk BT" panose="020B0502020204020303"/>
            </a:rPr>
            <a:t> Data </a:t>
          </a:r>
          <a:r>
            <a:rPr lang="pt-BR" sz="5400" b="1" dirty="0" err="1">
              <a:latin typeface="Futura Bk BT" panose="020B0502020204020303"/>
            </a:rPr>
            <a:t>Types</a:t>
          </a:r>
          <a:endParaRPr lang="pt-BR" sz="5400" b="1" dirty="0">
            <a:latin typeface="Futura Bk BT" panose="020B0502020204020303"/>
          </a:endParaRPr>
        </a:p>
      </dgm:t>
    </dgm:pt>
    <dgm:pt modelId="{4BB5880A-7394-4CF1-95C2-40970F307842}" type="parTrans" cxnId="{9E3BD6D5-9028-4FEB-AAAE-1B60795A78F2}">
      <dgm:prSet/>
      <dgm:spPr/>
      <dgm:t>
        <a:bodyPr/>
        <a:lstStyle/>
        <a:p>
          <a:endParaRPr lang="pt-BR"/>
        </a:p>
      </dgm:t>
    </dgm:pt>
    <dgm:pt modelId="{FC14AE77-6650-423B-8F97-8B882820F9E1}" type="sibTrans" cxnId="{9E3BD6D5-9028-4FEB-AAAE-1B60795A78F2}">
      <dgm:prSet/>
      <dgm:spPr/>
      <dgm:t>
        <a:bodyPr/>
        <a:lstStyle/>
        <a:p>
          <a:endParaRPr lang="pt-BR"/>
        </a:p>
      </dgm:t>
    </dgm:pt>
    <dgm:pt modelId="{133C2EE5-FD7A-45C3-8B9C-C23EB02DBF9A}">
      <dgm:prSet phldrT="[Texto]"/>
      <dgm:spPr/>
      <dgm:t>
        <a:bodyPr/>
        <a:lstStyle/>
        <a:p>
          <a:r>
            <a:rPr lang="pt-BR" dirty="0" err="1">
              <a:latin typeface="Futura Bk BT" panose="020B0502020204020303"/>
            </a:rPr>
            <a:t>Boolean</a:t>
          </a:r>
          <a:endParaRPr lang="pt-BR" dirty="0">
            <a:latin typeface="Futura Bk BT" panose="020B0502020204020303"/>
          </a:endParaRPr>
        </a:p>
      </dgm:t>
    </dgm:pt>
    <dgm:pt modelId="{81265D6E-6501-4204-89B1-68F3CC132249}" type="parTrans" cxnId="{282BCE88-96FE-4242-B86E-C757BA4DCD6A}">
      <dgm:prSet/>
      <dgm:spPr/>
      <dgm:t>
        <a:bodyPr/>
        <a:lstStyle/>
        <a:p>
          <a:endParaRPr lang="pt-BR"/>
        </a:p>
      </dgm:t>
    </dgm:pt>
    <dgm:pt modelId="{D307CDEE-6F3D-4F0F-BA58-3DE01E4940FB}" type="sibTrans" cxnId="{282BCE88-96FE-4242-B86E-C757BA4DCD6A}">
      <dgm:prSet/>
      <dgm:spPr/>
      <dgm:t>
        <a:bodyPr/>
        <a:lstStyle/>
        <a:p>
          <a:endParaRPr lang="pt-BR"/>
        </a:p>
      </dgm:t>
    </dgm:pt>
    <dgm:pt modelId="{75BEFA80-E316-4105-A4EC-511B5E8B5A0F}">
      <dgm:prSet phldrT="[Texto]" custT="1"/>
      <dgm:spPr/>
      <dgm:t>
        <a:bodyPr/>
        <a:lstStyle/>
        <a:p>
          <a:r>
            <a:rPr lang="pt-BR" sz="5400" b="1" kern="1200" dirty="0" err="1">
              <a:solidFill>
                <a:prstClr val="white"/>
              </a:solidFill>
              <a:latin typeface="Futura Bk BT" panose="020B0502020204020303"/>
              <a:ea typeface="+mn-ea"/>
              <a:cs typeface="+mn-cs"/>
            </a:rPr>
            <a:t>Reference</a:t>
          </a:r>
          <a:r>
            <a:rPr lang="pt-BR" sz="5400" b="1" kern="1200" dirty="0">
              <a:solidFill>
                <a:prstClr val="white"/>
              </a:solidFill>
              <a:latin typeface="Futura Bk BT" panose="020B0502020204020303"/>
              <a:ea typeface="+mn-ea"/>
              <a:cs typeface="+mn-cs"/>
            </a:rPr>
            <a:t> Data </a:t>
          </a:r>
          <a:r>
            <a:rPr lang="pt-BR" sz="5400" b="1" kern="1200" dirty="0" err="1">
              <a:solidFill>
                <a:prstClr val="white"/>
              </a:solidFill>
              <a:latin typeface="Futura Bk BT" panose="020B0502020204020303"/>
              <a:ea typeface="+mn-ea"/>
              <a:cs typeface="+mn-cs"/>
            </a:rPr>
            <a:t>Types</a:t>
          </a:r>
          <a:endParaRPr lang="pt-BR" sz="4200" kern="1200" dirty="0">
            <a:latin typeface="Futura Bk BT" panose="020B0502020204020303"/>
          </a:endParaRPr>
        </a:p>
      </dgm:t>
    </dgm:pt>
    <dgm:pt modelId="{96DF4AE4-AC3F-4BDC-BBC8-1D9FC66B1C5F}" type="parTrans" cxnId="{326D6A5C-50E2-4F7D-BA69-A80CF9252098}">
      <dgm:prSet/>
      <dgm:spPr/>
      <dgm:t>
        <a:bodyPr/>
        <a:lstStyle/>
        <a:p>
          <a:endParaRPr lang="pt-BR"/>
        </a:p>
      </dgm:t>
    </dgm:pt>
    <dgm:pt modelId="{7118DEDC-1BFF-4E0D-96A8-97B9F62E510F}" type="sibTrans" cxnId="{326D6A5C-50E2-4F7D-BA69-A80CF9252098}">
      <dgm:prSet/>
      <dgm:spPr/>
      <dgm:t>
        <a:bodyPr/>
        <a:lstStyle/>
        <a:p>
          <a:endParaRPr lang="pt-BR"/>
        </a:p>
      </dgm:t>
    </dgm:pt>
    <dgm:pt modelId="{96EADC1F-AFEA-43A2-8328-01FA3A285605}">
      <dgm:prSet phldrT="[Texto]"/>
      <dgm:spPr/>
      <dgm:t>
        <a:bodyPr/>
        <a:lstStyle/>
        <a:p>
          <a:r>
            <a:rPr lang="pt-BR" dirty="0" err="1">
              <a:latin typeface="Futura Bk BT" panose="020B0502020204020303"/>
            </a:rPr>
            <a:t>Array</a:t>
          </a:r>
          <a:endParaRPr lang="pt-BR" dirty="0">
            <a:latin typeface="Futura Bk BT" panose="020B0502020204020303"/>
          </a:endParaRPr>
        </a:p>
      </dgm:t>
    </dgm:pt>
    <dgm:pt modelId="{ACA2ABF9-688C-40B8-9709-2F453F885E4B}" type="parTrans" cxnId="{C2242118-E860-4D84-9EE4-E8D2300B59B0}">
      <dgm:prSet/>
      <dgm:spPr/>
      <dgm:t>
        <a:bodyPr/>
        <a:lstStyle/>
        <a:p>
          <a:endParaRPr lang="pt-BR"/>
        </a:p>
      </dgm:t>
    </dgm:pt>
    <dgm:pt modelId="{459113B7-1661-4C87-90AA-3C3D4093EAA3}" type="sibTrans" cxnId="{C2242118-E860-4D84-9EE4-E8D2300B59B0}">
      <dgm:prSet/>
      <dgm:spPr/>
      <dgm:t>
        <a:bodyPr/>
        <a:lstStyle/>
        <a:p>
          <a:endParaRPr lang="pt-BR"/>
        </a:p>
      </dgm:t>
    </dgm:pt>
    <dgm:pt modelId="{2D85AD9A-8444-4E0F-A0A5-6D743F8C5011}">
      <dgm:prSet phldrT="[Texto]"/>
      <dgm:spPr/>
      <dgm:t>
        <a:bodyPr/>
        <a:lstStyle/>
        <a:p>
          <a:r>
            <a:rPr lang="pt-BR" dirty="0" err="1">
              <a:latin typeface="Futura Bk BT" panose="020B0502020204020303"/>
            </a:rPr>
            <a:t>Number</a:t>
          </a:r>
          <a:endParaRPr lang="pt-BR" dirty="0">
            <a:latin typeface="Futura Bk BT" panose="020B0502020204020303"/>
          </a:endParaRPr>
        </a:p>
      </dgm:t>
    </dgm:pt>
    <dgm:pt modelId="{904ECF59-F76D-499B-8A42-36AC1DA28D00}" type="parTrans" cxnId="{7F666151-E963-4A8A-820C-20CD8EE75A62}">
      <dgm:prSet/>
      <dgm:spPr/>
      <dgm:t>
        <a:bodyPr/>
        <a:lstStyle/>
        <a:p>
          <a:endParaRPr lang="pt-BR"/>
        </a:p>
      </dgm:t>
    </dgm:pt>
    <dgm:pt modelId="{40B3F4F4-AD97-42C8-890D-DD642553535A}" type="sibTrans" cxnId="{7F666151-E963-4A8A-820C-20CD8EE75A62}">
      <dgm:prSet/>
      <dgm:spPr/>
      <dgm:t>
        <a:bodyPr/>
        <a:lstStyle/>
        <a:p>
          <a:endParaRPr lang="pt-BR"/>
        </a:p>
      </dgm:t>
    </dgm:pt>
    <dgm:pt modelId="{85C58992-CD8C-4E5F-BB3A-6A5A3800ADEA}">
      <dgm:prSet phldrT="[Texto]"/>
      <dgm:spPr/>
      <dgm:t>
        <a:bodyPr/>
        <a:lstStyle/>
        <a:p>
          <a:r>
            <a:rPr lang="pt-BR" dirty="0" err="1">
              <a:latin typeface="Futura Bk BT" panose="020B0502020204020303"/>
            </a:rPr>
            <a:t>BigInt</a:t>
          </a:r>
          <a:endParaRPr lang="pt-BR" dirty="0">
            <a:latin typeface="Futura Bk BT" panose="020B0502020204020303"/>
          </a:endParaRPr>
        </a:p>
      </dgm:t>
    </dgm:pt>
    <dgm:pt modelId="{30295386-F168-4E8A-B15F-606312C791C5}" type="parTrans" cxnId="{BFF1EA1A-97B3-4A8A-B1E9-D1EFA55B360F}">
      <dgm:prSet/>
      <dgm:spPr/>
      <dgm:t>
        <a:bodyPr/>
        <a:lstStyle/>
        <a:p>
          <a:endParaRPr lang="pt-BR"/>
        </a:p>
      </dgm:t>
    </dgm:pt>
    <dgm:pt modelId="{DFEC0BE1-67EF-41F4-9AF8-4FB444D6557B}" type="sibTrans" cxnId="{BFF1EA1A-97B3-4A8A-B1E9-D1EFA55B360F}">
      <dgm:prSet/>
      <dgm:spPr/>
      <dgm:t>
        <a:bodyPr/>
        <a:lstStyle/>
        <a:p>
          <a:endParaRPr lang="pt-BR"/>
        </a:p>
      </dgm:t>
    </dgm:pt>
    <dgm:pt modelId="{DCCC6A3A-91D3-4A94-95A9-6946902150FC}">
      <dgm:prSet phldrT="[Texto]"/>
      <dgm:spPr/>
      <dgm:t>
        <a:bodyPr/>
        <a:lstStyle/>
        <a:p>
          <a:r>
            <a:rPr lang="pt-BR" dirty="0" err="1">
              <a:latin typeface="Futura Bk BT" panose="020B0502020204020303"/>
            </a:rPr>
            <a:t>String</a:t>
          </a:r>
          <a:endParaRPr lang="pt-BR" dirty="0">
            <a:latin typeface="Futura Bk BT" panose="020B0502020204020303"/>
          </a:endParaRPr>
        </a:p>
      </dgm:t>
    </dgm:pt>
    <dgm:pt modelId="{26D22154-3141-403A-96E9-C428FE2B5CBD}" type="parTrans" cxnId="{0E4A361F-6177-4E3F-A6E1-BD43AD1EDABA}">
      <dgm:prSet/>
      <dgm:spPr/>
      <dgm:t>
        <a:bodyPr/>
        <a:lstStyle/>
        <a:p>
          <a:endParaRPr lang="pt-BR"/>
        </a:p>
      </dgm:t>
    </dgm:pt>
    <dgm:pt modelId="{0D0271F5-FB87-4A7E-B18C-F4870451AD02}" type="sibTrans" cxnId="{0E4A361F-6177-4E3F-A6E1-BD43AD1EDABA}">
      <dgm:prSet/>
      <dgm:spPr/>
      <dgm:t>
        <a:bodyPr/>
        <a:lstStyle/>
        <a:p>
          <a:endParaRPr lang="pt-BR"/>
        </a:p>
      </dgm:t>
    </dgm:pt>
    <dgm:pt modelId="{64498479-B0EE-4DA8-8C12-AB4B78318170}">
      <dgm:prSet phldrT="[Texto]"/>
      <dgm:spPr/>
      <dgm:t>
        <a:bodyPr/>
        <a:lstStyle/>
        <a:p>
          <a:r>
            <a:rPr lang="pt-BR" dirty="0" err="1">
              <a:latin typeface="Futura Bk BT" panose="020B0502020204020303"/>
            </a:rPr>
            <a:t>Undefined</a:t>
          </a:r>
          <a:endParaRPr lang="pt-BR" dirty="0">
            <a:latin typeface="Futura Bk BT" panose="020B0502020204020303"/>
          </a:endParaRPr>
        </a:p>
      </dgm:t>
    </dgm:pt>
    <dgm:pt modelId="{FC13A947-F838-469B-A228-6311A09A018B}" type="parTrans" cxnId="{9E6E9EE1-9C8E-4344-BB3E-01C49E9992F8}">
      <dgm:prSet/>
      <dgm:spPr/>
      <dgm:t>
        <a:bodyPr/>
        <a:lstStyle/>
        <a:p>
          <a:endParaRPr lang="pt-BR"/>
        </a:p>
      </dgm:t>
    </dgm:pt>
    <dgm:pt modelId="{099F7E53-46DD-407A-B2C4-00283F218323}" type="sibTrans" cxnId="{9E6E9EE1-9C8E-4344-BB3E-01C49E9992F8}">
      <dgm:prSet/>
      <dgm:spPr/>
      <dgm:t>
        <a:bodyPr/>
        <a:lstStyle/>
        <a:p>
          <a:endParaRPr lang="pt-BR"/>
        </a:p>
      </dgm:t>
    </dgm:pt>
    <dgm:pt modelId="{313FE72A-9E72-42CA-8517-7CEE62B4FA02}">
      <dgm:prSet phldrT="[Texto]"/>
      <dgm:spPr/>
      <dgm:t>
        <a:bodyPr/>
        <a:lstStyle/>
        <a:p>
          <a:r>
            <a:rPr lang="pt-BR" dirty="0" err="1">
              <a:latin typeface="Futura Bk BT" panose="020B0502020204020303"/>
            </a:rPr>
            <a:t>Null</a:t>
          </a:r>
          <a:endParaRPr lang="pt-BR" dirty="0">
            <a:latin typeface="Futura Bk BT" panose="020B0502020204020303"/>
          </a:endParaRPr>
        </a:p>
      </dgm:t>
    </dgm:pt>
    <dgm:pt modelId="{4483E911-EFC8-482F-9D3A-8151EE8EC1A6}" type="parTrans" cxnId="{D5A69CD3-0757-4545-9BBB-993380F7ACD2}">
      <dgm:prSet/>
      <dgm:spPr/>
      <dgm:t>
        <a:bodyPr/>
        <a:lstStyle/>
        <a:p>
          <a:endParaRPr lang="pt-BR"/>
        </a:p>
      </dgm:t>
    </dgm:pt>
    <dgm:pt modelId="{BE502B03-8F3F-4FC4-A976-0E3673684608}" type="sibTrans" cxnId="{D5A69CD3-0757-4545-9BBB-993380F7ACD2}">
      <dgm:prSet/>
      <dgm:spPr/>
      <dgm:t>
        <a:bodyPr/>
        <a:lstStyle/>
        <a:p>
          <a:endParaRPr lang="pt-BR"/>
        </a:p>
      </dgm:t>
    </dgm:pt>
    <dgm:pt modelId="{452578AB-356A-4E68-9A64-8B8B060FE7B3}">
      <dgm:prSet phldrT="[Texto]"/>
      <dgm:spPr/>
      <dgm:t>
        <a:bodyPr/>
        <a:lstStyle/>
        <a:p>
          <a:r>
            <a:rPr lang="pt-BR" dirty="0" err="1">
              <a:latin typeface="Futura Bk BT" panose="020B0502020204020303"/>
            </a:rPr>
            <a:t>Object</a:t>
          </a:r>
          <a:endParaRPr lang="pt-BR" dirty="0">
            <a:latin typeface="Futura Bk BT" panose="020B0502020204020303"/>
          </a:endParaRPr>
        </a:p>
      </dgm:t>
    </dgm:pt>
    <dgm:pt modelId="{B1732C8F-28AD-41F1-9ACA-7F24FDD5F3C0}" type="parTrans" cxnId="{7B780700-6110-42EA-88FE-88C53D1D6F06}">
      <dgm:prSet/>
      <dgm:spPr/>
      <dgm:t>
        <a:bodyPr/>
        <a:lstStyle/>
        <a:p>
          <a:endParaRPr lang="pt-BR"/>
        </a:p>
      </dgm:t>
    </dgm:pt>
    <dgm:pt modelId="{1C3E7322-BAFF-4057-8BE8-89D666C6D14B}" type="sibTrans" cxnId="{7B780700-6110-42EA-88FE-88C53D1D6F06}">
      <dgm:prSet/>
      <dgm:spPr/>
      <dgm:t>
        <a:bodyPr/>
        <a:lstStyle/>
        <a:p>
          <a:endParaRPr lang="pt-BR"/>
        </a:p>
      </dgm:t>
    </dgm:pt>
    <dgm:pt modelId="{20C63703-5E4F-4A77-934D-8A118654F2D4}">
      <dgm:prSet phldrT="[Texto]"/>
      <dgm:spPr/>
      <dgm:t>
        <a:bodyPr/>
        <a:lstStyle/>
        <a:p>
          <a:r>
            <a:rPr lang="pt-BR" dirty="0" err="1">
              <a:latin typeface="Futura Bk BT" panose="020B0502020204020303"/>
            </a:rPr>
            <a:t>RegEx</a:t>
          </a:r>
          <a:endParaRPr lang="pt-BR" dirty="0">
            <a:latin typeface="Futura Bk BT" panose="020B0502020204020303"/>
          </a:endParaRPr>
        </a:p>
      </dgm:t>
    </dgm:pt>
    <dgm:pt modelId="{4DA42988-03C4-4DD3-B856-CDB7C400A35A}" type="parTrans" cxnId="{F8BC00E3-1A4A-42F7-ACE3-C362A9A26D50}">
      <dgm:prSet/>
      <dgm:spPr/>
      <dgm:t>
        <a:bodyPr/>
        <a:lstStyle/>
        <a:p>
          <a:endParaRPr lang="pt-BR"/>
        </a:p>
      </dgm:t>
    </dgm:pt>
    <dgm:pt modelId="{0EDC1980-C9A7-403E-8305-073516533F7F}" type="sibTrans" cxnId="{F8BC00E3-1A4A-42F7-ACE3-C362A9A26D50}">
      <dgm:prSet/>
      <dgm:spPr/>
      <dgm:t>
        <a:bodyPr/>
        <a:lstStyle/>
        <a:p>
          <a:endParaRPr lang="pt-BR"/>
        </a:p>
      </dgm:t>
    </dgm:pt>
    <dgm:pt modelId="{27F3F968-C835-4101-BEF7-40BAA34F154E}">
      <dgm:prSet phldrT="[Texto]"/>
      <dgm:spPr/>
      <dgm:t>
        <a:bodyPr/>
        <a:lstStyle/>
        <a:p>
          <a:r>
            <a:rPr lang="pt-BR" dirty="0">
              <a:latin typeface="Futura Bk BT" panose="020B0502020204020303"/>
            </a:rPr>
            <a:t>Date</a:t>
          </a:r>
        </a:p>
      </dgm:t>
    </dgm:pt>
    <dgm:pt modelId="{E9526334-CB44-4A24-8F13-7DE11D954642}" type="parTrans" cxnId="{27CC41CC-572C-4C59-9F97-0737074F74B6}">
      <dgm:prSet/>
      <dgm:spPr/>
      <dgm:t>
        <a:bodyPr/>
        <a:lstStyle/>
        <a:p>
          <a:endParaRPr lang="pt-BR"/>
        </a:p>
      </dgm:t>
    </dgm:pt>
    <dgm:pt modelId="{1612D207-1D2A-49A0-BF0A-2EDFE081A4D9}" type="sibTrans" cxnId="{27CC41CC-572C-4C59-9F97-0737074F74B6}">
      <dgm:prSet/>
      <dgm:spPr/>
      <dgm:t>
        <a:bodyPr/>
        <a:lstStyle/>
        <a:p>
          <a:endParaRPr lang="pt-BR"/>
        </a:p>
      </dgm:t>
    </dgm:pt>
    <dgm:pt modelId="{A9617C39-50AF-4DE1-AD0E-F7ADDFA6FABE}">
      <dgm:prSet phldrT="[Texto]"/>
      <dgm:spPr/>
      <dgm:t>
        <a:bodyPr/>
        <a:lstStyle/>
        <a:p>
          <a:r>
            <a:rPr lang="pt-BR" dirty="0">
              <a:latin typeface="Futura Bk BT" panose="020B0502020204020303"/>
            </a:rPr>
            <a:t>....</a:t>
          </a:r>
        </a:p>
      </dgm:t>
    </dgm:pt>
    <dgm:pt modelId="{B537D611-E5CA-420B-BA87-544E5FEA833F}" type="parTrans" cxnId="{1B62233F-AF6E-4C08-8B91-BCFAD71A0EC1}">
      <dgm:prSet/>
      <dgm:spPr/>
      <dgm:t>
        <a:bodyPr/>
        <a:lstStyle/>
        <a:p>
          <a:endParaRPr lang="pt-BR"/>
        </a:p>
      </dgm:t>
    </dgm:pt>
    <dgm:pt modelId="{147FC460-F4A6-46CF-ADDE-80BE581B909B}" type="sibTrans" cxnId="{1B62233F-AF6E-4C08-8B91-BCFAD71A0EC1}">
      <dgm:prSet/>
      <dgm:spPr/>
      <dgm:t>
        <a:bodyPr/>
        <a:lstStyle/>
        <a:p>
          <a:endParaRPr lang="pt-BR"/>
        </a:p>
      </dgm:t>
    </dgm:pt>
    <dgm:pt modelId="{9F63440C-BC0C-45B1-A71C-DB6F26A7573C}">
      <dgm:prSet phldrT="[Texto]"/>
      <dgm:spPr/>
      <dgm:t>
        <a:bodyPr/>
        <a:lstStyle/>
        <a:p>
          <a:r>
            <a:rPr lang="pt-BR" dirty="0">
              <a:latin typeface="Futura Bk BT" panose="020B0502020204020303"/>
            </a:rPr>
            <a:t>Symbol</a:t>
          </a:r>
        </a:p>
      </dgm:t>
    </dgm:pt>
    <dgm:pt modelId="{BCF0A30A-F61B-4009-A4B9-E53B1255EA33}" type="parTrans" cxnId="{83BD7F4A-2B02-48E6-A2C4-D5E8680FD651}">
      <dgm:prSet/>
      <dgm:spPr/>
      <dgm:t>
        <a:bodyPr/>
        <a:lstStyle/>
        <a:p>
          <a:endParaRPr lang="pt-BR"/>
        </a:p>
      </dgm:t>
    </dgm:pt>
    <dgm:pt modelId="{83418A2D-A6CC-432B-90CE-F5C7C0DDAFB7}" type="sibTrans" cxnId="{83BD7F4A-2B02-48E6-A2C4-D5E8680FD651}">
      <dgm:prSet/>
      <dgm:spPr/>
      <dgm:t>
        <a:bodyPr/>
        <a:lstStyle/>
        <a:p>
          <a:endParaRPr lang="pt-BR"/>
        </a:p>
      </dgm:t>
    </dgm:pt>
    <dgm:pt modelId="{3E7378DE-4EAE-40D3-BDB5-AF3A81BA7D51}" type="pres">
      <dgm:prSet presAssocID="{E0ABDEF3-AEB6-4B39-A080-F9FB01E82D23}" presName="Name0" presStyleCnt="0">
        <dgm:presLayoutVars>
          <dgm:dir/>
          <dgm:animLvl val="lvl"/>
          <dgm:resizeHandles val="exact"/>
        </dgm:presLayoutVars>
      </dgm:prSet>
      <dgm:spPr/>
    </dgm:pt>
    <dgm:pt modelId="{8F53076F-73C3-40DC-BD82-3CE986F760D4}" type="pres">
      <dgm:prSet presAssocID="{4E4E84A4-01DC-4480-9674-E953501260C1}" presName="composite" presStyleCnt="0"/>
      <dgm:spPr/>
    </dgm:pt>
    <dgm:pt modelId="{4B5D2400-F2CE-47D7-8608-539B4F60A4C1}" type="pres">
      <dgm:prSet presAssocID="{4E4E84A4-01DC-4480-9674-E953501260C1}" presName="parTx" presStyleLbl="alignNode1" presStyleIdx="0" presStyleCnt="2">
        <dgm:presLayoutVars>
          <dgm:chMax val="0"/>
          <dgm:chPref val="0"/>
          <dgm:bulletEnabled val="1"/>
        </dgm:presLayoutVars>
      </dgm:prSet>
      <dgm:spPr/>
    </dgm:pt>
    <dgm:pt modelId="{22092EED-367E-4352-9A37-2FCECED38CFB}" type="pres">
      <dgm:prSet presAssocID="{4E4E84A4-01DC-4480-9674-E953501260C1}" presName="desTx" presStyleLbl="alignAccFollowNode1" presStyleIdx="0" presStyleCnt="2">
        <dgm:presLayoutVars>
          <dgm:bulletEnabled val="1"/>
        </dgm:presLayoutVars>
      </dgm:prSet>
      <dgm:spPr/>
    </dgm:pt>
    <dgm:pt modelId="{C647F41D-3E51-4F97-9949-3BF73A1D888B}" type="pres">
      <dgm:prSet presAssocID="{FC14AE77-6650-423B-8F97-8B882820F9E1}" presName="space" presStyleCnt="0"/>
      <dgm:spPr/>
    </dgm:pt>
    <dgm:pt modelId="{653A38E1-3743-4470-9101-84643E919D2D}" type="pres">
      <dgm:prSet presAssocID="{75BEFA80-E316-4105-A4EC-511B5E8B5A0F}" presName="composite" presStyleCnt="0"/>
      <dgm:spPr/>
    </dgm:pt>
    <dgm:pt modelId="{9B110D68-BCAC-4D0A-9945-E918AA6F91EA}" type="pres">
      <dgm:prSet presAssocID="{75BEFA80-E316-4105-A4EC-511B5E8B5A0F}" presName="parTx" presStyleLbl="alignNode1" presStyleIdx="1" presStyleCnt="2" custLinFactNeighborX="1025" custLinFactNeighborY="-1286">
        <dgm:presLayoutVars>
          <dgm:chMax val="0"/>
          <dgm:chPref val="0"/>
          <dgm:bulletEnabled val="1"/>
        </dgm:presLayoutVars>
      </dgm:prSet>
      <dgm:spPr/>
    </dgm:pt>
    <dgm:pt modelId="{5ED056C4-6169-497E-BA56-B739398267B0}" type="pres">
      <dgm:prSet presAssocID="{75BEFA80-E316-4105-A4EC-511B5E8B5A0F}" presName="desTx" presStyleLbl="alignAccFollowNode1" presStyleIdx="1" presStyleCnt="2">
        <dgm:presLayoutVars>
          <dgm:bulletEnabled val="1"/>
        </dgm:presLayoutVars>
      </dgm:prSet>
      <dgm:spPr/>
    </dgm:pt>
  </dgm:ptLst>
  <dgm:cxnLst>
    <dgm:cxn modelId="{7B780700-6110-42EA-88FE-88C53D1D6F06}" srcId="{75BEFA80-E316-4105-A4EC-511B5E8B5A0F}" destId="{452578AB-356A-4E68-9A64-8B8B060FE7B3}" srcOrd="1" destOrd="0" parTransId="{B1732C8F-28AD-41F1-9ACA-7F24FDD5F3C0}" sibTransId="{1C3E7322-BAFF-4057-8BE8-89D666C6D14B}"/>
    <dgm:cxn modelId="{C2242118-E860-4D84-9EE4-E8D2300B59B0}" srcId="{75BEFA80-E316-4105-A4EC-511B5E8B5A0F}" destId="{96EADC1F-AFEA-43A2-8328-01FA3A285605}" srcOrd="0" destOrd="0" parTransId="{ACA2ABF9-688C-40B8-9709-2F453F885E4B}" sibTransId="{459113B7-1661-4C87-90AA-3C3D4093EAA3}"/>
    <dgm:cxn modelId="{BFF1EA1A-97B3-4A8A-B1E9-D1EFA55B360F}" srcId="{4E4E84A4-01DC-4480-9674-E953501260C1}" destId="{85C58992-CD8C-4E5F-BB3A-6A5A3800ADEA}" srcOrd="2" destOrd="0" parTransId="{30295386-F168-4E8A-B15F-606312C791C5}" sibTransId="{DFEC0BE1-67EF-41F4-9AF8-4FB444D6557B}"/>
    <dgm:cxn modelId="{A3E1761D-1237-4B9C-BD66-3F8555A444B7}" type="presOf" srcId="{75BEFA80-E316-4105-A4EC-511B5E8B5A0F}" destId="{9B110D68-BCAC-4D0A-9945-E918AA6F91EA}" srcOrd="0" destOrd="0" presId="urn:microsoft.com/office/officeart/2005/8/layout/hList1"/>
    <dgm:cxn modelId="{0E4A361F-6177-4E3F-A6E1-BD43AD1EDABA}" srcId="{4E4E84A4-01DC-4480-9674-E953501260C1}" destId="{DCCC6A3A-91D3-4A94-95A9-6946902150FC}" srcOrd="3" destOrd="0" parTransId="{26D22154-3141-403A-96E9-C428FE2B5CBD}" sibTransId="{0D0271F5-FB87-4A7E-B18C-F4870451AD02}"/>
    <dgm:cxn modelId="{C8AC532D-C284-462C-B7B1-2DE6AAAC1483}" type="presOf" srcId="{4E4E84A4-01DC-4480-9674-E953501260C1}" destId="{4B5D2400-F2CE-47D7-8608-539B4F60A4C1}" srcOrd="0" destOrd="0" presId="urn:microsoft.com/office/officeart/2005/8/layout/hList1"/>
    <dgm:cxn modelId="{DD865432-B032-440E-BC8E-8075404B96B4}" type="presOf" srcId="{85C58992-CD8C-4E5F-BB3A-6A5A3800ADEA}" destId="{22092EED-367E-4352-9A37-2FCECED38CFB}" srcOrd="0" destOrd="2" presId="urn:microsoft.com/office/officeart/2005/8/layout/hList1"/>
    <dgm:cxn modelId="{1B62233F-AF6E-4C08-8B91-BCFAD71A0EC1}" srcId="{75BEFA80-E316-4105-A4EC-511B5E8B5A0F}" destId="{A9617C39-50AF-4DE1-AD0E-F7ADDFA6FABE}" srcOrd="4" destOrd="0" parTransId="{B537D611-E5CA-420B-BA87-544E5FEA833F}" sibTransId="{147FC460-F4A6-46CF-ADDE-80BE581B909B}"/>
    <dgm:cxn modelId="{326D6A5C-50E2-4F7D-BA69-A80CF9252098}" srcId="{E0ABDEF3-AEB6-4B39-A080-F9FB01E82D23}" destId="{75BEFA80-E316-4105-A4EC-511B5E8B5A0F}" srcOrd="1" destOrd="0" parTransId="{96DF4AE4-AC3F-4BDC-BBC8-1D9FC66B1C5F}" sibTransId="{7118DEDC-1BFF-4E0D-96A8-97B9F62E510F}"/>
    <dgm:cxn modelId="{B9723645-0D8B-4903-9C46-C15AEC51781F}" type="presOf" srcId="{96EADC1F-AFEA-43A2-8328-01FA3A285605}" destId="{5ED056C4-6169-497E-BA56-B739398267B0}" srcOrd="0" destOrd="0" presId="urn:microsoft.com/office/officeart/2005/8/layout/hList1"/>
    <dgm:cxn modelId="{F67BA346-4C86-468B-9BA9-3E1B6ECB726D}" type="presOf" srcId="{452578AB-356A-4E68-9A64-8B8B060FE7B3}" destId="{5ED056C4-6169-497E-BA56-B739398267B0}" srcOrd="0" destOrd="1" presId="urn:microsoft.com/office/officeart/2005/8/layout/hList1"/>
    <dgm:cxn modelId="{6701C746-979E-4FD8-9B41-339954E2EBFD}" type="presOf" srcId="{133C2EE5-FD7A-45C3-8B9C-C23EB02DBF9A}" destId="{22092EED-367E-4352-9A37-2FCECED38CFB}" srcOrd="0" destOrd="0" presId="urn:microsoft.com/office/officeart/2005/8/layout/hList1"/>
    <dgm:cxn modelId="{83BD7F4A-2B02-48E6-A2C4-D5E8680FD651}" srcId="{4E4E84A4-01DC-4480-9674-E953501260C1}" destId="{9F63440C-BC0C-45B1-A71C-DB6F26A7573C}" srcOrd="6" destOrd="0" parTransId="{BCF0A30A-F61B-4009-A4B9-E53B1255EA33}" sibTransId="{83418A2D-A6CC-432B-90CE-F5C7C0DDAFB7}"/>
    <dgm:cxn modelId="{7F666151-E963-4A8A-820C-20CD8EE75A62}" srcId="{4E4E84A4-01DC-4480-9674-E953501260C1}" destId="{2D85AD9A-8444-4E0F-A0A5-6D743F8C5011}" srcOrd="1" destOrd="0" parTransId="{904ECF59-F76D-499B-8A42-36AC1DA28D00}" sibTransId="{40B3F4F4-AD97-42C8-890D-DD642553535A}"/>
    <dgm:cxn modelId="{3C08027D-1B13-489C-8837-F8C21C0A7B8C}" type="presOf" srcId="{313FE72A-9E72-42CA-8517-7CEE62B4FA02}" destId="{22092EED-367E-4352-9A37-2FCECED38CFB}" srcOrd="0" destOrd="5" presId="urn:microsoft.com/office/officeart/2005/8/layout/hList1"/>
    <dgm:cxn modelId="{5F2B4A86-5EFE-4F0D-B3A6-36F902FA1AD2}" type="presOf" srcId="{9F63440C-BC0C-45B1-A71C-DB6F26A7573C}" destId="{22092EED-367E-4352-9A37-2FCECED38CFB}" srcOrd="0" destOrd="6" presId="urn:microsoft.com/office/officeart/2005/8/layout/hList1"/>
    <dgm:cxn modelId="{282BCE88-96FE-4242-B86E-C757BA4DCD6A}" srcId="{4E4E84A4-01DC-4480-9674-E953501260C1}" destId="{133C2EE5-FD7A-45C3-8B9C-C23EB02DBF9A}" srcOrd="0" destOrd="0" parTransId="{81265D6E-6501-4204-89B1-68F3CC132249}" sibTransId="{D307CDEE-6F3D-4F0F-BA58-3DE01E4940FB}"/>
    <dgm:cxn modelId="{B4F9BA97-8DD1-409D-9BAD-9C472B60C921}" type="presOf" srcId="{A9617C39-50AF-4DE1-AD0E-F7ADDFA6FABE}" destId="{5ED056C4-6169-497E-BA56-B739398267B0}" srcOrd="0" destOrd="4" presId="urn:microsoft.com/office/officeart/2005/8/layout/hList1"/>
    <dgm:cxn modelId="{1B3B9D99-7CA5-45D3-899B-FE01C1414577}" type="presOf" srcId="{DCCC6A3A-91D3-4A94-95A9-6946902150FC}" destId="{22092EED-367E-4352-9A37-2FCECED38CFB}" srcOrd="0" destOrd="3" presId="urn:microsoft.com/office/officeart/2005/8/layout/hList1"/>
    <dgm:cxn modelId="{5556B4A0-EE47-436E-9566-11984FCB28F2}" type="presOf" srcId="{64498479-B0EE-4DA8-8C12-AB4B78318170}" destId="{22092EED-367E-4352-9A37-2FCECED38CFB}" srcOrd="0" destOrd="4" presId="urn:microsoft.com/office/officeart/2005/8/layout/hList1"/>
    <dgm:cxn modelId="{13ABB1BC-7F9B-46A2-AB0E-7506469EF445}" type="presOf" srcId="{E0ABDEF3-AEB6-4B39-A080-F9FB01E82D23}" destId="{3E7378DE-4EAE-40D3-BDB5-AF3A81BA7D51}" srcOrd="0" destOrd="0" presId="urn:microsoft.com/office/officeart/2005/8/layout/hList1"/>
    <dgm:cxn modelId="{A13A0FC4-C9D5-4032-BE45-63456014C9EC}" type="presOf" srcId="{2D85AD9A-8444-4E0F-A0A5-6D743F8C5011}" destId="{22092EED-367E-4352-9A37-2FCECED38CFB}" srcOrd="0" destOrd="1" presId="urn:microsoft.com/office/officeart/2005/8/layout/hList1"/>
    <dgm:cxn modelId="{27CC41CC-572C-4C59-9F97-0737074F74B6}" srcId="{75BEFA80-E316-4105-A4EC-511B5E8B5A0F}" destId="{27F3F968-C835-4101-BEF7-40BAA34F154E}" srcOrd="3" destOrd="0" parTransId="{E9526334-CB44-4A24-8F13-7DE11D954642}" sibTransId="{1612D207-1D2A-49A0-BF0A-2EDFE081A4D9}"/>
    <dgm:cxn modelId="{D5A69CD3-0757-4545-9BBB-993380F7ACD2}" srcId="{4E4E84A4-01DC-4480-9674-E953501260C1}" destId="{313FE72A-9E72-42CA-8517-7CEE62B4FA02}" srcOrd="5" destOrd="0" parTransId="{4483E911-EFC8-482F-9D3A-8151EE8EC1A6}" sibTransId="{BE502B03-8F3F-4FC4-A976-0E3673684608}"/>
    <dgm:cxn modelId="{9E3BD6D5-9028-4FEB-AAAE-1B60795A78F2}" srcId="{E0ABDEF3-AEB6-4B39-A080-F9FB01E82D23}" destId="{4E4E84A4-01DC-4480-9674-E953501260C1}" srcOrd="0" destOrd="0" parTransId="{4BB5880A-7394-4CF1-95C2-40970F307842}" sibTransId="{FC14AE77-6650-423B-8F97-8B882820F9E1}"/>
    <dgm:cxn modelId="{9E6E9EE1-9C8E-4344-BB3E-01C49E9992F8}" srcId="{4E4E84A4-01DC-4480-9674-E953501260C1}" destId="{64498479-B0EE-4DA8-8C12-AB4B78318170}" srcOrd="4" destOrd="0" parTransId="{FC13A947-F838-469B-A228-6311A09A018B}" sibTransId="{099F7E53-46DD-407A-B2C4-00283F218323}"/>
    <dgm:cxn modelId="{F8BC00E3-1A4A-42F7-ACE3-C362A9A26D50}" srcId="{75BEFA80-E316-4105-A4EC-511B5E8B5A0F}" destId="{20C63703-5E4F-4A77-934D-8A118654F2D4}" srcOrd="2" destOrd="0" parTransId="{4DA42988-03C4-4DD3-B856-CDB7C400A35A}" sibTransId="{0EDC1980-C9A7-403E-8305-073516533F7F}"/>
    <dgm:cxn modelId="{0A550EEA-0638-4691-8396-5AF31E81D299}" type="presOf" srcId="{20C63703-5E4F-4A77-934D-8A118654F2D4}" destId="{5ED056C4-6169-497E-BA56-B739398267B0}" srcOrd="0" destOrd="2" presId="urn:microsoft.com/office/officeart/2005/8/layout/hList1"/>
    <dgm:cxn modelId="{28C69DF4-ADDB-454C-8A22-F542ACBC4715}" type="presOf" srcId="{27F3F968-C835-4101-BEF7-40BAA34F154E}" destId="{5ED056C4-6169-497E-BA56-B739398267B0}" srcOrd="0" destOrd="3" presId="urn:microsoft.com/office/officeart/2005/8/layout/hList1"/>
    <dgm:cxn modelId="{1D0B2091-E42C-4D78-92BC-FE01F64A4FEA}" type="presParOf" srcId="{3E7378DE-4EAE-40D3-BDB5-AF3A81BA7D51}" destId="{8F53076F-73C3-40DC-BD82-3CE986F760D4}" srcOrd="0" destOrd="0" presId="urn:microsoft.com/office/officeart/2005/8/layout/hList1"/>
    <dgm:cxn modelId="{CDE423EC-60C2-4D58-91E7-5467600B9482}" type="presParOf" srcId="{8F53076F-73C3-40DC-BD82-3CE986F760D4}" destId="{4B5D2400-F2CE-47D7-8608-539B4F60A4C1}" srcOrd="0" destOrd="0" presId="urn:microsoft.com/office/officeart/2005/8/layout/hList1"/>
    <dgm:cxn modelId="{A1798D69-2752-49EF-9561-BED29BB3FA57}" type="presParOf" srcId="{8F53076F-73C3-40DC-BD82-3CE986F760D4}" destId="{22092EED-367E-4352-9A37-2FCECED38CFB}" srcOrd="1" destOrd="0" presId="urn:microsoft.com/office/officeart/2005/8/layout/hList1"/>
    <dgm:cxn modelId="{2D523039-E2FC-45DF-A5CE-22F663E86491}" type="presParOf" srcId="{3E7378DE-4EAE-40D3-BDB5-AF3A81BA7D51}" destId="{C647F41D-3E51-4F97-9949-3BF73A1D888B}" srcOrd="1" destOrd="0" presId="urn:microsoft.com/office/officeart/2005/8/layout/hList1"/>
    <dgm:cxn modelId="{8000F09B-13E9-4EAB-8025-2F691040D7D3}" type="presParOf" srcId="{3E7378DE-4EAE-40D3-BDB5-AF3A81BA7D51}" destId="{653A38E1-3743-4470-9101-84643E919D2D}" srcOrd="2" destOrd="0" presId="urn:microsoft.com/office/officeart/2005/8/layout/hList1"/>
    <dgm:cxn modelId="{DF00225B-78C9-4CE6-88B8-549B800B4D2E}" type="presParOf" srcId="{653A38E1-3743-4470-9101-84643E919D2D}" destId="{9B110D68-BCAC-4D0A-9945-E918AA6F91EA}" srcOrd="0" destOrd="0" presId="urn:microsoft.com/office/officeart/2005/8/layout/hList1"/>
    <dgm:cxn modelId="{CA1D46E6-DBF7-4499-A67E-17C30F7CADCD}" type="presParOf" srcId="{653A38E1-3743-4470-9101-84643E919D2D}" destId="{5ED056C4-6169-497E-BA56-B739398267B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24E1C-6F9D-4471-B33A-7A76018EFBD6}">
      <dsp:nvSpPr>
        <dsp:cNvPr id="0" name=""/>
        <dsp:cNvSpPr/>
      </dsp:nvSpPr>
      <dsp:spPr>
        <a:xfrm>
          <a:off x="6011847" y="73"/>
          <a:ext cx="481924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1. Análise de Domínio</a:t>
          </a:r>
        </a:p>
      </dsp:txBody>
      <dsp:txXfrm>
        <a:off x="6104901" y="93127"/>
        <a:ext cx="4633136" cy="1720111"/>
      </dsp:txXfrm>
    </dsp:sp>
    <dsp:sp modelId="{B40E61A0-CA1B-472E-8195-AA02E63C66BF}">
      <dsp:nvSpPr>
        <dsp:cNvPr id="0" name=""/>
        <dsp:cNvSpPr/>
      </dsp:nvSpPr>
      <dsp:spPr>
        <a:xfrm>
          <a:off x="4711612" y="1516662"/>
          <a:ext cx="6292757" cy="6292757"/>
        </a:xfrm>
        <a:custGeom>
          <a:avLst/>
          <a:gdLst/>
          <a:ahLst/>
          <a:cxnLst/>
          <a:rect l="0" t="0" r="0" b="0"/>
          <a:pathLst>
            <a:path>
              <a:moveTo>
                <a:pt x="4960248" y="575469"/>
              </a:moveTo>
              <a:arcTo wR="3146378" hR="3146378" stAng="183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6E87BDC-751B-4760-B23F-20E05B87019F}">
      <dsp:nvSpPr>
        <dsp:cNvPr id="0" name=""/>
        <dsp:cNvSpPr/>
      </dsp:nvSpPr>
      <dsp:spPr>
        <a:xfrm>
          <a:off x="9326941" y="3146452"/>
          <a:ext cx="4481814"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2. Abstração</a:t>
          </a:r>
        </a:p>
      </dsp:txBody>
      <dsp:txXfrm>
        <a:off x="9419995" y="3239506"/>
        <a:ext cx="4295706" cy="1720111"/>
      </dsp:txXfrm>
    </dsp:sp>
    <dsp:sp modelId="{BEAF56A7-A676-43B5-97B3-C8E7310B6926}">
      <dsp:nvSpPr>
        <dsp:cNvPr id="0" name=""/>
        <dsp:cNvSpPr/>
      </dsp:nvSpPr>
      <dsp:spPr>
        <a:xfrm>
          <a:off x="4711612" y="389704"/>
          <a:ext cx="6292757" cy="6292757"/>
        </a:xfrm>
        <a:custGeom>
          <a:avLst/>
          <a:gdLst/>
          <a:ahLst/>
          <a:cxnLst/>
          <a:rect l="0" t="0" r="0" b="0"/>
          <a:pathLst>
            <a:path>
              <a:moveTo>
                <a:pt x="5717288" y="4960248"/>
              </a:moveTo>
              <a:arcTo wR="3146378" hR="3146378" stAng="21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B3F9C6D-D9D9-426A-96DD-1415B9B49E70}">
      <dsp:nvSpPr>
        <dsp:cNvPr id="0" name=""/>
        <dsp:cNvSpPr/>
      </dsp:nvSpPr>
      <dsp:spPr>
        <a:xfrm>
          <a:off x="5987785" y="6292831"/>
          <a:ext cx="4867369"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3. Modelagem</a:t>
          </a:r>
        </a:p>
      </dsp:txBody>
      <dsp:txXfrm>
        <a:off x="6080839" y="6385885"/>
        <a:ext cx="4681261" cy="1720111"/>
      </dsp:txXfrm>
    </dsp:sp>
    <dsp:sp modelId="{261B2522-78BF-40D5-8479-BF5A087CDCF4}">
      <dsp:nvSpPr>
        <dsp:cNvPr id="0" name=""/>
        <dsp:cNvSpPr/>
      </dsp:nvSpPr>
      <dsp:spPr>
        <a:xfrm>
          <a:off x="5838570" y="389704"/>
          <a:ext cx="6292757" cy="6292757"/>
        </a:xfrm>
        <a:custGeom>
          <a:avLst/>
          <a:gdLst/>
          <a:ahLst/>
          <a:cxnLst/>
          <a:rect l="0" t="0" r="0" b="0"/>
          <a:pathLst>
            <a:path>
              <a:moveTo>
                <a:pt x="1332508" y="5717288"/>
              </a:moveTo>
              <a:arcTo wR="3146378" hR="3146378" stAng="75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AA6396B1-C3C5-4DED-8A7A-197AA7381920}">
      <dsp:nvSpPr>
        <dsp:cNvPr id="0" name=""/>
        <dsp:cNvSpPr/>
      </dsp:nvSpPr>
      <dsp:spPr>
        <a:xfrm>
          <a:off x="3062190" y="3146452"/>
          <a:ext cx="4425801" cy="190621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pt-BR" sz="4800" kern="1200" dirty="0"/>
            <a:t>4. Representação</a:t>
          </a:r>
        </a:p>
      </dsp:txBody>
      <dsp:txXfrm>
        <a:off x="3155244" y="3239506"/>
        <a:ext cx="4239693" cy="1720111"/>
      </dsp:txXfrm>
    </dsp:sp>
    <dsp:sp modelId="{B3909FDE-4BA5-43AB-903C-043E7BC06089}">
      <dsp:nvSpPr>
        <dsp:cNvPr id="0" name=""/>
        <dsp:cNvSpPr/>
      </dsp:nvSpPr>
      <dsp:spPr>
        <a:xfrm>
          <a:off x="5838570" y="1516662"/>
          <a:ext cx="6292757" cy="6292757"/>
        </a:xfrm>
        <a:custGeom>
          <a:avLst/>
          <a:gdLst/>
          <a:ahLst/>
          <a:cxnLst/>
          <a:rect l="0" t="0" r="0" b="0"/>
          <a:pathLst>
            <a:path>
              <a:moveTo>
                <a:pt x="575469" y="1332508"/>
              </a:moveTo>
              <a:arcTo wR="3146378" hR="3146378" stAng="12912261" swAng="1175477"/>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D2400-F2CE-47D7-8608-539B4F60A4C1}">
      <dsp:nvSpPr>
        <dsp:cNvPr id="0" name=""/>
        <dsp:cNvSpPr/>
      </dsp:nvSpPr>
      <dsp:spPr>
        <a:xfrm>
          <a:off x="79" y="21071"/>
          <a:ext cx="7596187" cy="20064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219456" rIns="384048" bIns="219456" numCol="1" spcCol="1270" anchor="ctr" anchorCtr="0">
          <a:noAutofit/>
        </a:bodyPr>
        <a:lstStyle/>
        <a:p>
          <a:pPr marL="0" lvl="0" indent="0" algn="ctr" defTabSz="2400300">
            <a:lnSpc>
              <a:spcPct val="90000"/>
            </a:lnSpc>
            <a:spcBef>
              <a:spcPct val="0"/>
            </a:spcBef>
            <a:spcAft>
              <a:spcPct val="35000"/>
            </a:spcAft>
            <a:buNone/>
          </a:pPr>
          <a:r>
            <a:rPr lang="pt-BR" sz="5400" b="1" kern="1200" dirty="0" err="1">
              <a:latin typeface="Futura Bk BT" panose="020B0502020204020303"/>
            </a:rPr>
            <a:t>Primitive</a:t>
          </a:r>
          <a:r>
            <a:rPr lang="pt-BR" sz="5400" b="1" kern="1200" dirty="0">
              <a:latin typeface="Futura Bk BT" panose="020B0502020204020303"/>
            </a:rPr>
            <a:t> Data </a:t>
          </a:r>
          <a:r>
            <a:rPr lang="pt-BR" sz="5400" b="1" kern="1200" dirty="0" err="1">
              <a:latin typeface="Futura Bk BT" panose="020B0502020204020303"/>
            </a:rPr>
            <a:t>Types</a:t>
          </a:r>
          <a:endParaRPr lang="pt-BR" sz="5400" b="1" kern="1200" dirty="0">
            <a:latin typeface="Futura Bk BT" panose="020B0502020204020303"/>
          </a:endParaRPr>
        </a:p>
      </dsp:txBody>
      <dsp:txXfrm>
        <a:off x="79" y="21071"/>
        <a:ext cx="7596187" cy="2006448"/>
      </dsp:txXfrm>
    </dsp:sp>
    <dsp:sp modelId="{22092EED-367E-4352-9A37-2FCECED38CFB}">
      <dsp:nvSpPr>
        <dsp:cNvPr id="0" name=""/>
        <dsp:cNvSpPr/>
      </dsp:nvSpPr>
      <dsp:spPr>
        <a:xfrm>
          <a:off x="79" y="2027519"/>
          <a:ext cx="7596187" cy="3788100"/>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pt-BR" sz="3000" kern="1200" dirty="0" err="1">
              <a:latin typeface="Futura Bk BT" panose="020B0502020204020303"/>
            </a:rPr>
            <a:t>Boolean</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Number</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BigInt</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String</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Undefined</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Null</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a:latin typeface="Futura Bk BT" panose="020B0502020204020303"/>
            </a:rPr>
            <a:t>Symbol</a:t>
          </a:r>
        </a:p>
      </dsp:txBody>
      <dsp:txXfrm>
        <a:off x="79" y="2027519"/>
        <a:ext cx="7596187" cy="3788100"/>
      </dsp:txXfrm>
    </dsp:sp>
    <dsp:sp modelId="{9B110D68-BCAC-4D0A-9945-E918AA6F91EA}">
      <dsp:nvSpPr>
        <dsp:cNvPr id="0" name=""/>
        <dsp:cNvSpPr/>
      </dsp:nvSpPr>
      <dsp:spPr>
        <a:xfrm>
          <a:off x="8659812" y="0"/>
          <a:ext cx="7596187" cy="200644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219456" rIns="384048" bIns="219456" numCol="1" spcCol="1270" anchor="ctr" anchorCtr="0">
          <a:noAutofit/>
        </a:bodyPr>
        <a:lstStyle/>
        <a:p>
          <a:pPr marL="0" lvl="0" indent="0" algn="ctr" defTabSz="2400300">
            <a:lnSpc>
              <a:spcPct val="90000"/>
            </a:lnSpc>
            <a:spcBef>
              <a:spcPct val="0"/>
            </a:spcBef>
            <a:spcAft>
              <a:spcPct val="35000"/>
            </a:spcAft>
            <a:buNone/>
          </a:pPr>
          <a:r>
            <a:rPr lang="pt-BR" sz="5400" b="1" kern="1200" dirty="0" err="1">
              <a:solidFill>
                <a:prstClr val="white"/>
              </a:solidFill>
              <a:latin typeface="Futura Bk BT" panose="020B0502020204020303"/>
              <a:ea typeface="+mn-ea"/>
              <a:cs typeface="+mn-cs"/>
            </a:rPr>
            <a:t>Reference</a:t>
          </a:r>
          <a:r>
            <a:rPr lang="pt-BR" sz="5400" b="1" kern="1200" dirty="0">
              <a:solidFill>
                <a:prstClr val="white"/>
              </a:solidFill>
              <a:latin typeface="Futura Bk BT" panose="020B0502020204020303"/>
              <a:ea typeface="+mn-ea"/>
              <a:cs typeface="+mn-cs"/>
            </a:rPr>
            <a:t> Data </a:t>
          </a:r>
          <a:r>
            <a:rPr lang="pt-BR" sz="5400" b="1" kern="1200" dirty="0" err="1">
              <a:solidFill>
                <a:prstClr val="white"/>
              </a:solidFill>
              <a:latin typeface="Futura Bk BT" panose="020B0502020204020303"/>
              <a:ea typeface="+mn-ea"/>
              <a:cs typeface="+mn-cs"/>
            </a:rPr>
            <a:t>Types</a:t>
          </a:r>
          <a:endParaRPr lang="pt-BR" sz="4200" kern="1200" dirty="0">
            <a:latin typeface="Futura Bk BT" panose="020B0502020204020303"/>
          </a:endParaRPr>
        </a:p>
      </dsp:txBody>
      <dsp:txXfrm>
        <a:off x="8659812" y="0"/>
        <a:ext cx="7596187" cy="2006448"/>
      </dsp:txXfrm>
    </dsp:sp>
    <dsp:sp modelId="{5ED056C4-6169-497E-BA56-B739398267B0}">
      <dsp:nvSpPr>
        <dsp:cNvPr id="0" name=""/>
        <dsp:cNvSpPr/>
      </dsp:nvSpPr>
      <dsp:spPr>
        <a:xfrm>
          <a:off x="8659733" y="2027519"/>
          <a:ext cx="7596187" cy="3788100"/>
        </a:xfrm>
        <a:prstGeom prst="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Char char="•"/>
          </a:pPr>
          <a:r>
            <a:rPr lang="pt-BR" sz="3000" kern="1200" dirty="0" err="1">
              <a:latin typeface="Futura Bk BT" panose="020B0502020204020303"/>
            </a:rPr>
            <a:t>Array</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Object</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err="1">
              <a:latin typeface="Futura Bk BT" panose="020B0502020204020303"/>
            </a:rPr>
            <a:t>RegEx</a:t>
          </a:r>
          <a:endParaRPr lang="pt-BR" sz="3000" kern="1200" dirty="0">
            <a:latin typeface="Futura Bk BT" panose="020B0502020204020303"/>
          </a:endParaRPr>
        </a:p>
        <a:p>
          <a:pPr marL="285750" lvl="1" indent="-285750" algn="l" defTabSz="1333500">
            <a:lnSpc>
              <a:spcPct val="90000"/>
            </a:lnSpc>
            <a:spcBef>
              <a:spcPct val="0"/>
            </a:spcBef>
            <a:spcAft>
              <a:spcPct val="15000"/>
            </a:spcAft>
            <a:buChar char="•"/>
          </a:pPr>
          <a:r>
            <a:rPr lang="pt-BR" sz="3000" kern="1200" dirty="0">
              <a:latin typeface="Futura Bk BT" panose="020B0502020204020303"/>
            </a:rPr>
            <a:t>Date</a:t>
          </a:r>
        </a:p>
        <a:p>
          <a:pPr marL="285750" lvl="1" indent="-285750" algn="l" defTabSz="1333500">
            <a:lnSpc>
              <a:spcPct val="90000"/>
            </a:lnSpc>
            <a:spcBef>
              <a:spcPct val="0"/>
            </a:spcBef>
            <a:spcAft>
              <a:spcPct val="15000"/>
            </a:spcAft>
            <a:buChar char="•"/>
          </a:pPr>
          <a:r>
            <a:rPr lang="pt-BR" sz="3000" kern="1200" dirty="0">
              <a:latin typeface="Futura Bk BT" panose="020B0502020204020303"/>
            </a:rPr>
            <a:t>....</a:t>
          </a:r>
        </a:p>
      </dsp:txBody>
      <dsp:txXfrm>
        <a:off x="8659733" y="2027519"/>
        <a:ext cx="7596187" cy="3788100"/>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3/3/2024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422892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3061144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1809706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369377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244456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1457644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2996380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2853981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1914943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811720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2400909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4205771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28785358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2960976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25055620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2586229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3135746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2300761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2392147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153313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2461339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1709614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31</a:t>
            </a:fld>
            <a:endParaRPr lang="en-US" dirty="0"/>
          </a:p>
        </p:txBody>
      </p:sp>
    </p:spTree>
    <p:extLst>
      <p:ext uri="{BB962C8B-B14F-4D97-AF65-F5344CB8AC3E}">
        <p14:creationId xmlns:p14="http://schemas.microsoft.com/office/powerpoint/2010/main" val="6924968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32</a:t>
            </a:fld>
            <a:endParaRPr lang="en-US" dirty="0"/>
          </a:p>
        </p:txBody>
      </p:sp>
    </p:spTree>
    <p:extLst>
      <p:ext uri="{BB962C8B-B14F-4D97-AF65-F5344CB8AC3E}">
        <p14:creationId xmlns:p14="http://schemas.microsoft.com/office/powerpoint/2010/main" val="33845583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33</a:t>
            </a:fld>
            <a:endParaRPr lang="en-US" dirty="0"/>
          </a:p>
        </p:txBody>
      </p:sp>
    </p:spTree>
    <p:extLst>
      <p:ext uri="{BB962C8B-B14F-4D97-AF65-F5344CB8AC3E}">
        <p14:creationId xmlns:p14="http://schemas.microsoft.com/office/powerpoint/2010/main" val="16001060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34</a:t>
            </a:fld>
            <a:endParaRPr lang="en-US" dirty="0"/>
          </a:p>
        </p:txBody>
      </p:sp>
    </p:spTree>
    <p:extLst>
      <p:ext uri="{BB962C8B-B14F-4D97-AF65-F5344CB8AC3E}">
        <p14:creationId xmlns:p14="http://schemas.microsoft.com/office/powerpoint/2010/main" val="39076192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35</a:t>
            </a:fld>
            <a:endParaRPr lang="en-US" dirty="0"/>
          </a:p>
        </p:txBody>
      </p:sp>
    </p:spTree>
    <p:extLst>
      <p:ext uri="{BB962C8B-B14F-4D97-AF65-F5344CB8AC3E}">
        <p14:creationId xmlns:p14="http://schemas.microsoft.com/office/powerpoint/2010/main" val="22035980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36</a:t>
            </a:fld>
            <a:endParaRPr lang="en-US" dirty="0"/>
          </a:p>
        </p:txBody>
      </p:sp>
    </p:spTree>
    <p:extLst>
      <p:ext uri="{BB962C8B-B14F-4D97-AF65-F5344CB8AC3E}">
        <p14:creationId xmlns:p14="http://schemas.microsoft.com/office/powerpoint/2010/main" val="1273402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37</a:t>
            </a:fld>
            <a:endParaRPr lang="en-US" dirty="0"/>
          </a:p>
        </p:txBody>
      </p:sp>
    </p:spTree>
    <p:extLst>
      <p:ext uri="{BB962C8B-B14F-4D97-AF65-F5344CB8AC3E}">
        <p14:creationId xmlns:p14="http://schemas.microsoft.com/office/powerpoint/2010/main" val="40968779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38</a:t>
            </a:fld>
            <a:endParaRPr lang="en-US" dirty="0"/>
          </a:p>
        </p:txBody>
      </p:sp>
    </p:spTree>
    <p:extLst>
      <p:ext uri="{BB962C8B-B14F-4D97-AF65-F5344CB8AC3E}">
        <p14:creationId xmlns:p14="http://schemas.microsoft.com/office/powerpoint/2010/main" val="961351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39</a:t>
            </a:fld>
            <a:endParaRPr lang="en-US" dirty="0"/>
          </a:p>
        </p:txBody>
      </p:sp>
    </p:spTree>
    <p:extLst>
      <p:ext uri="{BB962C8B-B14F-4D97-AF65-F5344CB8AC3E}">
        <p14:creationId xmlns:p14="http://schemas.microsoft.com/office/powerpoint/2010/main" val="32142258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40</a:t>
            </a:fld>
            <a:endParaRPr lang="en-US" dirty="0"/>
          </a:p>
        </p:txBody>
      </p:sp>
    </p:spTree>
    <p:extLst>
      <p:ext uri="{BB962C8B-B14F-4D97-AF65-F5344CB8AC3E}">
        <p14:creationId xmlns:p14="http://schemas.microsoft.com/office/powerpoint/2010/main" val="4212688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27651342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41</a:t>
            </a:fld>
            <a:endParaRPr lang="en-US" dirty="0"/>
          </a:p>
        </p:txBody>
      </p:sp>
    </p:spTree>
    <p:extLst>
      <p:ext uri="{BB962C8B-B14F-4D97-AF65-F5344CB8AC3E}">
        <p14:creationId xmlns:p14="http://schemas.microsoft.com/office/powerpoint/2010/main" val="3198711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42</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a:p>
            <a:r>
              <a:rPr lang="pt-BR" dirty="0"/>
              <a:t>0</a:t>
            </a:r>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850379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3217735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214795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2878782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124699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506380-6DBF-4464-B2A0-EA4E16AF1230}" type="datetime1">
              <a:rPr lang="en-US" smtClean="0"/>
              <a:t>3/3/2024</a:t>
            </a:fld>
            <a:endParaRPr lang="en-US"/>
          </a:p>
        </p:txBody>
      </p:sp>
      <p:sp>
        <p:nvSpPr>
          <p:cNvPr id="5" name="Footer Placeholder 4"/>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8BC0C0-0377-4135-95C1-00A3C585371D}" type="datetime1">
              <a:rPr lang="en-US" smtClean="0"/>
              <a:t>3/3/2024</a:t>
            </a:fld>
            <a:endParaRPr lang="en-US"/>
          </a:p>
        </p:txBody>
      </p:sp>
      <p:sp>
        <p:nvSpPr>
          <p:cNvPr id="5" name="Footer Placeholder 4"/>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B5B591-168D-4DF4-8225-504AA9320E8F}" type="datetime1">
              <a:rPr lang="en-US" smtClean="0"/>
              <a:t>3/3/2024</a:t>
            </a:fld>
            <a:endParaRPr lang="en-US"/>
          </a:p>
        </p:txBody>
      </p:sp>
      <p:sp>
        <p:nvSpPr>
          <p:cNvPr id="5" name="Footer Placeholder 4"/>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65D645-1D6E-4748-85E7-AA86930AD6F2}" type="datetime1">
              <a:rPr lang="en-US" smtClean="0"/>
              <a:t>3/3/2024</a:t>
            </a:fld>
            <a:endParaRPr lang="en-US"/>
          </a:p>
        </p:txBody>
      </p:sp>
      <p:sp>
        <p:nvSpPr>
          <p:cNvPr id="5" name="Footer Placeholder 4"/>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7C3AE0-CF36-4BFF-8847-7261FCF7DF79}" type="datetime1">
              <a:rPr lang="en-US" smtClean="0"/>
              <a:t>3/3/2024</a:t>
            </a:fld>
            <a:endParaRPr lang="en-US"/>
          </a:p>
        </p:txBody>
      </p:sp>
      <p:sp>
        <p:nvSpPr>
          <p:cNvPr id="5" name="Footer Placeholder 4"/>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276D1A-AB8F-47C5-B604-82C180DE3C88}" type="datetime1">
              <a:rPr lang="en-US" smtClean="0"/>
              <a:t>3/3/2024</a:t>
            </a:fld>
            <a:endParaRPr lang="en-US"/>
          </a:p>
        </p:txBody>
      </p:sp>
      <p:sp>
        <p:nvSpPr>
          <p:cNvPr id="6" name="Footer Placeholder 5"/>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EDE552-848D-4E05-B27F-638ACFC623FC}" type="datetime1">
              <a:rPr lang="en-US" smtClean="0"/>
              <a:t>3/3/2024</a:t>
            </a:fld>
            <a:endParaRPr lang="en-US"/>
          </a:p>
        </p:txBody>
      </p:sp>
      <p:sp>
        <p:nvSpPr>
          <p:cNvPr id="8" name="Footer Placeholder 7"/>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579873-6FEC-4C6C-96D5-835CE018A4CB}" type="datetime1">
              <a:rPr lang="en-US" smtClean="0"/>
              <a:t>3/3/2024</a:t>
            </a:fld>
            <a:endParaRPr lang="en-US"/>
          </a:p>
        </p:txBody>
      </p:sp>
      <p:sp>
        <p:nvSpPr>
          <p:cNvPr id="4" name="Footer Placeholder 3"/>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8627EA-DD75-4FD5-9BFE-C3AFC5286380}" type="datetime1">
              <a:rPr lang="en-US" smtClean="0"/>
              <a:t>3/3/2024</a:t>
            </a:fld>
            <a:endParaRPr lang="en-US"/>
          </a:p>
        </p:txBody>
      </p:sp>
      <p:sp>
        <p:nvSpPr>
          <p:cNvPr id="3" name="Footer Placeholder 2"/>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04890963-8C0B-4519-9488-E199E9C38311}" type="datetime1">
              <a:rPr lang="en-US" smtClean="0"/>
              <a:t>3/3/2024</a:t>
            </a:fld>
            <a:endParaRPr lang="en-US"/>
          </a:p>
        </p:txBody>
      </p:sp>
      <p:sp>
        <p:nvSpPr>
          <p:cNvPr id="6" name="Footer Placeholder 5"/>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8D2984DB-5E18-46A4-AB23-2A4AC029A6A0}" type="datetime1">
              <a:rPr lang="en-US" smtClean="0"/>
              <a:t>3/3/2024</a:t>
            </a:fld>
            <a:endParaRPr lang="en-US"/>
          </a:p>
        </p:txBody>
      </p:sp>
      <p:sp>
        <p:nvSpPr>
          <p:cNvPr id="6" name="Footer Placeholder 5"/>
          <p:cNvSpPr>
            <a:spLocks noGrp="1"/>
          </p:cNvSpPr>
          <p:nvPr>
            <p:ph type="ftr" sz="quarter" idx="11"/>
          </p:nvPr>
        </p:nvSpPr>
        <p:spPr/>
        <p:txBody>
          <a:bodyPr/>
          <a:lstStyle/>
          <a:p>
            <a:r>
              <a:rPr lang="pt-BR"/>
              <a:t>Prof. MSc Fernando Chagas | Arquitetura de Computadores | Aula 02 – Sistemas de Numeração</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4EC80705-EF5D-4FBD-988E-17143DF3ECC3}" type="datetime1">
              <a:rPr lang="en-US" smtClean="0"/>
              <a:t>3/3/2024</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MSc Fernando Chagas | Arquitetura de Computadores | Aula 02 – Sistemas de Numeração</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s://www.alura.com.br/artigos/convencoes-nomenclatura-camel-pascal-kebab-snake-case" TargetMode="External"/><Relationship Id="rId4" Type="http://schemas.openxmlformats.org/officeDocument/2006/relationships/hyperlink" Target="https://www.lucidchart.com/"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emf"/><Relationship Id="rId4" Type="http://schemas.openxmlformats.org/officeDocument/2006/relationships/image" Target="../media/image17.emf"/></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726871"/>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1028087" y="6572717"/>
            <a:ext cx="10407535" cy="2154436"/>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4000" dirty="0">
                <a:solidFill>
                  <a:schemeClr val="bg1"/>
                </a:solidFill>
                <a:latin typeface="Futura Bk BT" panose="020B0502020204020303" pitchFamily="34" charset="0"/>
              </a:rPr>
              <a:t>Modelagem de Domínio e </a:t>
            </a:r>
          </a:p>
          <a:p>
            <a:pPr algn="ctr"/>
            <a:r>
              <a:rPr lang="pt-BR" sz="4000" dirty="0">
                <a:solidFill>
                  <a:schemeClr val="bg1"/>
                </a:solidFill>
                <a:latin typeface="Futura Bk BT" panose="020B0502020204020303" pitchFamily="34" charset="0"/>
              </a:rPr>
              <a:t>Conceitos de Orientação a Objetos</a:t>
            </a:r>
            <a:endParaRPr lang="en-US" sz="40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Aqui estão os principais conceitos do paradigma de Orientação a Objetos: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Objeto: </a:t>
            </a:r>
            <a:r>
              <a:rPr lang="pt-BR" sz="4000" dirty="0">
                <a:latin typeface="Futura Bk BT" panose="020B0502020204020303"/>
                <a:ea typeface="Tahoma" panose="020B0604030504040204" pitchFamily="34" charset="0"/>
                <a:cs typeface="Tahoma" panose="020B0604030504040204" pitchFamily="34" charset="0"/>
              </a:rPr>
              <a:t>Um objeto é uma instância concreta de uma classe. Ele representa uma entidade do mundo real e possui atributos (propriedades) que descrevem seu estado e métodos que definem seu comportamento. Por exemplo, um objeto "Carro" pode ter atributos como "cor" e "velocidade" e métodos como "ligar" e "desligar".</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Classe: </a:t>
            </a:r>
            <a:r>
              <a:rPr lang="pt-BR" sz="4000" dirty="0">
                <a:latin typeface="Futura Bk BT" panose="020B0502020204020303"/>
                <a:ea typeface="Tahoma" panose="020B0604030504040204" pitchFamily="34" charset="0"/>
                <a:cs typeface="Tahoma" panose="020B0604030504040204" pitchFamily="34" charset="0"/>
              </a:rPr>
              <a:t>Uma classe é um modelo ou uma definição abstrata que descreve as características comuns a um conjunto de objetos. Ela serve como um plano para a criação de objetos. A classe define os atributos e métodos que seus objetos terão em comum. Por exemplo, uma classe "Carro" define os atributos e métodos que todos os carros terão</a:t>
            </a:r>
          </a:p>
        </p:txBody>
      </p:sp>
    </p:spTree>
    <p:extLst>
      <p:ext uri="{BB962C8B-B14F-4D97-AF65-F5344CB8AC3E}">
        <p14:creationId xmlns:p14="http://schemas.microsoft.com/office/powerpoint/2010/main" val="33835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Criando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4" name="Imagem 3">
            <a:extLst>
              <a:ext uri="{FF2B5EF4-FFF2-40B4-BE49-F238E27FC236}">
                <a16:creationId xmlns:a16="http://schemas.microsoft.com/office/drawing/2014/main" id="{51588C73-EC01-C2B7-8E5A-E2773DF8FD53}"/>
              </a:ext>
            </a:extLst>
          </p:cNvPr>
          <p:cNvPicPr>
            <a:picLocks noChangeAspect="1"/>
          </p:cNvPicPr>
          <p:nvPr/>
        </p:nvPicPr>
        <p:blipFill>
          <a:blip r:embed="rId4"/>
          <a:stretch>
            <a:fillRect/>
          </a:stretch>
        </p:blipFill>
        <p:spPr>
          <a:xfrm>
            <a:off x="2964999" y="5526908"/>
            <a:ext cx="17812912" cy="6561303"/>
          </a:xfrm>
          <a:prstGeom prst="rect">
            <a:avLst/>
          </a:prstGeom>
        </p:spPr>
      </p:pic>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4524315"/>
          </a:xfrm>
          <a:prstGeom prst="rect">
            <a:avLst/>
          </a:prstGeom>
          <a:noFill/>
        </p:spPr>
        <p:txBody>
          <a:bodyPr wrap="square" numCol="1" rtlCol="0">
            <a:spAutoFit/>
          </a:bodyPr>
          <a:lstStyle/>
          <a:p>
            <a:pPr marL="571500" indent="-571500">
              <a:buFont typeface="Wingdings" panose="05000000000000000000" pitchFamily="2" charset="2"/>
              <a:buChar char="§"/>
            </a:pPr>
            <a:r>
              <a:rPr lang="pt-BR" sz="4800" dirty="0">
                <a:latin typeface="Futura Bk BT" panose="020B0502020204020303"/>
              </a:rPr>
              <a:t>Criar o objeto “pessoa” em Javascript  utilizando a </a:t>
            </a:r>
            <a:r>
              <a:rPr lang="pt-BR" sz="4800" dirty="0" err="1">
                <a:latin typeface="Futura Bk BT" panose="020B0502020204020303"/>
              </a:rPr>
              <a:t>tag</a:t>
            </a:r>
            <a:r>
              <a:rPr lang="pt-BR" sz="4800" dirty="0">
                <a:latin typeface="Futura Bk BT" panose="020B0502020204020303"/>
              </a:rPr>
              <a:t> script, arquivo separado e no console. Imprimir no console, na caixa de diálogo – </a:t>
            </a:r>
            <a:r>
              <a:rPr lang="pt-BR" sz="4800" dirty="0" err="1">
                <a:latin typeface="Futura Bk BT" panose="020B0502020204020303"/>
              </a:rPr>
              <a:t>Alert</a:t>
            </a:r>
            <a:r>
              <a:rPr lang="pt-BR" sz="4800" dirty="0">
                <a:latin typeface="Futura Bk BT" panose="020B0502020204020303"/>
              </a:rPr>
              <a:t> e no HTML.</a:t>
            </a:r>
          </a:p>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Tree>
    <p:extLst>
      <p:ext uri="{BB962C8B-B14F-4D97-AF65-F5344CB8AC3E}">
        <p14:creationId xmlns:p14="http://schemas.microsoft.com/office/powerpoint/2010/main" val="168621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Criando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 name="Imagem 2">
            <a:extLst>
              <a:ext uri="{FF2B5EF4-FFF2-40B4-BE49-F238E27FC236}">
                <a16:creationId xmlns:a16="http://schemas.microsoft.com/office/drawing/2014/main" id="{E85B2579-F7EF-E32E-74F2-3F74180AFC9E}"/>
              </a:ext>
            </a:extLst>
          </p:cNvPr>
          <p:cNvPicPr>
            <a:picLocks noChangeAspect="1"/>
          </p:cNvPicPr>
          <p:nvPr/>
        </p:nvPicPr>
        <p:blipFill>
          <a:blip r:embed="rId4"/>
          <a:stretch>
            <a:fillRect/>
          </a:stretch>
        </p:blipFill>
        <p:spPr>
          <a:xfrm>
            <a:off x="10740440" y="3062587"/>
            <a:ext cx="12624887" cy="9345202"/>
          </a:xfrm>
          <a:prstGeom prst="rect">
            <a:avLst/>
          </a:prstGeom>
        </p:spPr>
      </p:pic>
      <p:sp>
        <p:nvSpPr>
          <p:cNvPr id="7" name="CaixaDeTexto 6">
            <a:extLst>
              <a:ext uri="{FF2B5EF4-FFF2-40B4-BE49-F238E27FC236}">
                <a16:creationId xmlns:a16="http://schemas.microsoft.com/office/drawing/2014/main" id="{AEF76070-A8B5-9C58-AE52-E8FF7F666E21}"/>
              </a:ext>
            </a:extLst>
          </p:cNvPr>
          <p:cNvSpPr txBox="1"/>
          <p:nvPr/>
        </p:nvSpPr>
        <p:spPr>
          <a:xfrm>
            <a:off x="1389647" y="2736761"/>
            <a:ext cx="7922795" cy="507831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Página HTML contendo o objeto pessoa dentro a TAG &lt;script&gt; e imprimindo o valor de IMC em 3 formas.</a:t>
            </a:r>
          </a:p>
        </p:txBody>
      </p:sp>
    </p:spTree>
    <p:extLst>
      <p:ext uri="{BB962C8B-B14F-4D97-AF65-F5344CB8AC3E}">
        <p14:creationId xmlns:p14="http://schemas.microsoft.com/office/powerpoint/2010/main" val="8520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51380" y="6003710"/>
            <a:ext cx="22281240" cy="6863417"/>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Linguagem de Modelagem Unificada, ou </a:t>
            </a:r>
            <a:r>
              <a:rPr lang="pt-BR" sz="4000" b="1" dirty="0">
                <a:latin typeface="Futura Bk BT" panose="020B0502020204020303"/>
                <a:ea typeface="Tahoma" panose="020B0604030504040204" pitchFamily="34" charset="0"/>
                <a:cs typeface="Tahoma" panose="020B0604030504040204" pitchFamily="34" charset="0"/>
              </a:rPr>
              <a:t>UML (</a:t>
            </a:r>
            <a:r>
              <a:rPr lang="pt-BR" sz="4000" b="1" dirty="0" err="1">
                <a:latin typeface="Futura Bk BT" panose="020B0502020204020303"/>
                <a:ea typeface="Tahoma" panose="020B0604030504040204" pitchFamily="34" charset="0"/>
                <a:cs typeface="Tahoma" panose="020B0604030504040204" pitchFamily="34" charset="0"/>
              </a:rPr>
              <a:t>Unified</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Language</a:t>
            </a:r>
            <a:r>
              <a:rPr lang="pt-BR" sz="4000" b="1" dirty="0">
                <a:latin typeface="Futura Bk BT" panose="020B0502020204020303"/>
                <a:ea typeface="Tahoma" panose="020B0604030504040204" pitchFamily="34" charset="0"/>
                <a:cs typeface="Tahoma" panose="020B0604030504040204" pitchFamily="34" charset="0"/>
              </a:rPr>
              <a:t>), </a:t>
            </a:r>
            <a:r>
              <a:rPr lang="pt-BR" sz="4000" dirty="0">
                <a:latin typeface="Futura Bk BT" panose="020B0502020204020303"/>
                <a:ea typeface="Tahoma" panose="020B0604030504040204" pitchFamily="34" charset="0"/>
                <a:cs typeface="Tahoma" panose="020B0604030504040204" pitchFamily="34" charset="0"/>
              </a:rPr>
              <a:t>foi criada através da colaboração de um grupo de pessoas influentes na área de engenharia de software nos anos 90.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Nos anos 90, a engenharia de software estava passando por uma fase de transição. As metodologias tradicionais estavam sendo questionadas e uma necessidade crescente de uma linguagem padrão para modelagem de sistemas de software estava surgindo. Havia várias metodologias de modelagem em uso, como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OMT (</a:t>
            </a:r>
            <a:r>
              <a:rPr lang="pt-BR" sz="4000" dirty="0" err="1">
                <a:latin typeface="Futura Bk BT" panose="020B0502020204020303"/>
                <a:ea typeface="Tahoma" panose="020B0604030504040204" pitchFamily="34" charset="0"/>
                <a:cs typeface="Tahoma" panose="020B0604030504040204" pitchFamily="34" charset="0"/>
              </a:rPr>
              <a:t>Object</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Modeling</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Technique</a:t>
            </a:r>
            <a:r>
              <a:rPr lang="pt-BR" sz="4000" dirty="0">
                <a:latin typeface="Futura Bk BT" panose="020B0502020204020303"/>
                <a:ea typeface="Tahoma" panose="020B0604030504040204" pitchFamily="34" charset="0"/>
                <a:cs typeface="Tahoma" panose="020B0604030504040204" pitchFamily="34" charset="0"/>
              </a:rPr>
              <a:t>) e OOSE (</a:t>
            </a:r>
            <a:r>
              <a:rPr lang="pt-BR" sz="4000" dirty="0" err="1">
                <a:latin typeface="Futura Bk BT" panose="020B0502020204020303"/>
                <a:ea typeface="Tahoma" panose="020B0604030504040204" pitchFamily="34" charset="0"/>
                <a:cs typeface="Tahoma" panose="020B0604030504040204" pitchFamily="34" charset="0"/>
              </a:rPr>
              <a:t>Object-Oriented</a:t>
            </a:r>
            <a:r>
              <a:rPr lang="pt-BR" sz="4000" dirty="0">
                <a:latin typeface="Futura Bk BT" panose="020B0502020204020303"/>
                <a:ea typeface="Tahoma" panose="020B0604030504040204" pitchFamily="34" charset="0"/>
                <a:cs typeface="Tahoma" panose="020B0604030504040204" pitchFamily="34" charset="0"/>
              </a:rPr>
              <a:t> Software </a:t>
            </a:r>
            <a:r>
              <a:rPr lang="pt-BR" sz="4000" dirty="0" err="1">
                <a:latin typeface="Futura Bk BT" panose="020B0502020204020303"/>
                <a:ea typeface="Tahoma" panose="020B0604030504040204" pitchFamily="34" charset="0"/>
                <a:cs typeface="Tahoma" panose="020B0604030504040204" pitchFamily="34" charset="0"/>
              </a:rPr>
              <a:t>Engineering</a:t>
            </a:r>
            <a:r>
              <a:rPr lang="pt-BR" sz="4000" dirty="0">
                <a:latin typeface="Futura Bk BT" panose="020B0502020204020303"/>
                <a:ea typeface="Tahoma" panose="020B0604030504040204" pitchFamily="34" charset="0"/>
                <a:cs typeface="Tahoma" panose="020B0604030504040204" pitchFamily="34" charset="0"/>
              </a:rPr>
              <a:t>), cada uma com suas próprias notações e abordagens.</a:t>
            </a:r>
          </a:p>
          <a:p>
            <a:pPr algn="just"/>
            <a:endParaRPr lang="pt-BR" sz="4000" dirty="0">
              <a:latin typeface="Futura Bk BT" panose="020B0502020204020303"/>
              <a:ea typeface="Tahoma" panose="020B0604030504040204" pitchFamily="34" charset="0"/>
              <a:cs typeface="Tahoma" panose="020B0604030504040204" pitchFamily="34" charset="0"/>
            </a:endParaRPr>
          </a:p>
        </p:txBody>
      </p:sp>
      <p:pic>
        <p:nvPicPr>
          <p:cNvPr id="6" name="Picture 2">
            <a:extLst>
              <a:ext uri="{FF2B5EF4-FFF2-40B4-BE49-F238E27FC236}">
                <a16:creationId xmlns:a16="http://schemas.microsoft.com/office/drawing/2014/main" id="{12F48241-470A-7CC5-18CA-CCFFF2CCD5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085" y="2854210"/>
            <a:ext cx="4639591" cy="2703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51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9941183"/>
          </a:xfrm>
          <a:prstGeom prst="rect">
            <a:avLst/>
          </a:prstGeom>
          <a:noFill/>
        </p:spPr>
        <p:txBody>
          <a:bodyPr wrap="square" rtlCol="0">
            <a:spAutoFit/>
          </a:bodyPr>
          <a:lstStyle/>
          <a:p>
            <a:pPr algn="just"/>
            <a:r>
              <a:rPr lang="pt-BR" sz="4000" dirty="0">
                <a:latin typeface="Futura Bk BT" panose="020B0502020204020303"/>
                <a:ea typeface="Tahoma" panose="020B0604030504040204" pitchFamily="34" charset="0"/>
                <a:cs typeface="Tahoma" panose="020B0604030504040204" pitchFamily="34" charset="0"/>
              </a:rPr>
              <a:t>A UML foi inicialmente desenvolvida como uma fusão de três metodologias principais: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Booch</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Method</a:t>
            </a:r>
            <a:r>
              <a:rPr lang="pt-BR" sz="4000" b="1" dirty="0">
                <a:latin typeface="Futura Bk BT" panose="020B0502020204020303"/>
                <a:ea typeface="Tahoma" panose="020B0604030504040204" pitchFamily="34" charset="0"/>
                <a:cs typeface="Tahoma" panose="020B0604030504040204" pitchFamily="34" charset="0"/>
              </a:rPr>
              <a: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Criado por </a:t>
            </a:r>
            <a:r>
              <a:rPr lang="pt-BR" dirty="0" err="1">
                <a:latin typeface="Futura Bk BT" panose="020B0502020204020303"/>
                <a:ea typeface="Tahoma" panose="020B0604030504040204" pitchFamily="34" charset="0"/>
                <a:cs typeface="Tahoma" panose="020B0604030504040204" pitchFamily="34" charset="0"/>
              </a:rPr>
              <a:t>Grady</a:t>
            </a:r>
            <a:r>
              <a:rPr lang="pt-BR" dirty="0">
                <a:latin typeface="Futura Bk BT" panose="020B0502020204020303"/>
                <a:ea typeface="Tahoma" panose="020B0604030504040204" pitchFamily="34" charset="0"/>
                <a:cs typeface="Tahoma" panose="020B0604030504040204" pitchFamily="34" charset="0"/>
              </a:rPr>
              <a:t> </a:t>
            </a:r>
            <a:r>
              <a:rPr lang="pt-BR" dirty="0" err="1">
                <a:latin typeface="Futura Bk BT" panose="020B0502020204020303"/>
                <a:ea typeface="Tahoma" panose="020B0604030504040204" pitchFamily="34" charset="0"/>
                <a:cs typeface="Tahoma" panose="020B0604030504040204" pitchFamily="34" charset="0"/>
              </a:rPr>
              <a:t>Booch</a:t>
            </a:r>
            <a:r>
              <a:rPr lang="pt-BR" dirty="0">
                <a:latin typeface="Futura Bk BT" panose="020B0502020204020303"/>
                <a:ea typeface="Tahoma" panose="020B0604030504040204" pitchFamily="34" charset="0"/>
                <a:cs typeface="Tahoma" panose="020B0604030504040204" pitchFamily="34" charset="0"/>
              </a:rPr>
              <a:t>, era uma das metodologias mais antigas e amplamente adotadas para modelagem de software.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Focava em diagramas de classes, diagramas de estado, diagramas de sequência,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Modeling</a:t>
            </a:r>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Technique</a:t>
            </a:r>
            <a:r>
              <a:rPr lang="pt-BR" sz="4000" b="1" dirty="0">
                <a:latin typeface="Futura Bk BT" panose="020B0502020204020303"/>
                <a:ea typeface="Tahoma" panose="020B0604030504040204" pitchFamily="34" charset="0"/>
                <a:cs typeface="Tahoma" panose="020B0604030504040204" pitchFamily="34" charset="0"/>
              </a:rPr>
              <a:t> (OMT):</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James </a:t>
            </a:r>
            <a:r>
              <a:rPr lang="pt-BR" dirty="0" err="1">
                <a:latin typeface="Futura Bk BT" panose="020B0502020204020303"/>
                <a:ea typeface="Tahoma" panose="020B0604030504040204" pitchFamily="34" charset="0"/>
                <a:cs typeface="Tahoma" panose="020B0604030504040204" pitchFamily="34" charset="0"/>
              </a:rPr>
              <a:t>Rumbaugh</a:t>
            </a:r>
            <a:r>
              <a:rPr lang="pt-BR" dirty="0">
                <a:latin typeface="Futura Bk BT" panose="020B0502020204020303"/>
                <a:ea typeface="Tahoma" panose="020B0604030504040204" pitchFamily="34" charset="0"/>
                <a:cs typeface="Tahoma" panose="020B0604030504040204" pitchFamily="34" charset="0"/>
              </a:rPr>
              <a:t>, era outra abordagem popular para modelagem de sistemas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Tinha um foco especial em diagramas de objetos, diagramas de estados, entre outros.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err="1">
                <a:latin typeface="Futura Bk BT" panose="020B0502020204020303"/>
                <a:ea typeface="Tahoma" panose="020B0604030504040204" pitchFamily="34" charset="0"/>
                <a:cs typeface="Tahoma" panose="020B0604030504040204" pitchFamily="34" charset="0"/>
              </a:rPr>
              <a:t>Object-Oriented</a:t>
            </a:r>
            <a:r>
              <a:rPr lang="pt-BR" sz="4000" b="1" dirty="0">
                <a:latin typeface="Futura Bk BT" panose="020B0502020204020303"/>
                <a:ea typeface="Tahoma" panose="020B0604030504040204" pitchFamily="34" charset="0"/>
                <a:cs typeface="Tahoma" panose="020B0604030504040204" pitchFamily="34" charset="0"/>
              </a:rPr>
              <a:t> Software </a:t>
            </a:r>
            <a:r>
              <a:rPr lang="pt-BR" sz="4000" b="1" dirty="0" err="1">
                <a:latin typeface="Futura Bk BT" panose="020B0502020204020303"/>
                <a:ea typeface="Tahoma" panose="020B0604030504040204" pitchFamily="34" charset="0"/>
                <a:cs typeface="Tahoma" panose="020B0604030504040204" pitchFamily="34" charset="0"/>
              </a:rPr>
              <a:t>Engineering</a:t>
            </a:r>
            <a:r>
              <a:rPr lang="pt-BR" sz="4000" b="1" dirty="0">
                <a:latin typeface="Futura Bk BT" panose="020B0502020204020303"/>
                <a:ea typeface="Tahoma" panose="020B0604030504040204" pitchFamily="34" charset="0"/>
                <a:cs typeface="Tahoma" panose="020B0604030504040204" pitchFamily="34" charset="0"/>
              </a:rPr>
              <a:t> (OOSE):</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Desenvolvido por Ivar Jacobson, foi outra metodologia influente com forte ênfase na análise e design orientados a objetos. </a:t>
            </a:r>
          </a:p>
          <a:p>
            <a:pPr marL="1485900" lvl="1" indent="-571500" algn="just">
              <a:buFont typeface="Arial" panose="020B0604020202020204" pitchFamily="34" charset="0"/>
              <a:buChar char="•"/>
            </a:pPr>
            <a:r>
              <a:rPr lang="pt-BR" dirty="0">
                <a:latin typeface="Futura Bk BT" panose="020B0502020204020303"/>
                <a:ea typeface="Tahoma" panose="020B0604030504040204" pitchFamily="34" charset="0"/>
                <a:cs typeface="Tahoma" panose="020B0604030504040204" pitchFamily="34" charset="0"/>
              </a:rPr>
              <a:t>Introduziu conceitos como casos de uso.</a:t>
            </a:r>
          </a:p>
        </p:txBody>
      </p:sp>
    </p:spTree>
    <p:extLst>
      <p:ext uri="{BB962C8B-B14F-4D97-AF65-F5344CB8AC3E}">
        <p14:creationId xmlns:p14="http://schemas.microsoft.com/office/powerpoint/2010/main" val="3820323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787842"/>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Unificação, Desenvolvimento e Evolução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Em 1995, </a:t>
            </a:r>
            <a:r>
              <a:rPr lang="pt-BR" sz="4000" dirty="0" err="1">
                <a:latin typeface="Futura Bk BT" panose="020B0502020204020303"/>
                <a:ea typeface="Tahoma" panose="020B0604030504040204" pitchFamily="34" charset="0"/>
                <a:cs typeface="Tahoma" panose="020B0604030504040204" pitchFamily="34" charset="0"/>
              </a:rPr>
              <a:t>Grady</a:t>
            </a:r>
            <a:r>
              <a:rPr lang="pt-BR" sz="4000" dirty="0">
                <a:latin typeface="Futura Bk BT" panose="020B0502020204020303"/>
                <a:ea typeface="Tahoma" panose="020B0604030504040204" pitchFamily="34" charset="0"/>
                <a:cs typeface="Tahoma" panose="020B0604030504040204" pitchFamily="34" charset="0"/>
              </a:rPr>
              <a:t> </a:t>
            </a:r>
            <a:r>
              <a:rPr lang="pt-BR" sz="4000" dirty="0" err="1">
                <a:latin typeface="Futura Bk BT" panose="020B0502020204020303"/>
                <a:ea typeface="Tahoma" panose="020B0604030504040204" pitchFamily="34" charset="0"/>
                <a:cs typeface="Tahoma" panose="020B0604030504040204" pitchFamily="34" charset="0"/>
              </a:rPr>
              <a:t>Booch</a:t>
            </a:r>
            <a:r>
              <a:rPr lang="pt-BR" sz="4000" dirty="0">
                <a:latin typeface="Futura Bk BT" panose="020B0502020204020303"/>
                <a:ea typeface="Tahoma" panose="020B0604030504040204" pitchFamily="34" charset="0"/>
                <a:cs typeface="Tahoma" panose="020B0604030504040204" pitchFamily="34" charset="0"/>
              </a:rPr>
              <a:t>, James </a:t>
            </a:r>
            <a:r>
              <a:rPr lang="pt-BR" sz="4000" dirty="0" err="1">
                <a:latin typeface="Futura Bk BT" panose="020B0502020204020303"/>
                <a:ea typeface="Tahoma" panose="020B0604030504040204" pitchFamily="34" charset="0"/>
                <a:cs typeface="Tahoma" panose="020B0604030504040204" pitchFamily="34" charset="0"/>
              </a:rPr>
              <a:t>Rumbaugh</a:t>
            </a:r>
            <a:r>
              <a:rPr lang="pt-BR" sz="4000" dirty="0">
                <a:latin typeface="Futura Bk BT" panose="020B0502020204020303"/>
                <a:ea typeface="Tahoma" panose="020B0604030504040204" pitchFamily="34" charset="0"/>
                <a:cs typeface="Tahoma" panose="020B0604030504040204" pitchFamily="34" charset="0"/>
              </a:rPr>
              <a:t> e Ivar Jacobson uniram forças para criar uma linguagem de modelagem padrão, unificando o melhor de suas respectivas metodologias. Eles foram apoiados por outras empresas e especialistas em engenharia de software, formando o "</a:t>
            </a:r>
            <a:r>
              <a:rPr lang="pt-BR" sz="4000" dirty="0" err="1">
                <a:latin typeface="Futura Bk BT" panose="020B0502020204020303"/>
                <a:ea typeface="Tahoma" panose="020B0604030504040204" pitchFamily="34" charset="0"/>
                <a:cs typeface="Tahoma" panose="020B0604030504040204" pitchFamily="34" charset="0"/>
              </a:rPr>
              <a:t>Three</a:t>
            </a:r>
            <a:r>
              <a:rPr lang="pt-BR" sz="4000" dirty="0">
                <a:latin typeface="Futura Bk BT" panose="020B0502020204020303"/>
                <a:ea typeface="Tahoma" panose="020B0604030504040204" pitchFamily="34" charset="0"/>
                <a:cs typeface="Tahoma" panose="020B0604030504040204" pitchFamily="34" charset="0"/>
              </a:rPr>
              <a:t> Amigos" (Três Amigos).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objetivo era criar uma linguagem que pudesse abranger todos os aspectos do processo de desenvolvimento de software, desde a concepção até a implementação. A UML foi destinada a ser uma linguagem gráfica para visualizar, especificar, construir e documentar os artefatos de um sistema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O trabalho inicial resultou na primeira versão da UML, conhecida como UML 0.8, em 1996. Ela foi seguida pela UML 0.9 e, finalmente, pela UML 1.0 em 1997, que foi amplamente adotada pela indústria de software.	Desde então, a UML passou por várias revisões e atualizações. A mais recente versão 2.5 com uma ampla gama de diagramas e elementos para modelagem de sistemas complexos.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706236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Como representar um Software?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3" name="TextBox 8">
            <a:extLst>
              <a:ext uri="{FF2B5EF4-FFF2-40B4-BE49-F238E27FC236}">
                <a16:creationId xmlns:a16="http://schemas.microsoft.com/office/drawing/2014/main" id="{4F01E0DB-E750-7AEB-B324-59FA6BE7FB00}"/>
              </a:ext>
            </a:extLst>
          </p:cNvPr>
          <p:cNvSpPr txBox="1"/>
          <p:nvPr/>
        </p:nvSpPr>
        <p:spPr>
          <a:xfrm>
            <a:off x="1006413" y="2327129"/>
            <a:ext cx="22281240" cy="11172289"/>
          </a:xfrm>
          <a:prstGeom prst="rect">
            <a:avLst/>
          </a:prstGeom>
          <a:noFill/>
        </p:spPr>
        <p:txBody>
          <a:bodyPr wrap="square" rtlCol="0">
            <a:spAutoFit/>
          </a:bodyPr>
          <a:lstStyle/>
          <a:p>
            <a:pPr algn="just"/>
            <a:r>
              <a:rPr lang="pt-BR" sz="4000" b="1" dirty="0">
                <a:latin typeface="Futura Bk BT" panose="020B0502020204020303"/>
                <a:ea typeface="Tahoma" panose="020B0604030504040204" pitchFamily="34" charset="0"/>
                <a:cs typeface="Tahoma" panose="020B0604030504040204" pitchFamily="34" charset="0"/>
              </a:rPr>
              <a:t>Contribuições e Aceitação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	A UML se tornou a linguagem padrão para modelagem de software. Sua aceitação foi impulsionada por uma série de fatores: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Padronização: </a:t>
            </a:r>
            <a:r>
              <a:rPr lang="pt-BR" sz="4000" dirty="0">
                <a:latin typeface="Futura Bk BT" panose="020B0502020204020303"/>
                <a:ea typeface="Tahoma" panose="020B0604030504040204" pitchFamily="34" charset="0"/>
                <a:cs typeface="Tahoma" panose="020B0604030504040204" pitchFamily="34" charset="0"/>
              </a:rPr>
              <a:t>Tornou-se um padrão da indústria, facilitando a comunicação entre equipes de desenvolvimento e organizações.</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Flexibilidade: </a:t>
            </a:r>
            <a:r>
              <a:rPr lang="pt-BR" sz="4000" dirty="0">
                <a:latin typeface="Futura Bk BT" panose="020B0502020204020303"/>
                <a:ea typeface="Tahoma" panose="020B0604030504040204" pitchFamily="34" charset="0"/>
                <a:cs typeface="Tahoma" panose="020B0604030504040204" pitchFamily="34" charset="0"/>
              </a:rPr>
              <a:t>Oferece uma variedade de diagramas para atender às diferentes fases e aspectos do desenvolvimento de software.</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Ampla Comunidade: </a:t>
            </a:r>
            <a:r>
              <a:rPr lang="pt-BR" sz="4000" dirty="0">
                <a:latin typeface="Futura Bk BT" panose="020B0502020204020303"/>
                <a:ea typeface="Tahoma" panose="020B0604030504040204" pitchFamily="34" charset="0"/>
                <a:cs typeface="Tahoma" panose="020B0604030504040204" pitchFamily="34" charset="0"/>
              </a:rPr>
              <a:t>Conta com uma comunidade ativa de desenvolvedores, profissionais de engenharia de software e pesquisadores, que contribuem para seu desenvolvimento contínuo.</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Ferramentas de Suporte: </a:t>
            </a:r>
            <a:r>
              <a:rPr lang="pt-BR" sz="4000" dirty="0">
                <a:latin typeface="Futura Bk BT" panose="020B0502020204020303"/>
                <a:ea typeface="Tahoma" panose="020B0604030504040204" pitchFamily="34" charset="0"/>
                <a:cs typeface="Tahoma" panose="020B0604030504040204" pitchFamily="34" charset="0"/>
              </a:rPr>
              <a:t>Há uma ampla variedade de ferramentas de modelagem UML disponíveis, tanto comerciais quanto de código aberto.</a:t>
            </a:r>
          </a:p>
          <a:p>
            <a:pPr algn="just"/>
            <a:r>
              <a:rPr lang="pt-BR" sz="4000" dirty="0">
                <a:latin typeface="Futura Bk BT" panose="020B0502020204020303"/>
                <a:ea typeface="Tahoma" panose="020B0604030504040204" pitchFamily="34" charset="0"/>
                <a:cs typeface="Tahoma" panose="020B0604030504040204" pitchFamily="34" charset="0"/>
              </a:rPr>
              <a:t>	</a:t>
            </a:r>
            <a:endParaRPr lang="pt-BR"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417499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UML</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3074" name="Picture 2" descr="UML — Unified Modeling Language | by Rodrigo Vieira | OperacionalTI | Medium">
            <a:extLst>
              <a:ext uri="{FF2B5EF4-FFF2-40B4-BE49-F238E27FC236}">
                <a16:creationId xmlns:a16="http://schemas.microsoft.com/office/drawing/2014/main" id="{95C54763-B02E-6E4F-2F3C-BBF28A1BEF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9091" y="1140453"/>
            <a:ext cx="20085990" cy="13143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1285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169551"/>
          </a:xfrm>
          <a:prstGeom prst="rect">
            <a:avLst/>
          </a:prstGeom>
          <a:noFill/>
        </p:spPr>
        <p:txBody>
          <a:bodyPr wrap="square" rtlCol="0">
            <a:spAutoFit/>
          </a:bodyPr>
          <a:lstStyle/>
          <a:p>
            <a:r>
              <a:rPr lang="pt-BR" sz="7000" b="1" spc="100" dirty="0">
                <a:latin typeface="Arial Black" panose="020B0A04020102020204" pitchFamily="34" charset="0"/>
                <a:ea typeface="Tahoma" panose="020B0604030504040204" pitchFamily="34" charset="0"/>
                <a:cs typeface="Tahoma" panose="020B0604030504040204" pitchFamily="34" charset="0"/>
              </a:rPr>
              <a:t>Diagramas de Classe</a:t>
            </a:r>
            <a:endParaRPr lang="en-US" sz="7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pic>
        <p:nvPicPr>
          <p:cNvPr id="4102" name="Picture 6">
            <a:extLst>
              <a:ext uri="{FF2B5EF4-FFF2-40B4-BE49-F238E27FC236}">
                <a16:creationId xmlns:a16="http://schemas.microsoft.com/office/drawing/2014/main" id="{43F963B5-F64D-C38A-C5B6-AF940EB90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915" y="2828881"/>
            <a:ext cx="13672646" cy="966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1221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19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2" name="Picture 2">
            <a:extLst>
              <a:ext uri="{FF2B5EF4-FFF2-40B4-BE49-F238E27FC236}">
                <a16:creationId xmlns:a16="http://schemas.microsoft.com/office/drawing/2014/main" id="{600D9907-3123-928D-538F-C7CEFDD07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2447" y="3980888"/>
            <a:ext cx="7487903" cy="585830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EAFC4B4C-8240-82F0-421E-3CD3842B014C}"/>
              </a:ext>
            </a:extLst>
          </p:cNvPr>
          <p:cNvSpPr txBox="1"/>
          <p:nvPr/>
        </p:nvSpPr>
        <p:spPr>
          <a:xfrm>
            <a:off x="1006413" y="3482911"/>
            <a:ext cx="9709583" cy="5909310"/>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Representando um objeto a partir de um Diagrama de Classe</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Vamos utilizar a ferramenta </a:t>
            </a:r>
            <a:r>
              <a:rPr lang="pt-BR" sz="5400" dirty="0" err="1">
                <a:latin typeface="Futura Bk BT" panose="020B0502020204020303"/>
              </a:rPr>
              <a:t>LucidChart</a:t>
            </a:r>
            <a:r>
              <a:rPr lang="pt-BR" sz="5400" dirty="0">
                <a:latin typeface="Futura Bk BT" panose="020B0502020204020303"/>
              </a:rPr>
              <a:t> ou </a:t>
            </a:r>
            <a:r>
              <a:rPr lang="pt-BR" sz="5400" dirty="0" err="1">
                <a:latin typeface="Futura Bk BT" panose="020B0502020204020303"/>
              </a:rPr>
              <a:t>Diagrams</a:t>
            </a:r>
            <a:r>
              <a:rPr lang="pt-BR" sz="5400" dirty="0">
                <a:latin typeface="Futura Bk BT" panose="020B0502020204020303"/>
              </a:rPr>
              <a:t> (Draw.io)</a:t>
            </a:r>
          </a:p>
        </p:txBody>
      </p:sp>
    </p:spTree>
    <p:extLst>
      <p:ext uri="{BB962C8B-B14F-4D97-AF65-F5344CB8AC3E}">
        <p14:creationId xmlns:p14="http://schemas.microsoft.com/office/powerpoint/2010/main" val="18213475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Revisão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TextBox 8">
            <a:extLst>
              <a:ext uri="{FF2B5EF4-FFF2-40B4-BE49-F238E27FC236}">
                <a16:creationId xmlns:a16="http://schemas.microsoft.com/office/drawing/2014/main" id="{37DF21E7-64FC-57E0-6C7A-77EE4FD8FFAE}"/>
              </a:ext>
            </a:extLst>
          </p:cNvPr>
          <p:cNvSpPr txBox="1"/>
          <p:nvPr/>
        </p:nvSpPr>
        <p:spPr>
          <a:xfrm>
            <a:off x="1714500" y="3369655"/>
            <a:ext cx="20021550" cy="9941183"/>
          </a:xfrm>
          <a:prstGeom prst="rect">
            <a:avLst/>
          </a:prstGeom>
          <a:noFill/>
        </p:spPr>
        <p:txBody>
          <a:bodyPr wrap="square" rtlCol="0">
            <a:spAutoFit/>
          </a:bodyPr>
          <a:lstStyle/>
          <a:p>
            <a:pPr marL="857250" indent="-857250" algn="just">
              <a:buFont typeface="Wingdings" panose="05000000000000000000" pitchFamily="2" charset="2"/>
              <a:buChar char="§"/>
            </a:pPr>
            <a:r>
              <a:rPr lang="pt-BR" sz="4000" b="1" dirty="0">
                <a:latin typeface="Futura Bk BT" panose="020B0502020204020303"/>
              </a:rPr>
              <a:t>Engenharia de Software</a:t>
            </a:r>
            <a:r>
              <a:rPr lang="pt-BR" sz="4000" dirty="0">
                <a:latin typeface="Futura Bk BT" panose="020B0502020204020303"/>
              </a:rPr>
              <a:t>:  técnicas, métodos e ferramentas de apoio que nos auxiliam no desenvolvimento de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Arquitetura de Software: </a:t>
            </a:r>
            <a:r>
              <a:rPr lang="pt-BR" sz="4000" dirty="0">
                <a:latin typeface="Futura Bk BT" panose="020B0502020204020303"/>
              </a:rPr>
              <a:t>características de como o software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Modelagem de Domínio: </a:t>
            </a:r>
            <a:r>
              <a:rPr lang="pt-BR" sz="4000" dirty="0">
                <a:latin typeface="Futura Bk BT" panose="020B0502020204020303"/>
              </a:rPr>
              <a:t>identificação do contexto e levantamento dos requisitos do software que será desenvolvido;</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Metodologia de Desenvolvimento:</a:t>
            </a:r>
            <a:r>
              <a:rPr lang="pt-BR" sz="4000" dirty="0">
                <a:latin typeface="Futura Bk BT" panose="020B0502020204020303"/>
              </a:rPr>
              <a:t> etapas específicas a serem percorridas  durante o desenvolvimento de um software;</a:t>
            </a:r>
          </a:p>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4000" b="1" dirty="0">
                <a:latin typeface="Futura Bk BT" panose="020B0502020204020303"/>
              </a:rPr>
              <a:t>Tipos de Dados em </a:t>
            </a:r>
            <a:r>
              <a:rPr lang="pt-BR" sz="4000" b="1" dirty="0" err="1">
                <a:latin typeface="Futura Bk BT" panose="020B0502020204020303"/>
              </a:rPr>
              <a:t>JavaScript</a:t>
            </a:r>
            <a:r>
              <a:rPr lang="pt-BR" sz="4000" b="1" dirty="0">
                <a:latin typeface="Futura Bk BT" panose="020B0502020204020303"/>
              </a:rPr>
              <a:t>:</a:t>
            </a:r>
            <a:r>
              <a:rPr lang="pt-BR" sz="4000" dirty="0">
                <a:latin typeface="Futura Bk BT" panose="020B0502020204020303"/>
              </a:rPr>
              <a:t> linguagem dinamicamente e fracamente </a:t>
            </a:r>
            <a:r>
              <a:rPr lang="pt-BR" sz="4000" dirty="0" err="1">
                <a:latin typeface="Futura Bk BT" panose="020B0502020204020303"/>
              </a:rPr>
              <a:t>tipada</a:t>
            </a:r>
            <a:r>
              <a:rPr lang="pt-BR" sz="4000" dirty="0">
                <a:latin typeface="Futura Bk BT" panose="020B0502020204020303"/>
              </a:rPr>
              <a:t>.</a:t>
            </a: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Tree>
    <p:extLst>
      <p:ext uri="{BB962C8B-B14F-4D97-AF65-F5344CB8AC3E}">
        <p14:creationId xmlns:p14="http://schemas.microsoft.com/office/powerpoint/2010/main" val="317552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Tree>
    <p:extLst>
      <p:ext uri="{BB962C8B-B14F-4D97-AF65-F5344CB8AC3E}">
        <p14:creationId xmlns:p14="http://schemas.microsoft.com/office/powerpoint/2010/main" val="170926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Representando o 1º Objeto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pic>
        <p:nvPicPr>
          <p:cNvPr id="6" name="Imagem 5">
            <a:extLst>
              <a:ext uri="{FF2B5EF4-FFF2-40B4-BE49-F238E27FC236}">
                <a16:creationId xmlns:a16="http://schemas.microsoft.com/office/drawing/2014/main" id="{672F19AB-CD46-8AF9-3933-CCD77D2CB1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30318" y="3226075"/>
            <a:ext cx="13563600" cy="9172575"/>
          </a:xfrm>
          <a:prstGeom prst="rect">
            <a:avLst/>
          </a:prstGeom>
        </p:spPr>
      </p:pic>
      <p:sp>
        <p:nvSpPr>
          <p:cNvPr id="7" name="CaixaDeTexto 6">
            <a:extLst>
              <a:ext uri="{FF2B5EF4-FFF2-40B4-BE49-F238E27FC236}">
                <a16:creationId xmlns:a16="http://schemas.microsoft.com/office/drawing/2014/main" id="{1C2E7A00-3441-2650-4EAA-6520AD769E82}"/>
              </a:ext>
            </a:extLst>
          </p:cNvPr>
          <p:cNvSpPr txBox="1"/>
          <p:nvPr/>
        </p:nvSpPr>
        <p:spPr>
          <a:xfrm>
            <a:off x="1006413" y="3482910"/>
            <a:ext cx="7099619" cy="7571303"/>
          </a:xfrm>
          <a:prstGeom prst="rect">
            <a:avLst/>
          </a:prstGeom>
          <a:noFill/>
        </p:spPr>
        <p:txBody>
          <a:bodyPr wrap="square">
            <a:spAutoFit/>
          </a:bodyPr>
          <a:lstStyle/>
          <a:p>
            <a:pPr marL="571500" indent="-571500">
              <a:buFont typeface="Wingdings" panose="05000000000000000000" pitchFamily="2" charset="2"/>
              <a:buChar char="§"/>
            </a:pPr>
            <a:r>
              <a:rPr lang="pt-BR" sz="5400" dirty="0">
                <a:latin typeface="Futura Bk BT" panose="020B0502020204020303"/>
              </a:rPr>
              <a:t>Acesse o link do aplicativo </a:t>
            </a:r>
            <a:r>
              <a:rPr lang="pt-BR" sz="5400" dirty="0" err="1">
                <a:latin typeface="Futura Bk BT" panose="020B0502020204020303"/>
              </a:rPr>
              <a:t>LucidChart</a:t>
            </a:r>
            <a:r>
              <a:rPr lang="pt-BR" sz="5400" dirty="0">
                <a:latin typeface="Futura Bk BT" panose="020B0502020204020303"/>
              </a:rPr>
              <a:t> disponível no site do professor</a:t>
            </a:r>
          </a:p>
          <a:p>
            <a:pPr marL="571500" indent="-571500">
              <a:buFont typeface="Wingdings" panose="05000000000000000000" pitchFamily="2" charset="2"/>
              <a:buChar char="§"/>
            </a:pPr>
            <a:endParaRPr lang="pt-BR" sz="5400" dirty="0">
              <a:latin typeface="Futura Bk BT" panose="020B0502020204020303"/>
            </a:endParaRPr>
          </a:p>
          <a:p>
            <a:pPr marL="571500" indent="-571500">
              <a:buFont typeface="Wingdings" panose="05000000000000000000" pitchFamily="2" charset="2"/>
              <a:buChar char="§"/>
            </a:pPr>
            <a:r>
              <a:rPr lang="pt-BR" sz="5400" dirty="0">
                <a:latin typeface="Futura Bk BT" panose="020B0502020204020303"/>
              </a:rPr>
              <a:t>Inclua o UML – Diagrama de Classes</a:t>
            </a:r>
          </a:p>
        </p:txBody>
      </p:sp>
    </p:spTree>
    <p:extLst>
      <p:ext uri="{BB962C8B-B14F-4D97-AF65-F5344CB8AC3E}">
        <p14:creationId xmlns:p14="http://schemas.microsoft.com/office/powerpoint/2010/main" val="27270667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Notações </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5" name="TextBox 8">
            <a:extLst>
              <a:ext uri="{FF2B5EF4-FFF2-40B4-BE49-F238E27FC236}">
                <a16:creationId xmlns:a16="http://schemas.microsoft.com/office/drawing/2014/main" id="{F31A6AEC-5C9E-60F3-2C56-D8F606E0D23A}"/>
              </a:ext>
            </a:extLst>
          </p:cNvPr>
          <p:cNvSpPr txBox="1"/>
          <p:nvPr/>
        </p:nvSpPr>
        <p:spPr>
          <a:xfrm>
            <a:off x="789844" y="2574276"/>
            <a:ext cx="21604074" cy="2308324"/>
          </a:xfrm>
          <a:prstGeom prst="rect">
            <a:avLst/>
          </a:prstGeom>
          <a:noFill/>
        </p:spPr>
        <p:txBody>
          <a:bodyPr wrap="square" numCol="1" rtlCol="0">
            <a:spAutoFit/>
          </a:bodyPr>
          <a:lstStyle/>
          <a:p>
            <a:r>
              <a:rPr lang="pt-BR" sz="4800" dirty="0">
                <a:latin typeface="Futura Bk BT" panose="020B0502020204020303"/>
              </a:rPr>
              <a:t> </a:t>
            </a:r>
          </a:p>
          <a:p>
            <a:pPr lvl="2"/>
            <a:endParaRPr lang="pt-BR" sz="4800" dirty="0">
              <a:latin typeface="Futura Bk BT" panose="020B0502020204020303"/>
            </a:endParaRPr>
          </a:p>
          <a:p>
            <a:pPr lvl="1"/>
            <a:endParaRPr lang="pt-BR" sz="4800" dirty="0">
              <a:latin typeface="Futura Bk BT" panose="020B0502020204020303"/>
            </a:endParaRPr>
          </a:p>
        </p:txBody>
      </p:sp>
      <p:sp>
        <p:nvSpPr>
          <p:cNvPr id="7" name="CaixaDeTexto 6">
            <a:extLst>
              <a:ext uri="{FF2B5EF4-FFF2-40B4-BE49-F238E27FC236}">
                <a16:creationId xmlns:a16="http://schemas.microsoft.com/office/drawing/2014/main" id="{1C2E7A00-3441-2650-4EAA-6520AD769E82}"/>
              </a:ext>
            </a:extLst>
          </p:cNvPr>
          <p:cNvSpPr txBox="1"/>
          <p:nvPr/>
        </p:nvSpPr>
        <p:spPr>
          <a:xfrm>
            <a:off x="789844" y="2666364"/>
            <a:ext cx="21984845" cy="10679847"/>
          </a:xfrm>
          <a:prstGeom prst="rect">
            <a:avLst/>
          </a:prstGeom>
          <a:noFill/>
        </p:spPr>
        <p:txBody>
          <a:bodyPr wrap="square">
            <a:spAutoFit/>
          </a:bodyPr>
          <a:lstStyle/>
          <a:p>
            <a:pPr marL="571500" indent="-571500">
              <a:buFont typeface="Wingdings" panose="05000000000000000000" pitchFamily="2" charset="2"/>
              <a:buChar char="§"/>
            </a:pPr>
            <a:r>
              <a:rPr lang="pt-BR" dirty="0">
                <a:latin typeface="Futura Bk BT" panose="020B0502020204020303"/>
              </a:rPr>
              <a:t>Existem várias notações para nomes de variáveis, métodos, classes, e outros elementos em programação. Cada uma dessas notações segue regras específicas sobre como as palavras devem ser formatadas e combinadas.</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Benefícios das Notações:</a:t>
            </a:r>
          </a:p>
          <a:p>
            <a:pPr marL="1485900" lvl="1" indent="-571500">
              <a:buFont typeface="Wingdings" panose="05000000000000000000" pitchFamily="2" charset="2"/>
              <a:buChar char="§"/>
            </a:pPr>
            <a:endParaRPr lang="pt-BR" dirty="0">
              <a:latin typeface="Futura Bk BT" panose="020B0502020204020303"/>
            </a:endParaRPr>
          </a:p>
          <a:p>
            <a:pPr marL="1485900" lvl="1" indent="-571500">
              <a:buFont typeface="Wingdings" panose="05000000000000000000" pitchFamily="2" charset="2"/>
              <a:buChar char="§"/>
            </a:pPr>
            <a:r>
              <a:rPr lang="pt-BR" dirty="0">
                <a:latin typeface="Futura Bk BT" panose="020B0502020204020303"/>
              </a:rPr>
              <a:t>Legibilidade: Notações bem escolhidas facilitam a leitura e compreensão do código.</a:t>
            </a:r>
          </a:p>
          <a:p>
            <a:pPr marL="1485900" lvl="1" indent="-571500">
              <a:buFont typeface="Wingdings" panose="05000000000000000000" pitchFamily="2" charset="2"/>
              <a:buChar char="§"/>
            </a:pPr>
            <a:r>
              <a:rPr lang="pt-BR" dirty="0">
                <a:latin typeface="Futura Bk BT" panose="020B0502020204020303"/>
              </a:rPr>
              <a:t>Convenção: Seguir uma convenção de nomenclatura ajuda na consistência do código e na colaboração em equipe.</a:t>
            </a:r>
          </a:p>
          <a:p>
            <a:pPr marL="1485900" lvl="1" indent="-571500">
              <a:buFont typeface="Wingdings" panose="05000000000000000000" pitchFamily="2" charset="2"/>
              <a:buChar char="§"/>
            </a:pPr>
            <a:r>
              <a:rPr lang="pt-BR" dirty="0">
                <a:latin typeface="Futura Bk BT" panose="020B0502020204020303"/>
              </a:rPr>
              <a:t>Compatibilidade: Algumas linguagens ou ambientes têm convenções de nomenclatura específicas que devem ser seguidas para compatibilidade e boas práticas.</a:t>
            </a:r>
          </a:p>
          <a:p>
            <a:pPr lvl="1"/>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Em resumo, a escolha da notação de nomenclatura adequada depende das convenções da linguagem de programação, ambiente de desenvolvimento e práticas recomendadas. O importante é manter consistência dentro do projeto ou equipe para garantir um código claro e fácil de entende.</a:t>
            </a:r>
          </a:p>
          <a:p>
            <a:pPr marL="571500" indent="-571500">
              <a:buFont typeface="Wingdings" panose="05000000000000000000" pitchFamily="2" charset="2"/>
              <a:buChar char="§"/>
            </a:pPr>
            <a:endParaRPr lang="pt-BR" dirty="0">
              <a:latin typeface="Futura Bk BT" panose="020B0502020204020303"/>
            </a:endParaRPr>
          </a:p>
          <a:p>
            <a:pPr marL="571500" indent="-571500">
              <a:buFont typeface="Wingdings" panose="05000000000000000000" pitchFamily="2" charset="2"/>
              <a:buChar char="§"/>
            </a:pPr>
            <a:r>
              <a:rPr lang="pt-BR" dirty="0">
                <a:latin typeface="Futura Bk BT" panose="020B0502020204020303"/>
              </a:rPr>
              <a:t>Acesso a página do professor para conhecer as principais notações.</a:t>
            </a:r>
          </a:p>
          <a:p>
            <a:pPr marL="571500" indent="-571500">
              <a:buFont typeface="Wingdings" panose="05000000000000000000" pitchFamily="2" charset="2"/>
              <a:buChar char="§"/>
            </a:pPr>
            <a:endParaRPr lang="pt-BR" sz="4000" dirty="0">
              <a:latin typeface="Futura Bk BT" panose="020B0502020204020303"/>
            </a:endParaRPr>
          </a:p>
        </p:txBody>
      </p:sp>
    </p:spTree>
    <p:extLst>
      <p:ext uri="{BB962C8B-B14F-4D97-AF65-F5344CB8AC3E}">
        <p14:creationId xmlns:p14="http://schemas.microsoft.com/office/powerpoint/2010/main" val="154471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4" name="TextBox 8">
            <a:extLst>
              <a:ext uri="{FF2B5EF4-FFF2-40B4-BE49-F238E27FC236}">
                <a16:creationId xmlns:a16="http://schemas.microsoft.com/office/drawing/2014/main" id="{7BF0C425-8E7E-BB2F-FFF3-E03BFE52332F}"/>
              </a:ext>
            </a:extLst>
          </p:cNvPr>
          <p:cNvSpPr txBox="1"/>
          <p:nvPr/>
        </p:nvSpPr>
        <p:spPr>
          <a:xfrm>
            <a:off x="7828156" y="2805433"/>
            <a:ext cx="15998632" cy="8894743"/>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Antônia é a nova estagiária de Informática da Secretária de Educação de um pequeno município do interior de Minas Gerais. Infelizmente o munícipio não tem orçamento para comprar uma solução de mercado para gestão da Biblioteca, sendo assim o prefeito quer que seja feito um sistema para automatizar as atividades rotineiras da única biblioteca da cidade.</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O prefeito comprou vários livros, contudo a conduta rigorosa da bibliotecária Sra. Clotilde tem afastado os leitores da biblioteca. O prefeito quer que o sistema permita qualquer pessoa da cidade pesquise os livros disponíveis pela internet podendo ser pesquisado pelo Nome do Autor, Título ou Assunto. Ele também quer que o sistema agilize o empréstimo e a verificação de quem está com o empréstimo atrasado.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Diante desta demanda, o Secretário de Educação solicitou que a nova estagiária Antônia fosse na biblioteca da cidade para conversar com a bibliotecária Sra. Clotilde para levantar os requisitos do novo sistema.</a:t>
            </a:r>
          </a:p>
          <a:p>
            <a:pPr algn="just"/>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277638" y="7993092"/>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2277637" y="3308789"/>
            <a:ext cx="4337571" cy="4337571"/>
          </a:xfrm>
          <a:prstGeom prst="rect">
            <a:avLst/>
          </a:prstGeom>
        </p:spPr>
      </p:pic>
    </p:spTree>
    <p:extLst>
      <p:ext uri="{BB962C8B-B14F-4D97-AF65-F5344CB8AC3E}">
        <p14:creationId xmlns:p14="http://schemas.microsoft.com/office/powerpoint/2010/main" val="1579986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4" name="TextBox 8">
            <a:extLst>
              <a:ext uri="{FF2B5EF4-FFF2-40B4-BE49-F238E27FC236}">
                <a16:creationId xmlns:a16="http://schemas.microsoft.com/office/drawing/2014/main" id="{7BF0C425-8E7E-BB2F-FFF3-E03BFE52332F}"/>
              </a:ext>
            </a:extLst>
          </p:cNvPr>
          <p:cNvSpPr txBox="1"/>
          <p:nvPr/>
        </p:nvSpPr>
        <p:spPr>
          <a:xfrm>
            <a:off x="1006413" y="2895651"/>
            <a:ext cx="15405395"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Assim que a estagiária chegou na biblioteca, a Sra. Clotilde a interpelou com os seguintes dizeres: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“Estou cansada dessa gentalha que vem aqui coloca as mãos sujas nos meus livros fora as pessoas que os devolvem com rabiscos. Aqui nessa biblioteca só eu posso pegar nos livros antes do empréstimo. Senão eles pegam, folheiam, sujam e coloca na estante errada mesmo eu pedindo para eles colocarem no carrinho perto do balcão.</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Você é a menina que veio a pedido do prefeito, certo? Bom, acho totalmente desnecessário um sistema já que eu dou conta. Mas vou explicar as regras daqui. Para pegar livro emprestado tem que ser aluno matriculado nas escolas da cidade ou morador da cidade. Podem ficar com até três livros emprestados e o tempo do empréstimo é de 15 (quinze) dias. Só pode renovar o empréstimo uma única vez. Antes de pedir empréstimo, o estudante ou morador deve estar cadastrado aqui. Para o cadastro é necessário a carteirinha de estudante ou comprovante de residência. Só estudante com matrícula ativa na escola pode pegar livro.”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17969246" y="5129096"/>
            <a:ext cx="4372208" cy="437220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Tree>
    <p:extLst>
      <p:ext uri="{BB962C8B-B14F-4D97-AF65-F5344CB8AC3E}">
        <p14:creationId xmlns:p14="http://schemas.microsoft.com/office/powerpoint/2010/main" val="251407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Exemplo Prático – SI Biblioteca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4" name="TextBox 8">
            <a:extLst>
              <a:ext uri="{FF2B5EF4-FFF2-40B4-BE49-F238E27FC236}">
                <a16:creationId xmlns:a16="http://schemas.microsoft.com/office/drawing/2014/main" id="{7BF0C425-8E7E-BB2F-FFF3-E03BFE52332F}"/>
              </a:ext>
            </a:extLst>
          </p:cNvPr>
          <p:cNvSpPr txBox="1"/>
          <p:nvPr/>
        </p:nvSpPr>
        <p:spPr>
          <a:xfrm>
            <a:off x="4471335" y="2909069"/>
            <a:ext cx="15998632" cy="9448740"/>
          </a:xfrm>
          <a:prstGeom prst="rect">
            <a:avLst/>
          </a:prstGeom>
          <a:noFill/>
        </p:spPr>
        <p:txBody>
          <a:bodyPr wrap="square" rtlCol="0">
            <a:spAutoFit/>
          </a:bodyPr>
          <a:lstStyle/>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estagiária Antônia anotou tudo que a Sra. Clotilde falou e no fim ela perguntou: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457200" indent="-457200" algn="just">
              <a:buFontTx/>
              <a:buChar char="-"/>
            </a:pPr>
            <a:r>
              <a:rPr lang="pt-BR" sz="3200" dirty="0">
                <a:latin typeface="Futura Bk BT" panose="020B0502020204020303" pitchFamily="34" charset="0"/>
                <a:ea typeface="Tahoma" panose="020B0604030504040204" pitchFamily="34" charset="0"/>
                <a:cs typeface="Tahoma" panose="020B0604030504040204" pitchFamily="34" charset="0"/>
              </a:rPr>
              <a:t>Você poderia descrever em detalhes as principais atividades da biblioteca?</a:t>
            </a:r>
          </a:p>
          <a:p>
            <a:pPr marL="457200" indent="-457200" algn="just">
              <a:buFontTx/>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A Sra. Clotilde respondeu:</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 Ora, você nunca esteve numa biblioteca antes? Inicialmente, o leitor pesquisa o livro em uma das 3 (três) gavetas de ficha (Autor, Título e Assunto). Ele anota os dados da ficha do livro e traz aqui no balcão. Eu verifico se o livro está emprestado. Caso o livro esteja aqui, eu peço a identificação do leitor e verifico se o cadastro dele está ok. Se tiver tudo certo, eu pego livro na estante e carimbo a data de devolução na ficha na contracapa. Falo bem alto que só pode renovar por uma vez e se devolver com atraso paga uma multa de R$ 0,50 por dia. Pouca gente paga a multa, mas se tiver devendo não pega mais empréstimo. Eu verifico todos os dias os livros que estão atrasados e ligo para as pessoas cobrando a devolução. Se não tiver sido renovado ainda, eu dou a opção de renovar por uma única vez.</a:t>
            </a:r>
            <a:r>
              <a:rPr lang="pt-BR" sz="2800" dirty="0">
                <a:latin typeface="Futura Bk BT" panose="020B0502020204020303" pitchFamily="34" charset="0"/>
                <a:ea typeface="Tahoma" panose="020B0604030504040204" pitchFamily="34" charset="0"/>
                <a:cs typeface="Tahoma" panose="020B0604030504040204" pitchFamily="34" charset="0"/>
              </a:rPr>
              <a:t> </a:t>
            </a: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8" name="Imagem 7">
            <a:extLst>
              <a:ext uri="{FF2B5EF4-FFF2-40B4-BE49-F238E27FC236}">
                <a16:creationId xmlns:a16="http://schemas.microsoft.com/office/drawing/2014/main" id="{52135A3E-7377-44C4-65EE-43F2DD86AEB0}"/>
              </a:ext>
            </a:extLst>
          </p:cNvPr>
          <p:cNvPicPr>
            <a:picLocks noChangeAspect="1"/>
          </p:cNvPicPr>
          <p:nvPr/>
        </p:nvPicPr>
        <p:blipFill>
          <a:blip r:embed="rId4"/>
          <a:stretch>
            <a:fillRect/>
          </a:stretch>
        </p:blipFill>
        <p:spPr>
          <a:xfrm>
            <a:off x="20979465" y="5739461"/>
            <a:ext cx="2846678" cy="2846678"/>
          </a:xfrm>
          <a:prstGeom prst="rect">
            <a:avLst/>
          </a:prstGeom>
        </p:spPr>
      </p:pic>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4" name="Imagem 13">
            <a:extLst>
              <a:ext uri="{FF2B5EF4-FFF2-40B4-BE49-F238E27FC236}">
                <a16:creationId xmlns:a16="http://schemas.microsoft.com/office/drawing/2014/main" id="{D642F7D7-0936-F1CC-3F78-5F3B53C4EB26}"/>
              </a:ext>
            </a:extLst>
          </p:cNvPr>
          <p:cNvPicPr>
            <a:picLocks noChangeAspect="1"/>
          </p:cNvPicPr>
          <p:nvPr/>
        </p:nvPicPr>
        <p:blipFill>
          <a:blip r:embed="rId5"/>
          <a:stretch>
            <a:fillRect/>
          </a:stretch>
        </p:blipFill>
        <p:spPr>
          <a:xfrm>
            <a:off x="928570" y="5857227"/>
            <a:ext cx="2846678" cy="2846678"/>
          </a:xfrm>
          <a:prstGeom prst="rect">
            <a:avLst/>
          </a:prstGeom>
        </p:spPr>
      </p:pic>
    </p:spTree>
    <p:extLst>
      <p:ext uri="{BB962C8B-B14F-4D97-AF65-F5344CB8AC3E}">
        <p14:creationId xmlns:p14="http://schemas.microsoft.com/office/powerpoint/2010/main" val="254004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319024" y="3376418"/>
            <a:ext cx="17232352" cy="7786747"/>
          </a:xfrm>
          <a:prstGeom prst="rect">
            <a:avLst/>
          </a:prstGeom>
          <a:noFill/>
        </p:spPr>
        <p:txBody>
          <a:bodyPr wrap="square" rtlCol="0">
            <a:spAutoFit/>
          </a:bodyPr>
          <a:lstStyle/>
          <a:p>
            <a:pPr algn="just"/>
            <a:r>
              <a:rPr lang="pt-BR" sz="5000" dirty="0">
                <a:latin typeface="Futura Bk BT" panose="020B0502020204020303"/>
              </a:rPr>
              <a:t>A partir da entrevista com a bibliotecária e utilizando o poder da abstração, faça as seguintes atividades: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entidades envolvidas (atores e objetos) no contexto (domínio) da SI Biblioteca;</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os atributos (campos) das entidades do item 1;</a:t>
            </a:r>
          </a:p>
          <a:p>
            <a:pPr marL="914400" indent="-914400">
              <a:buFont typeface="+mj-lt"/>
              <a:buAutoNum type="arabicParenR"/>
            </a:pPr>
            <a:endParaRPr lang="pt-BR" sz="5000" dirty="0">
              <a:latin typeface="Futura Bk BT" panose="020B0502020204020303"/>
              <a:ea typeface="Tahoma" panose="020B0604030504040204" pitchFamily="34" charset="0"/>
              <a:cs typeface="Tahoma" panose="020B0604030504040204" pitchFamily="34" charset="0"/>
            </a:endParaRPr>
          </a:p>
          <a:p>
            <a:pPr marL="914400" indent="-914400">
              <a:buFont typeface="+mj-lt"/>
              <a:buAutoNum type="arabicParenR"/>
            </a:pPr>
            <a:r>
              <a:rPr lang="pt-BR" sz="5000" dirty="0">
                <a:latin typeface="Futura Bk BT" panose="020B0502020204020303"/>
                <a:ea typeface="Tahoma" panose="020B0604030504040204" pitchFamily="34" charset="0"/>
                <a:cs typeface="Tahoma" panose="020B0604030504040204" pitchFamily="34" charset="0"/>
              </a:rPr>
              <a:t>Identifique as ações (transações) do SI Biblioteca.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24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3" y="2626312"/>
            <a:ext cx="18171009" cy="9787295"/>
          </a:xfrm>
          <a:prstGeom prst="rect">
            <a:avLst/>
          </a:prstGeom>
          <a:noFill/>
        </p:spPr>
        <p:txBody>
          <a:bodyPr wrap="square" rtlCol="0">
            <a:spAutoFit/>
          </a:bodyPr>
          <a:lstStyle/>
          <a:p>
            <a:pPr algn="just"/>
            <a:r>
              <a:rPr lang="pt-BR" sz="6000" b="1" dirty="0">
                <a:latin typeface="Futura Bk BT" panose="020B0502020204020303"/>
              </a:rPr>
              <a:t>Como identificar esses elementos (entidades)?</a:t>
            </a:r>
          </a:p>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Alguns são bem óbvios (Leitor e Livro), mas outros estão implícitos que requerem maior maturidade daquele que está fazendo o levantamento de requisitos.</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Após enumerar as entidades e ações óbvias, pode adotar seguinte estratégia:</a:t>
            </a:r>
          </a:p>
          <a:p>
            <a:pPr marL="685800" indent="-685800" algn="just">
              <a:buFont typeface="Wingdings" panose="05000000000000000000" pitchFamily="2" charset="2"/>
              <a:buChar char="§"/>
            </a:pPr>
            <a:endParaRPr lang="pt-BR" sz="4000" dirty="0">
              <a:latin typeface="Futura Bk BT" panose="020B0502020204020303"/>
              <a:ea typeface="Tahoma" panose="020B0604030504040204" pitchFamily="34" charset="0"/>
              <a:cs typeface="Tahoma" panose="020B0604030504040204" pitchFamily="34" charset="0"/>
            </a:endParaRP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Listar as etapas do fluxo principal do sistema;</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1 –  Isole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2 – Analise os substantivos;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3 – Isole e analise os verbos;</a:t>
            </a:r>
          </a:p>
          <a:p>
            <a:pPr marL="1657350" lvl="1" indent="-742950" algn="just">
              <a:buFont typeface="+mj-lt"/>
              <a:buAutoNum type="arabicPeriod"/>
            </a:pPr>
            <a:r>
              <a:rPr lang="pt-BR" sz="4000" dirty="0">
                <a:latin typeface="Futura Bk BT" panose="020B0502020204020303"/>
                <a:ea typeface="Tahoma" panose="020B0604030504040204" pitchFamily="34" charset="0"/>
                <a:cs typeface="Tahoma" panose="020B0604030504040204" pitchFamily="34" charset="0"/>
              </a:rPr>
              <a:t>Passo 4 – Para cada conceito verifique se ele é composto com outras partes do sistema.</a:t>
            </a:r>
            <a:endParaRPr lang="pt-BR" sz="5000" dirty="0">
              <a:latin typeface="Futura Bk BT" panose="020B0502020204020303"/>
              <a:ea typeface="Tahoma" panose="020B0604030504040204" pitchFamily="34" charset="0"/>
              <a:cs typeface="Tahoma" panose="020B0604030504040204" pitchFamily="34" charset="0"/>
            </a:endParaRP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75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chega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balcão</a:t>
            </a:r>
            <a:r>
              <a:rPr lang="pt-BR" sz="5000" dirty="0">
                <a:latin typeface="Futura Bk BT" panose="020B0502020204020303"/>
                <a:ea typeface="Tahoma" panose="020B0604030504040204" pitchFamily="34" charset="0"/>
                <a:cs typeface="Tahoma" panose="020B0604030504040204" pitchFamily="34" charset="0"/>
              </a:rPr>
              <a:t> de atendimento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 e diz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que deseja emprestar um ou mais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biblioteca</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seleciona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opção</a:t>
            </a:r>
            <a:r>
              <a:rPr lang="pt-BR" sz="5000" dirty="0">
                <a:latin typeface="Futura Bk BT" panose="020B0502020204020303"/>
                <a:ea typeface="Tahoma" panose="020B0604030504040204" pitchFamily="34" charset="0"/>
                <a:cs typeface="Tahoma" panose="020B0604030504040204" pitchFamily="34" charset="0"/>
              </a:rPr>
              <a:t> para adicionar um novo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empréstimo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leitor</a:t>
            </a:r>
            <a:r>
              <a:rPr lang="pt-BR" sz="5000" dirty="0">
                <a:latin typeface="Futura Bk BT" panose="020B0502020204020303"/>
                <a:ea typeface="Tahoma" panose="020B0604030504040204" pitchFamily="34" charset="0"/>
                <a:cs typeface="Tahoma" panose="020B0604030504040204" pitchFamily="34" charset="0"/>
              </a:rPr>
              <a:t> sua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identidade</a:t>
            </a:r>
            <a:r>
              <a:rPr lang="pt-BR" sz="5000" dirty="0">
                <a:latin typeface="Futura Bk BT" panose="020B0502020204020303"/>
                <a:ea typeface="Tahoma" panose="020B0604030504040204" pitchFamily="34" charset="0"/>
                <a:cs typeface="Tahoma" panose="020B0604030504040204" pitchFamily="34" charset="0"/>
              </a:rPr>
              <a:t>, seja de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estudante</a:t>
            </a:r>
            <a:r>
              <a:rPr lang="pt-BR" sz="5000" dirty="0">
                <a:latin typeface="Futura Bk BT" panose="020B0502020204020303"/>
                <a:ea typeface="Tahoma" panose="020B0604030504040204" pitchFamily="34" charset="0"/>
                <a:cs typeface="Tahoma" panose="020B0604030504040204" pitchFamily="34" charset="0"/>
              </a:rPr>
              <a:t> ou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morador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identificação do leitor</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exibe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nome do leitor</a:t>
            </a:r>
            <a:r>
              <a:rPr lang="pt-BR" sz="5000" dirty="0">
                <a:latin typeface="Futura Bk BT" panose="020B0502020204020303"/>
                <a:ea typeface="Tahoma" panose="020B0604030504040204" pitchFamily="34" charset="0"/>
                <a:cs typeface="Tahoma" panose="020B0604030504040204" pitchFamily="34" charset="0"/>
              </a:rPr>
              <a:t> e sua situação.</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Atendente</a:t>
            </a:r>
            <a:r>
              <a:rPr lang="pt-BR" sz="5000" dirty="0">
                <a:latin typeface="Futura Bk BT" panose="020B0502020204020303"/>
                <a:ea typeface="Tahoma" panose="020B0604030504040204" pitchFamily="34" charset="0"/>
                <a:cs typeface="Tahoma" panose="020B0604030504040204" pitchFamily="34" charset="0"/>
              </a:rPr>
              <a:t> solicita os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livros</a:t>
            </a:r>
            <a:r>
              <a:rPr lang="pt-BR" sz="5000" dirty="0">
                <a:latin typeface="Futura Bk BT" panose="020B0502020204020303"/>
                <a:ea typeface="Tahoma" panose="020B0604030504040204" pitchFamily="34" charset="0"/>
                <a:cs typeface="Tahoma" panose="020B0604030504040204" pitchFamily="34" charset="0"/>
              </a:rPr>
              <a:t> a serem emprestados.</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Para cada um deles, informa ao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r>
              <a:rPr lang="pt-BR" sz="5000" dirty="0">
                <a:latin typeface="Futura Bk BT" panose="020B0502020204020303"/>
                <a:ea typeface="Tahoma" panose="020B0604030504040204" pitchFamily="34" charset="0"/>
                <a:cs typeface="Tahoma" panose="020B0604030504040204" pitchFamily="34" charset="0"/>
              </a:rPr>
              <a:t>.</a:t>
            </a:r>
          </a:p>
          <a:p>
            <a:pPr marL="914400" indent="-914400" algn="just">
              <a:buFont typeface="+mj-lt"/>
              <a:buAutoNum type="arabicPeriod"/>
            </a:pPr>
            <a:r>
              <a:rPr lang="pt-BR" sz="5000" dirty="0">
                <a:latin typeface="Futura Bk BT" panose="020B0502020204020303"/>
                <a:ea typeface="Tahoma" panose="020B0604030504040204" pitchFamily="34" charset="0"/>
                <a:cs typeface="Tahoma" panose="020B0604030504040204" pitchFamily="34" charset="0"/>
              </a:rPr>
              <a:t>O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Sistema</a:t>
            </a:r>
            <a:r>
              <a:rPr lang="pt-BR" sz="5000" dirty="0">
                <a:latin typeface="Futura Bk BT" panose="020B0502020204020303"/>
                <a:ea typeface="Tahoma" panose="020B0604030504040204" pitchFamily="34" charset="0"/>
                <a:cs typeface="Tahoma" panose="020B0604030504040204" pitchFamily="34" charset="0"/>
              </a:rPr>
              <a:t> informa 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data de devolução </a:t>
            </a:r>
            <a:r>
              <a:rPr lang="pt-BR" sz="5000" dirty="0">
                <a:latin typeface="Futura Bk BT" panose="020B0502020204020303"/>
                <a:ea typeface="Tahoma" panose="020B0604030504040204" pitchFamily="34" charset="0"/>
                <a:cs typeface="Tahoma" panose="020B0604030504040204" pitchFamily="34" charset="0"/>
              </a:rPr>
              <a:t>de cada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livro</a:t>
            </a:r>
            <a:r>
              <a:rPr lang="pt-BR" sz="5000" dirty="0">
                <a:latin typeface="Futura Bk BT" panose="020B0502020204020303"/>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427097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29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1 – Isolar os substantivos</a:t>
            </a:r>
          </a:p>
        </p:txBody>
      </p:sp>
    </p:spTree>
    <p:extLst>
      <p:ext uri="{BB962C8B-B14F-4D97-AF65-F5344CB8AC3E}">
        <p14:creationId xmlns:p14="http://schemas.microsoft.com/office/powerpoint/2010/main" val="374207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Modelagem de Domínio</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graphicFrame>
        <p:nvGraphicFramePr>
          <p:cNvPr id="3" name="Diagrama 2">
            <a:extLst>
              <a:ext uri="{FF2B5EF4-FFF2-40B4-BE49-F238E27FC236}">
                <a16:creationId xmlns:a16="http://schemas.microsoft.com/office/drawing/2014/main" id="{CAFE14FC-576F-E02B-4D80-F49D7C48E388}"/>
              </a:ext>
            </a:extLst>
          </p:cNvPr>
          <p:cNvGraphicFramePr/>
          <p:nvPr/>
        </p:nvGraphicFramePr>
        <p:xfrm>
          <a:off x="9652032" y="3563576"/>
          <a:ext cx="16870947" cy="8199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8">
            <a:extLst>
              <a:ext uri="{FF2B5EF4-FFF2-40B4-BE49-F238E27FC236}">
                <a16:creationId xmlns:a16="http://schemas.microsoft.com/office/drawing/2014/main" id="{77EBA22A-420C-E198-7B1D-3B430EE0BA35}"/>
              </a:ext>
            </a:extLst>
          </p:cNvPr>
          <p:cNvSpPr txBox="1"/>
          <p:nvPr/>
        </p:nvSpPr>
        <p:spPr>
          <a:xfrm>
            <a:off x="1425742" y="2719950"/>
            <a:ext cx="9883942" cy="10741402"/>
          </a:xfrm>
          <a:prstGeom prst="rect">
            <a:avLst/>
          </a:prstGeom>
          <a:noFill/>
        </p:spPr>
        <p:txBody>
          <a:bodyPr wrap="square" rtlCol="0">
            <a:spAutoFit/>
          </a:bodyPr>
          <a:lstStyle/>
          <a:p>
            <a:pPr marL="857250" indent="-857250">
              <a:buFont typeface="+mj-lt"/>
              <a:buAutoNum type="arabicPeriod"/>
            </a:pPr>
            <a:r>
              <a:rPr lang="pt-BR" sz="4400" dirty="0">
                <a:latin typeface="Futura Bk BT" panose="020B0502020204020303"/>
              </a:rPr>
              <a:t>Identificar o contexto do Sistema de Informação (Dados, Processo e Atores Envolvidos);</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Idealizar como funcionará o Sistema de Informação pretendido;</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Modelar a solução idealizada;</a:t>
            </a:r>
          </a:p>
          <a:p>
            <a:pPr marL="857250" indent="-857250">
              <a:buFont typeface="+mj-lt"/>
              <a:buAutoNum type="arabicPeriod"/>
            </a:pPr>
            <a:endParaRPr lang="pt-BR" sz="4400" dirty="0">
              <a:latin typeface="Futura Bk BT" panose="020B0502020204020303"/>
            </a:endParaRPr>
          </a:p>
          <a:p>
            <a:pPr marL="857250" indent="-857250">
              <a:buFont typeface="+mj-lt"/>
              <a:buAutoNum type="arabicPeriod"/>
            </a:pPr>
            <a:r>
              <a:rPr lang="pt-BR" sz="4400" dirty="0">
                <a:latin typeface="Futura Bk BT" panose="020B0502020204020303"/>
              </a:rPr>
              <a:t>Representar o modelo idealizado numa linguagem clara e legível.</a:t>
            </a:r>
          </a:p>
          <a:p>
            <a:pPr marL="857250" indent="-857250" algn="just">
              <a:buFont typeface="+mj-lt"/>
              <a:buAutoNum type="arabicPeriod"/>
            </a:pPr>
            <a:endParaRPr lang="pt-BR" sz="4000" dirty="0">
              <a:latin typeface="Futura Bk BT" panose="020B0502020204020303"/>
            </a:endParaRPr>
          </a:p>
          <a:p>
            <a:pPr marL="857250" indent="-857250" algn="just">
              <a:buFont typeface="Wingdings" panose="05000000000000000000" pitchFamily="2" charset="2"/>
              <a:buChar char="§"/>
            </a:pPr>
            <a:endParaRPr lang="pt-BR" sz="4000" dirty="0">
              <a:latin typeface="Futura Bk BT" panose="020B0502020204020303"/>
            </a:endParaRPr>
          </a:p>
          <a:p>
            <a:pPr algn="just"/>
            <a:endParaRPr lang="pt-BR" sz="4000" dirty="0">
              <a:latin typeface="Futura Bk BT" panose="020B0502020204020303"/>
            </a:endParaRPr>
          </a:p>
        </p:txBody>
      </p:sp>
    </p:spTree>
    <p:extLst>
      <p:ext uri="{BB962C8B-B14F-4D97-AF65-F5344CB8AC3E}">
        <p14:creationId xmlns:p14="http://schemas.microsoft.com/office/powerpoint/2010/main" val="151785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98707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2: Análise dos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substantivo, verifique se é relacionado a assuntos importantes no domínio do sistema.</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Descarte aqueles que:</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fogem do escopo do sistema</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similares a outros conceitos já identificados</a:t>
            </a:r>
          </a:p>
          <a:p>
            <a:pPr marL="1600200" lvl="1" indent="-685800" algn="just">
              <a:buFont typeface="Arial" panose="020B0604020202020204" pitchFamily="34" charset="0"/>
              <a:buChar char="•"/>
            </a:pPr>
            <a:r>
              <a:rPr lang="pt-BR" sz="4400" dirty="0">
                <a:latin typeface="Futura Bk BT" panose="020B0502020204020303"/>
                <a:ea typeface="Tahoma" panose="020B0604030504040204" pitchFamily="34" charset="0"/>
                <a:cs typeface="Tahoma" panose="020B0604030504040204" pitchFamily="34" charset="0"/>
              </a:rPr>
              <a:t>são propriedades de outros substantivos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Lembre-se:</a:t>
            </a:r>
          </a:p>
          <a:p>
            <a:pPr algn="just"/>
            <a:r>
              <a:rPr lang="pt-BR" sz="4400" dirty="0">
                <a:latin typeface="Futura Bk BT" panose="020B0502020204020303"/>
                <a:ea typeface="Tahoma" panose="020B0604030504040204" pitchFamily="34" charset="0"/>
                <a:cs typeface="Tahoma" panose="020B0604030504040204" pitchFamily="34" charset="0"/>
              </a:rPr>
              <a:t>	Conceitos relevantes são aqueles que se referem a entidades que têm que ser lembradas pelo sistema: fazem algo, sabem algo, conhecem algo, ... </a:t>
            </a:r>
          </a:p>
        </p:txBody>
      </p:sp>
    </p:spTree>
    <p:extLst>
      <p:ext uri="{BB962C8B-B14F-4D97-AF65-F5344CB8AC3E}">
        <p14:creationId xmlns:p14="http://schemas.microsoft.com/office/powerpoint/2010/main" val="29564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31</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701730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Balcão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Biblioteca</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Atendente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Livros</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Opção</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Empréstimo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Carteirinha</a:t>
            </a:r>
          </a:p>
        </p:txBody>
      </p:sp>
      <p:sp>
        <p:nvSpPr>
          <p:cNvPr id="4" name="TextBox 8">
            <a:extLst>
              <a:ext uri="{FF2B5EF4-FFF2-40B4-BE49-F238E27FC236}">
                <a16:creationId xmlns:a16="http://schemas.microsoft.com/office/drawing/2014/main" id="{89D2FAE7-E4B0-A59B-CE8A-60CE6B7EDF3C}"/>
              </a:ext>
            </a:extLst>
          </p:cNvPr>
          <p:cNvSpPr txBox="1"/>
          <p:nvPr/>
        </p:nvSpPr>
        <p:spPr>
          <a:xfrm>
            <a:off x="10357267" y="4070642"/>
            <a:ext cx="13090358" cy="6247864"/>
          </a:xfrm>
          <a:prstGeom prst="rect">
            <a:avLst/>
          </a:prstGeom>
          <a:noFill/>
        </p:spPr>
        <p:txBody>
          <a:bodyPr wrap="square" numCol="1" rtlCol="0">
            <a:spAutoFit/>
          </a:bodyPr>
          <a:lstStyle/>
          <a:p>
            <a:pPr marL="685800" indent="-685800" algn="just">
              <a:buFont typeface="Wingdings" panose="05000000000000000000" pitchFamily="2" charset="2"/>
              <a:buChar char="§"/>
            </a:pPr>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Estudante</a:t>
            </a:r>
          </a:p>
          <a:p>
            <a:pPr marL="685800"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Morador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Sistema</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Identificação de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Nome do leitor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Código de identificação do livro</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Data de devolução</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1631216"/>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2 – Analise os substantivos</a:t>
            </a:r>
          </a:p>
        </p:txBody>
      </p:sp>
    </p:spTree>
    <p:extLst>
      <p:ext uri="{BB962C8B-B14F-4D97-AF65-F5344CB8AC3E}">
        <p14:creationId xmlns:p14="http://schemas.microsoft.com/office/powerpoint/2010/main" val="108181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140416"/>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3: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Isole os verbos que poderiam ser transformados em substantivos (possivelmente com a ajuda de outras palavras).</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Concentre-se nos verbos que representam ações de interesse para o sistema, ou seja, aqueles relacionados a eventos e transações que possuem informações importantes e que devem ser lembradas pelo sistema. </a:t>
            </a:r>
          </a:p>
          <a:p>
            <a:pPr algn="just"/>
            <a:endParaRPr lang="pt-BR" sz="4400"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4601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33</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325630"/>
          </a:xfrm>
          <a:prstGeom prst="rect">
            <a:avLst/>
          </a:prstGeom>
          <a:noFill/>
        </p:spPr>
        <p:txBody>
          <a:bodyPr wrap="square" rtlCol="0">
            <a:spAutoFit/>
          </a:bodyPr>
          <a:lstStyle/>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Leitor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chega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balcão de atendimento da biblioteca 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diz</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atendente que deseja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emprestar</a:t>
            </a:r>
            <a:r>
              <a:rPr lang="pt-BR" sz="5000" dirty="0">
                <a:solidFill>
                  <a:srgbClr val="FF0000"/>
                </a:solidFill>
                <a:latin typeface="Futura Bk BT" panose="020B0502020204020303"/>
                <a:ea typeface="Tahoma" panose="020B0604030504040204" pitchFamily="34" charset="0"/>
                <a:cs typeface="Tahoma" panose="020B0604030504040204" pitchFamily="34" charset="0"/>
              </a:rPr>
              <a:t> </a:t>
            </a:r>
            <a:r>
              <a:rPr lang="pt-BR" sz="5000" dirty="0">
                <a:solidFill>
                  <a:srgbClr val="000000"/>
                </a:solidFill>
                <a:latin typeface="Futura Bk BT" panose="020B0502020204020303"/>
                <a:ea typeface="Tahoma" panose="020B0604030504040204" pitchFamily="34" charset="0"/>
                <a:cs typeface="Tahoma" panose="020B0604030504040204" pitchFamily="34" charset="0"/>
              </a:rPr>
              <a:t>um ou mais livros da biblioteca.</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seleciona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opção para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adicionar</a:t>
            </a:r>
            <a:r>
              <a:rPr lang="pt-BR" sz="5000" dirty="0">
                <a:solidFill>
                  <a:srgbClr val="000000"/>
                </a:solidFill>
                <a:latin typeface="Futura Bk BT" panose="020B0502020204020303"/>
                <a:ea typeface="Tahoma" panose="020B0604030504040204" pitchFamily="34" charset="0"/>
                <a:cs typeface="Tahoma" panose="020B0604030504040204" pitchFamily="34" charset="0"/>
              </a:rPr>
              <a:t> um novo empréstimo.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leitor sua identidade, seja de estudante ou morador.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FF0000"/>
                </a:solidFill>
                <a:latin typeface="Futura Bk BT" panose="020B0502020204020303"/>
                <a:ea typeface="Tahoma" panose="020B0604030504040204" pitchFamily="34" charset="0"/>
                <a:cs typeface="Tahoma" panose="020B0604030504040204" pitchFamily="34" charset="0"/>
              </a:rPr>
              <a:t>informa </a:t>
            </a:r>
            <a:r>
              <a:rPr lang="pt-BR" sz="5000" dirty="0">
                <a:solidFill>
                  <a:srgbClr val="000000"/>
                </a:solidFill>
                <a:latin typeface="Futura Bk BT" panose="020B0502020204020303"/>
                <a:ea typeface="Tahoma" panose="020B0604030504040204" pitchFamily="34" charset="0"/>
                <a:cs typeface="Tahoma" panose="020B0604030504040204" pitchFamily="34" charset="0"/>
              </a:rPr>
              <a:t>ao sistema a identificação do leitor.</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exibe</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 nome do leitor e sua situação.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Atendente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solicita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os livros a serem emprestados.</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Para cada um deles,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ao sistema o código de identificação do livro.</a:t>
            </a:r>
          </a:p>
          <a:p>
            <a:pPr marL="914400" indent="-914400" algn="just">
              <a:buFont typeface="+mj-lt"/>
              <a:buAutoNum type="arabicPeriod"/>
            </a:pPr>
            <a:r>
              <a:rPr lang="pt-BR" sz="5000" dirty="0">
                <a:solidFill>
                  <a:srgbClr val="000000"/>
                </a:solidFill>
                <a:latin typeface="Futura Bk BT" panose="020B0502020204020303"/>
                <a:ea typeface="Tahoma" panose="020B0604030504040204" pitchFamily="34" charset="0"/>
                <a:cs typeface="Tahoma" panose="020B0604030504040204" pitchFamily="34" charset="0"/>
              </a:rPr>
              <a:t>O Sistema </a:t>
            </a:r>
            <a:r>
              <a:rPr lang="pt-BR" sz="5000" b="1" u="sng" dirty="0">
                <a:solidFill>
                  <a:srgbClr val="0579CC"/>
                </a:solidFill>
                <a:latin typeface="Futura Bk BT" panose="020B0502020204020303"/>
                <a:ea typeface="Tahoma" panose="020B0604030504040204" pitchFamily="34" charset="0"/>
                <a:cs typeface="Tahoma" panose="020B0604030504040204" pitchFamily="34" charset="0"/>
              </a:rPr>
              <a:t>informa</a:t>
            </a:r>
            <a:r>
              <a:rPr lang="pt-BR" sz="5000" dirty="0">
                <a:solidFill>
                  <a:srgbClr val="000000"/>
                </a:solidFill>
                <a:latin typeface="Futura Bk BT" panose="020B0502020204020303"/>
                <a:ea typeface="Tahoma" panose="020B0604030504040204" pitchFamily="34" charset="0"/>
                <a:cs typeface="Tahoma" panose="020B0604030504040204" pitchFamily="34" charset="0"/>
              </a:rPr>
              <a:t> a data de devolução de cada livro.</a:t>
            </a:r>
          </a:p>
        </p:txBody>
      </p:sp>
    </p:spTree>
    <p:extLst>
      <p:ext uri="{BB962C8B-B14F-4D97-AF65-F5344CB8AC3E}">
        <p14:creationId xmlns:p14="http://schemas.microsoft.com/office/powerpoint/2010/main" val="315933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928034" y="4070642"/>
            <a:ext cx="9357587" cy="3170099"/>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Emprestar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Adicionar</a:t>
            </a:r>
          </a:p>
          <a:p>
            <a:pPr marL="685800" indent="-685800" algn="just">
              <a:buFont typeface="Wingdings" panose="05000000000000000000" pitchFamily="2" charset="2"/>
              <a:buChar char="§"/>
            </a:pPr>
            <a:r>
              <a:rPr lang="pt-BR" sz="5000" strike="sngStrike" dirty="0">
                <a:solidFill>
                  <a:srgbClr val="FF0000"/>
                </a:solidFill>
                <a:latin typeface="Futura Bk BT" panose="020B0502020204020303"/>
                <a:ea typeface="Tahoma" panose="020B0604030504040204" pitchFamily="34" charset="0"/>
                <a:cs typeface="Tahoma" panose="020B0604030504040204" pitchFamily="34" charset="0"/>
              </a:rPr>
              <a:t>Informar</a:t>
            </a:r>
          </a:p>
        </p:txBody>
      </p:sp>
      <p:sp>
        <p:nvSpPr>
          <p:cNvPr id="5" name="TextBox 8">
            <a:extLst>
              <a:ext uri="{FF2B5EF4-FFF2-40B4-BE49-F238E27FC236}">
                <a16:creationId xmlns:a16="http://schemas.microsoft.com/office/drawing/2014/main" id="{DE7AC2AA-B6BD-DF9C-4181-7607E42BAB28}"/>
              </a:ext>
            </a:extLst>
          </p:cNvPr>
          <p:cNvSpPr txBox="1"/>
          <p:nvPr/>
        </p:nvSpPr>
        <p:spPr>
          <a:xfrm>
            <a:off x="971409" y="2003738"/>
            <a:ext cx="20396675" cy="2400657"/>
          </a:xfrm>
          <a:prstGeom prst="rect">
            <a:avLst/>
          </a:prstGeom>
          <a:noFill/>
        </p:spPr>
        <p:txBody>
          <a:bodyPr wrap="square" numCol="1" rtlCol="0">
            <a:spAutoFit/>
          </a:bodyPr>
          <a:lstStyle/>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b="1" dirty="0">
                <a:latin typeface="Futura Bk BT" panose="020B0502020204020303"/>
                <a:ea typeface="Tahoma" panose="020B0604030504040204" pitchFamily="34" charset="0"/>
                <a:cs typeface="Tahoma" panose="020B0604030504040204" pitchFamily="34" charset="0"/>
              </a:rPr>
              <a:t>PASSO 3 – Isole e analise os verbos</a:t>
            </a:r>
          </a:p>
          <a:p>
            <a:pPr algn="just"/>
            <a:endParaRPr lang="pt-BR" sz="5000" b="1"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81570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35</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917174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Passo 4: </a:t>
            </a:r>
            <a:r>
              <a:rPr lang="pt-BR" sz="5000" dirty="0">
                <a:latin typeface="Futura Bk BT" panose="020B0502020204020303"/>
                <a:ea typeface="Tahoma" panose="020B0604030504040204" pitchFamily="34" charset="0"/>
                <a:cs typeface="Tahoma" panose="020B0604030504040204" pitchFamily="34" charset="0"/>
              </a:rPr>
              <a:t>Para cada conceito verifique se ele é composto com outras partes do sistema</a:t>
            </a:r>
            <a:endParaRPr lang="pt-BR" sz="5000" b="1" dirty="0">
              <a:latin typeface="Futura Bk BT" panose="020B0502020204020303"/>
              <a:ea typeface="Tahoma" panose="020B0604030504040204" pitchFamily="34" charset="0"/>
              <a:cs typeface="Tahoma" panose="020B0604030504040204" pitchFamily="34" charset="0"/>
            </a:endParaRPr>
          </a:p>
          <a:p>
            <a:pPr algn="just"/>
            <a:endParaRPr lang="pt-BR" sz="5000" b="1"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Para cada candidato a conceito, verifique se ele é composto de outras partes que sejam de interesse do sistema, mesmo que essas não apareçam explicitamente no texto.</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Exemplo:</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Empréstimo normalmente refere-se a vários livros emprestados em uma mesma ocasião por um mesmo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do Empréstimo refere-se a cada livro emprestado. </a:t>
            </a: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(Obs. poderia ser também: Item do Empréstimo)</a:t>
            </a:r>
          </a:p>
        </p:txBody>
      </p:sp>
    </p:spTree>
    <p:extLst>
      <p:ext uri="{BB962C8B-B14F-4D97-AF65-F5344CB8AC3E}">
        <p14:creationId xmlns:p14="http://schemas.microsoft.com/office/powerpoint/2010/main" val="23129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8402300"/>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Objetos físicos ou tangíveis: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Livro, Leitor</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Especificação de Projetos ou descrição de coisas: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EspecificacaoDeLivro</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CategoriaDeLivro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Lugares: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Biblioteca, </a:t>
            </a:r>
            <a:r>
              <a:rPr lang="pt-BR" sz="4400" dirty="0" err="1">
                <a:latin typeface="Futura Bk BT" panose="020B0502020204020303"/>
                <a:ea typeface="Tahoma" panose="020B0604030504040204" pitchFamily="34" charset="0"/>
                <a:cs typeface="Tahoma" panose="020B0604030504040204" pitchFamily="34" charset="0"/>
              </a:rPr>
              <a:t>SalaDeAula</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Emprestimo</a:t>
            </a:r>
            <a:r>
              <a:rPr lang="pt-BR" sz="4400" dirty="0">
                <a:latin typeface="Futura Bk BT" panose="020B0502020204020303"/>
                <a:ea typeface="Tahoma" panose="020B0604030504040204" pitchFamily="34" charset="0"/>
                <a:cs typeface="Tahoma" panose="020B0604030504040204" pitchFamily="34" charset="0"/>
              </a:rPr>
              <a:t>, Reserva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Linha de Itens de Transações: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LinhaDoEmprestimo</a:t>
            </a:r>
            <a:r>
              <a:rPr lang="pt-BR" sz="4400" dirty="0">
                <a:latin typeface="Futura Bk BT" panose="020B0502020204020303"/>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6620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37</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37</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626312"/>
            <a:ext cx="22067663" cy="7725192"/>
          </a:xfrm>
          <a:prstGeom prst="rect">
            <a:avLst/>
          </a:prstGeom>
          <a:noFill/>
        </p:spPr>
        <p:txBody>
          <a:bodyPr wrap="square" rtlCol="0">
            <a:spAutoFit/>
          </a:bodyPr>
          <a:lstStyle/>
          <a:p>
            <a:pPr algn="just"/>
            <a:r>
              <a:rPr lang="pt-BR" sz="5000" b="1" dirty="0">
                <a:latin typeface="Futura Bk BT" panose="020B0502020204020303"/>
                <a:ea typeface="Tahoma" panose="020B0604030504040204" pitchFamily="34" charset="0"/>
                <a:cs typeface="Tahoma" panose="020B0604030504040204" pitchFamily="34" charset="0"/>
              </a:rPr>
              <a:t>Outras possíveis entidades:</a:t>
            </a:r>
          </a:p>
          <a:p>
            <a:pPr algn="just"/>
            <a:endParaRPr lang="pt-BR" sz="5000" b="1"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Papéis desempenhados por pessoas: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Atendente, </a:t>
            </a:r>
            <a:r>
              <a:rPr lang="pt-BR" sz="4400" dirty="0" err="1">
                <a:latin typeface="Futura Bk BT" panose="020B0502020204020303"/>
                <a:ea typeface="Tahoma" panose="020B0604030504040204" pitchFamily="34" charset="0"/>
                <a:cs typeface="Tahoma" panose="020B0604030504040204" pitchFamily="34" charset="0"/>
              </a:rPr>
              <a:t>ChefeDeBiblioteca</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Usuario</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Contêineres de outras coisas:</a:t>
            </a:r>
          </a:p>
          <a:p>
            <a:pPr marL="1485900" lvl="1"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Estante, </a:t>
            </a:r>
            <a:r>
              <a:rPr lang="pt-BR" sz="4400" dirty="0" err="1">
                <a:latin typeface="Futura Bk BT" panose="020B0502020204020303"/>
                <a:ea typeface="Tahoma" panose="020B0604030504040204" pitchFamily="34" charset="0"/>
                <a:cs typeface="Tahoma" panose="020B0604030504040204" pitchFamily="34" charset="0"/>
              </a:rPr>
              <a:t>Armario</a:t>
            </a:r>
            <a:r>
              <a:rPr lang="pt-BR" sz="4400" dirty="0">
                <a:latin typeface="Futura Bk BT" panose="020B0502020204020303"/>
                <a:ea typeface="Tahoma" panose="020B0604030504040204" pitchFamily="34" charset="0"/>
                <a:cs typeface="Tahoma" panose="020B0604030504040204" pitchFamily="34" charset="0"/>
              </a:rPr>
              <a:t>, Sala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Coisas em um contêiner:</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CopiaDeLivro</a:t>
            </a:r>
            <a:r>
              <a:rPr lang="pt-BR" sz="4400" dirty="0">
                <a:latin typeface="Futura Bk BT" panose="020B0502020204020303"/>
                <a:ea typeface="Tahoma" panose="020B0604030504040204" pitchFamily="34" charset="0"/>
                <a:cs typeface="Tahoma" panose="020B0604030504040204" pitchFamily="34" charset="0"/>
              </a:rPr>
              <a:t>, Revista</a:t>
            </a:r>
          </a:p>
          <a:p>
            <a:pPr marL="571500" indent="-5715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Catálogos:</a:t>
            </a:r>
          </a:p>
          <a:p>
            <a:pPr marL="1485900" lvl="1"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CatalogoDeLivros</a:t>
            </a:r>
            <a:r>
              <a:rPr lang="pt-BR" sz="4400" dirty="0">
                <a:latin typeface="Futura Bk BT" panose="020B0502020204020303"/>
                <a:ea typeface="Tahoma" panose="020B0604030504040204" pitchFamily="34" charset="0"/>
                <a:cs typeface="Tahoma" panose="020B0604030504040204" pitchFamily="34" charset="0"/>
              </a:rPr>
              <a:t>, </a:t>
            </a:r>
            <a:r>
              <a:rPr lang="pt-BR" sz="4400" dirty="0" err="1">
                <a:latin typeface="Futura Bk BT" panose="020B0502020204020303"/>
                <a:ea typeface="Tahoma" panose="020B0604030504040204" pitchFamily="34" charset="0"/>
                <a:cs typeface="Tahoma" panose="020B0604030504040204" pitchFamily="34" charset="0"/>
              </a:rPr>
              <a:t>CatalogoDeRevistas</a:t>
            </a:r>
            <a:endParaRPr lang="pt-BR" sz="4400" dirty="0">
              <a:latin typeface="Futura Bk BT" panose="020B0502020204020303"/>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4400" dirty="0" err="1">
                <a:latin typeface="Futura Bk BT" panose="020B0502020204020303"/>
                <a:ea typeface="Tahoma" panose="020B0604030504040204" pitchFamily="34" charset="0"/>
                <a:cs typeface="Tahoma" panose="020B0604030504040204" pitchFamily="34" charset="0"/>
              </a:rPr>
              <a:t>etc</a:t>
            </a:r>
            <a:r>
              <a:rPr lang="pt-BR" sz="4400" dirty="0">
                <a:latin typeface="Futura Bk BT" panose="020B0502020204020303"/>
                <a:ea typeface="Tahoma" panose="020B0604030504040204" pitchFamily="34" charset="0"/>
                <a:cs typeface="Tahoma" panose="020B0604030504040204" pitchFamily="34" charset="0"/>
              </a:rPr>
              <a:t>, etc..</a:t>
            </a:r>
          </a:p>
        </p:txBody>
      </p:sp>
    </p:spTree>
    <p:extLst>
      <p:ext uri="{BB962C8B-B14F-4D97-AF65-F5344CB8AC3E}">
        <p14:creationId xmlns:p14="http://schemas.microsoft.com/office/powerpoint/2010/main" val="388664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38</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38</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841724" y="2626312"/>
            <a:ext cx="17232352" cy="9017853"/>
          </a:xfrm>
          <a:prstGeom prst="rect">
            <a:avLst/>
          </a:prstGeom>
          <a:noFill/>
        </p:spPr>
        <p:txBody>
          <a:bodyPr wrap="square" rtlCol="0">
            <a:spAutoFit/>
          </a:bodyPr>
          <a:lstStyle/>
          <a:p>
            <a:pPr algn="just"/>
            <a:r>
              <a:rPr lang="pt-BR" sz="6000" b="1" dirty="0">
                <a:latin typeface="Futura Bk BT" panose="020B0502020204020303"/>
              </a:rPr>
              <a:t>Como identificar atributos?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Substantivos podem ser candidatos a atributos de conceitos.</a:t>
            </a:r>
          </a:p>
          <a:p>
            <a:pPr algn="just"/>
            <a:endParaRPr lang="pt-BR" sz="5000" dirty="0">
              <a:latin typeface="Futura Bk BT" panose="020B0502020204020303"/>
              <a:ea typeface="Tahoma" panose="020B0604030504040204" pitchFamily="34" charset="0"/>
              <a:cs typeface="Tahoma" panose="020B0604030504040204" pitchFamily="34" charset="0"/>
            </a:endParaRPr>
          </a:p>
          <a:p>
            <a:pPr algn="just"/>
            <a:r>
              <a:rPr lang="pt-BR" sz="5000" dirty="0">
                <a:latin typeface="Futura Bk BT" panose="020B0502020204020303"/>
                <a:ea typeface="Tahoma" panose="020B0604030504040204" pitchFamily="34" charset="0"/>
                <a:cs typeface="Tahoma" panose="020B0604030504040204" pitchFamily="34" charset="0"/>
              </a:rPr>
              <a:t>Cautela:</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não torne o modelo conceitual muito complexo desnecessariamente.</a:t>
            </a:r>
          </a:p>
          <a:p>
            <a:pPr marL="1600200" lvl="1" indent="-685800" algn="just">
              <a:buFont typeface="Wingdings" panose="05000000000000000000" pitchFamily="2" charset="2"/>
              <a:buChar char="§"/>
            </a:pPr>
            <a:r>
              <a:rPr lang="pt-BR" sz="5000" dirty="0">
                <a:latin typeface="Futura Bk BT" panose="020B0502020204020303"/>
                <a:ea typeface="Tahoma" panose="020B0604030504040204" pitchFamily="34" charset="0"/>
                <a:cs typeface="Tahoma" panose="020B0604030504040204" pitchFamily="34" charset="0"/>
              </a:rPr>
              <a:t>limite-se a adicionar</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importantes para compreender o conceito</a:t>
            </a:r>
          </a:p>
          <a:p>
            <a:pPr marL="2514600" lvl="2" indent="-685800" algn="just">
              <a:buFont typeface="Wingdings" panose="05000000000000000000" pitchFamily="2" charset="2"/>
              <a:buChar char="§"/>
            </a:pPr>
            <a:r>
              <a:rPr lang="pt-BR" sz="4000" dirty="0">
                <a:latin typeface="Futura Bk BT" panose="020B0502020204020303"/>
                <a:ea typeface="Tahoma" panose="020B0604030504040204" pitchFamily="34" charset="0"/>
                <a:cs typeface="Tahoma" panose="020B0604030504040204" pitchFamily="34" charset="0"/>
              </a:rPr>
              <a:t> atributos que serão importantes para o futuro projeto do sistema</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15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894743"/>
          </a:xfrm>
          <a:prstGeom prst="rect">
            <a:avLst/>
          </a:prstGeom>
          <a:noFill/>
        </p:spPr>
        <p:txBody>
          <a:bodyPr wrap="square" rtlCol="0">
            <a:spAutoFit/>
          </a:bodyPr>
          <a:lstStyle/>
          <a:p>
            <a:pPr algn="ctr"/>
            <a:r>
              <a:rPr lang="pt-BR" sz="4400" b="1" dirty="0">
                <a:latin typeface="Futura Bk BT" panose="020B0502020204020303"/>
              </a:rPr>
              <a:t>Modelo Conceitual x Diagrama de Classes</a:t>
            </a:r>
            <a:endParaRPr lang="pt-BR" sz="4400" dirty="0">
              <a:latin typeface="Futura Bk BT" panose="020B0502020204020303"/>
              <a:ea typeface="Tahoma" panose="020B0604030504040204" pitchFamily="34" charset="0"/>
              <a:cs typeface="Tahoma" panose="020B0604030504040204" pitchFamily="34" charset="0"/>
            </a:endParaRPr>
          </a:p>
          <a:p>
            <a:pPr algn="just"/>
            <a:endParaRPr lang="pt-BR" sz="4400" dirty="0">
              <a:latin typeface="Futura Bk BT" panose="020B0502020204020303"/>
              <a:ea typeface="Tahoma" panose="020B0604030504040204" pitchFamily="34" charset="0"/>
              <a:cs typeface="Tahoma" panose="020B0604030504040204" pitchFamily="34" charset="0"/>
            </a:endParaRPr>
          </a:p>
          <a:p>
            <a:pPr algn="just"/>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uma descrição de um conjunto de objetos que compartilham os mesmos atributos, operações, relacionamentos e semântica.</a:t>
            </a:r>
          </a:p>
          <a:p>
            <a:pPr marL="1600200" lvl="1" indent="-685800" algn="just">
              <a:buFont typeface="Wingdings" panose="05000000000000000000" pitchFamily="2" charset="2"/>
              <a:buChar char="§"/>
            </a:pPr>
            <a:endParaRPr lang="pt-BR" sz="4400" dirty="0">
              <a:latin typeface="Futura Bk BT" panose="020B0502020204020303"/>
              <a:ea typeface="Tahoma" panose="020B0604030504040204" pitchFamily="34" charset="0"/>
              <a:cs typeface="Tahoma" panose="020B0604030504040204" pitchFamily="34" charset="0"/>
            </a:endParaRPr>
          </a:p>
          <a:p>
            <a:pPr marL="1600200" lvl="1"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representadas por um retângulo que pode possuir até três divisões:</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Nome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Atributos da classe</a:t>
            </a:r>
          </a:p>
          <a:p>
            <a:pPr marL="2514600" lvl="2" indent="-685800" algn="just">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Métodos da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8464" y="4458629"/>
            <a:ext cx="7152806" cy="6502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91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015663"/>
          </a:xfrm>
          <a:prstGeom prst="rect">
            <a:avLst/>
          </a:prstGeom>
          <a:noFill/>
        </p:spPr>
        <p:txBody>
          <a:bodyPr wrap="square" rtlCol="0">
            <a:spAutoFit/>
          </a:bodyPr>
          <a:lstStyle/>
          <a:p>
            <a:r>
              <a:rPr lang="pt-BR" sz="6000" b="1" spc="100" dirty="0">
                <a:latin typeface="Arial Black" panose="020B0A04020102020204" pitchFamily="34" charset="0"/>
                <a:ea typeface="Tahoma" panose="020B0604030504040204" pitchFamily="34" charset="0"/>
                <a:cs typeface="Tahoma" panose="020B0604030504040204" pitchFamily="34" charset="0"/>
              </a:rPr>
              <a:t>Modelo de Desenvolvimento Ágil</a:t>
            </a:r>
            <a:endParaRPr lang="en-US" sz="6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4</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4" name="CaixaDeTexto 3">
            <a:extLst>
              <a:ext uri="{FF2B5EF4-FFF2-40B4-BE49-F238E27FC236}">
                <a16:creationId xmlns:a16="http://schemas.microsoft.com/office/drawing/2014/main" id="{0DF93B30-57C3-91D0-3DB7-C6B10F943DDF}"/>
              </a:ext>
            </a:extLst>
          </p:cNvPr>
          <p:cNvSpPr txBox="1"/>
          <p:nvPr/>
        </p:nvSpPr>
        <p:spPr>
          <a:xfrm>
            <a:off x="1006413" y="2096049"/>
            <a:ext cx="21516703" cy="3293209"/>
          </a:xfrm>
          <a:prstGeom prst="rect">
            <a:avLst/>
          </a:prstGeom>
          <a:noFill/>
        </p:spPr>
        <p:txBody>
          <a:bodyPr wrap="square" rtlCol="0">
            <a:spAutoFit/>
          </a:bodyPr>
          <a:lstStyle/>
          <a:p>
            <a:pPr marL="857250" indent="-857250" algn="just">
              <a:buFont typeface="Wingdings" panose="05000000000000000000" pitchFamily="2" charset="2"/>
              <a:buChar char="§"/>
            </a:pPr>
            <a:endParaRPr lang="pt-BR" sz="4000" dirty="0">
              <a:latin typeface="Futura Bk BT" panose="020B0502020204020303"/>
            </a:endParaRPr>
          </a:p>
          <a:p>
            <a:pPr marL="857250" indent="-857250" algn="just">
              <a:buFont typeface="Wingdings" panose="05000000000000000000" pitchFamily="2" charset="2"/>
              <a:buChar char="§"/>
            </a:pPr>
            <a:r>
              <a:rPr lang="pt-BR" sz="3200" dirty="0">
                <a:latin typeface="Futura Bk BT" panose="020B0502020204020303"/>
              </a:rPr>
              <a:t>O modelo ágil no desenvolvimento de software é uma abordagem moderna e flexível que se concentra na entrega contínua de software funcional, </a:t>
            </a:r>
            <a:r>
              <a:rPr lang="pt-BR" sz="3200" b="1" u="sng" dirty="0">
                <a:latin typeface="Futura Bk BT" panose="020B0502020204020303"/>
              </a:rPr>
              <a:t>de modo iterativo e incremental</a:t>
            </a:r>
            <a:r>
              <a:rPr lang="pt-BR" sz="3200" dirty="0">
                <a:latin typeface="Futura Bk BT" panose="020B0502020204020303"/>
              </a:rPr>
              <a:t>, e na colaboração próxima com os clientes. Algumas das metodologias ágeis mais conhecidas incluem Scrum, </a:t>
            </a:r>
            <a:r>
              <a:rPr lang="pt-BR" sz="3200" dirty="0" err="1">
                <a:latin typeface="Futura Bk BT" panose="020B0502020204020303"/>
              </a:rPr>
              <a:t>Kanban</a:t>
            </a:r>
            <a:r>
              <a:rPr lang="pt-BR" sz="3200" dirty="0">
                <a:latin typeface="Futura Bk BT" panose="020B0502020204020303"/>
              </a:rPr>
              <a:t> e Extreme </a:t>
            </a:r>
            <a:r>
              <a:rPr lang="pt-BR" sz="3200" dirty="0" err="1">
                <a:latin typeface="Futura Bk BT" panose="020B0502020204020303"/>
              </a:rPr>
              <a:t>Programming</a:t>
            </a:r>
            <a:r>
              <a:rPr lang="pt-BR" sz="3200" dirty="0">
                <a:latin typeface="Futura Bk BT" panose="020B0502020204020303"/>
              </a:rPr>
              <a:t> (XP). </a:t>
            </a:r>
          </a:p>
          <a:p>
            <a:pPr marL="857250" indent="-857250" algn="just">
              <a:buFont typeface="Wingdings" panose="05000000000000000000" pitchFamily="2" charset="2"/>
              <a:buChar char="§"/>
            </a:pPr>
            <a:endParaRPr lang="pt-BR" sz="4000" dirty="0">
              <a:latin typeface="Futura Bk BT" panose="020B0502020204020303"/>
            </a:endParaRPr>
          </a:p>
        </p:txBody>
      </p:sp>
      <p:pic>
        <p:nvPicPr>
          <p:cNvPr id="1026" name="Picture 2" descr="Processo - Extreme Programming">
            <a:extLst>
              <a:ext uri="{FF2B5EF4-FFF2-40B4-BE49-F238E27FC236}">
                <a16:creationId xmlns:a16="http://schemas.microsoft.com/office/drawing/2014/main" id="{396912A1-CBEA-88ED-24B3-36A316843A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8153" y="4716635"/>
            <a:ext cx="11491058" cy="722021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D4EFBF7D-7FCB-63A1-DB53-D8F261557F02}"/>
              </a:ext>
            </a:extLst>
          </p:cNvPr>
          <p:cNvSpPr txBox="1"/>
          <p:nvPr/>
        </p:nvSpPr>
        <p:spPr>
          <a:xfrm flipH="1">
            <a:off x="6055375" y="12232308"/>
            <a:ext cx="13913143" cy="584775"/>
          </a:xfrm>
          <a:prstGeom prst="rect">
            <a:avLst/>
          </a:prstGeom>
          <a:noFill/>
        </p:spPr>
        <p:txBody>
          <a:bodyPr wrap="square" rtlCol="0">
            <a:spAutoFit/>
          </a:bodyPr>
          <a:lstStyle/>
          <a:p>
            <a:r>
              <a:rPr lang="pt-BR" sz="3200" dirty="0">
                <a:latin typeface="Futura Bk BT" panose="020B0502020204020303"/>
              </a:rPr>
              <a:t>Visão Geral do Processo de Desenvolvimento Extreme </a:t>
            </a:r>
            <a:r>
              <a:rPr lang="pt-BR" sz="3200" dirty="0" err="1">
                <a:latin typeface="Futura Bk BT" panose="020B0502020204020303"/>
              </a:rPr>
              <a:t>Programming</a:t>
            </a:r>
            <a:endParaRPr lang="pt-BR" sz="3200" dirty="0">
              <a:latin typeface="Futura Bk BT" panose="020B0502020204020303"/>
            </a:endParaRPr>
          </a:p>
        </p:txBody>
      </p:sp>
    </p:spTree>
    <p:extLst>
      <p:ext uri="{BB962C8B-B14F-4D97-AF65-F5344CB8AC3E}">
        <p14:creationId xmlns:p14="http://schemas.microsoft.com/office/powerpoint/2010/main" val="61850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Classes e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40</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40</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697832" y="2941040"/>
            <a:ext cx="13066294" cy="8217634"/>
          </a:xfrm>
          <a:prstGeom prst="rect">
            <a:avLst/>
          </a:prstGeom>
          <a:noFill/>
        </p:spPr>
        <p:txBody>
          <a:bodyPr wrap="square" rtlCol="0">
            <a:spAutoFit/>
          </a:bodyPr>
          <a:lstStyle/>
          <a:p>
            <a:pPr algn="ctr"/>
            <a:r>
              <a:rPr lang="pt-BR" sz="4400" b="1" dirty="0">
                <a:latin typeface="Futura Bk BT" panose="020B0502020204020303"/>
              </a:rPr>
              <a:t>Qual é a diferença entre Classe e Objeto</a:t>
            </a:r>
            <a:endParaRPr lang="pt-BR" sz="4400" dirty="0">
              <a:latin typeface="Futura Bk BT" panose="020B0502020204020303"/>
              <a:ea typeface="Tahoma" panose="020B0604030504040204" pitchFamily="34" charset="0"/>
              <a:cs typeface="Tahoma" panose="020B0604030504040204" pitchFamily="34" charset="0"/>
            </a:endParaRP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definição do tipo; </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representa um conjunto de objetos de mesmo tipo;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Classe = {obj1, obj2, obj3, …, </a:t>
            </a:r>
            <a:r>
              <a:rPr lang="pt-BR" sz="4400" dirty="0" err="1">
                <a:latin typeface="Futura Bk BT" panose="020B0502020204020303"/>
                <a:ea typeface="Tahoma" panose="020B0604030504040204" pitchFamily="34" charset="0"/>
                <a:cs typeface="Tahoma" panose="020B0604030504040204" pitchFamily="34" charset="0"/>
              </a:rPr>
              <a:t>objN</a:t>
            </a:r>
            <a:r>
              <a:rPr lang="pt-BR" sz="4400" dirty="0">
                <a:latin typeface="Futura Bk BT" panose="020B0502020204020303"/>
                <a:ea typeface="Tahoma" panose="020B0604030504040204" pitchFamily="34" charset="0"/>
                <a:cs typeface="Tahoma" panose="020B0604030504040204" pitchFamily="34" charset="0"/>
              </a:rPr>
              <a:t>}</a:t>
            </a:r>
          </a:p>
          <a:p>
            <a:endParaRPr lang="pt-BR" sz="4400" dirty="0">
              <a:latin typeface="Futura Bk BT" panose="020B0502020204020303"/>
              <a:ea typeface="Tahoma" panose="020B0604030504040204" pitchFamily="34" charset="0"/>
              <a:cs typeface="Tahoma" panose="020B0604030504040204" pitchFamily="34" charset="0"/>
            </a:endParaRPr>
          </a:p>
          <a:p>
            <a:r>
              <a:rPr lang="pt-BR" sz="4400" dirty="0">
                <a:latin typeface="Futura Bk BT" panose="020B0502020204020303"/>
                <a:ea typeface="Tahoma" panose="020B0604030504040204" pitchFamily="34" charset="0"/>
                <a:cs typeface="Tahoma" panose="020B0604030504040204" pitchFamily="34" charset="0"/>
              </a:rPr>
              <a:t>Objeto</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cada instância derivada da classe;</a:t>
            </a:r>
          </a:p>
          <a:p>
            <a:pPr marL="1600200" lvl="1" indent="-685800">
              <a:buFont typeface="Wingdings" panose="05000000000000000000" pitchFamily="2" charset="2"/>
              <a:buChar char="§"/>
            </a:pPr>
            <a:r>
              <a:rPr lang="pt-BR" sz="4400" dirty="0">
                <a:latin typeface="Futura Bk BT" panose="020B0502020204020303"/>
                <a:ea typeface="Tahoma" panose="020B0604030504040204" pitchFamily="34" charset="0"/>
                <a:cs typeface="Tahoma" panose="020B0604030504040204" pitchFamily="34" charset="0"/>
              </a:rPr>
              <a:t>é um elemento do conjunto representado pela classe</a:t>
            </a:r>
          </a:p>
        </p:txBody>
      </p:sp>
      <p:pic>
        <p:nvPicPr>
          <p:cNvPr id="4" name="Picture 2">
            <a:extLst>
              <a:ext uri="{FF2B5EF4-FFF2-40B4-BE49-F238E27FC236}">
                <a16:creationId xmlns:a16="http://schemas.microsoft.com/office/drawing/2014/main" id="{E8B45700-43EE-B6A5-2158-28778E5A1B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50299" y="2268082"/>
            <a:ext cx="3074255" cy="2794777"/>
          </a:xfrm>
          <a:prstGeom prst="rect">
            <a:avLst/>
          </a:prstGeom>
          <a:noFill/>
          <a:extLst>
            <a:ext uri="{909E8E84-426E-40DD-AFC4-6F175D3DCCD1}">
              <a14:hiddenFill xmlns:a14="http://schemas.microsoft.com/office/drawing/2010/main">
                <a:solidFill>
                  <a:srgbClr val="FFFFFF"/>
                </a:solidFill>
              </a14:hiddenFill>
            </a:ext>
          </a:extLst>
        </p:spPr>
      </p:pic>
      <p:sp>
        <p:nvSpPr>
          <p:cNvPr id="14" name="Seta: para a Direita 13">
            <a:extLst>
              <a:ext uri="{FF2B5EF4-FFF2-40B4-BE49-F238E27FC236}">
                <a16:creationId xmlns:a16="http://schemas.microsoft.com/office/drawing/2014/main" id="{1FBD7411-EC5E-94BF-727B-2200E3EDC433}"/>
              </a:ext>
            </a:extLst>
          </p:cNvPr>
          <p:cNvSpPr/>
          <p:nvPr/>
        </p:nvSpPr>
        <p:spPr>
          <a:xfrm rot="7365948">
            <a:off x="14989163" y="5115230"/>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A42452EA-21FF-2B16-0C75-FB2CCE013A53}"/>
              </a:ext>
            </a:extLst>
          </p:cNvPr>
          <p:cNvPicPr>
            <a:picLocks noChangeAspect="1"/>
          </p:cNvPicPr>
          <p:nvPr/>
        </p:nvPicPr>
        <p:blipFill>
          <a:blip r:embed="rId5"/>
          <a:stretch>
            <a:fillRect/>
          </a:stretch>
        </p:blipFill>
        <p:spPr>
          <a:xfrm>
            <a:off x="14219113" y="6348688"/>
            <a:ext cx="1371600" cy="2628900"/>
          </a:xfrm>
          <a:prstGeom prst="rect">
            <a:avLst/>
          </a:prstGeom>
        </p:spPr>
      </p:pic>
      <p:pic>
        <p:nvPicPr>
          <p:cNvPr id="22" name="Imagem 21">
            <a:extLst>
              <a:ext uri="{FF2B5EF4-FFF2-40B4-BE49-F238E27FC236}">
                <a16:creationId xmlns:a16="http://schemas.microsoft.com/office/drawing/2014/main" id="{3138917A-FE4C-8CE5-12E9-00780DAEAE5F}"/>
              </a:ext>
            </a:extLst>
          </p:cNvPr>
          <p:cNvPicPr>
            <a:picLocks noChangeAspect="1"/>
          </p:cNvPicPr>
          <p:nvPr/>
        </p:nvPicPr>
        <p:blipFill>
          <a:blip r:embed="rId6"/>
          <a:stretch>
            <a:fillRect/>
          </a:stretch>
        </p:blipFill>
        <p:spPr>
          <a:xfrm>
            <a:off x="17795833" y="6244746"/>
            <a:ext cx="1828800" cy="2400300"/>
          </a:xfrm>
          <a:prstGeom prst="rect">
            <a:avLst/>
          </a:prstGeom>
        </p:spPr>
      </p:pic>
      <p:pic>
        <p:nvPicPr>
          <p:cNvPr id="26" name="Imagem 25">
            <a:extLst>
              <a:ext uri="{FF2B5EF4-FFF2-40B4-BE49-F238E27FC236}">
                <a16:creationId xmlns:a16="http://schemas.microsoft.com/office/drawing/2014/main" id="{BE179207-E818-85DA-DF8A-1710DCC7095D}"/>
              </a:ext>
            </a:extLst>
          </p:cNvPr>
          <p:cNvPicPr>
            <a:picLocks noChangeAspect="1"/>
          </p:cNvPicPr>
          <p:nvPr/>
        </p:nvPicPr>
        <p:blipFill>
          <a:blip r:embed="rId7"/>
          <a:stretch>
            <a:fillRect/>
          </a:stretch>
        </p:blipFill>
        <p:spPr>
          <a:xfrm>
            <a:off x="21389891" y="6143625"/>
            <a:ext cx="1704975" cy="2343150"/>
          </a:xfrm>
          <a:prstGeom prst="rect">
            <a:avLst/>
          </a:prstGeom>
        </p:spPr>
      </p:pic>
      <p:sp>
        <p:nvSpPr>
          <p:cNvPr id="27" name="TextBox 8">
            <a:extLst>
              <a:ext uri="{FF2B5EF4-FFF2-40B4-BE49-F238E27FC236}">
                <a16:creationId xmlns:a16="http://schemas.microsoft.com/office/drawing/2014/main" id="{2155C51D-269D-332E-54FE-5D080A11F9A4}"/>
              </a:ext>
            </a:extLst>
          </p:cNvPr>
          <p:cNvSpPr txBox="1"/>
          <p:nvPr/>
        </p:nvSpPr>
        <p:spPr>
          <a:xfrm>
            <a:off x="12801600" y="9427391"/>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Maria</a:t>
            </a:r>
          </a:p>
          <a:p>
            <a:pPr algn="ctr"/>
            <a:r>
              <a:rPr lang="pt-BR" sz="1800" dirty="0">
                <a:latin typeface="Futura Bk BT" panose="020B0502020204020303"/>
                <a:ea typeface="Tahoma" panose="020B0604030504040204" pitchFamily="34" charset="0"/>
                <a:cs typeface="Tahoma" panose="020B0604030504040204" pitchFamily="34" charset="0"/>
              </a:rPr>
              <a:t>matrícula:20230001</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15/10/2017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28" name="Seta: para a Direita 27">
            <a:extLst>
              <a:ext uri="{FF2B5EF4-FFF2-40B4-BE49-F238E27FC236}">
                <a16:creationId xmlns:a16="http://schemas.microsoft.com/office/drawing/2014/main" id="{87EF16FB-08F9-100E-1C64-FA7FF3B83534}"/>
              </a:ext>
            </a:extLst>
          </p:cNvPr>
          <p:cNvSpPr/>
          <p:nvPr/>
        </p:nvSpPr>
        <p:spPr>
          <a:xfrm rot="2756783">
            <a:off x="21873762" y="5119002"/>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Seta: para a Direita 28">
            <a:extLst>
              <a:ext uri="{FF2B5EF4-FFF2-40B4-BE49-F238E27FC236}">
                <a16:creationId xmlns:a16="http://schemas.microsoft.com/office/drawing/2014/main" id="{68F80813-1094-8A05-AF51-4B95F5A8BD13}"/>
              </a:ext>
            </a:extLst>
          </p:cNvPr>
          <p:cNvSpPr/>
          <p:nvPr/>
        </p:nvSpPr>
        <p:spPr>
          <a:xfrm rot="5614714">
            <a:off x="18341617" y="5208536"/>
            <a:ext cx="737231" cy="53558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 name="TextBox 8">
            <a:extLst>
              <a:ext uri="{FF2B5EF4-FFF2-40B4-BE49-F238E27FC236}">
                <a16:creationId xmlns:a16="http://schemas.microsoft.com/office/drawing/2014/main" id="{394F84C0-19D5-2AFD-2A45-9705703BD709}"/>
              </a:ext>
            </a:extLst>
          </p:cNvPr>
          <p:cNvSpPr txBox="1"/>
          <p:nvPr/>
        </p:nvSpPr>
        <p:spPr>
          <a:xfrm>
            <a:off x="16457050" y="9479047"/>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João</a:t>
            </a:r>
          </a:p>
          <a:p>
            <a:pPr algn="ctr"/>
            <a:r>
              <a:rPr lang="pt-BR" sz="1800" dirty="0">
                <a:latin typeface="Futura Bk BT" panose="020B0502020204020303"/>
                <a:ea typeface="Tahoma" panose="020B0604030504040204" pitchFamily="34" charset="0"/>
                <a:cs typeface="Tahoma" panose="020B0604030504040204" pitchFamily="34" charset="0"/>
              </a:rPr>
              <a:t>matrícula:20230002</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10/08/2017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
        <p:nvSpPr>
          <p:cNvPr id="31" name="TextBox 8">
            <a:extLst>
              <a:ext uri="{FF2B5EF4-FFF2-40B4-BE49-F238E27FC236}">
                <a16:creationId xmlns:a16="http://schemas.microsoft.com/office/drawing/2014/main" id="{9BCCDACE-EDE1-2098-AA46-836A22CB9248}"/>
              </a:ext>
            </a:extLst>
          </p:cNvPr>
          <p:cNvSpPr txBox="1"/>
          <p:nvPr/>
        </p:nvSpPr>
        <p:spPr>
          <a:xfrm>
            <a:off x="20245434" y="9530703"/>
            <a:ext cx="4138566" cy="1200329"/>
          </a:xfrm>
          <a:prstGeom prst="rect">
            <a:avLst/>
          </a:prstGeom>
          <a:noFill/>
        </p:spPr>
        <p:txBody>
          <a:bodyPr wrap="square" rtlCol="0">
            <a:spAutoFit/>
          </a:bodyPr>
          <a:lstStyle/>
          <a:p>
            <a:pPr algn="ctr"/>
            <a:r>
              <a:rPr lang="pt-BR" sz="1800" dirty="0" err="1">
                <a:latin typeface="Futura Bk BT" panose="020B0502020204020303"/>
                <a:ea typeface="Tahoma" panose="020B0604030504040204" pitchFamily="34" charset="0"/>
                <a:cs typeface="Tahoma" panose="020B0604030504040204" pitchFamily="34" charset="0"/>
              </a:rPr>
              <a:t>nomeLeitor</a:t>
            </a:r>
            <a:r>
              <a:rPr lang="pt-BR" sz="1800" dirty="0">
                <a:latin typeface="Futura Bk BT" panose="020B0502020204020303"/>
                <a:ea typeface="Tahoma" panose="020B0604030504040204" pitchFamily="34" charset="0"/>
                <a:cs typeface="Tahoma" panose="020B0604030504040204" pitchFamily="34" charset="0"/>
              </a:rPr>
              <a:t>: Lia</a:t>
            </a:r>
          </a:p>
          <a:p>
            <a:pPr algn="ctr"/>
            <a:r>
              <a:rPr lang="pt-BR" sz="1800" dirty="0">
                <a:latin typeface="Futura Bk BT" panose="020B0502020204020303"/>
                <a:ea typeface="Tahoma" panose="020B0604030504040204" pitchFamily="34" charset="0"/>
                <a:cs typeface="Tahoma" panose="020B0604030504040204" pitchFamily="34" charset="0"/>
              </a:rPr>
              <a:t>matrícula:20230003</a:t>
            </a:r>
          </a:p>
          <a:p>
            <a:pPr algn="ctr"/>
            <a:r>
              <a:rPr lang="pt-BR" sz="1800" dirty="0" err="1">
                <a:latin typeface="Futura Bk BT" panose="020B0502020204020303"/>
                <a:ea typeface="Tahoma" panose="020B0604030504040204" pitchFamily="34" charset="0"/>
                <a:cs typeface="Tahoma" panose="020B0604030504040204" pitchFamily="34" charset="0"/>
              </a:rPr>
              <a:t>dataNascimento</a:t>
            </a:r>
            <a:r>
              <a:rPr lang="pt-BR" sz="1800" dirty="0">
                <a:latin typeface="Futura Bk BT" panose="020B0502020204020303"/>
                <a:ea typeface="Tahoma" panose="020B0604030504040204" pitchFamily="34" charset="0"/>
                <a:cs typeface="Tahoma" panose="020B0604030504040204" pitchFamily="34" charset="0"/>
              </a:rPr>
              <a:t>: 20/12/2017</a:t>
            </a:r>
          </a:p>
          <a:p>
            <a:pPr algn="ctr"/>
            <a:r>
              <a:rPr lang="pt-BR" sz="1800" dirty="0" err="1">
                <a:latin typeface="Futura Bk BT" panose="020B0502020204020303"/>
                <a:ea typeface="Tahoma" panose="020B0604030504040204" pitchFamily="34" charset="0"/>
                <a:cs typeface="Tahoma" panose="020B0604030504040204" pitchFamily="34" charset="0"/>
              </a:rPr>
              <a:t>Situacao:Ativo</a:t>
            </a:r>
            <a:endParaRPr lang="pt-BR" sz="1800" dirty="0">
              <a:latin typeface="Futura Bk BT" panose="020B0502020204020303"/>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8486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SI Biblioteca – 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41</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41</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5673282" y="4157260"/>
            <a:ext cx="17232352" cy="6740307"/>
          </a:xfrm>
          <a:prstGeom prst="rect">
            <a:avLst/>
          </a:prstGeom>
          <a:noFill/>
        </p:spPr>
        <p:txBody>
          <a:bodyPr wrap="square" rtlCol="0">
            <a:spAutoFit/>
          </a:bodyPr>
          <a:lstStyle/>
          <a:p>
            <a:pPr marL="1143000" indent="-1143000" algn="just">
              <a:buAutoNum type="arabicPeriod"/>
            </a:pPr>
            <a:r>
              <a:rPr lang="pt-BR" sz="5400" dirty="0">
                <a:latin typeface="Futura Bk BT" panose="020B0502020204020303"/>
              </a:rPr>
              <a:t>Fazer cadastro no site do </a:t>
            </a:r>
            <a:r>
              <a:rPr lang="pt-BR" sz="5400" dirty="0" err="1">
                <a:latin typeface="Futura Bk BT" panose="020B0502020204020303"/>
                <a:hlinkClick r:id="rId4"/>
              </a:rPr>
              <a:t>LucidChart</a:t>
            </a:r>
            <a:r>
              <a:rPr lang="pt-BR" sz="5400" dirty="0">
                <a:latin typeface="Futura Bk BT" panose="020B0502020204020303"/>
              </a:rPr>
              <a:t>;</a:t>
            </a:r>
          </a:p>
          <a:p>
            <a:pPr marL="1143000" indent="-1143000" algn="just">
              <a:buAutoNum type="arabicPeriod"/>
            </a:pPr>
            <a:r>
              <a:rPr lang="pt-BR" sz="5400" dirty="0">
                <a:latin typeface="Futura Bk BT" panose="020B0502020204020303"/>
              </a:rPr>
              <a:t>Criar um novo diagrama utilizado a biblioteca de formas “UML – Diagrama de Classes”;</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as classes do SI Biblioteca (cada entidade vai virar uma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Criar os atributos identificados de cada classe;</a:t>
            </a:r>
          </a:p>
          <a:p>
            <a:pPr marL="1143000" indent="-1143000" algn="just">
              <a:buAutoNum type="arabicPeriod"/>
            </a:pPr>
            <a:r>
              <a:rPr lang="pt-BR" sz="5400" dirty="0">
                <a:latin typeface="Futura Bk BT" panose="020B0502020204020303"/>
                <a:ea typeface="Tahoma" panose="020B0604030504040204" pitchFamily="34" charset="0"/>
                <a:cs typeface="Tahoma" panose="020B0604030504040204" pitchFamily="34" charset="0"/>
              </a:rPr>
              <a:t>Utilizar a convenção de nomenclatura para Javascript (</a:t>
            </a:r>
            <a:r>
              <a:rPr lang="pt-BR" sz="5400" dirty="0">
                <a:latin typeface="Futura Bk BT" panose="020B0502020204020303"/>
                <a:ea typeface="Tahoma" panose="020B0604030504040204" pitchFamily="34" charset="0"/>
                <a:cs typeface="Tahoma" panose="020B0604030504040204" pitchFamily="34" charset="0"/>
                <a:hlinkClick r:id="rId5"/>
              </a:rPr>
              <a:t>veja este artigo</a:t>
            </a:r>
            <a:r>
              <a:rPr lang="pt-BR" sz="5400" dirty="0">
                <a:latin typeface="Futura Bk BT" panose="020B0502020204020303"/>
                <a:ea typeface="Tahoma" panose="020B0604030504040204" pitchFamily="34" charset="0"/>
                <a:cs typeface="Tahoma" panose="020B0604030504040204" pitchFamily="34" charset="0"/>
              </a:rPr>
              <a:t>) </a:t>
            </a:r>
          </a:p>
        </p:txBody>
      </p:sp>
      <p:pic>
        <p:nvPicPr>
          <p:cNvPr id="14" name="Picture 2" descr="Vetores e ilustrações de Aluno computador para download gratuito | Freepik">
            <a:extLst>
              <a:ext uri="{FF2B5EF4-FFF2-40B4-BE49-F238E27FC236}">
                <a16:creationId xmlns:a16="http://schemas.microsoft.com/office/drawing/2014/main" id="{6EDDB846-BE76-66CF-BC5B-1CA54BD684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6413" y="6254139"/>
            <a:ext cx="4835311" cy="290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07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42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dirty="0">
                <a:solidFill>
                  <a:schemeClr val="bg1"/>
                </a:solidFill>
                <a:latin typeface="Futura Bk BT" panose="020B0502020204020303" pitchFamily="34" charset="0"/>
              </a:rPr>
              <a:t>Prof. </a:t>
            </a:r>
            <a:r>
              <a:rPr lang="pt-BR" sz="2800" dirty="0" err="1">
                <a:solidFill>
                  <a:schemeClr val="bg1"/>
                </a:solidFill>
                <a:latin typeface="Futura Bk BT" panose="020B0502020204020303" pitchFamily="34" charset="0"/>
              </a:rPr>
              <a:t>MSc</a:t>
            </a:r>
            <a:r>
              <a:rPr lang="pt-BR" sz="2800" dirty="0">
                <a:solidFill>
                  <a:schemeClr val="bg1"/>
                </a:solidFill>
                <a:latin typeface="Futura Bk BT" panose="020B0502020204020303" pitchFamily="34" charset="0"/>
              </a:rPr>
              <a:t> Fernando Chagas | Arquitetura de Computadores | Aula 02 – Sistemas de Numeração</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42</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 Aula 03 – Modelagem</a:t>
            </a:r>
            <a:endParaRPr lang="en-US" sz="2800" dirty="0">
              <a:solidFill>
                <a:schemeClr val="bg1"/>
              </a:solidFill>
              <a:latin typeface="Futura Bk BT" panose="020B0502020204020303" pitchFamily="34" charset="0"/>
            </a:endParaRPr>
          </a:p>
        </p:txBody>
      </p:sp>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Javascript - Tipo de Dados </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898980" y="2233145"/>
            <a:ext cx="22281240" cy="3785652"/>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b="1" dirty="0">
                <a:latin typeface="Futura Bk BT" panose="020B0502020204020303"/>
                <a:ea typeface="Tahoma" panose="020B0604030504040204" pitchFamily="34" charset="0"/>
                <a:cs typeface="Tahoma" panose="020B0604030504040204" pitchFamily="34" charset="0"/>
              </a:rPr>
              <a:t>	</a:t>
            </a:r>
            <a:r>
              <a:rPr lang="pt-BR" sz="4000" b="1" dirty="0" err="1">
                <a:latin typeface="Futura Bk BT" panose="020B0502020204020303"/>
                <a:ea typeface="Tahoma" panose="020B0604030504040204" pitchFamily="34" charset="0"/>
                <a:cs typeface="Tahoma" panose="020B0604030504040204" pitchFamily="34" charset="0"/>
              </a:rPr>
              <a:t>JavaScript</a:t>
            </a:r>
            <a:r>
              <a:rPr lang="pt-BR" sz="4000" dirty="0">
                <a:latin typeface="Futura Bk BT" panose="020B0502020204020303"/>
                <a:ea typeface="Tahoma" panose="020B0604030504040204" pitchFamily="34" charset="0"/>
                <a:cs typeface="Tahoma" panose="020B0604030504040204" pitchFamily="34" charset="0"/>
              </a:rPr>
              <a:t> é uma linguagem de programação que é fracamente e dinamicamente </a:t>
            </a:r>
            <a:r>
              <a:rPr lang="pt-BR" sz="4000" dirty="0" err="1">
                <a:latin typeface="Futura Bk BT" panose="020B0502020204020303"/>
                <a:ea typeface="Tahoma" panose="020B0604030504040204" pitchFamily="34" charset="0"/>
                <a:cs typeface="Tahoma" panose="020B0604030504040204" pitchFamily="34" charset="0"/>
              </a:rPr>
              <a:t>tipada</a:t>
            </a:r>
            <a:r>
              <a:rPr lang="pt-BR" sz="4000" dirty="0">
                <a:latin typeface="Futura Bk BT" panose="020B0502020204020303"/>
                <a:ea typeface="Tahoma" panose="020B0604030504040204" pitchFamily="34" charset="0"/>
                <a:cs typeface="Tahoma" panose="020B0604030504040204" pitchFamily="34" charset="0"/>
              </a:rPr>
              <a:t>, o que significa que o tipo de dados de uma variável é determinado em tempo de execução e sem a necessidade de declarar o seu tipo. </a:t>
            </a:r>
          </a:p>
          <a:p>
            <a:pPr algn="just"/>
            <a:r>
              <a:rPr lang="pt-BR" sz="4000" dirty="0">
                <a:latin typeface="Futura Bk BT" panose="020B0502020204020303"/>
                <a:ea typeface="Tahoma" panose="020B0604030504040204" pitchFamily="34" charset="0"/>
                <a:cs typeface="Tahoma" panose="020B0604030504040204" pitchFamily="34" charset="0"/>
              </a:rPr>
              <a:t>	Em </a:t>
            </a:r>
            <a:r>
              <a:rPr lang="pt-BR" sz="4000" dirty="0" err="1">
                <a:latin typeface="Futura Bk BT" panose="020B0502020204020303"/>
                <a:ea typeface="Tahoma" panose="020B0604030504040204" pitchFamily="34" charset="0"/>
                <a:cs typeface="Tahoma" panose="020B0604030504040204" pitchFamily="34" charset="0"/>
              </a:rPr>
              <a:t>JavaScript</a:t>
            </a:r>
            <a:r>
              <a:rPr lang="pt-BR" sz="4000" dirty="0">
                <a:latin typeface="Futura Bk BT" panose="020B0502020204020303"/>
                <a:ea typeface="Tahoma" panose="020B0604030504040204" pitchFamily="34" charset="0"/>
                <a:cs typeface="Tahoma" panose="020B0604030504040204" pitchFamily="34" charset="0"/>
              </a:rPr>
              <a:t>, os tipos de dados podem ser divididos em duas categorias principais: primitivos e não primitivos (também chamados de objetos).</a:t>
            </a:r>
          </a:p>
        </p:txBody>
      </p:sp>
      <p:graphicFrame>
        <p:nvGraphicFramePr>
          <p:cNvPr id="5" name="Diagrama 4">
            <a:extLst>
              <a:ext uri="{FF2B5EF4-FFF2-40B4-BE49-F238E27FC236}">
                <a16:creationId xmlns:a16="http://schemas.microsoft.com/office/drawing/2014/main" id="{78D56EF5-9E2E-9C8C-0415-988D981B6EA2}"/>
              </a:ext>
            </a:extLst>
          </p:cNvPr>
          <p:cNvGraphicFramePr/>
          <p:nvPr/>
        </p:nvGraphicFramePr>
        <p:xfrm>
          <a:off x="4064000" y="6439976"/>
          <a:ext cx="16256000" cy="58366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ço Reservado para Número de Slide 1">
            <a:extLst>
              <a:ext uri="{FF2B5EF4-FFF2-40B4-BE49-F238E27FC236}">
                <a16:creationId xmlns:a16="http://schemas.microsoft.com/office/drawing/2014/main" id="{DD74942D-7CC7-918A-348E-682D4B437507}"/>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1F3AFADE-3EE6-1244-C9C2-B9F913A8DD9E}"/>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
        <p:nvSpPr>
          <p:cNvPr id="14" name="Rectangle 6">
            <a:extLst>
              <a:ext uri="{FF2B5EF4-FFF2-40B4-BE49-F238E27FC236}">
                <a16:creationId xmlns:a16="http://schemas.microsoft.com/office/drawing/2014/main" id="{081998A1-F38A-AF1F-8416-EE43C6D0CDAB}"/>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5" name="Espaço Reservado para Número de Slide 1">
            <a:extLst>
              <a:ext uri="{FF2B5EF4-FFF2-40B4-BE49-F238E27FC236}">
                <a16:creationId xmlns:a16="http://schemas.microsoft.com/office/drawing/2014/main" id="{A6B63D43-BC4A-62F8-DF01-5CB68E63A46C}"/>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5</a:t>
            </a:fld>
            <a:endParaRPr lang="en-US" dirty="0">
              <a:solidFill>
                <a:schemeClr val="bg1"/>
              </a:solidFill>
            </a:endParaRPr>
          </a:p>
        </p:txBody>
      </p:sp>
      <p:sp>
        <p:nvSpPr>
          <p:cNvPr id="16" name="Espaço Reservado para Rodapé 2">
            <a:extLst>
              <a:ext uri="{FF2B5EF4-FFF2-40B4-BE49-F238E27FC236}">
                <a16:creationId xmlns:a16="http://schemas.microsoft.com/office/drawing/2014/main" id="{013642EF-6B20-4F72-257B-3008D32CDC0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2378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798966"/>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Ambiente Javascript</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6</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3" name="TextBox 8">
            <a:extLst>
              <a:ext uri="{FF2B5EF4-FFF2-40B4-BE49-F238E27FC236}">
                <a16:creationId xmlns:a16="http://schemas.microsoft.com/office/drawing/2014/main" id="{20A9F4D1-50FC-2004-8F42-64212B3A9C4A}"/>
              </a:ext>
            </a:extLst>
          </p:cNvPr>
          <p:cNvSpPr txBox="1"/>
          <p:nvPr/>
        </p:nvSpPr>
        <p:spPr>
          <a:xfrm>
            <a:off x="1006413" y="2393249"/>
            <a:ext cx="21604074" cy="10433625"/>
          </a:xfrm>
          <a:prstGeom prst="rect">
            <a:avLst/>
          </a:prstGeom>
          <a:noFill/>
        </p:spPr>
        <p:txBody>
          <a:bodyPr wrap="square" numCol="1" rtlCol="0">
            <a:spAutoFit/>
          </a:bodyPr>
          <a:lstStyle/>
          <a:p>
            <a:pPr marL="571500" indent="-571500">
              <a:buFont typeface="Wingdings" panose="05000000000000000000" pitchFamily="2" charset="2"/>
              <a:buChar char="§"/>
            </a:pPr>
            <a:r>
              <a:rPr lang="pt-BR" sz="4800" dirty="0">
                <a:latin typeface="Futura Bk BT" panose="020B0502020204020303"/>
              </a:rPr>
              <a:t>Ambiente de Desenvolvimento Integrado (IDE)</a:t>
            </a:r>
          </a:p>
          <a:p>
            <a:pPr marL="1485900" lvl="1" indent="-571500">
              <a:buFont typeface="Wingdings" panose="05000000000000000000" pitchFamily="2" charset="2"/>
              <a:buChar char="§"/>
            </a:pPr>
            <a:r>
              <a:rPr lang="pt-BR" sz="4800" dirty="0">
                <a:latin typeface="Futura Bk BT" panose="020B0502020204020303"/>
              </a:rPr>
              <a:t>Editor (</a:t>
            </a:r>
            <a:r>
              <a:rPr lang="pt-BR" sz="4800" dirty="0" err="1">
                <a:latin typeface="Futura Bk BT" panose="020B0502020204020303"/>
              </a:rPr>
              <a:t>VSCode</a:t>
            </a:r>
            <a:r>
              <a:rPr lang="pt-BR" sz="4800" dirty="0">
                <a:latin typeface="Futura Bk BT" panose="020B0502020204020303"/>
              </a:rPr>
              <a:t>)</a:t>
            </a:r>
          </a:p>
          <a:p>
            <a:pPr marL="1485900" lvl="1" indent="-571500">
              <a:buFont typeface="Wingdings" panose="05000000000000000000" pitchFamily="2" charset="2"/>
              <a:buChar char="§"/>
            </a:pPr>
            <a:r>
              <a:rPr lang="pt-BR" sz="4800" dirty="0">
                <a:latin typeface="Futura Bk BT" panose="020B0502020204020303"/>
              </a:rPr>
              <a:t>Navegador (Interpretador de Javascript)</a:t>
            </a:r>
          </a:p>
          <a:p>
            <a:pPr lvl="1"/>
            <a:endParaRPr lang="pt-BR" sz="4800" dirty="0">
              <a:latin typeface="Futura Bk BT" panose="020B0502020204020303"/>
            </a:endParaRPr>
          </a:p>
          <a:p>
            <a:pPr marL="685800" indent="-685800">
              <a:buFont typeface="Wingdings" panose="05000000000000000000" pitchFamily="2" charset="2"/>
              <a:buChar char="§"/>
            </a:pPr>
            <a:r>
              <a:rPr lang="pt-BR" sz="4800" dirty="0">
                <a:latin typeface="Futura Bk BT" panose="020B0502020204020303"/>
              </a:rPr>
              <a:t>Forma de Execução</a:t>
            </a:r>
          </a:p>
          <a:p>
            <a:pPr marL="1600200" lvl="1" indent="-685800">
              <a:buFont typeface="Wingdings" panose="05000000000000000000" pitchFamily="2" charset="2"/>
              <a:buChar char="§"/>
            </a:pPr>
            <a:r>
              <a:rPr lang="pt-BR" sz="4800" dirty="0" err="1">
                <a:latin typeface="Futura Bk BT" panose="020B0502020204020303"/>
              </a:rPr>
              <a:t>Tag</a:t>
            </a:r>
            <a:r>
              <a:rPr lang="pt-BR" sz="4800" dirty="0">
                <a:latin typeface="Futura Bk BT" panose="020B0502020204020303"/>
              </a:rPr>
              <a:t> &lt;script&gt; no HTML</a:t>
            </a:r>
          </a:p>
          <a:p>
            <a:pPr marL="1600200" lvl="1" indent="-685800">
              <a:buFont typeface="Wingdings" panose="05000000000000000000" pitchFamily="2" charset="2"/>
              <a:buChar char="§"/>
            </a:pPr>
            <a:r>
              <a:rPr lang="pt-BR" sz="4800" dirty="0">
                <a:latin typeface="Futura Bk BT" panose="020B0502020204020303"/>
              </a:rPr>
              <a:t>Arquivo .</a:t>
            </a:r>
            <a:r>
              <a:rPr lang="pt-BR" sz="4800" dirty="0" err="1">
                <a:latin typeface="Futura Bk BT" panose="020B0502020204020303"/>
              </a:rPr>
              <a:t>js</a:t>
            </a:r>
            <a:r>
              <a:rPr lang="pt-BR" sz="4800" dirty="0">
                <a:latin typeface="Futura Bk BT" panose="020B0502020204020303"/>
              </a:rPr>
              <a:t> separado de HTML</a:t>
            </a:r>
          </a:p>
          <a:p>
            <a:pPr marL="1600200" lvl="1" indent="-685800">
              <a:buFont typeface="Wingdings" panose="05000000000000000000" pitchFamily="2" charset="2"/>
              <a:buChar char="§"/>
            </a:pPr>
            <a:r>
              <a:rPr lang="pt-BR" sz="4800" dirty="0">
                <a:latin typeface="Futura Bk BT" panose="020B0502020204020303"/>
              </a:rPr>
              <a:t>Console do Navegador</a:t>
            </a:r>
          </a:p>
          <a:p>
            <a:pPr marL="685800" indent="-685800">
              <a:buFont typeface="Wingdings" panose="05000000000000000000" pitchFamily="2" charset="2"/>
              <a:buChar char="§"/>
            </a:pPr>
            <a:endParaRPr lang="pt-BR" sz="4800" dirty="0">
              <a:latin typeface="Futura Bk BT" panose="020B0502020204020303"/>
            </a:endParaRPr>
          </a:p>
          <a:p>
            <a:pPr marL="685800" indent="-685800">
              <a:buFont typeface="Wingdings" panose="05000000000000000000" pitchFamily="2" charset="2"/>
              <a:buChar char="§"/>
            </a:pPr>
            <a:r>
              <a:rPr lang="pt-BR" sz="4800" dirty="0">
                <a:latin typeface="Futura Bk BT" panose="020B0502020204020303"/>
              </a:rPr>
              <a:t>Forma de Saída</a:t>
            </a:r>
          </a:p>
          <a:p>
            <a:pPr marL="1600200" lvl="1" indent="-685800">
              <a:buFont typeface="Wingdings" panose="05000000000000000000" pitchFamily="2" charset="2"/>
              <a:buChar char="§"/>
            </a:pPr>
            <a:r>
              <a:rPr lang="pt-BR" sz="4800" dirty="0" err="1">
                <a:latin typeface="Futura Bk BT" panose="020B0502020204020303"/>
              </a:rPr>
              <a:t>Alert</a:t>
            </a:r>
            <a:r>
              <a:rPr lang="pt-BR" sz="4800" dirty="0">
                <a:latin typeface="Futura Bk BT" panose="020B0502020204020303"/>
              </a:rPr>
              <a:t>()</a:t>
            </a:r>
          </a:p>
          <a:p>
            <a:pPr marL="1600200" lvl="1" indent="-685800">
              <a:buFont typeface="Wingdings" panose="05000000000000000000" pitchFamily="2" charset="2"/>
              <a:buChar char="§"/>
            </a:pPr>
            <a:r>
              <a:rPr lang="pt-BR" sz="4800" dirty="0">
                <a:latin typeface="Futura Bk BT" panose="020B0502020204020303"/>
              </a:rPr>
              <a:t>Console.log()</a:t>
            </a:r>
          </a:p>
          <a:p>
            <a:pPr marL="1600200" lvl="1" indent="-685800">
              <a:buFont typeface="Wingdings" panose="05000000000000000000" pitchFamily="2" charset="2"/>
              <a:buChar char="§"/>
            </a:pPr>
            <a:r>
              <a:rPr lang="pt-BR" sz="4800" dirty="0" err="1">
                <a:latin typeface="Futura Bk BT" panose="020B0502020204020303"/>
              </a:rPr>
              <a:t>Tag</a:t>
            </a:r>
            <a:r>
              <a:rPr lang="pt-BR" sz="4800" dirty="0">
                <a:latin typeface="Futura Bk BT" panose="020B0502020204020303"/>
              </a:rPr>
              <a:t> HTML</a:t>
            </a:r>
          </a:p>
          <a:p>
            <a:pPr lvl="1"/>
            <a:endParaRPr lang="pt-BR" sz="4800" dirty="0">
              <a:latin typeface="Futura Bk BT" panose="020B0502020204020303"/>
            </a:endParaRPr>
          </a:p>
        </p:txBody>
      </p:sp>
    </p:spTree>
    <p:extLst>
      <p:ext uri="{BB962C8B-B14F-4D97-AF65-F5344CB8AC3E}">
        <p14:creationId xmlns:p14="http://schemas.microsoft.com/office/powerpoint/2010/main" val="3860240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Vetores e ilustrações de Aluno computador para download gratuito | Freepik">
            <a:extLst>
              <a:ext uri="{FF2B5EF4-FFF2-40B4-BE49-F238E27FC236}">
                <a16:creationId xmlns:a16="http://schemas.microsoft.com/office/drawing/2014/main" id="{26A67E16-CDBA-AA8D-9A11-B5FD7CA9B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39" y="5280593"/>
            <a:ext cx="8092071" cy="48604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652896" y="2805433"/>
            <a:ext cx="15173892" cy="8402300"/>
          </a:xfrm>
          <a:prstGeom prst="rect">
            <a:avLst/>
          </a:prstGeom>
          <a:noFill/>
        </p:spPr>
        <p:txBody>
          <a:bodyPr wrap="square" rtlCol="0">
            <a:spAutoFit/>
          </a:bodyPr>
          <a:lstStyle/>
          <a:p>
            <a:pPr marL="742950" indent="-742950" algn="just">
              <a:buFont typeface="+mj-lt"/>
              <a:buAutoNum type="arabicPeriod"/>
            </a:pPr>
            <a:r>
              <a:rPr lang="pt-BR" sz="3200" dirty="0">
                <a:latin typeface="Futura Bk BT" panose="020B0502020204020303" pitchFamily="34" charset="0"/>
                <a:ea typeface="Tahoma" panose="020B0604030504040204" pitchFamily="34" charset="0"/>
                <a:cs typeface="Tahoma" panose="020B0604030504040204" pitchFamily="34" charset="0"/>
              </a:rPr>
              <a:t>Abrir o editor de texto VSCODE;</a:t>
            </a:r>
          </a:p>
          <a:p>
            <a:pPr marL="742950" indent="-742950" algn="just">
              <a:buFont typeface="+mj-lt"/>
              <a:buAutoNum type="arabicPeriod"/>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742950" indent="-742950" algn="just">
              <a:buFont typeface="+mj-lt"/>
              <a:buAutoNum type="arabicPeriod"/>
            </a:pPr>
            <a:r>
              <a:rPr lang="pt-BR" sz="3200" dirty="0">
                <a:latin typeface="Futura Bk BT" panose="020B0502020204020303" pitchFamily="34" charset="0"/>
                <a:ea typeface="Tahoma" panose="020B0604030504040204" pitchFamily="34" charset="0"/>
                <a:cs typeface="Tahoma" panose="020B0604030504040204" pitchFamily="34" charset="0"/>
              </a:rPr>
              <a:t>Criar o arquivo aula03.html contendo os seguintes elementos:</a:t>
            </a:r>
          </a:p>
          <a:p>
            <a:pPr lvl="1"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828800" lvl="1" indent="-914400" algn="just">
              <a:buAutoNum type="alphaLcParenR"/>
            </a:pPr>
            <a:r>
              <a:rPr lang="pt-BR" sz="3200" dirty="0">
                <a:latin typeface="Futura Bk BT" panose="020B0502020204020303" pitchFamily="34" charset="0"/>
                <a:ea typeface="Tahoma" panose="020B0604030504040204" pitchFamily="34" charset="0"/>
                <a:cs typeface="Tahoma" panose="020B0604030504040204" pitchFamily="34" charset="0"/>
              </a:rPr>
              <a:t>Título &lt;</a:t>
            </a:r>
            <a:r>
              <a:rPr lang="pt-BR" sz="3200" dirty="0" err="1">
                <a:latin typeface="Futura Bk BT" panose="020B0502020204020303" pitchFamily="34" charset="0"/>
                <a:ea typeface="Tahoma" panose="020B0604030504040204" pitchFamily="34" charset="0"/>
                <a:cs typeface="Tahoma" panose="020B0604030504040204" pitchFamily="34" charset="0"/>
              </a:rPr>
              <a:t>title</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1828800" lvl="1" indent="-914400" algn="just">
              <a:buAutoNum type="alphaLcParenR"/>
            </a:pPr>
            <a:r>
              <a:rPr lang="pt-BR" sz="3200" dirty="0">
                <a:latin typeface="Futura Bk BT" panose="020B0502020204020303" pitchFamily="34" charset="0"/>
                <a:ea typeface="Tahoma" panose="020B0604030504040204" pitchFamily="34" charset="0"/>
                <a:cs typeface="Tahoma" panose="020B0604030504040204" pitchFamily="34" charset="0"/>
              </a:rPr>
              <a:t>Cabeçalho &lt;h1&gt;</a:t>
            </a:r>
          </a:p>
          <a:p>
            <a:pPr marL="1828800" lvl="1" indent="-914400" algn="just">
              <a:buAutoNum type="alphaLcParenR"/>
            </a:pPr>
            <a:r>
              <a:rPr lang="pt-BR" sz="3200" dirty="0">
                <a:latin typeface="Futura Bk BT" panose="020B0502020204020303" pitchFamily="34" charset="0"/>
                <a:ea typeface="Tahoma" panose="020B0604030504040204" pitchFamily="34" charset="0"/>
                <a:cs typeface="Tahoma" panose="020B0604030504040204" pitchFamily="34" charset="0"/>
              </a:rPr>
              <a:t>Formulário &lt;</a:t>
            </a:r>
            <a:r>
              <a:rPr lang="pt-BR" sz="3200" dirty="0" err="1">
                <a:latin typeface="Futura Bk BT" panose="020B0502020204020303" pitchFamily="34" charset="0"/>
                <a:ea typeface="Tahoma" panose="020B0604030504040204" pitchFamily="34" charset="0"/>
                <a:cs typeface="Tahoma" panose="020B0604030504040204" pitchFamily="34" charset="0"/>
              </a:rPr>
              <a:t>form</a:t>
            </a:r>
            <a:r>
              <a:rPr lang="pt-BR" sz="3200" dirty="0">
                <a:latin typeface="Futura Bk BT" panose="020B0502020204020303" pitchFamily="34" charset="0"/>
                <a:ea typeface="Tahoma" panose="020B0604030504040204" pitchFamily="34" charset="0"/>
                <a:cs typeface="Tahoma" panose="020B0604030504040204" pitchFamily="34" charset="0"/>
              </a:rPr>
              <a:t>&gt; cos os seguintes campos:</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Nome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text</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E-mail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email</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Data Nascimento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=“date”&gt;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Telefone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tel</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Sexo: M/F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=“radio&gt;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Peso: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text</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Altura: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text</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Botão Limpar &lt;input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=“reset”&gt;</a:t>
            </a:r>
          </a:p>
          <a:p>
            <a:pPr marL="2514600" lvl="2" indent="-685800" algn="just">
              <a:buFont typeface="Arial" panose="020B0604020202020204" pitchFamily="34" charset="0"/>
              <a:buChar char="•"/>
            </a:pPr>
            <a:r>
              <a:rPr lang="pt-BR" sz="3200" dirty="0">
                <a:latin typeface="Futura Bk BT" panose="020B0502020204020303" pitchFamily="34" charset="0"/>
                <a:ea typeface="Tahoma" panose="020B0604030504040204" pitchFamily="34" charset="0"/>
                <a:cs typeface="Tahoma" panose="020B0604030504040204" pitchFamily="34" charset="0"/>
              </a:rPr>
              <a:t>Botão Calcular IMC&lt;input </a:t>
            </a:r>
            <a:r>
              <a:rPr lang="pt-BR" sz="3200" dirty="0" err="1">
                <a:latin typeface="Futura Bk BT" panose="020B0502020204020303" pitchFamily="34" charset="0"/>
                <a:ea typeface="Tahoma" panose="020B0604030504040204" pitchFamily="34" charset="0"/>
                <a:cs typeface="Tahoma" panose="020B0604030504040204" pitchFamily="34" charset="0"/>
              </a:rPr>
              <a:t>type</a:t>
            </a:r>
            <a:r>
              <a:rPr lang="pt-BR" sz="3200" dirty="0">
                <a:latin typeface="Futura Bk BT" panose="020B0502020204020303" pitchFamily="34" charset="0"/>
                <a:ea typeface="Tahoma" panose="020B0604030504040204" pitchFamily="34" charset="0"/>
                <a:cs typeface="Tahoma" panose="020B0604030504040204" pitchFamily="34" charset="0"/>
              </a:rPr>
              <a:t>=“</a:t>
            </a:r>
            <a:r>
              <a:rPr lang="pt-BR" sz="3200" dirty="0" err="1">
                <a:latin typeface="Futura Bk BT" panose="020B0502020204020303" pitchFamily="34" charset="0"/>
                <a:ea typeface="Tahoma" panose="020B0604030504040204" pitchFamily="34" charset="0"/>
                <a:cs typeface="Tahoma" panose="020B0604030504040204" pitchFamily="34" charset="0"/>
              </a:rPr>
              <a:t>submit</a:t>
            </a:r>
            <a:r>
              <a:rPr lang="pt-BR" sz="3200" dirty="0">
                <a:latin typeface="Futura Bk BT" panose="020B0502020204020303" pitchFamily="34" charset="0"/>
                <a:ea typeface="Tahoma" panose="020B0604030504040204" pitchFamily="34" charset="0"/>
                <a:cs typeface="Tahoma" panose="020B0604030504040204" pitchFamily="34" charset="0"/>
              </a:rPr>
              <a:t>”&gt;</a:t>
            </a:r>
          </a:p>
          <a:p>
            <a:pPr marL="742950" indent="-742950" algn="just">
              <a:buFont typeface="+mj-lt"/>
              <a:buAutoNum type="arabicPeriod"/>
            </a:pP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Espaço Reservado para Número de Slide 1">
            <a:extLst>
              <a:ext uri="{FF2B5EF4-FFF2-40B4-BE49-F238E27FC236}">
                <a16:creationId xmlns:a16="http://schemas.microsoft.com/office/drawing/2014/main" id="{F0664EA0-8C5A-C009-0393-51045CBFA7D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404817FD-DFBA-98BD-EAD1-9048E8F12A97}"/>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
        <p:nvSpPr>
          <p:cNvPr id="5" name="Rectangle 6">
            <a:extLst>
              <a:ext uri="{FF2B5EF4-FFF2-40B4-BE49-F238E27FC236}">
                <a16:creationId xmlns:a16="http://schemas.microsoft.com/office/drawing/2014/main" id="{9EAF41D8-3FCA-A51B-F3D9-9F59BC318997}"/>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CCFC8267-9E42-9C0D-CFEE-8DE21A6AE181}"/>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7</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2C9C997A-D61A-04C6-AFC8-B3E787531E90}"/>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35930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Atividade Prática</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Vetores e ilustrações de Aluno computador para download gratuito | Freepik">
            <a:extLst>
              <a:ext uri="{FF2B5EF4-FFF2-40B4-BE49-F238E27FC236}">
                <a16:creationId xmlns:a16="http://schemas.microsoft.com/office/drawing/2014/main" id="{26A67E16-CDBA-AA8D-9A11-B5FD7CA9B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39" y="5280593"/>
            <a:ext cx="8092071" cy="48604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8">
            <a:extLst>
              <a:ext uri="{FF2B5EF4-FFF2-40B4-BE49-F238E27FC236}">
                <a16:creationId xmlns:a16="http://schemas.microsoft.com/office/drawing/2014/main" id="{7BF0C425-8E7E-BB2F-FFF3-E03BFE52332F}"/>
              </a:ext>
            </a:extLst>
          </p:cNvPr>
          <p:cNvSpPr txBox="1"/>
          <p:nvPr/>
        </p:nvSpPr>
        <p:spPr>
          <a:xfrm>
            <a:off x="8652896" y="2805433"/>
            <a:ext cx="15173892" cy="5016758"/>
          </a:xfrm>
          <a:prstGeom prst="rect">
            <a:avLst/>
          </a:prstGeom>
          <a:noFill/>
        </p:spPr>
        <p:txBody>
          <a:bodyPr wrap="square" rtlCol="0">
            <a:spAutoFit/>
          </a:bodyPr>
          <a:lstStyle/>
          <a:p>
            <a:pPr algn="just"/>
            <a:r>
              <a:rPr lang="pt-BR" sz="3200" dirty="0">
                <a:latin typeface="Futura Bk BT" panose="020B0502020204020303" pitchFamily="34" charset="0"/>
                <a:ea typeface="Tahoma" panose="020B0604030504040204" pitchFamily="34" charset="0"/>
                <a:cs typeface="Tahoma" panose="020B0604030504040204" pitchFamily="34" charset="0"/>
              </a:rPr>
              <a:t>3. Inserir a </a:t>
            </a:r>
            <a:r>
              <a:rPr lang="pt-BR" sz="3200" dirty="0" err="1">
                <a:latin typeface="Futura Bk BT" panose="020B0502020204020303" pitchFamily="34" charset="0"/>
                <a:ea typeface="Tahoma" panose="020B0604030504040204" pitchFamily="34" charset="0"/>
                <a:cs typeface="Tahoma" panose="020B0604030504040204" pitchFamily="34" charset="0"/>
              </a:rPr>
              <a:t>tag</a:t>
            </a:r>
            <a:r>
              <a:rPr lang="pt-BR" sz="3200" dirty="0">
                <a:latin typeface="Futura Bk BT" panose="020B0502020204020303" pitchFamily="34" charset="0"/>
                <a:ea typeface="Tahoma" panose="020B0604030504040204" pitchFamily="34" charset="0"/>
                <a:cs typeface="Tahoma" panose="020B0604030504040204" pitchFamily="34" charset="0"/>
              </a:rPr>
              <a:t> &lt;script&gt; com as instruções para calcular o IMC e imprimir o resultado no console e na caixa de diálogo do navegador.</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4. Criar um arquivo imc.js no VSCODE com o conteúdo disponível na página do professor (Função </a:t>
            </a:r>
            <a:r>
              <a:rPr lang="pt-BR" sz="3200" dirty="0" err="1">
                <a:latin typeface="Futura Bk BT" panose="020B0502020204020303" pitchFamily="34" charset="0"/>
                <a:ea typeface="Tahoma" panose="020B0604030504040204" pitchFamily="34" charset="0"/>
                <a:cs typeface="Tahoma" panose="020B0604030504040204" pitchFamily="34" charset="0"/>
              </a:rPr>
              <a:t>calcularIMC</a:t>
            </a:r>
            <a:r>
              <a:rPr lang="pt-BR" sz="3200" dirty="0">
                <a:latin typeface="Futura Bk BT" panose="020B0502020204020303" pitchFamily="34" charset="0"/>
                <a:ea typeface="Tahoma" panose="020B0604030504040204" pitchFamily="34" charset="0"/>
                <a:cs typeface="Tahoma" panose="020B0604030504040204" pitchFamily="34" charset="0"/>
              </a:rPr>
              <a:t> – Java Script)</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5. Comparar o seu código com o código similar disponível na página do professor (Exemplo HTML – Sem Erro e Exemplo HTML – Com CSS)</a:t>
            </a:r>
          </a:p>
          <a:p>
            <a:pPr algn="just"/>
            <a:endParaRPr lang="pt-BR" sz="3200" dirty="0">
              <a:latin typeface="Futura Bk BT" panose="020B0502020204020303" pitchFamily="34" charset="0"/>
              <a:ea typeface="Tahoma" panose="020B0604030504040204" pitchFamily="34" charset="0"/>
              <a:cs typeface="Tahoma" panose="020B0604030504040204" pitchFamily="34" charset="0"/>
            </a:endParaRPr>
          </a:p>
          <a:p>
            <a:pPr algn="just"/>
            <a:r>
              <a:rPr lang="pt-BR" sz="3200" dirty="0">
                <a:latin typeface="Futura Bk BT" panose="020B0502020204020303" pitchFamily="34" charset="0"/>
                <a:ea typeface="Tahoma" panose="020B0604030504040204" pitchFamily="34" charset="0"/>
                <a:cs typeface="Tahoma" panose="020B0604030504040204" pitchFamily="34" charset="0"/>
              </a:rPr>
              <a:t>Utilize uma ferramenta de comparação !!!</a:t>
            </a:r>
            <a:endParaRPr lang="pt-BR" sz="28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Espaço Reservado para Número de Slide 1">
            <a:extLst>
              <a:ext uri="{FF2B5EF4-FFF2-40B4-BE49-F238E27FC236}">
                <a16:creationId xmlns:a16="http://schemas.microsoft.com/office/drawing/2014/main" id="{F0664EA0-8C5A-C009-0393-51045CBFA7DA}"/>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404817FD-DFBA-98BD-EAD1-9048E8F12A97}"/>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sp>
        <p:nvSpPr>
          <p:cNvPr id="5" name="Rectangle 6">
            <a:extLst>
              <a:ext uri="{FF2B5EF4-FFF2-40B4-BE49-F238E27FC236}">
                <a16:creationId xmlns:a16="http://schemas.microsoft.com/office/drawing/2014/main" id="{9EAF41D8-3FCA-A51B-F3D9-9F59BC318997}"/>
              </a:ext>
            </a:extLst>
          </p:cNvPr>
          <p:cNvSpPr/>
          <p:nvPr/>
        </p:nvSpPr>
        <p:spPr>
          <a:xfrm>
            <a:off x="-26126" y="13223980"/>
            <a:ext cx="24406412" cy="736496"/>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CCFC8267-9E42-9C0D-CFEE-8DE21A6AE181}"/>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8</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2C9C997A-D61A-04C6-AFC8-B3E787531E90}"/>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30017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65728"/>
            <a:ext cx="17081093" cy="1107996"/>
          </a:xfrm>
          <a:prstGeom prst="rect">
            <a:avLst/>
          </a:prstGeom>
          <a:noFill/>
        </p:spPr>
        <p:txBody>
          <a:bodyPr wrap="square" rtlCol="0">
            <a:spAutoFit/>
          </a:bodyPr>
          <a:lstStyle/>
          <a:p>
            <a:r>
              <a:rPr lang="pt-BR" sz="6600" b="1" spc="100" dirty="0">
                <a:latin typeface="Arial Black" panose="020B0A04020102020204" pitchFamily="34" charset="0"/>
                <a:ea typeface="Tahoma" panose="020B0604030504040204" pitchFamily="34" charset="0"/>
                <a:cs typeface="Tahoma" panose="020B0604030504040204" pitchFamily="34" charset="0"/>
              </a:rPr>
              <a:t>Programação Orientada a Objetos</a:t>
            </a:r>
            <a:endParaRPr lang="en-US" sz="66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Modelagem de Domínio e Conceitos de Orientação a Objetos| Aula 04 – Modelagem</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6">
            <a:extLst>
              <a:ext uri="{FF2B5EF4-FFF2-40B4-BE49-F238E27FC236}">
                <a16:creationId xmlns:a16="http://schemas.microsoft.com/office/drawing/2014/main" id="{93858B31-3084-4C01-9003-FB3C0CBDE711}"/>
              </a:ext>
            </a:extLst>
          </p:cNvPr>
          <p:cNvSpPr/>
          <p:nvPr/>
        </p:nvSpPr>
        <p:spPr>
          <a:xfrm>
            <a:off x="-26126" y="132239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6" name="Espaço Reservado para Número de Slide 1">
            <a:extLst>
              <a:ext uri="{FF2B5EF4-FFF2-40B4-BE49-F238E27FC236}">
                <a16:creationId xmlns:a16="http://schemas.microsoft.com/office/drawing/2014/main" id="{8BB05453-1D55-476B-9FBD-3597A136AB57}"/>
              </a:ext>
            </a:extLst>
          </p:cNvPr>
          <p:cNvSpPr txBox="1">
            <a:spLocks/>
          </p:cNvSpPr>
          <p:nvPr/>
        </p:nvSpPr>
        <p:spPr>
          <a:xfrm>
            <a:off x="18526333" y="13230226"/>
            <a:ext cx="5486400"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9</a:t>
            </a:fld>
            <a:endParaRPr lang="en-US" dirty="0">
              <a:solidFill>
                <a:schemeClr val="bg1"/>
              </a:solidFill>
            </a:endParaRPr>
          </a:p>
        </p:txBody>
      </p:sp>
      <p:sp>
        <p:nvSpPr>
          <p:cNvPr id="17" name="Espaço Reservado para Rodapé 2">
            <a:extLst>
              <a:ext uri="{FF2B5EF4-FFF2-40B4-BE49-F238E27FC236}">
                <a16:creationId xmlns:a16="http://schemas.microsoft.com/office/drawing/2014/main" id="{A6F3D33B-BC27-4976-857A-D00B8B3395E5}"/>
              </a:ext>
            </a:extLst>
          </p:cNvPr>
          <p:cNvSpPr txBox="1">
            <a:spLocks/>
          </p:cNvSpPr>
          <p:nvPr/>
        </p:nvSpPr>
        <p:spPr>
          <a:xfrm>
            <a:off x="211439" y="13230226"/>
            <a:ext cx="23801294"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Modelagem de Domínio e Conceitos de Orientação a Objetos| Aula 03 – Modelagem</a:t>
            </a:r>
            <a:endParaRPr lang="en-US" sz="2800" dirty="0">
              <a:solidFill>
                <a:schemeClr val="bg1"/>
              </a:solidFill>
              <a:latin typeface="Futura Bk BT" panose="020B0502020204020303" pitchFamily="34" charset="0"/>
            </a:endParaRPr>
          </a:p>
        </p:txBody>
      </p:sp>
      <p:sp>
        <p:nvSpPr>
          <p:cNvPr id="2" name="AutoShape 2" descr="1,099 Ilustrações de Bibliotecaria | Depositphotos®">
            <a:extLst>
              <a:ext uri="{FF2B5EF4-FFF2-40B4-BE49-F238E27FC236}">
                <a16:creationId xmlns:a16="http://schemas.microsoft.com/office/drawing/2014/main" id="{3F34FFEC-2518-3073-AA86-E1A5FD0D53AB}"/>
              </a:ext>
            </a:extLst>
          </p:cNvPr>
          <p:cNvSpPr>
            <a:spLocks noChangeAspect="1" noChangeArrowheads="1"/>
          </p:cNvSpPr>
          <p:nvPr/>
        </p:nvSpPr>
        <p:spPr bwMode="auto">
          <a:xfrm>
            <a:off x="12039600" y="6705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 name="AutoShape 4" descr="Bibliotecário divertido —  Vetores de Stock">
            <a:extLst>
              <a:ext uri="{FF2B5EF4-FFF2-40B4-BE49-F238E27FC236}">
                <a16:creationId xmlns:a16="http://schemas.microsoft.com/office/drawing/2014/main" id="{CC09C2E9-7590-A159-2877-C0BEC47685A1}"/>
              </a:ext>
            </a:extLst>
          </p:cNvPr>
          <p:cNvSpPr>
            <a:spLocks noChangeAspect="1" noChangeArrowheads="1"/>
          </p:cNvSpPr>
          <p:nvPr/>
        </p:nvSpPr>
        <p:spPr bwMode="auto">
          <a:xfrm>
            <a:off x="12192000" y="6858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6" name="AutoShape 6" descr="Estudante universitário estudando na biblioteca —  Vetores de Stock">
            <a:extLst>
              <a:ext uri="{FF2B5EF4-FFF2-40B4-BE49-F238E27FC236}">
                <a16:creationId xmlns:a16="http://schemas.microsoft.com/office/drawing/2014/main" id="{48F97CB3-1DCE-4B82-886F-A52116FD5216}"/>
              </a:ext>
            </a:extLst>
          </p:cNvPr>
          <p:cNvSpPr>
            <a:spLocks noChangeAspect="1" noChangeArrowheads="1"/>
          </p:cNvSpPr>
          <p:nvPr/>
        </p:nvSpPr>
        <p:spPr bwMode="auto">
          <a:xfrm>
            <a:off x="6936059" y="1602059"/>
            <a:ext cx="5713141" cy="57131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9" name="AutoShape 10" descr="Bonito Designer Gráfico Feminino Trabalhando Laptop Com Gráfico Apresentado Cartela —  Vetores de Stock">
            <a:extLst>
              <a:ext uri="{FF2B5EF4-FFF2-40B4-BE49-F238E27FC236}">
                <a16:creationId xmlns:a16="http://schemas.microsoft.com/office/drawing/2014/main" id="{561E67E6-940E-4BE8-E00F-45D67EECE50B}"/>
              </a:ext>
            </a:extLst>
          </p:cNvPr>
          <p:cNvSpPr>
            <a:spLocks noChangeAspect="1" noChangeArrowheads="1"/>
          </p:cNvSpPr>
          <p:nvPr/>
        </p:nvSpPr>
        <p:spPr bwMode="auto">
          <a:xfrm>
            <a:off x="12496800" y="7162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2" name="AutoShape 12" descr="Bonito Designer Gráfico Feminino Trabalhando Laptop Com Gráfico Apresentado Cartela —  Vetores de Stock">
            <a:extLst>
              <a:ext uri="{FF2B5EF4-FFF2-40B4-BE49-F238E27FC236}">
                <a16:creationId xmlns:a16="http://schemas.microsoft.com/office/drawing/2014/main" id="{E9CCFC1C-75F5-C1D0-05D0-8659B55E7D60}"/>
              </a:ext>
            </a:extLst>
          </p:cNvPr>
          <p:cNvSpPr>
            <a:spLocks noChangeAspect="1" noChangeArrowheads="1"/>
          </p:cNvSpPr>
          <p:nvPr/>
        </p:nvSpPr>
        <p:spPr bwMode="auto">
          <a:xfrm>
            <a:off x="12649200" y="7315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3" name="AutoShape 14" descr="Bonito Designer Gráfico Feminino Trabalhando Laptop Com Gráfico Apresentado Cartela —  Vetores de Stock">
            <a:extLst>
              <a:ext uri="{FF2B5EF4-FFF2-40B4-BE49-F238E27FC236}">
                <a16:creationId xmlns:a16="http://schemas.microsoft.com/office/drawing/2014/main" id="{094151C3-89F7-494F-DB52-2CC12EB2BB03}"/>
              </a:ext>
            </a:extLst>
          </p:cNvPr>
          <p:cNvSpPr>
            <a:spLocks noChangeAspect="1" noChangeArrowheads="1"/>
          </p:cNvSpPr>
          <p:nvPr/>
        </p:nvSpPr>
        <p:spPr bwMode="auto">
          <a:xfrm>
            <a:off x="12344400" y="7010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7" name="TextBox 8">
            <a:extLst>
              <a:ext uri="{FF2B5EF4-FFF2-40B4-BE49-F238E27FC236}">
                <a16:creationId xmlns:a16="http://schemas.microsoft.com/office/drawing/2014/main" id="{AC86F734-75C0-4764-8D67-F6EC802ABB0D}"/>
              </a:ext>
            </a:extLst>
          </p:cNvPr>
          <p:cNvSpPr txBox="1"/>
          <p:nvPr/>
        </p:nvSpPr>
        <p:spPr>
          <a:xfrm>
            <a:off x="1006413" y="2327129"/>
            <a:ext cx="22281240" cy="8094524"/>
          </a:xfrm>
          <a:prstGeom prst="rect">
            <a:avLst/>
          </a:prstGeom>
          <a:noFill/>
        </p:spPr>
        <p:txBody>
          <a:bodyPr wrap="square" rtlCol="0">
            <a:spAutoFit/>
          </a:bodyPr>
          <a:lstStyle/>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(OO) é um paradigma de programação que se baseia na ideia de organizar o código em torno de objetos, que são instâncias de classes. É uma abordagem poderosa e amplamente utilizada no desenvolvimento de software, pois ajuda a criar sistemas </a:t>
            </a:r>
            <a:r>
              <a:rPr lang="pt-BR" sz="4000" b="1" dirty="0">
                <a:latin typeface="Futura Bk BT" panose="020B0502020204020303"/>
                <a:ea typeface="Tahoma" panose="020B0604030504040204" pitchFamily="34" charset="0"/>
                <a:cs typeface="Tahoma" panose="020B0604030504040204" pitchFamily="34" charset="0"/>
              </a:rPr>
              <a:t>mais organizados, modulares e reutilizáveis</a:t>
            </a:r>
            <a:r>
              <a:rPr lang="pt-BR" sz="4000" dirty="0">
                <a:latin typeface="Futura Bk BT" panose="020B0502020204020303"/>
                <a:ea typeface="Tahoma" panose="020B0604030504040204" pitchFamily="34" charset="0"/>
                <a:cs typeface="Tahoma" panose="020B0604030504040204" pitchFamily="34" charset="0"/>
              </a:rPr>
              <a:t>. </a:t>
            </a: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endParaRPr lang="pt-BR" sz="4000" dirty="0">
              <a:latin typeface="Futura Bk BT" panose="020B0502020204020303"/>
              <a:ea typeface="Tahoma" panose="020B0604030504040204" pitchFamily="34" charset="0"/>
              <a:cs typeface="Tahoma" panose="020B0604030504040204" pitchFamily="34" charset="0"/>
            </a:endParaRPr>
          </a:p>
          <a:p>
            <a:pPr algn="just"/>
            <a:r>
              <a:rPr lang="pt-BR" sz="4000" dirty="0">
                <a:latin typeface="Futura Bk BT" panose="020B0502020204020303"/>
                <a:ea typeface="Tahoma" panose="020B0604030504040204" pitchFamily="34" charset="0"/>
                <a:cs typeface="Tahoma" panose="020B0604030504040204" pitchFamily="34" charset="0"/>
              </a:rPr>
              <a:t>A Orientação a Objetos promove uma abordagem mais natural e organizada para modelar o mundo real em código, tornando-o mais legível, manutenível e flexível. É amplamente utilizada em linguagens de programação como Java, C++, Python, C#, entre outras, e é aplicável a uma variedade de domínios de desenvolvimento de software, desde aplicações desktop até sistemas distribuídos e aplicativos web.</a:t>
            </a:r>
          </a:p>
        </p:txBody>
      </p:sp>
    </p:spTree>
    <p:extLst>
      <p:ext uri="{BB962C8B-B14F-4D97-AF65-F5344CB8AC3E}">
        <p14:creationId xmlns:p14="http://schemas.microsoft.com/office/powerpoint/2010/main" val="313261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13330</TotalTime>
  <Words>5040</Words>
  <Application>Microsoft Office PowerPoint</Application>
  <PresentationFormat>Personalizar</PresentationFormat>
  <Paragraphs>632</Paragraphs>
  <Slides>42</Slides>
  <Notes>41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42</vt:i4>
      </vt:variant>
    </vt:vector>
  </HeadingPairs>
  <TitlesOfParts>
    <vt:vector size="49" baseType="lpstr">
      <vt:lpstr>Arial</vt:lpstr>
      <vt:lpstr>Arial Black</vt:lpstr>
      <vt:lpstr>Calibri</vt:lpstr>
      <vt:lpstr>Calibri Light</vt:lpstr>
      <vt:lpstr>Futura Bk BT</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510</cp:revision>
  <cp:lastPrinted>2022-06-11T19:51:40Z</cp:lastPrinted>
  <dcterms:created xsi:type="dcterms:W3CDTF">2014-09-26T10:57:37Z</dcterms:created>
  <dcterms:modified xsi:type="dcterms:W3CDTF">2024-03-04T01:05:24Z</dcterms:modified>
</cp:coreProperties>
</file>