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65" r:id="rId2"/>
    <p:sldId id="573" r:id="rId3"/>
    <p:sldId id="659" r:id="rId4"/>
    <p:sldId id="660" r:id="rId5"/>
    <p:sldId id="672" r:id="rId6"/>
    <p:sldId id="661" r:id="rId7"/>
    <p:sldId id="662" r:id="rId8"/>
    <p:sldId id="663" r:id="rId9"/>
    <p:sldId id="664" r:id="rId10"/>
    <p:sldId id="673" r:id="rId11"/>
    <p:sldId id="674" r:id="rId12"/>
    <p:sldId id="608" r:id="rId13"/>
    <p:sldId id="675" r:id="rId14"/>
    <p:sldId id="490" r:id="rId15"/>
  </p:sldIdLst>
  <p:sldSz cx="24384000" cy="13716000"/>
  <p:notesSz cx="6858000" cy="9144000"/>
  <p:defaultTextStyle>
    <a:defPPr>
      <a:defRPr lang="en-US"/>
    </a:defPPr>
    <a:lvl1pPr marL="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4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8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32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76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20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64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4008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52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79CC"/>
    <a:srgbClr val="FF0506"/>
    <a:srgbClr val="000000"/>
    <a:srgbClr val="FECD04"/>
    <a:srgbClr val="286270"/>
    <a:srgbClr val="436B39"/>
    <a:srgbClr val="365422"/>
    <a:srgbClr val="33A9AF"/>
    <a:srgbClr val="C25252"/>
    <a:srgbClr val="DDD9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07" autoAdjust="0"/>
    <p:restoredTop sz="65228" autoAdjust="0"/>
  </p:normalViewPr>
  <p:slideViewPr>
    <p:cSldViewPr snapToGrid="0">
      <p:cViewPr varScale="1">
        <p:scale>
          <a:sx n="33" d="100"/>
          <a:sy n="33" d="100"/>
        </p:scale>
        <p:origin x="2400" y="26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3" d="100"/>
        <a:sy n="63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051A69-C562-4FC5-92DC-994CDC1376A2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747B73-6B03-4EF3-AD40-683CE00DABF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632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6EF338-177C-8F0E-E69D-1E2F966B4E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FE0091B7-AD03-28EB-7E01-4A4CD0847D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239ECEEA-2031-A3B4-72BB-6288542350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9B96949-4D06-A757-4C26-EDF4567F5ED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7595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085170-37E0-13B8-E3CB-72EDCF8AA9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FF92D3B4-D6AF-4232-0BAF-82C12860C0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B24834CF-FAE1-C58E-3981-1ECBFD93D8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9A9E08E-BECF-E89D-1131-A2F4165BF7E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950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598C40-98AD-3F5C-0956-B55399AB2E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FBF6C3C7-7642-D47F-51F5-5A85C6A290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09095306-6975-6E4B-FEBE-0E2328FA05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AAA325A-0CBE-6C34-4D7C-0FE882CD005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56702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E37C2F-C11D-916D-69FE-9665FE455E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76D417A0-FE86-D950-5079-1DF38FF57C9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0FA3949B-F812-D765-F571-40F44A31C6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50DF24F-7EA3-FD3F-97E3-080ED791A92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2154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146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9EA634-CA0A-697F-5695-C20A0F8DAD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5F3C577E-66CC-2230-D4CC-656C4A3F3B2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F69355DA-4AA0-1EFF-9183-FA8B4FDC1B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D73DF4B-9536-F63C-1857-027860E2FDD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70264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2C058C-9D7D-DA34-CC38-400C5CB885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FF4248E0-98FB-E67E-641C-E46A52B95F8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075B6EB1-18A9-C4A6-4716-3C5E47E29B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5A4FB00-CDEB-7367-BD9D-3D67E3F0DBB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63959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C55DAD-C768-7A0D-C7C5-CF709CF339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FFBEB535-8B10-A865-BEFD-2562BE57D1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0046E5E1-A3B6-0E9D-5F21-3B7AEF81D6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5309B26-A3E5-7634-1E17-0B3D3025EC5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4466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B7BFF7-26B2-FD2E-50DA-8B6B276CEB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CAAA26BE-2C11-A9D1-2A3B-D5E6991257A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10A9F8FD-E29E-2DA5-9635-7305275E68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8EF3FD4-32E8-7B85-5DC0-A799BCBC6F1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9485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0416FD-935F-8E39-CCC4-5818CB8DEB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9CE833FF-6813-D11C-7187-081187E7A2C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2A398D43-6F3E-C675-903C-4C914D7D65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02459E6-D475-5039-7451-67E64FD7E62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0859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43E149-FAE7-F4BF-3E7A-09640C0BEA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A39DABF1-AC56-9C26-8AAA-F6C17CA01F2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2C06B12D-C1EA-DC59-866A-49FEE9EEC4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55E02F5-A3FB-EE14-CB3D-6D0F0E18793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40684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450A7F-BAB5-5032-F5D7-962FFD7C30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0EBFAE71-F960-DA45-C681-9DFE10E2EC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BB5517BA-C99B-99F3-8D1F-7A0D291A74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D1F3122-8216-E852-C0CE-6E69CE8C8FF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73696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51F257-D201-4FDC-12E0-60743C175F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0B4E3115-7D07-CBFA-C853-9A295C4E83E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4CBB3EA5-017E-E059-41B1-5065215EF6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1CD1632-998A-C318-7238-2401313350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711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0" y="2244726"/>
            <a:ext cx="18288000" cy="4775200"/>
          </a:xfrm>
        </p:spPr>
        <p:txBody>
          <a:bodyPr anchor="b"/>
          <a:lstStyle>
            <a:lvl1pPr algn="ctr">
              <a:defRPr sz="1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0" y="7204076"/>
            <a:ext cx="18288000" cy="3311524"/>
          </a:xfrm>
        </p:spPr>
        <p:txBody>
          <a:bodyPr/>
          <a:lstStyle>
            <a:lvl1pPr marL="0" indent="0" algn="ctr">
              <a:buNone/>
              <a:defRPr sz="4800"/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B18D9-A9E5-4F98-8F45-A0388C699B78}" type="datetime1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10 – Javascript - Iteradores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808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F95B6-6F52-4752-951A-A92AC91A3DA1}" type="datetime1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10 – Javascript - Iteradores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527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449800" y="730250"/>
            <a:ext cx="5257800" cy="1162367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400" y="730250"/>
            <a:ext cx="15468600" cy="1162367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7D36E-DF3D-4E80-9F28-00033DFEE88E}" type="datetime1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10 – Javascript - Iteradores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411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7F4B-0897-4A82-BDFD-7E05F8E226C6}" type="datetime1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10 – Javascript - Iteradores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080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700" y="3419477"/>
            <a:ext cx="21031200" cy="5705474"/>
          </a:xfrm>
        </p:spPr>
        <p:txBody>
          <a:bodyPr anchor="b"/>
          <a:lstStyle>
            <a:lvl1pPr>
              <a:defRPr sz="1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3700" y="9178927"/>
            <a:ext cx="21031200" cy="3000374"/>
          </a:xfrm>
        </p:spPr>
        <p:txBody>
          <a:bodyPr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91440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38E87-3B49-49AF-8E3E-4952B8C47387}" type="datetime1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10 – Javascript - Iteradores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334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400" y="3651250"/>
            <a:ext cx="10363200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44400" y="3651250"/>
            <a:ext cx="10363200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3B7C0-5D56-4714-90F9-45C96546AC33}" type="datetime1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10 – Javascript - Iteradores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96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730251"/>
            <a:ext cx="21031200" cy="265112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577" y="3362326"/>
            <a:ext cx="10315574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9577" y="5010150"/>
            <a:ext cx="10315574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44400" y="3362326"/>
            <a:ext cx="10366376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44400" y="5010150"/>
            <a:ext cx="10366376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5600A-734A-479C-81AC-720436DFF60B}" type="datetime1">
              <a:rPr lang="en-US" smtClean="0"/>
              <a:t>12/3/2025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10 – Javascript - Iteradores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02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1EE2A-CE17-4607-B4A5-B9D2425431FC}" type="datetime1">
              <a:rPr lang="en-US" smtClean="0"/>
              <a:t>12/3/2025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10 – Javascript - Iteradores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409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4734-D200-4FFE-9D6A-594B6AC109B6}" type="datetime1">
              <a:rPr lang="en-US" smtClean="0"/>
              <a:t>12/3/2025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10 – Javascript - Iteradores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284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7" y="914400"/>
            <a:ext cx="7864474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6376" y="1974851"/>
            <a:ext cx="12344400" cy="9747250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7" y="4114800"/>
            <a:ext cx="7864474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A02DA-64C9-45F2-9787-55CBA336AA36}" type="datetime1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10 – Javascript - Iteradores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504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7" y="914400"/>
            <a:ext cx="7864474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366376" y="1974851"/>
            <a:ext cx="12344400" cy="9747250"/>
          </a:xfrm>
        </p:spPr>
        <p:txBody>
          <a:bodyPr anchor="t"/>
          <a:lstStyle>
            <a:lvl1pPr marL="0" indent="0">
              <a:buNone/>
              <a:defRPr sz="6400"/>
            </a:lvl1pPr>
            <a:lvl2pPr marL="914400" indent="0">
              <a:buNone/>
              <a:defRPr sz="5600"/>
            </a:lvl2pPr>
            <a:lvl3pPr marL="1828800" indent="0">
              <a:buNone/>
              <a:defRPr sz="48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  <a:lvl6pPr marL="4572000" indent="0">
              <a:buNone/>
              <a:defRPr sz="4000"/>
            </a:lvl6pPr>
            <a:lvl7pPr marL="5486400" indent="0">
              <a:buNone/>
              <a:defRPr sz="4000"/>
            </a:lvl7pPr>
            <a:lvl8pPr marL="6400800" indent="0">
              <a:buNone/>
              <a:defRPr sz="4000"/>
            </a:lvl8pPr>
            <a:lvl9pPr marL="7315200" indent="0">
              <a:buNone/>
              <a:defRPr sz="4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7" y="4114800"/>
            <a:ext cx="7864474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A31BB-AE16-45DE-B921-098FFD406A4D}" type="datetime1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10 – Javascript - Iteradores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426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6400" y="730251"/>
            <a:ext cx="21031200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400" y="3651250"/>
            <a:ext cx="21031200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76400" y="12712701"/>
            <a:ext cx="54864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EC2D6-C1C3-4B53-A7BA-50D54FDDC90C}" type="datetime1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77200" y="12712701"/>
            <a:ext cx="82296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/>
              <a:t>Prof. Fernando Tamberlini Alves | Programação Front-End I | Aula 10 – Javascript - Iteradores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221200" y="12712701"/>
            <a:ext cx="54864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246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1828800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8288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>
            <a:extLst>
              <a:ext uri="{FF2B5EF4-FFF2-40B4-BE49-F238E27FC236}">
                <a16:creationId xmlns:a16="http://schemas.microsoft.com/office/drawing/2014/main" id="{ED75C6ED-B3AD-460E-AC55-DC15C10096AE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6286500"/>
            <a:ext cx="24384000" cy="2726871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28087" y="6572717"/>
            <a:ext cx="10407535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spc="100" dirty="0">
                <a:solidFill>
                  <a:schemeClr val="bg1"/>
                </a:solidFill>
                <a:latin typeface="Futura Bk BT" panose="020B05020202040203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Disciplina</a:t>
            </a:r>
          </a:p>
          <a:p>
            <a:pPr algn="ctr"/>
            <a:r>
              <a:rPr lang="pt-BR" sz="4000" dirty="0">
                <a:solidFill>
                  <a:schemeClr val="bg1"/>
                </a:solidFill>
                <a:latin typeface="Futura Bk BT" panose="020B0502020204020303" pitchFamily="34" charset="0"/>
              </a:rPr>
              <a:t>Programação Front-</a:t>
            </a:r>
            <a:r>
              <a:rPr lang="pt-BR" sz="4000" dirty="0" err="1">
                <a:solidFill>
                  <a:schemeClr val="bg1"/>
                </a:solidFill>
                <a:latin typeface="Futura Bk BT" panose="020B0502020204020303" pitchFamily="34" charset="0"/>
              </a:rPr>
              <a:t>End</a:t>
            </a:r>
            <a:r>
              <a:rPr lang="pt-BR" sz="4000" dirty="0">
                <a:solidFill>
                  <a:schemeClr val="bg1"/>
                </a:solidFill>
                <a:latin typeface="Futura Bk BT" panose="020B0502020204020303" pitchFamily="34" charset="0"/>
              </a:rPr>
              <a:t> I</a:t>
            </a:r>
            <a:endParaRPr lang="en-US" sz="4000" spc="100" dirty="0">
              <a:solidFill>
                <a:schemeClr val="bg1"/>
              </a:solidFill>
              <a:latin typeface="Futura Bk BT" panose="020B0502020204020303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2444127" y="7346155"/>
            <a:ext cx="93767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spc="100" dirty="0">
                <a:solidFill>
                  <a:schemeClr val="bg1"/>
                </a:solidFill>
                <a:latin typeface="Futura Bk BT" panose="020B05020202040203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PROF. FERNANDO TAMBERLINI ALVES</a:t>
            </a:r>
            <a:endParaRPr lang="en-US" sz="3200" spc="100" dirty="0">
              <a:solidFill>
                <a:schemeClr val="bg1"/>
              </a:solidFill>
              <a:latin typeface="Futura Bk BT" panose="020B0502020204020303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1939874" y="6851907"/>
            <a:ext cx="0" cy="1573273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62D10B37-ACD7-4888-9ED3-D7384BEC8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D57A66AC-7374-48AE-A3F6-28707B1C8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10 – Javascript - Iteradores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pic>
        <p:nvPicPr>
          <p:cNvPr id="1030" name="Picture 6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9E7B9563-E03B-495D-AB96-9B3EBBDB1E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4734" y="581235"/>
            <a:ext cx="14770279" cy="4241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3289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D4278F-4363-EF39-F2D3-198C6F0F52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A570BF0-CB22-1CDB-173E-DD80BA1AEB04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D193296C-3D98-5540-3BA7-26EF53ECE466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4B861CED-93F1-5478-DDEB-ACE8DEE4E1D5}"/>
              </a:ext>
            </a:extLst>
          </p:cNvPr>
          <p:cNvSpPr txBox="1"/>
          <p:nvPr/>
        </p:nvSpPr>
        <p:spPr>
          <a:xfrm>
            <a:off x="1006413" y="865728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Métodos Fundamentais de Set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B654813E-6951-BC1E-4A7B-9B820A02F9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157F0179-D061-310F-02EE-7FA0AD4BA157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C8D3AAFF-D0B5-4D2D-2F88-AC6C58B9D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10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639BB13E-21CD-63A9-6BF9-228917F1D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10 – Javascript - Iteradores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47376AF5-B1B4-F0F1-55B8-7FA1F6E47D61}"/>
              </a:ext>
            </a:extLst>
          </p:cNvPr>
          <p:cNvSpPr txBox="1"/>
          <p:nvPr/>
        </p:nvSpPr>
        <p:spPr>
          <a:xfrm>
            <a:off x="1006413" y="2313405"/>
            <a:ext cx="21290280" cy="9264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/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add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() : adiciona um novo elemento ao Set. Se o elemento já existir, ele não será adicionado novamente, pois Set só armazena valores únicos</a:t>
            </a:r>
          </a:p>
          <a:p>
            <a:pPr lvl="2" algn="just"/>
            <a:endParaRPr lang="pt-BR" dirty="0"/>
          </a:p>
          <a:p>
            <a:pPr lvl="3" algn="just"/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const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</a:t>
            </a: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meuSet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= new Set();</a:t>
            </a:r>
          </a:p>
          <a:p>
            <a:pPr lvl="3" algn="just"/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meuSet.add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(1);</a:t>
            </a:r>
          </a:p>
          <a:p>
            <a:pPr lvl="3" algn="just"/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meuSet.add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(2)</a:t>
            </a:r>
          </a:p>
          <a:p>
            <a:pPr lvl="3" algn="just"/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meuSet.add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(1);</a:t>
            </a:r>
          </a:p>
          <a:p>
            <a:pPr lvl="3" algn="just"/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// </a:t>
            </a: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meuSet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é {1, 2}</a:t>
            </a: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.delete(): Remove o elemento especificado do Set. Retorna 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true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se o elemento existia e foi removido com sucesso, e false caso contrário.</a:t>
            </a:r>
          </a:p>
          <a:p>
            <a:pPr lvl="1" algn="just"/>
            <a:endParaRPr lang="pt-BR" sz="40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lvl="3" algn="just"/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meuSet.delete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(1);</a:t>
            </a:r>
          </a:p>
          <a:p>
            <a:pPr lvl="3" algn="just"/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//retorna </a:t>
            </a: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true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e </a:t>
            </a: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meuSet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é {2}</a:t>
            </a:r>
          </a:p>
        </p:txBody>
      </p:sp>
    </p:spTree>
    <p:extLst>
      <p:ext uri="{BB962C8B-B14F-4D97-AF65-F5344CB8AC3E}">
        <p14:creationId xmlns:p14="http://schemas.microsoft.com/office/powerpoint/2010/main" val="15249040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CC3024-4460-E75C-2E67-44D2DFDD58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78322EF-7B93-ED41-B9EF-311034969B0D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B9057C1E-6593-4F50-9F08-96EE03F4D6D1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554A5D6D-1F44-C2A9-06AD-7C13E0220DBF}"/>
              </a:ext>
            </a:extLst>
          </p:cNvPr>
          <p:cNvSpPr txBox="1"/>
          <p:nvPr/>
        </p:nvSpPr>
        <p:spPr>
          <a:xfrm>
            <a:off x="1006413" y="865728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Métodos Fundamentais de Set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C6420F11-A745-A827-46DC-8E9C21E1A9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13779C5C-A08E-F990-0867-D45691C70C38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39707FE5-74FF-986E-4205-6345393FF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11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D1137A91-F391-56DF-6395-64DA2D647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10 – Javascript - Iteradores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6A287DE8-CB6F-7F03-F58B-6DE689C1E968}"/>
              </a:ext>
            </a:extLst>
          </p:cNvPr>
          <p:cNvSpPr txBox="1"/>
          <p:nvPr/>
        </p:nvSpPr>
        <p:spPr>
          <a:xfrm>
            <a:off x="1006413" y="2313405"/>
            <a:ext cx="21290280" cy="104951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/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has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value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): Verifica se um elemento com o valor especificado existe no Set. Retorna um valor booleano (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true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ou false).</a:t>
            </a: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endParaRPr lang="pt-BR" dirty="0"/>
          </a:p>
          <a:p>
            <a:pPr lvl="3" algn="just"/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meuSet.has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(2); // retorna </a:t>
            </a: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true</a:t>
            </a:r>
            <a:endParaRPr lang="pt-BR" sz="40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lvl="3" algn="just"/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meuSet.has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(1); // retorna false</a:t>
            </a: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clear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(): Remove todos os elementos do Set. Não aceita parâmetros e não retorna valor.</a:t>
            </a:r>
          </a:p>
          <a:p>
            <a:pPr lvl="3" algn="just"/>
            <a:endParaRPr lang="pt-BR" sz="40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lvl="3" algn="just"/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meuSet.clear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() //</a:t>
            </a: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meuSet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é {}</a:t>
            </a:r>
          </a:p>
          <a:p>
            <a:pPr lvl="3" algn="just"/>
            <a:endParaRPr lang="pt-BR" sz="40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size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: Não é um método, mas uma propriedade que retorna a quantidade de elementos (o tamanho) do Set.</a:t>
            </a:r>
          </a:p>
          <a:p>
            <a:pPr lvl="3" algn="just"/>
            <a:endParaRPr lang="pt-BR" sz="40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lvl="3" algn="just"/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meuSet.size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//retorna 0</a:t>
            </a:r>
          </a:p>
          <a:p>
            <a:pPr lvl="3" algn="just"/>
            <a:endParaRPr lang="pt-BR" sz="40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15803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5FA9BF-7FE5-0025-645A-367FEFDD18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E4E1A90-C213-370D-0F09-EBE7C6BF0251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52199C02-3EAE-CF1E-8CA6-A8DB1D651B43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2ED011DB-2257-315D-9157-BE58698B97EF}"/>
              </a:ext>
            </a:extLst>
          </p:cNvPr>
          <p:cNvSpPr txBox="1"/>
          <p:nvPr/>
        </p:nvSpPr>
        <p:spPr>
          <a:xfrm>
            <a:off x="1006413" y="809192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Atividade Prática I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26C8D56F-57C7-5B70-A9C1-82219F0A92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1C568644-646D-EA27-1F48-2F802ADD5B70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0A7A2581-4AE4-2105-2759-7ABC81EA4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12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2F2C01B0-6465-D21D-0C82-12FC5F45A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10 – Javascript - Iteradores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pic>
        <p:nvPicPr>
          <p:cNvPr id="6" name="Picture 2" descr="Vetores e ilustrações de Aluno computador para download gratuito | Freepik">
            <a:extLst>
              <a:ext uri="{FF2B5EF4-FFF2-40B4-BE49-F238E27FC236}">
                <a16:creationId xmlns:a16="http://schemas.microsoft.com/office/drawing/2014/main" id="{5ADE56BD-4F0D-0F8A-C821-8A9A225167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100" y="5230260"/>
            <a:ext cx="5420028" cy="3255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26C5DE29-2960-913C-C308-7C4F1776C5F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26442" y="3425912"/>
            <a:ext cx="17237458" cy="7782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754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588E1C-29A3-D9D2-E5B9-8EBE147525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7FF30E0-0175-A513-F764-3ABB6B4905D4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898C1671-DAC3-9365-2080-ACEE6F2572A5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FF7B5E48-2015-5449-3149-D19C7877DDD6}"/>
              </a:ext>
            </a:extLst>
          </p:cNvPr>
          <p:cNvSpPr txBox="1"/>
          <p:nvPr/>
        </p:nvSpPr>
        <p:spPr>
          <a:xfrm>
            <a:off x="1006413" y="809192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Atividade Prática I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83B4DBF8-4903-E6DE-FE91-EDF7AE9633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0A96697A-4B6D-B9E8-7BBB-D2A3BE1A4BC2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063CD648-51BD-A9EA-BCFA-793947FDB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13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24086217-AF94-9C04-5028-D45D55547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10 – Javascript - Iteradores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980ECEC5-0936-F79A-83A5-2AC302371D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9977" y="2489647"/>
            <a:ext cx="16764045" cy="9911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64931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/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9560AA70-139C-4738-896D-421A126AD600}"/>
              </a:ext>
            </a:extLst>
          </p:cNvPr>
          <p:cNvSpPr txBox="1"/>
          <p:nvPr/>
        </p:nvSpPr>
        <p:spPr>
          <a:xfrm>
            <a:off x="1006413" y="809192"/>
            <a:ext cx="170810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Dúvidas?</a:t>
            </a:r>
            <a:endParaRPr lang="en-US" sz="80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E29FDD59-64FE-484F-8B59-797967A45D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AEEEC7F3-07C6-4494-9397-7CFE86310FAA}"/>
              </a:ext>
            </a:extLst>
          </p:cNvPr>
          <p:cNvSpPr txBox="1"/>
          <p:nvPr/>
        </p:nvSpPr>
        <p:spPr>
          <a:xfrm>
            <a:off x="16490449" y="9902442"/>
            <a:ext cx="65307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800" b="1" spc="1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ftamberlini.dev.br</a:t>
            </a:r>
          </a:p>
        </p:txBody>
      </p:sp>
      <p:sp>
        <p:nvSpPr>
          <p:cNvPr id="19" name="Oval 23">
            <a:extLst>
              <a:ext uri="{FF2B5EF4-FFF2-40B4-BE49-F238E27FC236}">
                <a16:creationId xmlns:a16="http://schemas.microsoft.com/office/drawing/2014/main" id="{569F469D-9E7B-4CC9-BB42-BFF5A07F398D}"/>
              </a:ext>
            </a:extLst>
          </p:cNvPr>
          <p:cNvSpPr/>
          <p:nvPr/>
        </p:nvSpPr>
        <p:spPr>
          <a:xfrm>
            <a:off x="2558138" y="9738818"/>
            <a:ext cx="1208312" cy="1208312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Futura Bk BT" panose="020B0502020204020303" pitchFamily="34" charset="0"/>
              </a:rPr>
              <a:t>c</a:t>
            </a:r>
          </a:p>
        </p:txBody>
      </p:sp>
      <p:pic>
        <p:nvPicPr>
          <p:cNvPr id="21" name="Picture 7">
            <a:extLst>
              <a:ext uri="{FF2B5EF4-FFF2-40B4-BE49-F238E27FC236}">
                <a16:creationId xmlns:a16="http://schemas.microsoft.com/office/drawing/2014/main" id="{1CADB059-CB2C-4F03-9DF1-47ACC6C2109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68159" y="10073740"/>
            <a:ext cx="619616" cy="488403"/>
          </a:xfrm>
          <a:prstGeom prst="rect">
            <a:avLst/>
          </a:prstGeom>
        </p:spPr>
      </p:pic>
      <p:cxnSp>
        <p:nvCxnSpPr>
          <p:cNvPr id="22" name="Straight Connector 19">
            <a:extLst>
              <a:ext uri="{FF2B5EF4-FFF2-40B4-BE49-F238E27FC236}">
                <a16:creationId xmlns:a16="http://schemas.microsoft.com/office/drawing/2014/main" id="{93690DE0-50B8-4BE0-AA64-703AFE5673D4}"/>
              </a:ext>
            </a:extLst>
          </p:cNvPr>
          <p:cNvCxnSpPr/>
          <p:nvPr/>
        </p:nvCxnSpPr>
        <p:spPr>
          <a:xfrm>
            <a:off x="8493383" y="5611040"/>
            <a:ext cx="62000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53">
            <a:extLst>
              <a:ext uri="{FF2B5EF4-FFF2-40B4-BE49-F238E27FC236}">
                <a16:creationId xmlns:a16="http://schemas.microsoft.com/office/drawing/2014/main" id="{974C2307-0890-4583-9336-B28B75533561}"/>
              </a:ext>
            </a:extLst>
          </p:cNvPr>
          <p:cNvSpPr/>
          <p:nvPr/>
        </p:nvSpPr>
        <p:spPr>
          <a:xfrm>
            <a:off x="10619924" y="3168789"/>
            <a:ext cx="1990539" cy="199053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tx1">
                  <a:lumMod val="85000"/>
                  <a:lumOff val="15000"/>
                </a:schemeClr>
              </a:solidFill>
              <a:latin typeface="Futura Bk BT" panose="020B0502020204020303" pitchFamily="34" charset="0"/>
            </a:endParaRPr>
          </a:p>
        </p:txBody>
      </p:sp>
      <p:sp>
        <p:nvSpPr>
          <p:cNvPr id="26" name="TextBox 76">
            <a:extLst>
              <a:ext uri="{FF2B5EF4-FFF2-40B4-BE49-F238E27FC236}">
                <a16:creationId xmlns:a16="http://schemas.microsoft.com/office/drawing/2014/main" id="{98825F93-5DA9-4B52-BB44-5A405A6BE94C}"/>
              </a:ext>
            </a:extLst>
          </p:cNvPr>
          <p:cNvSpPr txBox="1"/>
          <p:nvPr/>
        </p:nvSpPr>
        <p:spPr>
          <a:xfrm>
            <a:off x="6883810" y="5505332"/>
            <a:ext cx="986114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0" b="1" spc="1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Dúvidas?</a:t>
            </a:r>
            <a:endParaRPr lang="en-US" sz="8000" b="1" spc="1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7" name="Picture 9">
            <a:extLst>
              <a:ext uri="{FF2B5EF4-FFF2-40B4-BE49-F238E27FC236}">
                <a16:creationId xmlns:a16="http://schemas.microsoft.com/office/drawing/2014/main" id="{73E7AF21-932B-4F00-B35D-BD19C8485F3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069568" y="3697183"/>
            <a:ext cx="1091250" cy="933750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28" name="CaixaDeTexto 27">
            <a:extLst>
              <a:ext uri="{FF2B5EF4-FFF2-40B4-BE49-F238E27FC236}">
                <a16:creationId xmlns:a16="http://schemas.microsoft.com/office/drawing/2014/main" id="{4C713A6C-2247-4E2D-AB31-4B73F9403364}"/>
              </a:ext>
            </a:extLst>
          </p:cNvPr>
          <p:cNvSpPr txBox="1"/>
          <p:nvPr/>
        </p:nvSpPr>
        <p:spPr>
          <a:xfrm>
            <a:off x="3891007" y="9927475"/>
            <a:ext cx="87194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800" b="1" spc="1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fernando.alves@ifrj.edu.br</a:t>
            </a:r>
          </a:p>
        </p:txBody>
      </p:sp>
      <p:pic>
        <p:nvPicPr>
          <p:cNvPr id="6146" name="Picture 2" descr="Resultado de imagem para icon web">
            <a:extLst>
              <a:ext uri="{FF2B5EF4-FFF2-40B4-BE49-F238E27FC236}">
                <a16:creationId xmlns:a16="http://schemas.microsoft.com/office/drawing/2014/main" id="{A276F8A5-E7E6-47E1-BD62-CB9297095B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10681" y="9738818"/>
            <a:ext cx="1228725" cy="1228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DD621C17-B47D-DB0C-7B1E-D95CD11136F1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3FE2D41C-CCA6-7E81-44A0-B1514B71A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14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Espaço Reservado para Rodapé 2">
            <a:extLst>
              <a:ext uri="{FF2B5EF4-FFF2-40B4-BE49-F238E27FC236}">
                <a16:creationId xmlns:a16="http://schemas.microsoft.com/office/drawing/2014/main" id="{FEEA9658-0FC0-BE88-ED97-E77A657FE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10 – Javascript - Iteradores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0018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3E77E6-DEEC-D008-715C-A4E79C7AF3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B57A677-C27A-A2A4-0F57-0639F319B488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4A28CEE6-B4A9-DD1C-4440-16FE3B4D6151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02899DB7-161D-CE1F-53CB-405BA0830F15}"/>
              </a:ext>
            </a:extLst>
          </p:cNvPr>
          <p:cNvSpPr txBox="1"/>
          <p:nvPr/>
        </p:nvSpPr>
        <p:spPr>
          <a:xfrm>
            <a:off x="1006413" y="865728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 err="1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Iteradores</a:t>
            </a:r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em </a:t>
            </a:r>
            <a:r>
              <a:rPr lang="pt-BR" sz="6600" b="1" spc="100" dirty="0" err="1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JavaScript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689EF081-1A6B-3952-7D84-68613DF511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9342B01C-1ABE-3457-86D7-21B8900AB629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2CB12B01-A329-EFFA-7BDC-07AAF5146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2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AE1F7BFB-8F34-DD78-76DC-B5968F54E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10 – Javascript - Iteradores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AE7F3480-994F-4908-68EC-B8FC55F95FCE}"/>
              </a:ext>
            </a:extLst>
          </p:cNvPr>
          <p:cNvSpPr txBox="1"/>
          <p:nvPr/>
        </p:nvSpPr>
        <p:spPr>
          <a:xfrm>
            <a:off x="944551" y="2702020"/>
            <a:ext cx="21290280" cy="95718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/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Iteradores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são objetos que permitem percorrer (iterar) elementos um por um;</a:t>
            </a: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Um 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iterador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possui um método 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.</a:t>
            </a: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next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() 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que retorna:</a:t>
            </a:r>
          </a:p>
          <a:p>
            <a:pPr marL="2571750" lvl="2" indent="-742950" algn="just">
              <a:buFont typeface="Wingdings" panose="05000000000000000000" pitchFamily="2" charset="2"/>
              <a:buChar char="§"/>
            </a:pP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86150" lvl="3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{</a:t>
            </a: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value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: &lt;valor&gt;, </a:t>
            </a: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done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: &lt;</a:t>
            </a: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boolean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&gt;}</a:t>
            </a: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São tipos iteráveis: 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Array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String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, Map, Set, DOM 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Collections</a:t>
            </a: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= [1, 2, 3]; </a:t>
            </a:r>
          </a:p>
          <a:p>
            <a:pPr lvl="1" algn="just"/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iterator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Symbol.iterator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](); </a:t>
            </a:r>
          </a:p>
          <a:p>
            <a:pPr lvl="1" algn="just"/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console.log(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iterator.next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()); // {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1,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done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false } console.log(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iterator.next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()); // {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2,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done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false } console.log(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iterator.next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()); // {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3,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done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false } console.log(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iterator.next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());   // 	 {  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undefined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done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}</a:t>
            </a:r>
            <a:endParaRPr lang="pt-BR" sz="40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algn="just"/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553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E9EDAB-0A77-6FC9-2021-05E207234A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430B812-D3C6-3D90-BDF5-6945CA044EF1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3044B306-26BB-AEFA-763E-E43F762D19C5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B197FA7B-ED77-4DD6-6868-B9FD6A76D729}"/>
              </a:ext>
            </a:extLst>
          </p:cNvPr>
          <p:cNvSpPr txBox="1"/>
          <p:nvPr/>
        </p:nvSpPr>
        <p:spPr>
          <a:xfrm>
            <a:off x="1006413" y="865728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Tipos Iteráveis Nativos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866B4B8E-E1E8-D7DB-5537-2962AE0B92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AC256498-0D01-D4C5-97CB-850726D5876A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4BF09839-DDA6-41BD-2CDF-7506B8FAC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3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5F9A6652-805A-27A4-3896-1796D1E9D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10 – Javascript - Iteradores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B08BC3A3-8D34-5BDA-6738-3EC0FFE298C5}"/>
              </a:ext>
            </a:extLst>
          </p:cNvPr>
          <p:cNvSpPr txBox="1"/>
          <p:nvPr/>
        </p:nvSpPr>
        <p:spPr>
          <a:xfrm>
            <a:off x="1535654" y="2746148"/>
            <a:ext cx="21290280" cy="82791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/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Array</a:t>
            </a: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2" algn="just"/>
            <a:endParaRPr lang="pt-B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 algn="just"/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frutas = ['maçã', 'banana', 'laranja’]; </a:t>
            </a:r>
          </a:p>
          <a:p>
            <a:pPr lvl="2" algn="just"/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for (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fruta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of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frutas) </a:t>
            </a:r>
          </a:p>
          <a:p>
            <a:pPr lvl="2" algn="just"/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	{console.log(fruta); // maçã, banana, laranja }</a:t>
            </a:r>
            <a:endParaRPr lang="pt-BR" sz="40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String</a:t>
            </a: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2" algn="just"/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texto = '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JavaScript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’; </a:t>
            </a:r>
          </a:p>
          <a:p>
            <a:pPr lvl="2" algn="just"/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for (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letra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of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texto) </a:t>
            </a:r>
          </a:p>
          <a:p>
            <a:pPr lvl="2" algn="just"/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	{ console.log(letra); // J, a, v, a, S, c, r, i, p, t }</a:t>
            </a:r>
          </a:p>
          <a:p>
            <a:pPr marL="2571750" lvl="2" indent="-742950" algn="just">
              <a:buFont typeface="Wingdings" panose="05000000000000000000" pitchFamily="2" charset="2"/>
              <a:buChar char="§"/>
            </a:pP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0598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C331F8-55F2-53A1-08FA-02C56994A4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6379B77-A169-E0AE-A409-A088158FDAB8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6A86BD37-859E-147A-2B2C-00C9C02B209B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2DE244C3-69B8-D68A-703E-BE9F8402CCEE}"/>
              </a:ext>
            </a:extLst>
          </p:cNvPr>
          <p:cNvSpPr txBox="1"/>
          <p:nvPr/>
        </p:nvSpPr>
        <p:spPr>
          <a:xfrm>
            <a:off x="1006413" y="865728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Tipos Iteráveis Nativos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5CD9AF52-AD81-6578-90A4-7036CB4C16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D532B6A1-B196-7701-AF73-AF8856F38322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DF41957D-8CD9-0DE9-6E6F-27B18AA25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4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2ED2308D-3002-C01F-3AFD-119471816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10 – Javascript - Iteradores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CF70A9A3-B748-988D-8C8D-DDE64F89E1D8}"/>
              </a:ext>
            </a:extLst>
          </p:cNvPr>
          <p:cNvSpPr txBox="1"/>
          <p:nvPr/>
        </p:nvSpPr>
        <p:spPr>
          <a:xfrm>
            <a:off x="1535654" y="2746148"/>
            <a:ext cx="21290280" cy="82791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/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Map</a:t>
            </a:r>
          </a:p>
          <a:p>
            <a:pPr lvl="2" algn="just"/>
            <a:endParaRPr lang="pt-B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 algn="just"/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mapa = new Map([['nome', 'João'], ['idade', 30]]);</a:t>
            </a:r>
          </a:p>
          <a:p>
            <a:pPr lvl="2" algn="just"/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for (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[chave, valor]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of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mapa) </a:t>
            </a:r>
          </a:p>
          <a:p>
            <a:pPr lvl="2" algn="just"/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	{ console.log(`${chave}: ${valor}`); // nome: João, idade: 30 }</a:t>
            </a:r>
          </a:p>
          <a:p>
            <a:pPr lvl="2" algn="just"/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Set</a:t>
            </a:r>
          </a:p>
          <a:p>
            <a:pPr lvl="1" algn="just"/>
            <a:endParaRPr lang="pt-BR" sz="40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lvl="2" algn="just"/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conjunto = new Set([1, 2, 3, 2, 1]); </a:t>
            </a:r>
          </a:p>
          <a:p>
            <a:pPr lvl="2" algn="just"/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for (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valor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of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conjunto) </a:t>
            </a:r>
          </a:p>
          <a:p>
            <a:pPr lvl="2" algn="just"/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	{ console.log(valor); // 1, 2, 3 (valores únicos) }}</a:t>
            </a:r>
          </a:p>
          <a:p>
            <a:pPr marL="2571750" lvl="2" indent="-742950" algn="just">
              <a:buFont typeface="Wingdings" panose="05000000000000000000" pitchFamily="2" charset="2"/>
              <a:buChar char="§"/>
            </a:pP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0332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32E8F1-4EE7-FEC4-B06D-F5C903699C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8D809E1-EB80-7EE8-9361-708B594853BF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D5C226EE-0FB3-88D1-7D0E-111BEAB20085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81D59932-CB3E-B486-23B5-ABF24C9BEE38}"/>
              </a:ext>
            </a:extLst>
          </p:cNvPr>
          <p:cNvSpPr txBox="1"/>
          <p:nvPr/>
        </p:nvSpPr>
        <p:spPr>
          <a:xfrm>
            <a:off x="1006413" y="865728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Comparação entre Coleções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DF9AA189-FB65-5DA7-F90C-5DCDE9F893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1ED387CC-8732-1F52-6A92-6C4C814F2321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26025B84-C7F8-A2E5-E7C7-7A9110854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5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290EC8F1-B018-BD9A-25BC-9AB1C1376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10 – Javascript - Iteradores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77BDA174-36A9-5F4D-2BED-DE768C27CF5B}"/>
              </a:ext>
            </a:extLst>
          </p:cNvPr>
          <p:cNvSpPr txBox="1"/>
          <p:nvPr/>
        </p:nvSpPr>
        <p:spPr>
          <a:xfrm>
            <a:off x="1535654" y="2746148"/>
            <a:ext cx="21290280" cy="1172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57350" lvl="1" indent="-742950" algn="just">
              <a:buFont typeface="Wingdings" panose="05000000000000000000" pitchFamily="2" charset="2"/>
              <a:buChar char="§"/>
            </a:pP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Array</a:t>
            </a: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571750" lvl="2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É uma lista ordenada de elementos indexados numericamente (começando do zero).</a:t>
            </a:r>
          </a:p>
          <a:p>
            <a:pPr marL="2571750" lvl="2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Permite valores duplicados</a:t>
            </a:r>
          </a:p>
          <a:p>
            <a:pPr marL="2571750" lvl="2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Acesso por índice: 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arr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[0], 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arr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[1], etc.</a:t>
            </a:r>
          </a:p>
          <a:p>
            <a:pPr lvl="2" algn="just"/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Set</a:t>
            </a:r>
          </a:p>
          <a:p>
            <a:pPr marL="2571750" lvl="2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É uma coleção de valores únicos, não ordenada.</a:t>
            </a:r>
          </a:p>
          <a:p>
            <a:pPr marL="2571750" lvl="2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Não permite duplicatas</a:t>
            </a:r>
          </a:p>
          <a:p>
            <a:pPr marL="2571750" lvl="2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Não há índice, mas é iterável. </a:t>
            </a:r>
          </a:p>
          <a:p>
            <a:pPr marL="2571750" lvl="2" indent="-742950" algn="just">
              <a:buFont typeface="Wingdings" panose="05000000000000000000" pitchFamily="2" charset="2"/>
              <a:buChar char="§"/>
            </a:pP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Map</a:t>
            </a:r>
          </a:p>
          <a:p>
            <a:pPr marL="2571750" lvl="2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É uma coleção de pares chave/valor, semelhante a um objeto, mas com ordem garantida de inserção e qualquer tipo como chave (inclusive objetos e funções)</a:t>
            </a:r>
          </a:p>
          <a:p>
            <a:pPr marL="2571750" lvl="2" indent="-742950" algn="just">
              <a:buFont typeface="Wingdings" panose="05000000000000000000" pitchFamily="2" charset="2"/>
              <a:buChar char="§"/>
            </a:pP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571750" lvl="2" indent="-742950" algn="just">
              <a:buFont typeface="Wingdings" panose="05000000000000000000" pitchFamily="2" charset="2"/>
              <a:buChar char="§"/>
            </a:pP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571750" lvl="2" indent="-742950" algn="just">
              <a:buFont typeface="Wingdings" panose="05000000000000000000" pitchFamily="2" charset="2"/>
              <a:buChar char="§"/>
            </a:pP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2" algn="just"/>
            <a:endParaRPr lang="pt-BR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374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FF8F34-19D7-D370-1C97-709F6B3638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96DC5F1-05EF-2210-E213-250B755FE435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A5737D70-64E9-8D9F-E659-9E95DD839C61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25AF68C0-E38D-A565-F0E2-BED82A4D6C12}"/>
              </a:ext>
            </a:extLst>
          </p:cNvPr>
          <p:cNvSpPr txBox="1"/>
          <p:nvPr/>
        </p:nvSpPr>
        <p:spPr>
          <a:xfrm>
            <a:off x="1006413" y="865728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Laços sobre Iteráveis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37D00E8C-4BCB-6E2B-EA59-16A1EC58FC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90FF21F2-0323-191A-036A-933BD1456109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59795F1F-987E-0080-9A6A-8F7802999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6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210F352B-C03E-EE9B-AEE7-68E45A6FF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10 – Javascript - Iteradores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60ABEB7B-00EC-10F4-0D9E-9991F5A0A1E1}"/>
              </a:ext>
            </a:extLst>
          </p:cNvPr>
          <p:cNvSpPr txBox="1"/>
          <p:nvPr/>
        </p:nvSpPr>
        <p:spPr>
          <a:xfrm>
            <a:off x="1006413" y="2313405"/>
            <a:ext cx="21290280" cy="116031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/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 ... 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of</a:t>
            </a: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400300" lvl="2" indent="-571500" algn="just">
              <a:buFont typeface="Wingdings" panose="05000000000000000000" pitchFamily="2" charset="2"/>
              <a:buChar char="§"/>
            </a:pPr>
            <a:r>
              <a:rPr lang="pt-BR" dirty="0"/>
              <a:t>Itera valores de objetos iteráveis</a:t>
            </a:r>
          </a:p>
          <a:p>
            <a:pPr marL="2400300" lvl="2" indent="-571500" algn="just">
              <a:buFont typeface="Wingdings" panose="05000000000000000000" pitchFamily="2" charset="2"/>
              <a:buChar char="§"/>
            </a:pPr>
            <a:r>
              <a:rPr lang="pt-BR" dirty="0"/>
              <a:t>Permite break e continue</a:t>
            </a:r>
          </a:p>
          <a:p>
            <a:pPr lvl="2" algn="just"/>
            <a:endParaRPr lang="pt-BR" dirty="0"/>
          </a:p>
          <a:p>
            <a:pPr lvl="3" algn="just"/>
            <a:r>
              <a:rPr lang="en-US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for (let n of [1, 2, 3]) {</a:t>
            </a:r>
          </a:p>
          <a:p>
            <a:pPr lvl="3" algn="just"/>
            <a:r>
              <a:rPr lang="en-US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 if (n === 2) break;</a:t>
            </a:r>
          </a:p>
          <a:p>
            <a:pPr lvl="3" algn="just"/>
            <a:r>
              <a:rPr lang="en-US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 console.log(n); // 1</a:t>
            </a:r>
          </a:p>
          <a:p>
            <a:pPr lvl="3" algn="just"/>
            <a:r>
              <a:rPr lang="en-US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}</a:t>
            </a:r>
          </a:p>
          <a:p>
            <a:pPr lvl="3" algn="just"/>
            <a:endParaRPr lang="pt-BR" sz="40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forEach</a:t>
            </a: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571750" lvl="2" indent="-742950" algn="just">
              <a:buFont typeface="Wingdings" panose="05000000000000000000" pitchFamily="2" charset="2"/>
              <a:buChar char="§"/>
            </a:pPr>
            <a:r>
              <a:rPr lang="pt-BR" sz="4000" dirty="0"/>
              <a:t>Executa </a:t>
            </a:r>
            <a:r>
              <a:rPr lang="pt-BR" sz="4000" dirty="0" err="1"/>
              <a:t>callback</a:t>
            </a:r>
            <a:r>
              <a:rPr lang="pt-BR" sz="4000" dirty="0"/>
              <a:t> para cada item, sem interrupção possível</a:t>
            </a: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endParaRPr lang="pt-BR" sz="40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lvl="3" algn="just"/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[1, 2, 3].</a:t>
            </a: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forEach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(n =&gt; {</a:t>
            </a:r>
          </a:p>
          <a:p>
            <a:pPr lvl="3" algn="just"/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 </a:t>
            </a: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if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(n === 2) </a:t>
            </a: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return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; // retorna do </a:t>
            </a: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callback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, não do loop</a:t>
            </a:r>
          </a:p>
          <a:p>
            <a:pPr lvl="3" algn="just"/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 console.log(n); // 1, 3</a:t>
            </a:r>
          </a:p>
          <a:p>
            <a:pPr lvl="3" algn="just"/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});</a:t>
            </a:r>
          </a:p>
          <a:p>
            <a:pPr marL="2571750" lvl="2" indent="-742950" algn="just">
              <a:buFont typeface="Wingdings" panose="05000000000000000000" pitchFamily="2" charset="2"/>
              <a:buChar char="§"/>
            </a:pP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4223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73CE05-FA62-7C7F-65A5-0C06D6365F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C829F86-EAB3-32A7-06CF-B51D3A85F094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10D40059-4007-BDA4-AABF-31B26707F091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4F97E36F-D0D4-7803-38C6-A9C37CD1DBBA}"/>
              </a:ext>
            </a:extLst>
          </p:cNvPr>
          <p:cNvSpPr txBox="1"/>
          <p:nvPr/>
        </p:nvSpPr>
        <p:spPr>
          <a:xfrm>
            <a:off x="1006413" y="865728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Métodos Fundamentais de </a:t>
            </a:r>
            <a:r>
              <a:rPr lang="pt-BR" sz="6600" b="1" spc="100" dirty="0" err="1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Array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445D1658-D035-C647-6F11-5A5B96E0AF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D0C4C82F-4AFA-E7CD-7C23-E5DBB3A79A14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5CD21F26-D8EE-E5A6-5197-553C4E697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7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9AD00051-9FA0-9955-77BE-62AD51BB5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10 – Javascript - Iteradores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91489879-AD30-9DB7-0B2C-440412B12CA5}"/>
              </a:ext>
            </a:extLst>
          </p:cNvPr>
          <p:cNvSpPr txBox="1"/>
          <p:nvPr/>
        </p:nvSpPr>
        <p:spPr>
          <a:xfrm>
            <a:off x="1006413" y="2313405"/>
            <a:ext cx="21290280" cy="8032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/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map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() : transforma cada item</a:t>
            </a:r>
          </a:p>
          <a:p>
            <a:pPr lvl="2" algn="just"/>
            <a:endParaRPr lang="pt-BR" dirty="0"/>
          </a:p>
          <a:p>
            <a:pPr lvl="3" algn="just"/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const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</a:t>
            </a: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numeros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= [1, 2, 3];</a:t>
            </a:r>
          </a:p>
          <a:p>
            <a:pPr lvl="3" algn="just"/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const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dobrados = </a:t>
            </a: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numeros.map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(n =&gt; n * 2); // [2, 4, 6]</a:t>
            </a: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filter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(): filtra conforme condição</a:t>
            </a:r>
          </a:p>
          <a:p>
            <a:pPr lvl="1" algn="just"/>
            <a:endParaRPr lang="pt-BR" sz="40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lvl="3" algn="just"/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const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pares = </a:t>
            </a: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numeros.filter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(n =&gt; n % 2 === 0); // [2]</a:t>
            </a:r>
          </a:p>
          <a:p>
            <a:pPr lvl="3" algn="just"/>
            <a:endParaRPr lang="pt-BR" sz="40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reduce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(): reduz a um único valor</a:t>
            </a: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endParaRPr lang="pt-BR" sz="40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lvl="3" algn="just"/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const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soma = </a:t>
            </a: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numeros.reduce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((</a:t>
            </a: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acc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, n) =&gt; </a:t>
            </a: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acc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+ n, 0); // 6</a:t>
            </a: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6501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B34CCE-1D5F-D7B2-C9FD-F3544093B7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128E4E2-A29D-C4B8-715C-91E97A015C57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905E940C-6F5B-367C-AE5F-41021DEA46CB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55000EBB-D250-D6D4-2281-208A2D550940}"/>
              </a:ext>
            </a:extLst>
          </p:cNvPr>
          <p:cNvSpPr txBox="1"/>
          <p:nvPr/>
        </p:nvSpPr>
        <p:spPr>
          <a:xfrm>
            <a:off x="1006413" y="865728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Métodos Fundamentais de </a:t>
            </a:r>
            <a:r>
              <a:rPr lang="pt-BR" sz="6600" b="1" spc="100" dirty="0" err="1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Array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FC9D1E52-AD06-976B-FB79-20048E703A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8C8357B6-B276-C6F9-570B-1693A1AF1F0D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530A76F0-0940-414B-87A7-EAE405B34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8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92960F84-4457-FEB1-BAE9-6E5D4EFBC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10 – Javascript - Iteradores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675ED510-3825-7147-8476-A27E7EDA72FC}"/>
              </a:ext>
            </a:extLst>
          </p:cNvPr>
          <p:cNvSpPr txBox="1"/>
          <p:nvPr/>
        </p:nvSpPr>
        <p:spPr>
          <a:xfrm>
            <a:off x="1470660" y="2947735"/>
            <a:ext cx="21290280" cy="8032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/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find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(): encontra o primeiro item que satisfaz condição</a:t>
            </a: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endParaRPr lang="pt-BR" dirty="0"/>
          </a:p>
          <a:p>
            <a:pPr lvl="2" algn="just"/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const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encontrado = </a:t>
            </a: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numeros.find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(n =&gt; n &gt; 1); // 2</a:t>
            </a:r>
          </a:p>
          <a:p>
            <a:pPr lvl="3" algn="just"/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.some() / .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every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()</a:t>
            </a:r>
          </a:p>
          <a:p>
            <a:pPr lvl="1" algn="just"/>
            <a:endParaRPr lang="pt-BR" sz="40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lvl="2" algn="just"/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const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</a:t>
            </a: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temPar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= </a:t>
            </a: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numeros.some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(n =&gt; n % 2 === 0); // </a:t>
            </a: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true</a:t>
            </a:r>
            <a:endParaRPr lang="pt-BR" sz="40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lvl="2" algn="just"/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const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</a:t>
            </a: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todosMaioresQueZero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= </a:t>
            </a: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numeros.every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(n =&gt; n &gt; 0); // </a:t>
            </a: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true</a:t>
            </a:r>
            <a:endParaRPr lang="pt-BR" sz="40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lvl="2" algn="just"/>
            <a:endParaRPr lang="pt-BR" sz="40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.includes(): verifica existência</a:t>
            </a:r>
          </a:p>
          <a:p>
            <a:pPr lvl="1" algn="just"/>
            <a:endParaRPr lang="en-US" sz="40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lvl="1" algn="just"/>
            <a:r>
              <a:rPr lang="en-US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[1, 2, 3].includes(2); // true</a:t>
            </a:r>
            <a:endParaRPr lang="pt-BR" sz="40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992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97A635-53FD-498E-A4DB-6C544AADED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D762235-3CBE-64B1-2F83-FAD159BCAE6B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B7C67501-DE3E-24B9-B580-9058ABA4869A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D91E9B70-4E48-E570-34FF-E9EDD48D9E7E}"/>
              </a:ext>
            </a:extLst>
          </p:cNvPr>
          <p:cNvSpPr txBox="1"/>
          <p:nvPr/>
        </p:nvSpPr>
        <p:spPr>
          <a:xfrm>
            <a:off x="1006413" y="865728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Outro exemplo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D0E4A3BE-5D73-88B4-57D6-8B662F09C8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CD473E86-E151-7C07-E3AE-B8522D0C61DF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3FAAC4CC-D844-9279-A0BD-CAE732B95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9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8C601663-CD2A-4149-957B-B518E1C5E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10 – Javascript - Iteradores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0FC99C35-1AAB-EBC8-033D-32A39BB62121}"/>
              </a:ext>
            </a:extLst>
          </p:cNvPr>
          <p:cNvSpPr txBox="1"/>
          <p:nvPr/>
        </p:nvSpPr>
        <p:spPr>
          <a:xfrm>
            <a:off x="851946" y="2330493"/>
            <a:ext cx="22974842" cy="10556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/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const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</a:t>
            </a: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usuarios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= [</a:t>
            </a:r>
          </a:p>
          <a:p>
            <a:pPr lvl="1" algn="just"/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 { nome: "Ana", idade: 18 },</a:t>
            </a:r>
          </a:p>
          <a:p>
            <a:pPr lvl="1" algn="just"/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 { nome: "Carlos", idade: 25 },</a:t>
            </a:r>
          </a:p>
          <a:p>
            <a:pPr lvl="1" algn="just"/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 { nome: "Beatriz", idade: 30 }</a:t>
            </a:r>
          </a:p>
          <a:p>
            <a:pPr lvl="1" algn="just"/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];</a:t>
            </a:r>
          </a:p>
          <a:p>
            <a:pPr lvl="1" algn="just"/>
            <a:endParaRPr lang="pt-BR" sz="40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lvl="1" algn="just"/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// nomes em maiúsculas</a:t>
            </a:r>
          </a:p>
          <a:p>
            <a:pPr lvl="1" algn="just"/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const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nomes = </a:t>
            </a: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usuarios.map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(u =&gt; </a:t>
            </a: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u.nome.toUpperCase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()); </a:t>
            </a:r>
          </a:p>
          <a:p>
            <a:pPr lvl="1" algn="just"/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// ["ANA", "CARLOS", "BEATRIZ"]</a:t>
            </a:r>
          </a:p>
          <a:p>
            <a:pPr lvl="1" algn="just"/>
            <a:endParaRPr lang="pt-BR" sz="40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lvl="1" algn="just"/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// maiores de 20 anos</a:t>
            </a:r>
          </a:p>
          <a:p>
            <a:pPr lvl="1" algn="just"/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const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adultos = </a:t>
            </a: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usuarios.filter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(u =&gt; </a:t>
            </a: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u.idade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&gt; 20); </a:t>
            </a:r>
          </a:p>
          <a:p>
            <a:pPr lvl="1" algn="just"/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// [{ Carlos }, { Beatriz }]</a:t>
            </a:r>
          </a:p>
          <a:p>
            <a:pPr lvl="1" algn="just"/>
            <a:endParaRPr lang="pt-BR" sz="40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lvl="1" algn="just"/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// soma das idades</a:t>
            </a:r>
          </a:p>
          <a:p>
            <a:pPr lvl="1" algn="just"/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const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</a:t>
            </a: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totalIdades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= </a:t>
            </a: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usuarios.reduce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((</a:t>
            </a: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acc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, u) =&gt; </a:t>
            </a: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acc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+ </a:t>
            </a: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u.idade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, 0); </a:t>
            </a:r>
          </a:p>
          <a:p>
            <a:pPr lvl="1" algn="just"/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// 73</a:t>
            </a:r>
          </a:p>
        </p:txBody>
      </p:sp>
    </p:spTree>
    <p:extLst>
      <p:ext uri="{BB962C8B-B14F-4D97-AF65-F5344CB8AC3E}">
        <p14:creationId xmlns:p14="http://schemas.microsoft.com/office/powerpoint/2010/main" val="2637338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13433</TotalTime>
  <Words>1303</Words>
  <Application>Microsoft Office PowerPoint</Application>
  <PresentationFormat>Personalizar</PresentationFormat>
  <Paragraphs>197</Paragraphs>
  <Slides>14</Slides>
  <Notes>13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22" baseType="lpstr">
      <vt:lpstr>Arial</vt:lpstr>
      <vt:lpstr>Arial Black</vt:lpstr>
      <vt:lpstr>Calibri</vt:lpstr>
      <vt:lpstr>Calibri Light</vt:lpstr>
      <vt:lpstr>Courier New</vt:lpstr>
      <vt:lpstr>Futura Bk BT</vt:lpstr>
      <vt:lpstr>Wingdings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Fernando Tamberlini Alves</cp:lastModifiedBy>
  <cp:revision>521</cp:revision>
  <cp:lastPrinted>2022-06-11T19:51:40Z</cp:lastPrinted>
  <dcterms:created xsi:type="dcterms:W3CDTF">2014-09-26T10:57:37Z</dcterms:created>
  <dcterms:modified xsi:type="dcterms:W3CDTF">2025-12-04T02:18:25Z</dcterms:modified>
</cp:coreProperties>
</file>