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65" r:id="rId2"/>
    <p:sldId id="573" r:id="rId3"/>
    <p:sldId id="625" r:id="rId4"/>
    <p:sldId id="624" r:id="rId5"/>
    <p:sldId id="620" r:id="rId6"/>
    <p:sldId id="641" r:id="rId7"/>
    <p:sldId id="634" r:id="rId8"/>
    <p:sldId id="635" r:id="rId9"/>
    <p:sldId id="636" r:id="rId10"/>
    <p:sldId id="637" r:id="rId11"/>
    <p:sldId id="638" r:id="rId12"/>
    <p:sldId id="639" r:id="rId13"/>
    <p:sldId id="626" r:id="rId14"/>
    <p:sldId id="627" r:id="rId15"/>
    <p:sldId id="628" r:id="rId16"/>
    <p:sldId id="640" r:id="rId17"/>
    <p:sldId id="629" r:id="rId18"/>
    <p:sldId id="631" r:id="rId19"/>
    <p:sldId id="630" r:id="rId20"/>
    <p:sldId id="632" r:id="rId21"/>
    <p:sldId id="633" r:id="rId22"/>
    <p:sldId id="608" r:id="rId23"/>
    <p:sldId id="642" r:id="rId24"/>
    <p:sldId id="643" r:id="rId25"/>
    <p:sldId id="490" r:id="rId26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9CC"/>
    <a:srgbClr val="FF0506"/>
    <a:srgbClr val="000000"/>
    <a:srgbClr val="FECD04"/>
    <a:srgbClr val="286270"/>
    <a:srgbClr val="436B39"/>
    <a:srgbClr val="365422"/>
    <a:srgbClr val="33A9AF"/>
    <a:srgbClr val="C25252"/>
    <a:srgbClr val="DD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65228" autoAdjust="0"/>
  </p:normalViewPr>
  <p:slideViewPr>
    <p:cSldViewPr snapToGrid="0">
      <p:cViewPr varScale="1">
        <p:scale>
          <a:sx n="33" d="100"/>
          <a:sy n="33" d="100"/>
        </p:scale>
        <p:origin x="2400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51A69-C562-4FC5-92DC-994CDC1376A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47B73-6B03-4EF3-AD40-683CE00DAB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EF338-177C-8F0E-E69D-1E2F966B4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E0091B7-AD03-28EB-7E01-4A4CD0847D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39ECEEA-2031-A3B4-72BB-628854235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B96949-4D06-A757-4C26-EDF4567F5E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59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6A910-4B4C-7571-EB1B-8E402D12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87A11D4-C008-631D-7320-8541F7F278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9627A43-FF6B-4FEE-7303-270E6EF2FD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6BA0C9-0AF3-8C6A-61D1-C26641632D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789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F7783-5051-1D0F-6E91-5C402AF44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0A78CC4-EE16-D574-B102-A5D3844F73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E155B13-7EA7-473B-76F7-C105CB561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05DA29D-7059-0A68-4A32-FA78DBC951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664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A18DD-2653-34A9-8FD5-87A8345B8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A21959F-4C74-DCB6-5C7F-FA309BDA08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42ED415-FCED-F77A-2B43-1CD9708F2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81A9BF3-8420-C6F7-BF59-02423A1921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8866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CE862-BBB9-9280-CB14-9962E9B2F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24C168D-BF16-9C2E-76B5-0316EFE48D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7232C0-3623-9202-9D82-0137363189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C4C9F52-6CF4-A826-DED1-EF1B71E54B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0087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06A0D-AEF8-5163-4BB9-6BF59F692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620D0C0-8A52-8EE7-648D-13B8A1C27F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7F00F09-5AF3-DA53-D612-482F463CF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4D50BE-EF01-BAB0-05EC-19B6A82259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62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49E3A-7EC3-106E-386A-E057AD5BF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B036B48-616E-BF6A-E834-116C2064E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A4CB6C3-0126-90A7-9BDD-08A46D65C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88041F0-5059-C879-2F52-40F731A27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189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86409-B640-E1C8-EABB-605031B75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05C6A45-0DDB-92A4-1312-E0BD697E18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544FE33-7B15-D280-C69A-857597E93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DAB8504-61AA-1A5D-F90B-61C720F2FB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472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4F972-484C-BCF8-BC9D-340941640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06C25E1-4A57-1F1D-F2CB-F449FC089E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5C694DD-E3FE-7277-1DA0-46C6844AAF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D488A34-C1A5-E9F0-1FA6-8DAB61E8B7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0959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10691-FECB-1AB6-116F-41B93D482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5F3A6EE-7847-107A-E773-945E3EA815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086FACC-C0AE-E52A-4668-633963D10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3B297F3-D98D-8EA3-3631-E6F139AA80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6505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C5234-2AD5-ED6D-1277-ADA65C849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660DCFB-A1F0-C92F-4ECC-C7CC303195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F91B06B-11BB-DF55-449D-6AB64A01BE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946A5E-198F-D10B-9323-A922077BE7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12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942BE-72E5-C59D-CD46-7ED8B7294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173D7A7-3D02-493D-F2A9-14653F10BB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10A950A-3825-DBCD-1EDF-F8E9FA34C3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2FECFF3-4B54-0933-585B-836671DD7A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465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6CF46-CB3E-6807-1E51-68C17716D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EB3E703-C43D-9AF4-78AB-38AD9276FE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F5A09CE-8B6D-E4B1-8109-3908AA9537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DE696AB-FA9D-C57C-B965-F7CDE404D5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093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8C40-98AD-3F5C-0956-B55399AB2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BF6C3C7-7642-D47F-51F5-5A85C6A290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9095306-6975-6E4B-FEBE-0E2328FA0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AA325A-0CBE-6C34-4D7C-0FE882CD00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702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28B99-B67F-D8FE-44B2-5BF4D2640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D1B64AB-B296-63E3-CB34-B696A94A47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03C3C7B-B783-4389-EF73-EEC9816B97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F44B7D6-4D03-A689-9661-D3F704B1CE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030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5D1B5-E662-BBB5-7F96-6AB370B3D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7356139-AC7E-EB4D-A83C-A50893717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32F90C1-8049-717B-9BBC-E95D5C68D9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7F19CB0-B546-82D5-32F4-6277732752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958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5A9C8-B584-9033-F6E9-99EB9D90F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D1791FE-35FD-55AF-EA98-B53C48C2C6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406D9C3-CB18-10E7-1C8E-218DF094D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76FD20-2545-6DCE-9C8C-D2BF21B0A3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11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12F7A-0292-BBC7-A5E8-9F2D14124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91E2800-4966-313C-D314-230FBE547F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C0059F8-CBF0-2BC8-55BC-7C2EF9611E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E25D12E-A4C5-F140-4A30-435A57FD06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38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A1530-F5FB-09E9-272C-AC291CDCF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F3F53D9-2E7D-6DE8-F495-66C0D283F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8DE1BF9-8A2E-706D-6567-6021E3EB52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528B6BD-66E1-BFB0-ADB9-01D5FF3268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586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ECD36-5272-F8E9-EB0C-823DD9BFC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BB52FCC-952A-7C57-D0FB-855C75F1F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EAAECAC-E89E-C246-7A2E-A5F67AA2CD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4F35BB0-7296-14A9-E70B-A6EE94476F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53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C5F68-1DA5-7A0C-75D7-63D06BF19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7B4F66F-6C54-6D4B-CFDA-5E1A36C3B1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D22998B-6FA9-5788-F62C-84583302E7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CE4164-F2C7-9665-9EE1-2B3409C7BE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871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1B7C5-695C-3480-9118-44FB72329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94A7DEC-129A-C441-E9B1-164CA3E05B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C86D27A-32E9-BD39-B669-83A3C6FAD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7B61A1-E57C-D1B1-4D1B-C61E067B87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943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3A433-0F6E-DDDF-C653-85A246801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91A8C9B-BB9E-46B0-F454-6FF34C7F2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A7028C4-5B25-9BBF-8983-9CB65B34F8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245ABEF-8760-7454-A9C7-AF67A69A4D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44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7D8E1-1091-43CA-A8C1-4B619C7B2B86}" type="datetime1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19F1-C251-4C14-8A07-AA1E2AB9C0DE}" type="datetime1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4065-94DD-4F1E-AF8F-E6872F18F831}" type="datetime1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56941-A8B5-443C-AD56-35D284758AAD}" type="datetime1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EEE9-5F4E-4FA4-A3E4-F8AECF052BB5}" type="datetime1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3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63B3-E64E-489C-B7BF-8749A811A9D2}" type="datetime1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4EF7-5B46-4BE0-A684-1C866FBB6A17}" type="datetime1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BA54E-FF88-4098-82F4-4351BFB74835}" type="datetime1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2A74-641E-4932-8FEA-0B52966F0EBC}" type="datetime1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8905-F0DC-48DD-9579-6932B9FD570F}" type="datetime1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726-C6F7-4135-81D1-B9F3698A1B0C}" type="datetime1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8B503-7AD0-4C0F-93B1-26956C1D15CF}" type="datetime1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Prof. Fernando Tamberlini Alves | Programação Front-End I | Aula 08 – Javascript - DOM e Eventos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ED75C6ED-B3AD-460E-AC55-DC15C10096A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86500"/>
            <a:ext cx="24384000" cy="272687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087" y="6572717"/>
            <a:ext cx="1040753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Disciplina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Programação Front-</a:t>
            </a:r>
            <a:r>
              <a:rPr lang="pt-BR" sz="40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 I</a:t>
            </a:r>
            <a:endParaRPr lang="en-US" sz="40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444127" y="7346155"/>
            <a:ext cx="9376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PROF. FERNANDO TAMBERLINI ALVES</a:t>
            </a:r>
            <a:endParaRPr lang="en-US" sz="32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939874" y="6851907"/>
            <a:ext cx="0" cy="157327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2D10B37-ACD7-4888-9ED3-D7384BEC8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7A66AC-7374-48AE-A3F6-28707B1C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30" name="Picture 6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7B9563-E03B-495D-AB96-9B3EBBDB1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34" y="581235"/>
            <a:ext cx="14770279" cy="42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97F6A-69D4-4C74-0B8E-0D1F75CC5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2A5CD11-785C-28B8-B1BC-AA0D50F4FCCA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7E6CB54-C781-2F9D-7B1A-8B0B1CD0752C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0A42A70-15E7-C296-758F-4C9D00B2F472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Eventos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5C73E71B-F83C-C91C-BC1B-54F162014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72A18135-D27B-FE7C-62A2-480F55657E4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BD82D72-2CFF-6882-A842-291EA79A3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40CBF6D-ACD2-A0C9-BB57-DACF941E1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5FE20CC3-8120-EFBC-E1E9-02DC926D9510}"/>
              </a:ext>
            </a:extLst>
          </p:cNvPr>
          <p:cNvSpPr txBox="1"/>
          <p:nvPr/>
        </p:nvSpPr>
        <p:spPr>
          <a:xfrm>
            <a:off x="1006413" y="2747828"/>
            <a:ext cx="2216462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Eventos de Janela/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Document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onload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	a página termina de carregar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onresize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	o tamanho da janela muda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onscroll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	a página é rolada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onunload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	a página está prestes a ser fechada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onbeforeunload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antes de sair ou recarregar a página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onerror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	ocorre um erro ao carregar um recurso</a:t>
            </a: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pt-BR" sz="44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 evento no </a:t>
            </a:r>
            <a:r>
              <a:rPr lang="pt-BR" sz="44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addEventListener</a:t>
            </a:r>
            <a:r>
              <a:rPr lang="pt-BR" sz="44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não tem o prefixo “</a:t>
            </a:r>
            <a:r>
              <a:rPr lang="pt-BR" sz="44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</a:t>
            </a:r>
            <a:r>
              <a:rPr lang="pt-BR" sz="44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</a:t>
            </a:r>
            <a:endParaRPr lang="pt-BR" sz="4400" dirty="0">
              <a:solidFill>
                <a:srgbClr val="FF0000"/>
              </a:solidFill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389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4F704-E31F-8412-EBEE-9125512F1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5C1F40-1A26-898F-47E2-46D426503CE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8F83527-8F1F-E837-86EC-67499BA7972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85757ED-15D1-426B-BCAD-B0001E476103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– Evento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Inline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BF23506-3889-D30A-2996-2882942A4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B1D9645-F2BC-B8B9-03D0-D6488D74847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F00821A-447F-703D-B774-64D437AB5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8201338-5DA9-2884-AB79-407685CC2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EF83B00-F2BB-F021-2E09-0F5D91E6FF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5608" y="3022220"/>
            <a:ext cx="17552783" cy="881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8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977E9-F184-B7DC-1DAE-C24A3B4D8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412F412-0EF6-7B1E-4C7B-8A76365CEC2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5CA59D7-8249-4E8A-550B-B19D44BC088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FBA52E5-3022-0526-81D2-988281787D23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–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addEventListener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1E9A017-1B9F-85D2-9C0A-B0BAF776B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6B9185EF-5D50-9A48-D7CB-02668E8D6F4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945ABEAA-B785-DCB6-EF61-0F4E758E4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83E9924F-84F5-D7C5-E346-CC7881966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B2A99E6-FFF2-F97C-0793-AF3AAB08FA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787" y="3094759"/>
            <a:ext cx="18425087" cy="8742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89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DB787-7820-BB35-CE9E-83D9A009C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945383E-8D68-A1F2-50B6-09BAECBC4A4C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BDD6DDF-2071-D704-ADF7-10C5B6957DE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0FD1CEB-8C55-5C98-30E5-86FBEAB2F8E6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Selecionando Elementos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4CAB0595-C45E-B8A6-3CA1-72A195CF3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5AC64C4D-2BD0-7884-DCAA-B8689A6EADE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D3FC7A0-3E2B-2793-DBCC-628A9BD0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D31459F-17D0-DB26-1FB6-D3553A4B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FD09D41-2B4C-F451-ED15-35C455E379B6}"/>
              </a:ext>
            </a:extLst>
          </p:cNvPr>
          <p:cNvSpPr txBox="1"/>
          <p:nvPr/>
        </p:nvSpPr>
        <p:spPr>
          <a:xfrm>
            <a:off x="885874" y="3055141"/>
            <a:ext cx="21295699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getElementById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(id)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Retorna um único elemento com o </a:t>
            </a:r>
            <a:r>
              <a:rPr lang="pt-BR" sz="4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id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especificado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titulo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meuTitulo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");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getElementsByClassName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className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Retorna uma coleção (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HTMLCollection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 todos os elementos com a </a:t>
            </a:r>
            <a:r>
              <a:rPr lang="pt-BR" sz="4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classe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especificada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botoes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document.getElementsByClassName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btn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");</a:t>
            </a:r>
          </a:p>
        </p:txBody>
      </p:sp>
    </p:spTree>
    <p:extLst>
      <p:ext uri="{BB962C8B-B14F-4D97-AF65-F5344CB8AC3E}">
        <p14:creationId xmlns:p14="http://schemas.microsoft.com/office/powerpoint/2010/main" val="62157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4E52E-A589-B925-4519-F0C722B06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AEFD82-90DC-5107-DA93-358F2BFC716D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4F568F7-6B04-9D9C-CEED-E7EB5F2D5F19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E732368-3728-E297-1A79-F6BAC074CDC4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Selecionando Elementos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BE41DD7-B25A-95DF-1A46-6D6770A2A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909CB683-364C-EC1B-4809-B9C26C10F65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941FA38-5DF3-513B-8718-10008CF0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4AE24ED8-0C64-11FA-7899-379842773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07416AFD-4465-23EF-97CF-456E503D4D47}"/>
              </a:ext>
            </a:extLst>
          </p:cNvPr>
          <p:cNvSpPr txBox="1"/>
          <p:nvPr/>
        </p:nvSpPr>
        <p:spPr>
          <a:xfrm>
            <a:off x="885874" y="3055141"/>
            <a:ext cx="21295699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getElementsByTagName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tagName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Retorna todos os elementos com a </a:t>
            </a:r>
            <a:r>
              <a:rPr lang="pt-BR" sz="4400" b="1" u="sng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tag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especificada.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paragrafos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document.getElementsByTagName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("p");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getElementsByName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Retorna todos os elementos com o atributo </a:t>
            </a:r>
            <a:r>
              <a:rPr lang="pt-BR" sz="4400" b="1" u="sng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especificado.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paragrafos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document.getElementsByName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(“nome”);</a:t>
            </a:r>
          </a:p>
        </p:txBody>
      </p:sp>
    </p:spTree>
    <p:extLst>
      <p:ext uri="{BB962C8B-B14F-4D97-AF65-F5344CB8AC3E}">
        <p14:creationId xmlns:p14="http://schemas.microsoft.com/office/powerpoint/2010/main" val="274782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2D38C-DDEC-2AAD-F3A3-274AA381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E9B85E-97C2-9330-E1A4-D97113C0066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EB6B4F6-78BC-B841-AD70-04D6CF78E5B7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86860C7-AA78-7B7D-ED80-627865A00E76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Selecionando Elementos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5A6C073E-3088-258A-01B2-C2708993C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76464229-1633-0F82-87A0-94C73244AC0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B161CD0B-0593-BD8A-6433-C4AB9673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BC1B3140-7079-75AF-F6C5-4ED1B393C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9409AF3-72AC-5825-3F03-34AC251910C7}"/>
              </a:ext>
            </a:extLst>
          </p:cNvPr>
          <p:cNvSpPr txBox="1"/>
          <p:nvPr/>
        </p:nvSpPr>
        <p:spPr>
          <a:xfrm>
            <a:off x="885874" y="3055141"/>
            <a:ext cx="21295699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querySelector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selector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Retorna o primeiro elemento que corresponde ao </a:t>
            </a:r>
            <a:r>
              <a:rPr lang="pt-BR" sz="4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seletor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CSS fornecido.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paragrafo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document.querySelector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p.exemplo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");</a:t>
            </a: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400" b="1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querySelectorAll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selector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Retorna todos os elementos que correspondem ao </a:t>
            </a:r>
            <a:r>
              <a:rPr lang="pt-BR" sz="4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seletor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CSS, como uma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NodeList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itens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document.querySelectorAll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ul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li");</a:t>
            </a:r>
          </a:p>
        </p:txBody>
      </p:sp>
    </p:spTree>
    <p:extLst>
      <p:ext uri="{BB962C8B-B14F-4D97-AF65-F5344CB8AC3E}">
        <p14:creationId xmlns:p14="http://schemas.microsoft.com/office/powerpoint/2010/main" val="171844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53628-2075-6CFC-927C-C648840D8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9F838C-7408-83BC-DE8D-1591D14EA16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C9E9ACB-25ED-189E-C7D5-509693F146F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E23381D2-8A80-4A65-7038-2C57341B5453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Selecionando Elementos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224DB01-B330-EB30-52AA-02FA80489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672578A-1ADF-4518-4F5C-600FB6944ED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8A5506AB-5051-D049-0BD1-027A401F3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FC87D993-F5AF-3A40-5D45-D812A45D3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E38AD7E1-CAF4-3C59-3EF4-99652A568B4F}"/>
              </a:ext>
            </a:extLst>
          </p:cNvPr>
          <p:cNvSpPr txBox="1"/>
          <p:nvPr/>
        </p:nvSpPr>
        <p:spPr>
          <a:xfrm>
            <a:off x="885874" y="3055141"/>
            <a:ext cx="21295699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Collections</a:t>
            </a:r>
            <a:endParaRPr lang="pt-BR" sz="4400" b="1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Retorna pelo </a:t>
            </a:r>
            <a:r>
              <a:rPr lang="pt-BR" sz="4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id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elemento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x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document.forms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["frm1"]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y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document.anchors.length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Retorna pelo </a:t>
            </a:r>
            <a:r>
              <a:rPr lang="pt-BR" sz="4400" b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nome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do elemento</a:t>
            </a: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 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img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document.images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[“foto"]</a:t>
            </a: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663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0387B-6D0B-9EE1-DB43-7CA8E1448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622286F-7D4E-0343-FDEF-8167D4CB871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E8BFBEB-2266-E20A-0A93-FC4CB3143B8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A9C5E8F9-94D6-E382-36F2-190AD2463ABA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Alterando o texto dos Elementos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DDE3431-A415-9F95-D4C3-D60F1CED5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B502B8C4-8B5B-1644-B86A-0E603256A5CF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1E61193D-66F6-F9E8-CE14-F56646DF1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84557AB-924C-F7D8-5F1F-0536D430F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D8C1693E-8DDD-F583-BDAE-166F3E411BEE}"/>
              </a:ext>
            </a:extLst>
          </p:cNvPr>
          <p:cNvSpPr txBox="1"/>
          <p:nvPr/>
        </p:nvSpPr>
        <p:spPr>
          <a:xfrm>
            <a:off x="885874" y="3055141"/>
            <a:ext cx="21295699" cy="95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Alterando conteúdo do elemento HTML (.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innerHTML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item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(id)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//apenas o texto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item.textContent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“Novo Texto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 //texto com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html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item.innerHTML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“Novo Conteúdo HTML”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Alterando valor do atributo elemento HTML (.atribute)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item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myImage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");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item.src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"landscape.jpg";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item.setAttribute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(‘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class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’,’nova-classe);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item.style.color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=‘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’;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item.style.backgroundColor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‘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yellow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’;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5907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8D73C-46DF-E83D-7482-80A14CB83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A4FD3F-819C-B3C6-E507-C689A1631623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39C72C2-5329-4B0C-3B0E-10D5D15B451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E9082901-355F-C1BF-746F-9DF6BF65F361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Criando Elementos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1F21042B-E1DC-2592-44D2-94AE3D37F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BE74CBC5-893A-C0B9-E43B-1A6B00DFC23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39679EC-F0AA-80EA-EFCF-AC6D84CB5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B8EF604-8AFA-4D8F-15EF-353A36755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35476FDE-5420-1C90-762F-1F195DA2C3FC}"/>
              </a:ext>
            </a:extLst>
          </p:cNvPr>
          <p:cNvSpPr txBox="1"/>
          <p:nvPr/>
        </p:nvSpPr>
        <p:spPr>
          <a:xfrm>
            <a:off x="885874" y="3055141"/>
            <a:ext cx="21295699" cy="95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Criando Novo elemento HTML – 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appendChild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 um novo elemento &lt;p&gt;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novo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document.createElement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(“p”)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Adiciona um nó texto ao parágrafo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 no = 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document.createTextNode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(“Novo 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Parágrafo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");</a:t>
            </a:r>
          </a:p>
          <a:p>
            <a:pPr algn="just"/>
            <a:endParaRPr lang="en-US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en-US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Acrescenta</a:t>
            </a:r>
            <a:r>
              <a:rPr lang="en-US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en-US" sz="4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</a:t>
            </a:r>
            <a:r>
              <a:rPr lang="en-US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ao</a:t>
            </a:r>
            <a:r>
              <a:rPr lang="en-US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elemento</a:t>
            </a:r>
            <a:r>
              <a:rPr lang="en-US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novo</a:t>
            </a:r>
          </a:p>
          <a:p>
            <a:pPr algn="just"/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novo.appendChild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(no)</a:t>
            </a:r>
          </a:p>
          <a:p>
            <a:pPr algn="just"/>
            <a:endParaRPr lang="en-US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Acrescenta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o novo a um element 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já</a:t>
            </a:r>
            <a:r>
              <a:rPr lang="en-US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en-US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existente</a:t>
            </a:r>
            <a:endParaRPr lang="en-US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fr-FR" dirty="0"/>
              <a:t>	</a:t>
            </a:r>
            <a:r>
              <a:rPr lang="fr-F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 element = document.getElementById("div");</a:t>
            </a:r>
          </a:p>
          <a:p>
            <a:pPr algn="just"/>
            <a:r>
              <a:rPr lang="fr-F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element.appendChild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(novo);</a:t>
            </a:r>
          </a:p>
        </p:txBody>
      </p:sp>
    </p:spTree>
    <p:extLst>
      <p:ext uri="{BB962C8B-B14F-4D97-AF65-F5344CB8AC3E}">
        <p14:creationId xmlns:p14="http://schemas.microsoft.com/office/powerpoint/2010/main" val="18741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E2F28-DE06-8397-243E-FFA5D5AE7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5ED9531-BD27-46F7-EB18-CA24005FCCF0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FDCAADB-375B-A503-00F4-509D7C05097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D00A4C6-BE49-4860-DBD5-22522155FFA0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Criando Elementos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356277EE-DB81-8D91-63D8-7B7023BB1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3A0C0A06-FD59-A5D1-78F5-77C4D577659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D23FFBC3-C0F9-297C-651A-E8210E189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3A61272-0FD1-1285-E7DE-0888A70E3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FCDAA49-26EC-B7B7-C532-E7E17CFBBD01}"/>
              </a:ext>
            </a:extLst>
          </p:cNvPr>
          <p:cNvSpPr txBox="1"/>
          <p:nvPr/>
        </p:nvSpPr>
        <p:spPr>
          <a:xfrm>
            <a:off x="1015862" y="2395890"/>
            <a:ext cx="23368138" cy="1024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Criando Novo elemento HTML – 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insertBefore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</a:t>
            </a: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400" b="1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&lt;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id="div1"&gt;</a:t>
            </a:r>
          </a:p>
          <a:p>
            <a:pPr lvl="3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&lt;p id="p1"&gt;Este é um parágrafo.&lt;/p&gt;</a:t>
            </a:r>
          </a:p>
          <a:p>
            <a:pPr lvl="3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&lt;p id="p2"&gt;Este é um outro parágrafo.&lt;/p&gt;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&lt;/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&lt;script&gt;</a:t>
            </a:r>
          </a:p>
          <a:p>
            <a:pPr lvl="2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para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document.createElement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("p");</a:t>
            </a:r>
          </a:p>
          <a:p>
            <a:pPr lvl="2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node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document.createTextNode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(“Novo Parágrafo");</a:t>
            </a:r>
          </a:p>
          <a:p>
            <a:pPr lvl="2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para.appendChild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(node);</a:t>
            </a:r>
          </a:p>
          <a:p>
            <a:pPr lvl="2"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2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element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("div1");</a:t>
            </a:r>
          </a:p>
          <a:p>
            <a:pPr lvl="2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child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("p1");</a:t>
            </a:r>
          </a:p>
          <a:p>
            <a:pPr lvl="2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element.insertBefore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(para,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child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);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117244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E77E6-DEEC-D008-715C-A4E79C7AF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57A677-C27A-A2A4-0F57-0639F319B48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A28CEE6-B4A9-DD1C-4440-16FE3B4D615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2899DB7-161D-CE1F-53CB-405BA0830F15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Revisão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89EF081-1A6B-3952-7D84-68613DF5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9342B01C-1ABE-3457-86D7-21B8900AB62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CB12B01-A329-EFFA-7BDC-07AAF514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E1F7BFB-8F34-DD78-76DC-B5968F54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AE7F3480-994F-4908-68EC-B8FC55F95FCE}"/>
              </a:ext>
            </a:extLst>
          </p:cNvPr>
          <p:cNvSpPr txBox="1"/>
          <p:nvPr/>
        </p:nvSpPr>
        <p:spPr>
          <a:xfrm>
            <a:off x="1006413" y="2631848"/>
            <a:ext cx="21290280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Linguagem de programação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multiparadigma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usada para: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Atuar junto ao navegador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client-side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Validação de formulários no lado do cliente;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Interação e alteração do comportamento da página WEB;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Atualmente também pode ser utilizada no lado do servidor (server-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side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NODE.JS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uma linguagem interpretada com tipagem fraca e dinâmica;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Dinâmica: você não precisa declarar o tipo das variáveis. O tipo é determinado em tempo de execução;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Fraca: 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converte automaticamente tipos diferentes quando necessário, o que pode gerar comportamentos inesperados.</a:t>
            </a: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5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8C836-5543-EA9E-794B-EC26EE19E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FC85963-64BD-A640-FB5E-0227B42954C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AD64B68-7BBE-0F8C-38B0-AC0AD42C517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3430443-F97F-2088-9054-1EA611DA67EA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Excluindo Elementos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5DD737B-AC63-73BD-0F57-85BAA46FA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2A540FF5-A547-CE90-88AD-8BAF43B54CE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FA25F375-8288-3626-CA4A-7ECCB9464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C5EE866-DF61-F912-98B6-A339056C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52B84CB-5BD8-15C4-D9E2-EF057EDD5965}"/>
              </a:ext>
            </a:extLst>
          </p:cNvPr>
          <p:cNvSpPr txBox="1"/>
          <p:nvPr/>
        </p:nvSpPr>
        <p:spPr>
          <a:xfrm>
            <a:off x="885874" y="3055141"/>
            <a:ext cx="21295699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Excluindo elemento HTML – remove()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</a:t>
            </a:r>
          </a:p>
          <a:p>
            <a:pPr lvl="3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&lt;p id="p1"&gt;Este é um parágrafo.&lt;/p&gt;</a:t>
            </a:r>
          </a:p>
          <a:p>
            <a:pPr lvl="3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&lt;p id="p2"&gt;Este é um outro parágrafo.&lt;/p&gt;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&lt;/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</a:t>
            </a:r>
          </a:p>
          <a:p>
            <a:pPr lvl="1"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&lt;script&gt;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elmnt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("p1");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elmnt.remove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423744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46EBD-EE6C-2C04-C045-613135166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9E68BB7-C11F-5ADA-04E6-06B9531C7423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F01DDE1-565F-4301-280E-C4EBEB37C547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79CD09A-D730-E663-C047-5967068D8BE5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Excluindo Elementos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1E4CD42D-2E6B-A6A0-40A1-575419A08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55C7717A-FFA8-BAB6-2F83-9179E6F8F96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A5AE383-638F-FBDF-9803-E9BA73BD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CDFB02A3-D2B1-4CE4-5FCB-D4FDAA3CC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762ACF7E-32A9-AED6-8EC5-8F9D03905C2F}"/>
              </a:ext>
            </a:extLst>
          </p:cNvPr>
          <p:cNvSpPr txBox="1"/>
          <p:nvPr/>
        </p:nvSpPr>
        <p:spPr>
          <a:xfrm>
            <a:off x="885874" y="3055141"/>
            <a:ext cx="21295699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Excluindo elemento HTML – </a:t>
            </a:r>
            <a:r>
              <a:rPr lang="pt-BR" sz="4400" b="1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removeChild</a:t>
            </a:r>
            <a:r>
              <a:rPr lang="pt-BR" sz="4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()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</a:t>
            </a:r>
          </a:p>
          <a:p>
            <a:pPr lvl="3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&lt;p id="p1"&gt;Este é um parágrafo.&lt;/p&gt;</a:t>
            </a:r>
          </a:p>
          <a:p>
            <a:pPr lvl="3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&lt;p id="p2"&gt;Este é um outro parágrafo.&lt;/p&gt;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&lt;/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div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</a:t>
            </a:r>
          </a:p>
          <a:p>
            <a:pPr lvl="1"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&lt;script&gt;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parent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("div1");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const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child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document.getElementById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("p1");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parent.removeChild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child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lvl="1"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173017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FA9BF-7FE5-0025-645A-367FEFDD1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4E1A90-C213-370D-0F09-EBE7C6BF025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2199C02-3EAE-CF1E-8CA6-A8DB1D651B43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ED011DB-2257-315D-9157-BE58698B97EF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6C8D56F-57C7-5B70-A9C1-82219F0A9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C568644-646D-EA27-1F48-2F802ADD5B70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A7A2581-4AE4-2105-2759-7ABC81EA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F2C01B0-6465-D21D-0C82-12FC5F45A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5ADE56BD-4F0D-0F8A-C821-8A9A22516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87" y="4427793"/>
            <a:ext cx="8092071" cy="48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02C325C8-717E-A0E2-D2FA-46E364E0BBF0}"/>
              </a:ext>
            </a:extLst>
          </p:cNvPr>
          <p:cNvSpPr txBox="1"/>
          <p:nvPr/>
        </p:nvSpPr>
        <p:spPr>
          <a:xfrm>
            <a:off x="8849032" y="3891063"/>
            <a:ext cx="1443744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Baixe o exercício do repositório do github do professor;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Siga as instruções do exercício;</a:t>
            </a:r>
          </a:p>
          <a:p>
            <a:pPr lvl="1" algn="just"/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75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D1E92-FC95-549F-E829-DEA711041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A9BCBE-9BAC-AA6C-6BE4-B1A3F28C24A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820EAD6-2750-87E9-CA00-13D0287280E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2B53DB5-BE23-5DD1-38CC-6D1C2B817DCF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4E45543-374F-B7AD-1226-509EB815A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2FC6997C-607E-A74C-A949-637FC95D497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740F33F-C938-7D71-75D2-58091081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1FB02656-0A89-0DBC-C828-46327884C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0DE4EF00-B53A-B2BA-FB6D-2B918E9804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318" y="2504129"/>
            <a:ext cx="12060145" cy="10213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43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19EC9-2ABC-8B41-6030-2CDE55743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B9073A6-29A9-A7FC-9CBF-50DD232AC2D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ED750AA-B9FB-02FD-E968-F71E89C4220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52449AF-C3E4-4933-BBA0-E88CFE614A50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74E7BA6-E517-1637-7383-3A5BD4FF3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3751A6A-05B1-677D-4DCA-BBC8ADF6E57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C2BED14F-D8E0-3874-F938-249645281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1CAEAA2-513C-D3B5-B8BD-B595B8B0A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169BA31-067B-8591-0A5B-EBD04A83D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8328" y="2947735"/>
            <a:ext cx="18234944" cy="927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037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EEC7F3-07C6-4494-9397-7CFE86310FAA}"/>
              </a:ext>
            </a:extLst>
          </p:cNvPr>
          <p:cNvSpPr txBox="1"/>
          <p:nvPr/>
        </p:nvSpPr>
        <p:spPr>
          <a:xfrm>
            <a:off x="16490449" y="9902442"/>
            <a:ext cx="65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ftamberlini.dev.br</a:t>
            </a:r>
          </a:p>
        </p:txBody>
      </p:sp>
      <p:sp>
        <p:nvSpPr>
          <p:cNvPr id="19" name="Oval 23">
            <a:extLst>
              <a:ext uri="{FF2B5EF4-FFF2-40B4-BE49-F238E27FC236}">
                <a16:creationId xmlns:a16="http://schemas.microsoft.com/office/drawing/2014/main" id="{569F469D-9E7B-4CC9-BB42-BFF5A07F398D}"/>
              </a:ext>
            </a:extLst>
          </p:cNvPr>
          <p:cNvSpPr/>
          <p:nvPr/>
        </p:nvSpPr>
        <p:spPr>
          <a:xfrm>
            <a:off x="2558138" y="9738818"/>
            <a:ext cx="1208312" cy="120831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Futura Bk BT" panose="020B0502020204020303" pitchFamily="34" charset="0"/>
              </a:rPr>
              <a:t>c</a:t>
            </a:r>
          </a:p>
        </p:txBody>
      </p:sp>
      <p:pic>
        <p:nvPicPr>
          <p:cNvPr id="21" name="Picture 7">
            <a:extLst>
              <a:ext uri="{FF2B5EF4-FFF2-40B4-BE49-F238E27FC236}">
                <a16:creationId xmlns:a16="http://schemas.microsoft.com/office/drawing/2014/main" id="{1CADB059-CB2C-4F03-9DF1-47ACC6C210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8159" y="10073740"/>
            <a:ext cx="619616" cy="488403"/>
          </a:xfrm>
          <a:prstGeom prst="rect">
            <a:avLst/>
          </a:prstGeom>
        </p:spPr>
      </p:pic>
      <p:cxnSp>
        <p:nvCxnSpPr>
          <p:cNvPr id="22" name="Straight Connector 19">
            <a:extLst>
              <a:ext uri="{FF2B5EF4-FFF2-40B4-BE49-F238E27FC236}">
                <a16:creationId xmlns:a16="http://schemas.microsoft.com/office/drawing/2014/main" id="{93690DE0-50B8-4BE0-AA64-703AFE5673D4}"/>
              </a:ext>
            </a:extLst>
          </p:cNvPr>
          <p:cNvCxnSpPr/>
          <p:nvPr/>
        </p:nvCxnSpPr>
        <p:spPr>
          <a:xfrm>
            <a:off x="8493383" y="5611040"/>
            <a:ext cx="62000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3">
            <a:extLst>
              <a:ext uri="{FF2B5EF4-FFF2-40B4-BE49-F238E27FC236}">
                <a16:creationId xmlns:a16="http://schemas.microsoft.com/office/drawing/2014/main" id="{974C2307-0890-4583-9336-B28B75533561}"/>
              </a:ext>
            </a:extLst>
          </p:cNvPr>
          <p:cNvSpPr/>
          <p:nvPr/>
        </p:nvSpPr>
        <p:spPr>
          <a:xfrm>
            <a:off x="10619924" y="3168789"/>
            <a:ext cx="1990539" cy="19905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Futura Bk BT" panose="020B0502020204020303" pitchFamily="34" charset="0"/>
            </a:endParaRPr>
          </a:p>
        </p:txBody>
      </p:sp>
      <p:sp>
        <p:nvSpPr>
          <p:cNvPr id="26" name="TextBox 76">
            <a:extLst>
              <a:ext uri="{FF2B5EF4-FFF2-40B4-BE49-F238E27FC236}">
                <a16:creationId xmlns:a16="http://schemas.microsoft.com/office/drawing/2014/main" id="{98825F93-5DA9-4B52-BB44-5A405A6BE94C}"/>
              </a:ext>
            </a:extLst>
          </p:cNvPr>
          <p:cNvSpPr txBox="1"/>
          <p:nvPr/>
        </p:nvSpPr>
        <p:spPr>
          <a:xfrm>
            <a:off x="6883810" y="5505332"/>
            <a:ext cx="9861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9">
            <a:extLst>
              <a:ext uri="{FF2B5EF4-FFF2-40B4-BE49-F238E27FC236}">
                <a16:creationId xmlns:a16="http://schemas.microsoft.com/office/drawing/2014/main" id="{73E7AF21-932B-4F00-B35D-BD19C8485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9568" y="3697183"/>
            <a:ext cx="1091250" cy="93375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4C713A6C-2247-4E2D-AB31-4B73F9403364}"/>
              </a:ext>
            </a:extLst>
          </p:cNvPr>
          <p:cNvSpPr txBox="1"/>
          <p:nvPr/>
        </p:nvSpPr>
        <p:spPr>
          <a:xfrm>
            <a:off x="3891007" y="9927475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fernando.alves@ifrj.edu.br</a:t>
            </a:r>
          </a:p>
        </p:txBody>
      </p:sp>
      <p:pic>
        <p:nvPicPr>
          <p:cNvPr id="6146" name="Picture 2" descr="Resultado de imagem para icon web">
            <a:extLst>
              <a:ext uri="{FF2B5EF4-FFF2-40B4-BE49-F238E27FC236}">
                <a16:creationId xmlns:a16="http://schemas.microsoft.com/office/drawing/2014/main" id="{A276F8A5-E7E6-47E1-BD62-CB929709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0681" y="9738818"/>
            <a:ext cx="12287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D621C17-B47D-DB0C-7B1E-D95CD11136F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FE2D41C-CCA6-7E81-44A0-B1514B71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FEEA9658-0FC0-BE88-ED97-E77A657F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17DEC-D7A8-E94C-AF9E-AAB52B7C7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9FF72E0-67B9-2D80-1DD6-C2FC89D44F63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DA00A8A-52CF-8CC3-A774-5D95474847D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3C2EFC2D-098A-BA19-4009-756C7494DAF7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Revisão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D26AA79-BAEE-A46E-9F92-5545D19A8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AE544AA9-D605-A6AF-577B-DCB44067F2C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E4B2FAA-9715-E5AD-5D2A-3512D537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F08D460-7864-6635-F739-5226D09D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472A6BA1-E07B-B51C-4B78-C9626D5C39BA}"/>
              </a:ext>
            </a:extLst>
          </p:cNvPr>
          <p:cNvSpPr txBox="1"/>
          <p:nvPr/>
        </p:nvSpPr>
        <p:spPr>
          <a:xfrm>
            <a:off x="1006413" y="2631848"/>
            <a:ext cx="21290280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Tipos de Dados (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boolean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undefined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arrays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objects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Operadores Lógicos e Aritméticos (+, -, *, /, %, =, ==, ===, &gt;, &lt;, &amp;&amp;. ||) 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Declaração de Variáveis (var,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let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Escopo de variáveis (bloco, função e global)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Declaração de Objetos, Classes e Funções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Estruturas de Controle e Repetição (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if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for,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while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Classes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Strings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Numbers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Math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Date,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Arrays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01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A9E51-CFF6-19C0-17A0-6D01B1140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4AB502F-45E4-B152-DD0A-94429D35AF3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119DDE2-C74E-8AD1-99A7-012D2CB58B8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7A1EA7D-C75B-4C52-4845-82541076C2F2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A109ACF-A168-C58E-D62A-CCA44F457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FAE93C7C-A8AE-0D38-8B76-AB1C7865B64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A4DD7CA2-44FC-9895-CB75-B464F5B61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BFA9C8D-1991-BC6C-C936-7535D4A94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CDDB462F-A099-BB33-9FD1-42F3A444BC36}"/>
              </a:ext>
            </a:extLst>
          </p:cNvPr>
          <p:cNvSpPr txBox="1"/>
          <p:nvPr/>
        </p:nvSpPr>
        <p:spPr>
          <a:xfrm>
            <a:off x="1006413" y="2631848"/>
            <a:ext cx="2129028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Atributo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onclick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outros manipuladores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inline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button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onclick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alert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('Você clicou!')"&gt;Clique aqui&lt;/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button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Script Interno –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&lt;script&gt;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 antes de fechar body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&lt;script&gt;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  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alert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("Bem-vindo ao site!");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&lt;/script&gt;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Script Externo –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&lt;script&gt;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 atributo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src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&lt;script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src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="script.js"&gt;&lt;/script&gt;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392261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F50C6-0BA3-61CA-807A-BEFCA6759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F9CA11C-2895-16BE-5196-51595B525AF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80B2824-700C-74E1-619C-66A0898FCA0C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88DB261-8B96-B38B-979E-91BD9CE0B284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DOM e Eventos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CC609FE8-02DD-2A67-82AF-A9114EED8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62BA65FD-34E9-2954-83C6-29DB008525C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FEAEF8C8-57A0-2C28-BBF8-A93D56C01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63A7CC3-12E2-D69E-5F6C-52E696F3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A053C33-8624-8039-8CFB-41B238FD02E5}"/>
              </a:ext>
            </a:extLst>
          </p:cNvPr>
          <p:cNvSpPr txBox="1"/>
          <p:nvPr/>
        </p:nvSpPr>
        <p:spPr>
          <a:xfrm>
            <a:off x="885875" y="3055141"/>
            <a:ext cx="13018930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 –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Document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Model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Representação em árvore dos elementos HTML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Interface que permite ao Javascript interagir com o HTML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Cada elemento HTML se torna um objeto que pode ser manipulado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Permite adicionar, remover, modificar elementos dinamicamente</a:t>
            </a:r>
          </a:p>
        </p:txBody>
      </p:sp>
      <p:pic>
        <p:nvPicPr>
          <p:cNvPr id="8" name="Picture 2" descr="Document Object Model - Wikipedia">
            <a:extLst>
              <a:ext uri="{FF2B5EF4-FFF2-40B4-BE49-F238E27FC236}">
                <a16:creationId xmlns:a16="http://schemas.microsoft.com/office/drawing/2014/main" id="{499FB1F8-DCAB-B2A9-6909-760406B55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5851" y="3047865"/>
            <a:ext cx="8600880" cy="8894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48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EA1BF-3128-3F52-612F-77B01023A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953C04F-3EA8-3571-61A2-4856FA36A23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E9A7D28-2B55-5417-0F83-0DF719ECFD0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309FDC0-A254-84C5-579D-D679138C6F57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Fluxo Manipulação do DOM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7F1CA7A-B96E-AEBE-0766-97930CC5B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51AC16E7-4986-D116-10A6-707B9579E5B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BB6583AB-6B93-099E-D138-8F4237236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6778403-0131-995D-0D7E-303175A3F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20836EBB-F19B-6059-2A22-C240042589E0}"/>
              </a:ext>
            </a:extLst>
          </p:cNvPr>
          <p:cNvSpPr txBox="1"/>
          <p:nvPr/>
        </p:nvSpPr>
        <p:spPr>
          <a:xfrm>
            <a:off x="885875" y="3055141"/>
            <a:ext cx="1301893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do Usuário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 Capturado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Função Executada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Alteração do DOM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Seleção do Elemento</a:t>
            </a:r>
          </a:p>
          <a:p>
            <a:pPr marL="1657350" lvl="1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Criação, Exclusão ou Alteração do  elemento HTML, seu atributo ou texto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CB65842-1A3B-7276-0821-14A0A6D8E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28560" y="2530166"/>
            <a:ext cx="7235462" cy="972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62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79123-F133-388B-DFBA-C1CCE3643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F5C883B-9896-0603-24A2-EC692AECC6C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2F301CB-7CE9-E69B-B0CA-79731CCC9AB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8058729-A69C-86BD-9308-6EFD380D6FD9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DOM e Eventos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504B5138-769E-8E05-47F8-5C9E57616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E415B27E-3394-7F9B-9FDD-99FB8DAB413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1DE7669-E10F-B8AE-191E-001CF67B9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7D1E570-5BF0-25EA-D17D-28F5AD8CA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371A2B80-CDFB-AC60-B11E-388CD25EE18D}"/>
              </a:ext>
            </a:extLst>
          </p:cNvPr>
          <p:cNvSpPr txBox="1"/>
          <p:nvPr/>
        </p:nvSpPr>
        <p:spPr>
          <a:xfrm>
            <a:off x="885874" y="3055141"/>
            <a:ext cx="221646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Eventos são ações que acontecem na página WEB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Exemplos: clicks, teclas pressionadas, movimento do mouse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pode escutar esse eventos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Quando um evento ocorre, uma função Javascript pode ser executada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Isso torna as páginas web interativas</a:t>
            </a:r>
          </a:p>
        </p:txBody>
      </p:sp>
    </p:spTree>
    <p:extLst>
      <p:ext uri="{BB962C8B-B14F-4D97-AF65-F5344CB8AC3E}">
        <p14:creationId xmlns:p14="http://schemas.microsoft.com/office/powerpoint/2010/main" val="342326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63A9B-C1AC-6D5B-1FB7-60ABAF841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9CFB222-2F8C-1F33-EC23-5C701439A2E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A12FF3F-DF83-F77B-7FD7-7429616A4FA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CB8CCB2-7552-D48C-8888-0DFAEB22AB95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Eventos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0336A68-1D01-B64F-9247-148E3CE8A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022EC48A-E1BE-6F19-043A-41242CBBAD9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74A5EEF2-99D1-D1E1-EEA0-3EDD0F0B7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C5D9F7D9-6D38-8258-9E58-76703A83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2AD2BA74-643F-894F-8AF8-C6DEF10D3C69}"/>
              </a:ext>
            </a:extLst>
          </p:cNvPr>
          <p:cNvSpPr txBox="1"/>
          <p:nvPr/>
        </p:nvSpPr>
        <p:spPr>
          <a:xfrm>
            <a:off x="1006413" y="2747828"/>
            <a:ext cx="22164625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Eventos de Mouse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onclick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o elemento é clicado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ondblclick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duplo clique no elemento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onmousedown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botão do mouse é pressionado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onmouseup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o botão do mouse é solto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onmousemove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mouse se move sobre o elemento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onmouseover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mouse entra na área do elemento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onmouseout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o mouse sai da área do elemento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oncontextmenu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botão direito do mouse é clicado</a:t>
            </a:r>
          </a:p>
          <a:p>
            <a:pPr algn="just"/>
            <a:endParaRPr lang="pt-BR" sz="4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Eventos do Teclado</a:t>
            </a:r>
          </a:p>
          <a:p>
            <a:pPr lvl="2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onkeydown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uma tecla é pressionada</a:t>
            </a:r>
          </a:p>
          <a:p>
            <a:pPr lvl="2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onkeyup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uma tecla é solta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91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A763A-D38C-440A-D8ED-CCAC8EE8A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F194387-D3A7-5CF7-46EC-F412C041E9A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A1BCCDC-0E29-60BA-6A63-4AA54BD44F79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372EBD1-57D2-50C0-02AD-841A116E875C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Eventos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7CC5ED9-B5A8-1B4A-2B35-A992F873D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4B80A065-789D-88E8-86B5-DAC806644FF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AFC90613-F590-61F7-53CF-ABD0CDED3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45F4C8ED-8E36-DDEF-F7C1-E7C8A5F7E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08 – Javascript - DOM e Eventos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C1F5D278-5FC1-7132-C089-C144161B1F04}"/>
              </a:ext>
            </a:extLst>
          </p:cNvPr>
          <p:cNvSpPr txBox="1"/>
          <p:nvPr/>
        </p:nvSpPr>
        <p:spPr>
          <a:xfrm>
            <a:off x="1006413" y="2747828"/>
            <a:ext cx="22164625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Eventos de formulário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onsubmit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um formulário é enviado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onreset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um formulário é resetado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onchange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valor de um campo muda (e perde o foco)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oninput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valor de um campo muda (enquanto digita)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onfocus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campo recebe foco</a:t>
            </a:r>
          </a:p>
          <a:p>
            <a:pPr algn="just"/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onblur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campo perde o foco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Eventos de Toque (Mobile)</a:t>
            </a:r>
          </a:p>
          <a:p>
            <a:pPr lvl="2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ontouchstart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dedo toca a tela</a:t>
            </a:r>
          </a:p>
          <a:p>
            <a:pPr lvl="2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ontouchmove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o dedo se move sobre a tela</a:t>
            </a:r>
          </a:p>
          <a:p>
            <a:pPr lvl="2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ontouchend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	o dedo é levantado</a:t>
            </a:r>
          </a:p>
          <a:p>
            <a:pPr lvl="2" algn="just"/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ontouchcancel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toque é interrompido (</a:t>
            </a:r>
            <a:r>
              <a:rPr lang="pt-BR" sz="44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ex</a:t>
            </a:r>
            <a:r>
              <a:rPr lang="pt-BR" sz="44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chamada recebida)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1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13319</TotalTime>
  <Words>1882</Words>
  <Application>Microsoft Office PowerPoint</Application>
  <PresentationFormat>Personalizar</PresentationFormat>
  <Paragraphs>323</Paragraphs>
  <Slides>25</Slides>
  <Notes>24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3" baseType="lpstr">
      <vt:lpstr>Arial</vt:lpstr>
      <vt:lpstr>Arial Black</vt:lpstr>
      <vt:lpstr>Calibri</vt:lpstr>
      <vt:lpstr>Calibri Light</vt:lpstr>
      <vt:lpstr>Courier New</vt:lpstr>
      <vt:lpstr>Futura Bk BT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Tamberlini Alves</cp:lastModifiedBy>
  <cp:revision>517</cp:revision>
  <cp:lastPrinted>2022-06-11T19:51:40Z</cp:lastPrinted>
  <dcterms:created xsi:type="dcterms:W3CDTF">2014-09-26T10:57:37Z</dcterms:created>
  <dcterms:modified xsi:type="dcterms:W3CDTF">2025-11-13T02:22:21Z</dcterms:modified>
</cp:coreProperties>
</file>