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1"/>
  </p:notesMasterIdLst>
  <p:sldIdLst>
    <p:sldId id="265" r:id="rId2"/>
    <p:sldId id="573" r:id="rId3"/>
    <p:sldId id="602" r:id="rId4"/>
    <p:sldId id="603" r:id="rId5"/>
    <p:sldId id="604" r:id="rId6"/>
    <p:sldId id="605" r:id="rId7"/>
    <p:sldId id="606" r:id="rId8"/>
    <p:sldId id="607" r:id="rId9"/>
    <p:sldId id="608" r:id="rId10"/>
    <p:sldId id="609" r:id="rId11"/>
    <p:sldId id="611" r:id="rId12"/>
    <p:sldId id="612" r:id="rId13"/>
    <p:sldId id="618" r:id="rId14"/>
    <p:sldId id="613" r:id="rId15"/>
    <p:sldId id="614" r:id="rId16"/>
    <p:sldId id="615" r:id="rId17"/>
    <p:sldId id="616" r:id="rId18"/>
    <p:sldId id="617" r:id="rId19"/>
    <p:sldId id="490" r:id="rId20"/>
  </p:sldIdLst>
  <p:sldSz cx="24384000" cy="13716000"/>
  <p:notesSz cx="6858000" cy="9144000"/>
  <p:defaultTextStyle>
    <a:defPPr>
      <a:defRPr lang="en-US"/>
    </a:defPPr>
    <a:lvl1pPr marL="0" algn="l" defTabSz="1828800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1pPr>
    <a:lvl2pPr marL="914400" algn="l" defTabSz="1828800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2pPr>
    <a:lvl3pPr marL="1828800" algn="l" defTabSz="1828800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3pPr>
    <a:lvl4pPr marL="2743200" algn="l" defTabSz="1828800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4pPr>
    <a:lvl5pPr marL="3657600" algn="l" defTabSz="1828800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5pPr>
    <a:lvl6pPr marL="4572000" algn="l" defTabSz="1828800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6pPr>
    <a:lvl7pPr marL="5486400" algn="l" defTabSz="1828800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7pPr>
    <a:lvl8pPr marL="6400800" algn="l" defTabSz="1828800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8pPr>
    <a:lvl9pPr marL="7315200" algn="l" defTabSz="1828800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579CC"/>
    <a:srgbClr val="FF0506"/>
    <a:srgbClr val="000000"/>
    <a:srgbClr val="FECD04"/>
    <a:srgbClr val="286270"/>
    <a:srgbClr val="436B39"/>
    <a:srgbClr val="365422"/>
    <a:srgbClr val="33A9AF"/>
    <a:srgbClr val="C25252"/>
    <a:srgbClr val="DDD93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Estilo Mé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Estilo Médio 2 - Ênfase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07" autoAdjust="0"/>
    <p:restoredTop sz="65228" autoAdjust="0"/>
  </p:normalViewPr>
  <p:slideViewPr>
    <p:cSldViewPr snapToGrid="0">
      <p:cViewPr varScale="1">
        <p:scale>
          <a:sx n="33" d="100"/>
          <a:sy n="33" d="100"/>
        </p:scale>
        <p:origin x="2400" y="26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3" d="100"/>
        <a:sy n="63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051A69-C562-4FC5-92DC-994CDC1376A2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747B73-6B03-4EF3-AD40-683CE00DABF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06327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6EF338-177C-8F0E-E69D-1E2F966B4E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FE0091B7-AD03-28EB-7E01-4A4CD0847D2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239ECEEA-2031-A3B4-72BB-62885423505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B9B96949-4D06-A757-4C26-EDF4567F5ED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747B73-6B03-4EF3-AD40-683CE00DABF6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475951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685A89-8279-E233-7F10-57D3ABB9A5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8FECCC4E-8D3E-D335-8277-1CAB95EA833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8B9961FD-A946-9361-C7DF-E3C91722765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489796EC-28C3-208B-3101-F59A1D5C750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747B73-6B03-4EF3-AD40-683CE00DABF6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94603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2ACFDC-D94A-BDE8-5512-A4FA616F60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E9DF8507-67EA-F2C1-D02C-30D53C60F75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E7B2AA5C-239A-FD6F-0455-5E3C026A017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BC215BF0-D912-14D8-2D56-CDFF0F6922E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747B73-6B03-4EF3-AD40-683CE00DABF6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757155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89B424-5EA8-C669-B030-2EE973527B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0B63F340-017B-0A08-DBCB-403B4C4BF76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5D322AB7-5343-AF50-E10D-9BDFD79B1F2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EC7FB8B8-C41E-4DA6-F7ED-A5DD43460D1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747B73-6B03-4EF3-AD40-683CE00DABF6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525151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DAC825-2DCE-9B5B-FBE6-E705584D33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DF0400F8-FEEA-0B42-883C-BB25BA26F57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499C99DA-7E62-2DA0-6CCD-DE0243CD8BC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8D2681A1-4975-5B95-06D9-7EC9D0369FA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747B73-6B03-4EF3-AD40-683CE00DABF6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213895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9CB256-15E5-7AE7-2522-E2BD7FB135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3C0F6A6D-7E19-CCFB-7DB1-F6A877CA327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988610A6-0FEC-076D-3D0D-C2E98D4E7B1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4F17070C-9F5D-0BDB-420C-C3EEF3A7FF0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747B73-6B03-4EF3-AD40-683CE00DABF6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982990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57DB71-4451-3179-E133-73CA4C956F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3AD81A00-1807-B94B-E7EF-AE03E52DA12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2860D9E1-5397-3A71-3302-68ED3D68BAA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89B4C7E2-FFD7-B806-4BCF-AE71F60F0A1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747B73-6B03-4EF3-AD40-683CE00DABF6}" type="slidenum">
              <a:rPr lang="en-US" smtClean="0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543536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A1CBC4-6C36-2437-12FF-02DC02607C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9856DD66-284C-5EEF-4A05-B397CFA1DC9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7A12011E-D056-C01A-24A5-D031EB6CDC3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2A43FD44-65F9-8E4B-6346-5AA16C2E372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747B73-6B03-4EF3-AD40-683CE00DABF6}" type="slidenum">
              <a:rPr lang="en-US" smtClean="0"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986941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8F2040-DD01-4562-F567-64ABF5BE11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96BCDF86-22E2-6E9C-3042-5058D6A7A2F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E08C19FC-C2B7-8022-23D7-65420FA154F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DDA378D8-F85C-C769-E511-1EB8AFEA4C8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747B73-6B03-4EF3-AD40-683CE00DABF6}" type="slidenum">
              <a:rPr lang="en-US" smtClean="0"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941560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747B73-6B03-4EF3-AD40-683CE00DABF6}" type="slidenum">
              <a:rPr lang="en-US" smtClean="0"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146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1A84F6-66B4-BD90-6863-84C0C86ED3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3C75E467-3227-07F2-A59E-4DF394CA762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58A5EB1B-0ECF-6873-1A21-7FF938A885E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57E1EE96-35F8-BE86-CBDA-83871577D90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747B73-6B03-4EF3-AD40-683CE00DABF6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860330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0FB70B-F887-03E6-52D6-C38FC25C3E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C13521D8-5A71-A8B3-D95B-7B3B585C163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0BFF094A-6B74-14A2-854A-A38CF81675A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FF894971-C4BE-764D-0B44-615D281AD24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747B73-6B03-4EF3-AD40-683CE00DABF6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567083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A9435C-ECA6-61C6-0261-37233606DD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DEA4E7B0-3801-351B-D15A-27D4442688A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150F5666-D9B8-D577-F2C6-C65F3B89313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B3C7A6C5-AF53-1790-5540-B6FD6BFF547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747B73-6B03-4EF3-AD40-683CE00DABF6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28730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47C9AF-98F6-D033-08F7-1E46A818EA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03847927-1087-9255-87FF-8086C0B9174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07F68187-B41A-1097-AC26-C6EB69839F6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09158ABE-C07E-6B4A-AFE0-DBA3C5BE732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747B73-6B03-4EF3-AD40-683CE00DABF6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474438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E93A37-EC97-36E6-8455-0680A23892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5FC8DEBD-065E-8530-72BB-061D4E2FAAB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B1974E42-8DB8-4C49-2C89-78E37500363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C44248B8-7252-C95F-3C84-5062FB3334A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747B73-6B03-4EF3-AD40-683CE00DABF6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829017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E64487-41A1-9025-D1D7-ECA0A269F0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4C5D8E7F-68F7-C0C9-EC77-166ECED146F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3B03F2F1-5CC1-69F0-9423-DEB05A6FDCC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EC486E9E-F66B-111D-D939-D7597349446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747B73-6B03-4EF3-AD40-683CE00DABF6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03628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598C40-98AD-3F5C-0956-B55399AB2E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FBF6C3C7-7642-D47F-51F5-5A85C6A2902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09095306-6975-6E4B-FEBE-0E2328FA051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2AAA325A-0CBE-6C34-4D7C-0FE882CD005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747B73-6B03-4EF3-AD40-683CE00DABF6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567027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080E3E-E8F4-BB15-5FAE-E4626C3B3A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0E813A46-BBFC-A0D6-A38F-84E916C2D5C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9633AD9E-6D90-B56E-2FF2-FA3D5338E2D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EFAE5F99-ACF2-D585-3BF1-7E39E75D598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747B73-6B03-4EF3-AD40-683CE00DABF6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11662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0" y="2244726"/>
            <a:ext cx="18288000" cy="4775200"/>
          </a:xfrm>
        </p:spPr>
        <p:txBody>
          <a:bodyPr anchor="b"/>
          <a:lstStyle>
            <a:lvl1pPr algn="ctr">
              <a:defRPr sz="1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8000" y="7204076"/>
            <a:ext cx="18288000" cy="3311524"/>
          </a:xfrm>
        </p:spPr>
        <p:txBody>
          <a:bodyPr/>
          <a:lstStyle>
            <a:lvl1pPr marL="0" indent="0" algn="ctr">
              <a:buNone/>
              <a:defRPr sz="4800"/>
            </a:lvl1pPr>
            <a:lvl2pPr marL="914400" indent="0" algn="ctr">
              <a:buNone/>
              <a:defRPr sz="4000"/>
            </a:lvl2pPr>
            <a:lvl3pPr marL="1828800" indent="0" algn="ctr">
              <a:buNone/>
              <a:defRPr sz="3600"/>
            </a:lvl3pPr>
            <a:lvl4pPr marL="2743200" indent="0" algn="ctr">
              <a:buNone/>
              <a:defRPr sz="3200"/>
            </a:lvl4pPr>
            <a:lvl5pPr marL="3657600" indent="0" algn="ctr">
              <a:buNone/>
              <a:defRPr sz="3200"/>
            </a:lvl5pPr>
            <a:lvl6pPr marL="4572000" indent="0" algn="ctr">
              <a:buNone/>
              <a:defRPr sz="3200"/>
            </a:lvl6pPr>
            <a:lvl7pPr marL="5486400" indent="0" algn="ctr">
              <a:buNone/>
              <a:defRPr sz="3200"/>
            </a:lvl7pPr>
            <a:lvl8pPr marL="6400800" indent="0" algn="ctr">
              <a:buNone/>
              <a:defRPr sz="3200"/>
            </a:lvl8pPr>
            <a:lvl9pPr marL="7315200" indent="0" algn="ctr">
              <a:buNone/>
              <a:defRPr sz="3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4C400-4012-4BA8-93E8-1C614DBEA9DA}" type="datetime1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Prof. Fernando Tamberlini Alves | Programação Front-End I | Aula 04 – HTML e CSS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75539-BFBE-477A-BDB6-9CA7B44D81A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48080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32E3E-23F2-4DB5-B372-09E4DFC27AD7}" type="datetime1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Prof. Fernando Tamberlini Alves | Programação Front-End I | Aula 04 – HTML e CSS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75539-BFBE-477A-BDB6-9CA7B44D81A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25270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7449800" y="730250"/>
            <a:ext cx="5257800" cy="1162367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76400" y="730250"/>
            <a:ext cx="15468600" cy="1162367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4ACBE-65A0-48D9-8546-FC9C15ABDA3B}" type="datetime1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Prof. Fernando Tamberlini Alves | Programação Front-End I | Aula 04 – HTML e CSS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75539-BFBE-477A-BDB6-9CA7B44D81A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34117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33C36-D882-4FAF-9862-8B7EF94CD57E}" type="datetime1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Prof. Fernando Tamberlini Alves | Programação Front-End I | Aula 04 – HTML e CSS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75539-BFBE-477A-BDB6-9CA7B44D81A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00801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63700" y="3419477"/>
            <a:ext cx="21031200" cy="5705474"/>
          </a:xfrm>
        </p:spPr>
        <p:txBody>
          <a:bodyPr anchor="b"/>
          <a:lstStyle>
            <a:lvl1pPr>
              <a:defRPr sz="1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63700" y="9178927"/>
            <a:ext cx="21031200" cy="3000374"/>
          </a:xfrm>
        </p:spPr>
        <p:txBody>
          <a:bodyPr/>
          <a:lstStyle>
            <a:lvl1pPr marL="0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1pPr>
            <a:lvl2pPr marL="914400" indent="0">
              <a:buNone/>
              <a:defRPr sz="4000">
                <a:solidFill>
                  <a:schemeClr val="tx1">
                    <a:tint val="75000"/>
                  </a:schemeClr>
                </a:solidFill>
              </a:defRPr>
            </a:lvl2pPr>
            <a:lvl3pPr marL="1828800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3pPr>
            <a:lvl4pPr marL="27432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4pPr>
            <a:lvl5pPr marL="36576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5pPr>
            <a:lvl6pPr marL="45720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6pPr>
            <a:lvl7pPr marL="54864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7pPr>
            <a:lvl8pPr marL="64008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8pPr>
            <a:lvl9pPr marL="73152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C369E-6794-46D1-9685-2925397EC9F2}" type="datetime1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Prof. Fernando Tamberlini Alves | Programação Front-End I | Aula 04 – HTML e CSS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75539-BFBE-477A-BDB6-9CA7B44D81A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63346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76400" y="3651250"/>
            <a:ext cx="10363200" cy="87026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344400" y="3651250"/>
            <a:ext cx="10363200" cy="87026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A3DC7-BA1C-4A6A-9789-ADBABD0A82FE}" type="datetime1">
              <a:rPr lang="en-US" smtClean="0"/>
              <a:t>10/1/2025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Prof. Fernando Tamberlini Alves | Programação Front-End I | Aula 04 – HTML e CSS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75539-BFBE-477A-BDB6-9CA7B44D81A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1961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730251"/>
            <a:ext cx="21031200" cy="265112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9577" y="3362326"/>
            <a:ext cx="10315574" cy="1647824"/>
          </a:xfrm>
        </p:spPr>
        <p:txBody>
          <a:bodyPr anchor="b"/>
          <a:lstStyle>
            <a:lvl1pPr marL="0" indent="0">
              <a:buNone/>
              <a:defRPr sz="4800" b="1"/>
            </a:lvl1pPr>
            <a:lvl2pPr marL="914400" indent="0">
              <a:buNone/>
              <a:defRPr sz="4000" b="1"/>
            </a:lvl2pPr>
            <a:lvl3pPr marL="1828800" indent="0">
              <a:buNone/>
              <a:defRPr sz="3600" b="1"/>
            </a:lvl3pPr>
            <a:lvl4pPr marL="2743200" indent="0">
              <a:buNone/>
              <a:defRPr sz="3200" b="1"/>
            </a:lvl4pPr>
            <a:lvl5pPr marL="3657600" indent="0">
              <a:buNone/>
              <a:defRPr sz="3200" b="1"/>
            </a:lvl5pPr>
            <a:lvl6pPr marL="4572000" indent="0">
              <a:buNone/>
              <a:defRPr sz="3200" b="1"/>
            </a:lvl6pPr>
            <a:lvl7pPr marL="5486400" indent="0">
              <a:buNone/>
              <a:defRPr sz="3200" b="1"/>
            </a:lvl7pPr>
            <a:lvl8pPr marL="6400800" indent="0">
              <a:buNone/>
              <a:defRPr sz="3200" b="1"/>
            </a:lvl8pPr>
            <a:lvl9pPr marL="7315200" indent="0">
              <a:buNone/>
              <a:defRPr sz="3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79577" y="5010150"/>
            <a:ext cx="10315574" cy="73691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2344400" y="3362326"/>
            <a:ext cx="10366376" cy="1647824"/>
          </a:xfrm>
        </p:spPr>
        <p:txBody>
          <a:bodyPr anchor="b"/>
          <a:lstStyle>
            <a:lvl1pPr marL="0" indent="0">
              <a:buNone/>
              <a:defRPr sz="4800" b="1"/>
            </a:lvl1pPr>
            <a:lvl2pPr marL="914400" indent="0">
              <a:buNone/>
              <a:defRPr sz="4000" b="1"/>
            </a:lvl2pPr>
            <a:lvl3pPr marL="1828800" indent="0">
              <a:buNone/>
              <a:defRPr sz="3600" b="1"/>
            </a:lvl3pPr>
            <a:lvl4pPr marL="2743200" indent="0">
              <a:buNone/>
              <a:defRPr sz="3200" b="1"/>
            </a:lvl4pPr>
            <a:lvl5pPr marL="3657600" indent="0">
              <a:buNone/>
              <a:defRPr sz="3200" b="1"/>
            </a:lvl5pPr>
            <a:lvl6pPr marL="4572000" indent="0">
              <a:buNone/>
              <a:defRPr sz="3200" b="1"/>
            </a:lvl6pPr>
            <a:lvl7pPr marL="5486400" indent="0">
              <a:buNone/>
              <a:defRPr sz="3200" b="1"/>
            </a:lvl7pPr>
            <a:lvl8pPr marL="6400800" indent="0">
              <a:buNone/>
              <a:defRPr sz="3200" b="1"/>
            </a:lvl8pPr>
            <a:lvl9pPr marL="7315200" indent="0">
              <a:buNone/>
              <a:defRPr sz="3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2344400" y="5010150"/>
            <a:ext cx="10366376" cy="73691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2AFD6-40F2-4A82-BF01-076DEE14647E}" type="datetime1">
              <a:rPr lang="en-US" smtClean="0"/>
              <a:t>10/1/2025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Prof. Fernando Tamberlini Alves | Programação Front-End I | Aula 04 – HTML e CSS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75539-BFBE-477A-BDB6-9CA7B44D81A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9024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18C71-A4A8-4BE6-86C4-7CA59C159D6C}" type="datetime1">
              <a:rPr lang="en-US" smtClean="0"/>
              <a:t>10/1/2025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Prof. Fernando Tamberlini Alves | Programação Front-End I | Aula 04 – HTML e CSS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75539-BFBE-477A-BDB6-9CA7B44D81A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54094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09941-A5C3-4496-8414-F2AC3F2969C0}" type="datetime1">
              <a:rPr lang="en-US" smtClean="0"/>
              <a:t>10/1/2025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Prof. Fernando Tamberlini Alves | Programação Front-End I | Aula 04 – HTML e CSS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75539-BFBE-477A-BDB6-9CA7B44D81A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72843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7" y="914400"/>
            <a:ext cx="7864474" cy="3200400"/>
          </a:xfrm>
        </p:spPr>
        <p:txBody>
          <a:bodyPr anchor="b"/>
          <a:lstStyle>
            <a:lvl1pPr>
              <a:defRPr sz="6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366376" y="1974851"/>
            <a:ext cx="12344400" cy="9747250"/>
          </a:xfrm>
        </p:spPr>
        <p:txBody>
          <a:bodyPr/>
          <a:lstStyle>
            <a:lvl1pPr>
              <a:defRPr sz="6400"/>
            </a:lvl1pPr>
            <a:lvl2pPr>
              <a:defRPr sz="5600"/>
            </a:lvl2pPr>
            <a:lvl3pPr>
              <a:defRPr sz="4800"/>
            </a:lvl3pPr>
            <a:lvl4pPr>
              <a:defRPr sz="4000"/>
            </a:lvl4pPr>
            <a:lvl5pPr>
              <a:defRPr sz="4000"/>
            </a:lvl5pPr>
            <a:lvl6pPr>
              <a:defRPr sz="4000"/>
            </a:lvl6pPr>
            <a:lvl7pPr>
              <a:defRPr sz="4000"/>
            </a:lvl7pPr>
            <a:lvl8pPr>
              <a:defRPr sz="4000"/>
            </a:lvl8pPr>
            <a:lvl9pPr>
              <a:defRPr sz="4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7" y="4114800"/>
            <a:ext cx="7864474" cy="7623176"/>
          </a:xfrm>
        </p:spPr>
        <p:txBody>
          <a:bodyPr/>
          <a:lstStyle>
            <a:lvl1pPr marL="0" indent="0">
              <a:buNone/>
              <a:defRPr sz="3200"/>
            </a:lvl1pPr>
            <a:lvl2pPr marL="914400" indent="0">
              <a:buNone/>
              <a:defRPr sz="2800"/>
            </a:lvl2pPr>
            <a:lvl3pPr marL="1828800" indent="0">
              <a:buNone/>
              <a:defRPr sz="2400"/>
            </a:lvl3pPr>
            <a:lvl4pPr marL="2743200" indent="0">
              <a:buNone/>
              <a:defRPr sz="2000"/>
            </a:lvl4pPr>
            <a:lvl5pPr marL="3657600" indent="0">
              <a:buNone/>
              <a:defRPr sz="2000"/>
            </a:lvl5pPr>
            <a:lvl6pPr marL="4572000" indent="0">
              <a:buNone/>
              <a:defRPr sz="2000"/>
            </a:lvl6pPr>
            <a:lvl7pPr marL="5486400" indent="0">
              <a:buNone/>
              <a:defRPr sz="2000"/>
            </a:lvl7pPr>
            <a:lvl8pPr marL="6400800" indent="0">
              <a:buNone/>
              <a:defRPr sz="2000"/>
            </a:lvl8pPr>
            <a:lvl9pPr marL="7315200" indent="0">
              <a:buNone/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1F319-5268-4AF3-8939-527C08A2B350}" type="datetime1">
              <a:rPr lang="en-US" smtClean="0"/>
              <a:t>10/1/2025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Prof. Fernando Tamberlini Alves | Programação Front-End I | Aula 04 – HTML e CSS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75539-BFBE-477A-BDB6-9CA7B44D81A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45048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7" y="914400"/>
            <a:ext cx="7864474" cy="3200400"/>
          </a:xfrm>
        </p:spPr>
        <p:txBody>
          <a:bodyPr anchor="b"/>
          <a:lstStyle>
            <a:lvl1pPr>
              <a:defRPr sz="6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366376" y="1974851"/>
            <a:ext cx="12344400" cy="9747250"/>
          </a:xfrm>
        </p:spPr>
        <p:txBody>
          <a:bodyPr anchor="t"/>
          <a:lstStyle>
            <a:lvl1pPr marL="0" indent="0">
              <a:buNone/>
              <a:defRPr sz="6400"/>
            </a:lvl1pPr>
            <a:lvl2pPr marL="914400" indent="0">
              <a:buNone/>
              <a:defRPr sz="5600"/>
            </a:lvl2pPr>
            <a:lvl3pPr marL="1828800" indent="0">
              <a:buNone/>
              <a:defRPr sz="4800"/>
            </a:lvl3pPr>
            <a:lvl4pPr marL="2743200" indent="0">
              <a:buNone/>
              <a:defRPr sz="4000"/>
            </a:lvl4pPr>
            <a:lvl5pPr marL="3657600" indent="0">
              <a:buNone/>
              <a:defRPr sz="4000"/>
            </a:lvl5pPr>
            <a:lvl6pPr marL="4572000" indent="0">
              <a:buNone/>
              <a:defRPr sz="4000"/>
            </a:lvl6pPr>
            <a:lvl7pPr marL="5486400" indent="0">
              <a:buNone/>
              <a:defRPr sz="4000"/>
            </a:lvl7pPr>
            <a:lvl8pPr marL="6400800" indent="0">
              <a:buNone/>
              <a:defRPr sz="4000"/>
            </a:lvl8pPr>
            <a:lvl9pPr marL="7315200" indent="0">
              <a:buNone/>
              <a:defRPr sz="4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7" y="4114800"/>
            <a:ext cx="7864474" cy="7623176"/>
          </a:xfrm>
        </p:spPr>
        <p:txBody>
          <a:bodyPr/>
          <a:lstStyle>
            <a:lvl1pPr marL="0" indent="0">
              <a:buNone/>
              <a:defRPr sz="3200"/>
            </a:lvl1pPr>
            <a:lvl2pPr marL="914400" indent="0">
              <a:buNone/>
              <a:defRPr sz="2800"/>
            </a:lvl2pPr>
            <a:lvl3pPr marL="1828800" indent="0">
              <a:buNone/>
              <a:defRPr sz="2400"/>
            </a:lvl3pPr>
            <a:lvl4pPr marL="2743200" indent="0">
              <a:buNone/>
              <a:defRPr sz="2000"/>
            </a:lvl4pPr>
            <a:lvl5pPr marL="3657600" indent="0">
              <a:buNone/>
              <a:defRPr sz="2000"/>
            </a:lvl5pPr>
            <a:lvl6pPr marL="4572000" indent="0">
              <a:buNone/>
              <a:defRPr sz="2000"/>
            </a:lvl6pPr>
            <a:lvl7pPr marL="5486400" indent="0">
              <a:buNone/>
              <a:defRPr sz="2000"/>
            </a:lvl7pPr>
            <a:lvl8pPr marL="6400800" indent="0">
              <a:buNone/>
              <a:defRPr sz="2000"/>
            </a:lvl8pPr>
            <a:lvl9pPr marL="7315200" indent="0">
              <a:buNone/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FD87C-FE79-4659-A3BE-E735B656335F}" type="datetime1">
              <a:rPr lang="en-US" smtClean="0"/>
              <a:t>10/1/2025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Prof. Fernando Tamberlini Alves | Programação Front-End I | Aula 04 – HTML e CSS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75539-BFBE-477A-BDB6-9CA7B44D81A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24266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676400" y="730251"/>
            <a:ext cx="21031200" cy="2651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6400" y="3651250"/>
            <a:ext cx="21031200" cy="87026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676400" y="12712701"/>
            <a:ext cx="5486400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DC3F14-E841-4AE0-83E8-4DF0DAF8997F}" type="datetime1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77200" y="12712701"/>
            <a:ext cx="8229600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pt-BR"/>
              <a:t>Prof. Fernando Tamberlini Alves | Programação Front-End I | Aula 04 – HTML e CSS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7221200" y="12712701"/>
            <a:ext cx="5486400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575539-BFBE-477A-BDB6-9CA7B44D81A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92467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defTabSz="1828800" rtl="0" eaLnBrk="1" latinLnBrk="0" hangingPunct="1">
        <a:lnSpc>
          <a:spcPct val="90000"/>
        </a:lnSpc>
        <a:spcBef>
          <a:spcPct val="0"/>
        </a:spcBef>
        <a:buNone/>
        <a:defRPr sz="8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200" indent="-457200" algn="l" defTabSz="1828800" rtl="0" eaLnBrk="1" latinLnBrk="0" hangingPunct="1">
        <a:lnSpc>
          <a:spcPct val="90000"/>
        </a:lnSpc>
        <a:spcBef>
          <a:spcPts val="2000"/>
        </a:spcBef>
        <a:buFont typeface="Arial" panose="020B0604020202020204" pitchFamily="34" charset="0"/>
        <a:buChar char="•"/>
        <a:defRPr sz="5600" kern="1200">
          <a:solidFill>
            <a:schemeClr val="tx1"/>
          </a:solidFill>
          <a:latin typeface="+mn-lt"/>
          <a:ea typeface="+mn-ea"/>
          <a:cs typeface="+mn-cs"/>
        </a:defRPr>
      </a:lvl1pPr>
      <a:lvl2pPr marL="13716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2pPr>
      <a:lvl3pPr marL="22860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3pPr>
      <a:lvl4pPr marL="32004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41148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50292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9436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8580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7724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8288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7432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6576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5720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4864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4008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3152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5.png"/><Relationship Id="rId5" Type="http://schemas.openxmlformats.org/officeDocument/2006/relationships/image" Target="../media/image14.emf"/><Relationship Id="rId4" Type="http://schemas.openxmlformats.org/officeDocument/2006/relationships/image" Target="../media/image13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6">
            <a:extLst>
              <a:ext uri="{FF2B5EF4-FFF2-40B4-BE49-F238E27FC236}">
                <a16:creationId xmlns:a16="http://schemas.microsoft.com/office/drawing/2014/main" id="{ED75C6ED-B3AD-460E-AC55-DC15C10096AE}"/>
              </a:ext>
            </a:extLst>
          </p:cNvPr>
          <p:cNvSpPr/>
          <p:nvPr/>
        </p:nvSpPr>
        <p:spPr>
          <a:xfrm>
            <a:off x="-22412" y="12973155"/>
            <a:ext cx="24406412" cy="736496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solidFill>
                <a:srgbClr val="2C8698"/>
              </a:solidFill>
              <a:latin typeface="Futura Bk BT" panose="020B0502020204020303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6286500"/>
            <a:ext cx="24384000" cy="2726871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solidFill>
                <a:srgbClr val="2C8698"/>
              </a:solidFill>
              <a:latin typeface="Futura Bk BT" panose="020B0502020204020303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028087" y="6572717"/>
            <a:ext cx="10407535" cy="15388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spc="100" dirty="0">
                <a:solidFill>
                  <a:schemeClr val="bg1"/>
                </a:solidFill>
                <a:latin typeface="Futura Bk BT" panose="020B0502020204020303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Disciplina</a:t>
            </a:r>
          </a:p>
          <a:p>
            <a:pPr algn="ctr"/>
            <a:r>
              <a:rPr lang="pt-BR" sz="4000" dirty="0">
                <a:solidFill>
                  <a:schemeClr val="bg1"/>
                </a:solidFill>
                <a:latin typeface="Futura Bk BT" panose="020B0502020204020303" pitchFamily="34" charset="0"/>
              </a:rPr>
              <a:t>Programação Front-</a:t>
            </a:r>
            <a:r>
              <a:rPr lang="pt-BR" sz="4000" dirty="0" err="1">
                <a:solidFill>
                  <a:schemeClr val="bg1"/>
                </a:solidFill>
                <a:latin typeface="Futura Bk BT" panose="020B0502020204020303" pitchFamily="34" charset="0"/>
              </a:rPr>
              <a:t>End</a:t>
            </a:r>
            <a:r>
              <a:rPr lang="pt-BR" sz="4000" dirty="0">
                <a:solidFill>
                  <a:schemeClr val="bg1"/>
                </a:solidFill>
                <a:latin typeface="Futura Bk BT" panose="020B0502020204020303" pitchFamily="34" charset="0"/>
              </a:rPr>
              <a:t> I</a:t>
            </a:r>
            <a:endParaRPr lang="en-US" sz="4000" spc="100" dirty="0">
              <a:solidFill>
                <a:schemeClr val="bg1"/>
              </a:solidFill>
              <a:latin typeface="Futura Bk BT" panose="020B0502020204020303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2444127" y="7346155"/>
            <a:ext cx="93767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200" spc="100" dirty="0">
                <a:solidFill>
                  <a:schemeClr val="bg1"/>
                </a:solidFill>
                <a:latin typeface="Futura Bk BT" panose="020B0502020204020303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PROF. FERNANDO TAMBERLINI ALVES</a:t>
            </a:r>
            <a:endParaRPr lang="en-US" sz="3200" spc="100" dirty="0">
              <a:solidFill>
                <a:schemeClr val="bg1"/>
              </a:solidFill>
              <a:latin typeface="Futura Bk BT" panose="020B0502020204020303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11939874" y="6851907"/>
            <a:ext cx="0" cy="1573273"/>
          </a:xfrm>
          <a:prstGeom prst="line">
            <a:avLst/>
          </a:prstGeom>
          <a:ln w="508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Espaço Reservado para Número de Slide 1">
            <a:extLst>
              <a:ext uri="{FF2B5EF4-FFF2-40B4-BE49-F238E27FC236}">
                <a16:creationId xmlns:a16="http://schemas.microsoft.com/office/drawing/2014/main" id="{62D10B37-ACD7-4888-9ED3-D7384BEC8B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3050500" y="13112751"/>
            <a:ext cx="1118347" cy="457199"/>
          </a:xfrm>
        </p:spPr>
        <p:txBody>
          <a:bodyPr/>
          <a:lstStyle/>
          <a:p>
            <a:fld id="{C7575539-BFBE-477A-BDB6-9CA7B44D81A5}" type="slidenum">
              <a:rPr lang="en-US" smtClean="0">
                <a:solidFill>
                  <a:schemeClr val="bg1"/>
                </a:solidFill>
              </a:rPr>
              <a:t>1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D57A66AC-7374-48AE-A3F6-28707B1C88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15153" y="12976226"/>
            <a:ext cx="23801294" cy="730250"/>
          </a:xfrm>
        </p:spPr>
        <p:txBody>
          <a:bodyPr/>
          <a:lstStyle/>
          <a:p>
            <a:r>
              <a:rPr lang="pt-BR" sz="2800" dirty="0">
                <a:solidFill>
                  <a:schemeClr val="bg1"/>
                </a:solidFill>
                <a:latin typeface="Futura Bk BT" panose="020B0502020204020303" pitchFamily="34" charset="0"/>
              </a:rPr>
              <a:t>Prof. Fernando Tamberlini Alves | Programação Front-</a:t>
            </a:r>
            <a:r>
              <a:rPr lang="pt-BR" sz="2800" dirty="0" err="1">
                <a:solidFill>
                  <a:schemeClr val="bg1"/>
                </a:solidFill>
                <a:latin typeface="Futura Bk BT" panose="020B0502020204020303" pitchFamily="34" charset="0"/>
              </a:rPr>
              <a:t>End</a:t>
            </a:r>
            <a:r>
              <a:rPr lang="pt-BR" sz="2800" dirty="0">
                <a:solidFill>
                  <a:schemeClr val="bg1"/>
                </a:solidFill>
                <a:latin typeface="Futura Bk BT" panose="020B0502020204020303" pitchFamily="34" charset="0"/>
              </a:rPr>
              <a:t> I | Aula 04 – HTML e CSS</a:t>
            </a:r>
            <a:endParaRPr lang="en-US" sz="2800" dirty="0">
              <a:solidFill>
                <a:schemeClr val="bg1"/>
              </a:solidFill>
              <a:latin typeface="Futura Bk BT" panose="020B0502020204020303" pitchFamily="34" charset="0"/>
            </a:endParaRPr>
          </a:p>
        </p:txBody>
      </p:sp>
      <p:pic>
        <p:nvPicPr>
          <p:cNvPr id="1030" name="Picture 6" descr="Revistas Científicas do Instituto Federal de Educação, Ciência e Tecnologia  do Rio de Janeiro">
            <a:extLst>
              <a:ext uri="{FF2B5EF4-FFF2-40B4-BE49-F238E27FC236}">
                <a16:creationId xmlns:a16="http://schemas.microsoft.com/office/drawing/2014/main" id="{9E7B9563-E03B-495D-AB96-9B3EBBDB1E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4734" y="581235"/>
            <a:ext cx="14770279" cy="42415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832891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3AFD17-43C3-43D3-E523-EBBA1DC554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E49991EE-4782-118C-8BA8-0C2F13BCA767}"/>
              </a:ext>
            </a:extLst>
          </p:cNvPr>
          <p:cNvCxnSpPr>
            <a:cxnSpLocks/>
          </p:cNvCxnSpPr>
          <p:nvPr/>
        </p:nvCxnSpPr>
        <p:spPr>
          <a:xfrm>
            <a:off x="1006413" y="2248450"/>
            <a:ext cx="18039878" cy="0"/>
          </a:xfrm>
          <a:prstGeom prst="line">
            <a:avLst/>
          </a:prstGeom>
          <a:ln w="508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>
            <a:extLst>
              <a:ext uri="{FF2B5EF4-FFF2-40B4-BE49-F238E27FC236}">
                <a16:creationId xmlns:a16="http://schemas.microsoft.com/office/drawing/2014/main" id="{E6371B86-7F2C-64EF-614F-027285CFC719}"/>
              </a:ext>
            </a:extLst>
          </p:cNvPr>
          <p:cNvSpPr/>
          <p:nvPr/>
        </p:nvSpPr>
        <p:spPr>
          <a:xfrm flipH="1">
            <a:off x="-3" y="1419726"/>
            <a:ext cx="192507" cy="1528009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2C9398"/>
              </a:solidFill>
            </a:endParaRPr>
          </a:p>
        </p:txBody>
      </p:sp>
      <p:sp>
        <p:nvSpPr>
          <p:cNvPr id="11" name="TextBox 18">
            <a:extLst>
              <a:ext uri="{FF2B5EF4-FFF2-40B4-BE49-F238E27FC236}">
                <a16:creationId xmlns:a16="http://schemas.microsoft.com/office/drawing/2014/main" id="{916DFFB9-F835-BF9E-8E0D-6C70D3E679FD}"/>
              </a:ext>
            </a:extLst>
          </p:cNvPr>
          <p:cNvSpPr txBox="1"/>
          <p:nvPr/>
        </p:nvSpPr>
        <p:spPr>
          <a:xfrm>
            <a:off x="1006413" y="809192"/>
            <a:ext cx="1708109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6600" b="1" spc="100" dirty="0">
                <a:latin typeface="Arial Black" panose="020B0A040201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Atividade Prática II</a:t>
            </a:r>
            <a:endParaRPr lang="en-US" sz="6600" b="1" spc="100" dirty="0">
              <a:latin typeface="Arial Black" panose="020B0A040201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2050" name="Picture 2" descr="Revistas Científicas do Instituto Federal de Educação, Ciência e Tecnologia  do Rio de Janeiro">
            <a:extLst>
              <a:ext uri="{FF2B5EF4-FFF2-40B4-BE49-F238E27FC236}">
                <a16:creationId xmlns:a16="http://schemas.microsoft.com/office/drawing/2014/main" id="{6907DAE9-9368-59FE-BB36-C5EDBBD3F5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50013" y="468941"/>
            <a:ext cx="4676775" cy="1343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8">
            <a:extLst>
              <a:ext uri="{FF2B5EF4-FFF2-40B4-BE49-F238E27FC236}">
                <a16:creationId xmlns:a16="http://schemas.microsoft.com/office/drawing/2014/main" id="{78E40928-1F8A-DD4C-4408-C854EFD60894}"/>
              </a:ext>
            </a:extLst>
          </p:cNvPr>
          <p:cNvSpPr txBox="1"/>
          <p:nvPr/>
        </p:nvSpPr>
        <p:spPr>
          <a:xfrm>
            <a:off x="1470660" y="3037522"/>
            <a:ext cx="21290280" cy="87100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indent="-742950" algn="just">
              <a:buFont typeface="+mj-lt"/>
              <a:buAutoNum type="arabicPeriod"/>
            </a:pPr>
            <a:r>
              <a:rPr lang="pt-BR" sz="40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Criar um diretório e repositório para o card</a:t>
            </a:r>
          </a:p>
          <a:p>
            <a:pPr lvl="1" algn="just"/>
            <a:endParaRPr lang="pt-BR" sz="4000" dirty="0">
              <a:latin typeface="Futura Bk BT" panose="020B05020202040203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1" algn="just"/>
            <a:r>
              <a:rPr lang="pt-BR" sz="40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git</a:t>
            </a:r>
            <a:r>
              <a:rPr lang="pt-BR" sz="40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 </a:t>
            </a:r>
            <a:r>
              <a:rPr lang="pt-BR" sz="40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init</a:t>
            </a:r>
            <a:r>
              <a:rPr lang="pt-BR" sz="40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 card</a:t>
            </a:r>
          </a:p>
          <a:p>
            <a:pPr lvl="1" algn="just"/>
            <a:endParaRPr lang="pt-BR" sz="4000" dirty="0">
              <a:latin typeface="Courier New" panose="02070309020205020404" pitchFamily="49" charset="0"/>
              <a:ea typeface="Tahoma" panose="020B0604030504040204" pitchFamily="34" charset="0"/>
              <a:cs typeface="Courier New" panose="02070309020205020404" pitchFamily="49" charset="0"/>
            </a:endParaRPr>
          </a:p>
          <a:p>
            <a:pPr marL="742950" indent="-742950" algn="just">
              <a:buFont typeface="+mj-lt"/>
              <a:buAutoNum type="arabicPeriod"/>
            </a:pPr>
            <a:r>
              <a:rPr lang="pt-BR" sz="40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Abrir a pasta .\</a:t>
            </a:r>
            <a:r>
              <a:rPr lang="pt-BR" sz="4000" dirty="0" err="1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nome_aluno</a:t>
            </a:r>
            <a:r>
              <a:rPr lang="pt-BR" sz="40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\card no VSCODE</a:t>
            </a:r>
          </a:p>
          <a:p>
            <a:pPr marL="742950" indent="-742950" algn="just">
              <a:buFont typeface="+mj-lt"/>
              <a:buAutoNum type="arabicPeriod"/>
            </a:pPr>
            <a:endParaRPr lang="pt-BR" sz="4000" dirty="0">
              <a:latin typeface="Futura Bk BT" panose="020B05020202040203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742950" indent="-742950" algn="just">
              <a:buFont typeface="+mj-lt"/>
              <a:buAutoNum type="arabicPeriod"/>
            </a:pPr>
            <a:r>
              <a:rPr lang="pt-BR" sz="40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Identifique os elementos HTML </a:t>
            </a:r>
          </a:p>
          <a:p>
            <a:pPr lvl="1" algn="just"/>
            <a:endParaRPr lang="pt-BR" sz="4000" dirty="0">
              <a:latin typeface="Futura Bk BT" panose="020B05020202040203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1485900" lvl="1" indent="-571500" algn="just">
              <a:buFont typeface="Arial" panose="020B0604020202020204" pitchFamily="34" charset="0"/>
              <a:buChar char="•"/>
            </a:pPr>
            <a:r>
              <a:rPr lang="pt-BR" sz="40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body</a:t>
            </a:r>
          </a:p>
          <a:p>
            <a:pPr marL="1485900" lvl="1" indent="-571500" algn="just">
              <a:buFont typeface="Arial" panose="020B0604020202020204" pitchFamily="34" charset="0"/>
              <a:buChar char="•"/>
            </a:pPr>
            <a:r>
              <a:rPr lang="pt-BR" sz="40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div</a:t>
            </a:r>
            <a:r>
              <a:rPr lang="pt-BR" sz="40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 card</a:t>
            </a:r>
          </a:p>
          <a:p>
            <a:pPr marL="1485900" lvl="1" indent="-571500" algn="just">
              <a:buFont typeface="Arial" panose="020B0604020202020204" pitchFamily="34" charset="0"/>
              <a:buChar char="•"/>
            </a:pPr>
            <a:r>
              <a:rPr lang="pt-BR" sz="40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div</a:t>
            </a:r>
            <a:r>
              <a:rPr lang="pt-BR" sz="40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 profile-</a:t>
            </a:r>
            <a:r>
              <a:rPr lang="pt-BR" sz="40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image</a:t>
            </a:r>
            <a:endParaRPr lang="pt-BR" sz="4000" dirty="0">
              <a:latin typeface="Courier New" panose="02070309020205020404" pitchFamily="49" charset="0"/>
              <a:ea typeface="Tahoma" panose="020B0604030504040204" pitchFamily="34" charset="0"/>
              <a:cs typeface="Courier New" panose="02070309020205020404" pitchFamily="49" charset="0"/>
            </a:endParaRPr>
          </a:p>
          <a:p>
            <a:pPr marL="1485900" lvl="1" indent="-571500" algn="just">
              <a:buFont typeface="Arial" panose="020B0604020202020204" pitchFamily="34" charset="0"/>
              <a:buChar char="•"/>
            </a:pPr>
            <a:r>
              <a:rPr lang="pt-BR" sz="40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heading</a:t>
            </a:r>
            <a:r>
              <a:rPr lang="pt-BR" sz="40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 card-</a:t>
            </a:r>
            <a:r>
              <a:rPr lang="pt-BR" sz="40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title</a:t>
            </a:r>
            <a:endParaRPr lang="pt-BR" sz="4000" dirty="0">
              <a:latin typeface="Courier New" panose="02070309020205020404" pitchFamily="49" charset="0"/>
              <a:ea typeface="Tahoma" panose="020B0604030504040204" pitchFamily="34" charset="0"/>
              <a:cs typeface="Courier New" panose="02070309020205020404" pitchFamily="49" charset="0"/>
            </a:endParaRPr>
          </a:p>
          <a:p>
            <a:pPr marL="1485900" lvl="1" indent="-571500" algn="just">
              <a:buFont typeface="Arial" panose="020B0604020202020204" pitchFamily="34" charset="0"/>
              <a:buChar char="•"/>
            </a:pPr>
            <a:r>
              <a:rPr lang="pt-BR" sz="40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paragraph</a:t>
            </a:r>
            <a:r>
              <a:rPr lang="pt-BR" sz="40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 </a:t>
            </a:r>
            <a:r>
              <a:rPr lang="pt-BR" sz="40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description</a:t>
            </a:r>
            <a:endParaRPr lang="pt-BR" sz="4000" dirty="0">
              <a:latin typeface="Courier New" panose="02070309020205020404" pitchFamily="49" charset="0"/>
              <a:ea typeface="Tahoma" panose="020B0604030504040204" pitchFamily="34" charset="0"/>
              <a:cs typeface="Courier New" panose="02070309020205020404" pitchFamily="49" charset="0"/>
            </a:endParaRPr>
          </a:p>
          <a:p>
            <a:pPr marL="1485900" lvl="1" indent="-571500" algn="just">
              <a:buFont typeface="Arial" panose="020B0604020202020204" pitchFamily="34" charset="0"/>
              <a:buChar char="•"/>
            </a:pPr>
            <a:r>
              <a:rPr lang="pt-BR" sz="40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social </a:t>
            </a:r>
            <a:r>
              <a:rPr lang="pt-BR" sz="40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icons</a:t>
            </a:r>
            <a:endParaRPr lang="pt-BR" sz="4400" dirty="0">
              <a:latin typeface="Futura Bk BT" panose="020B05020202040203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" name="Rectangle 6">
            <a:extLst>
              <a:ext uri="{FF2B5EF4-FFF2-40B4-BE49-F238E27FC236}">
                <a16:creationId xmlns:a16="http://schemas.microsoft.com/office/drawing/2014/main" id="{50227E33-1CDA-B024-0D91-A683038823AF}"/>
              </a:ext>
            </a:extLst>
          </p:cNvPr>
          <p:cNvSpPr/>
          <p:nvPr/>
        </p:nvSpPr>
        <p:spPr>
          <a:xfrm>
            <a:off x="-22412" y="12973155"/>
            <a:ext cx="24406412" cy="736496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solidFill>
                <a:srgbClr val="2C8698"/>
              </a:solidFill>
              <a:latin typeface="Futura Bk BT" panose="020B0502020204020303" pitchFamily="34" charset="0"/>
            </a:endParaRPr>
          </a:p>
        </p:txBody>
      </p:sp>
      <p:sp>
        <p:nvSpPr>
          <p:cNvPr id="3" name="Espaço Reservado para Número de Slide 1">
            <a:extLst>
              <a:ext uri="{FF2B5EF4-FFF2-40B4-BE49-F238E27FC236}">
                <a16:creationId xmlns:a16="http://schemas.microsoft.com/office/drawing/2014/main" id="{5321A732-7C05-4BA8-58A6-C681FD10C6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3050500" y="13112751"/>
            <a:ext cx="1118347" cy="457199"/>
          </a:xfrm>
        </p:spPr>
        <p:txBody>
          <a:bodyPr/>
          <a:lstStyle/>
          <a:p>
            <a:fld id="{C7575539-BFBE-477A-BDB6-9CA7B44D81A5}" type="slidenum">
              <a:rPr lang="en-US" smtClean="0">
                <a:solidFill>
                  <a:schemeClr val="bg1"/>
                </a:solidFill>
              </a:rPr>
              <a:t>10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Espaço Reservado para Rodapé 2">
            <a:extLst>
              <a:ext uri="{FF2B5EF4-FFF2-40B4-BE49-F238E27FC236}">
                <a16:creationId xmlns:a16="http://schemas.microsoft.com/office/drawing/2014/main" id="{0F8C6C4E-B661-9114-28A5-8090A8324A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15153" y="12976226"/>
            <a:ext cx="23801294" cy="730250"/>
          </a:xfrm>
        </p:spPr>
        <p:txBody>
          <a:bodyPr/>
          <a:lstStyle/>
          <a:p>
            <a:r>
              <a:rPr lang="pt-BR" sz="2800">
                <a:solidFill>
                  <a:schemeClr val="bg1"/>
                </a:solidFill>
                <a:latin typeface="Futura Bk BT" panose="020B0502020204020303" pitchFamily="34" charset="0"/>
              </a:rPr>
              <a:t>Prof. Fernando Tamberlini Alves | Programação Front-End I | Aula 04 – HTML e CSS</a:t>
            </a:r>
            <a:endParaRPr lang="en-US" sz="2800" dirty="0">
              <a:solidFill>
                <a:schemeClr val="bg1"/>
              </a:solidFill>
              <a:latin typeface="Futura Bk BT" panose="020B05020202040203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80264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F106CA-2FFF-A5B0-243C-20FAF4BB55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2F1BF911-15D4-7FAC-25D3-E5F9F6ECC485}"/>
              </a:ext>
            </a:extLst>
          </p:cNvPr>
          <p:cNvCxnSpPr>
            <a:cxnSpLocks/>
          </p:cNvCxnSpPr>
          <p:nvPr/>
        </p:nvCxnSpPr>
        <p:spPr>
          <a:xfrm>
            <a:off x="1006413" y="2248450"/>
            <a:ext cx="18039878" cy="0"/>
          </a:xfrm>
          <a:prstGeom prst="line">
            <a:avLst/>
          </a:prstGeom>
          <a:ln w="508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>
            <a:extLst>
              <a:ext uri="{FF2B5EF4-FFF2-40B4-BE49-F238E27FC236}">
                <a16:creationId xmlns:a16="http://schemas.microsoft.com/office/drawing/2014/main" id="{3322384A-66E7-1B58-1444-054F841D1BE4}"/>
              </a:ext>
            </a:extLst>
          </p:cNvPr>
          <p:cNvSpPr/>
          <p:nvPr/>
        </p:nvSpPr>
        <p:spPr>
          <a:xfrm flipH="1">
            <a:off x="-3" y="1419726"/>
            <a:ext cx="192507" cy="1528009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2C9398"/>
              </a:solidFill>
            </a:endParaRPr>
          </a:p>
        </p:txBody>
      </p:sp>
      <p:sp>
        <p:nvSpPr>
          <p:cNvPr id="11" name="TextBox 18">
            <a:extLst>
              <a:ext uri="{FF2B5EF4-FFF2-40B4-BE49-F238E27FC236}">
                <a16:creationId xmlns:a16="http://schemas.microsoft.com/office/drawing/2014/main" id="{7BFCCD8C-B250-B323-8C47-C8CD0079060A}"/>
              </a:ext>
            </a:extLst>
          </p:cNvPr>
          <p:cNvSpPr txBox="1"/>
          <p:nvPr/>
        </p:nvSpPr>
        <p:spPr>
          <a:xfrm>
            <a:off x="1006413" y="809192"/>
            <a:ext cx="1708109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6600" b="1" spc="100" dirty="0">
                <a:latin typeface="Arial Black" panose="020B0A040201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Atividade Prática II</a:t>
            </a:r>
            <a:endParaRPr lang="en-US" sz="6600" b="1" spc="100" dirty="0">
              <a:latin typeface="Arial Black" panose="020B0A040201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2050" name="Picture 2" descr="Revistas Científicas do Instituto Federal de Educação, Ciência e Tecnologia  do Rio de Janeiro">
            <a:extLst>
              <a:ext uri="{FF2B5EF4-FFF2-40B4-BE49-F238E27FC236}">
                <a16:creationId xmlns:a16="http://schemas.microsoft.com/office/drawing/2014/main" id="{85EEA126-37C5-80F2-D4D2-97A173F117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50013" y="468941"/>
            <a:ext cx="4676775" cy="1343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6">
            <a:extLst>
              <a:ext uri="{FF2B5EF4-FFF2-40B4-BE49-F238E27FC236}">
                <a16:creationId xmlns:a16="http://schemas.microsoft.com/office/drawing/2014/main" id="{33637464-1ED1-0F6C-0066-74A861DDB7F5}"/>
              </a:ext>
            </a:extLst>
          </p:cNvPr>
          <p:cNvSpPr/>
          <p:nvPr/>
        </p:nvSpPr>
        <p:spPr>
          <a:xfrm>
            <a:off x="-22412" y="12973155"/>
            <a:ext cx="24406412" cy="736496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solidFill>
                <a:srgbClr val="2C8698"/>
              </a:solidFill>
              <a:latin typeface="Futura Bk BT" panose="020B0502020204020303" pitchFamily="34" charset="0"/>
            </a:endParaRPr>
          </a:p>
        </p:txBody>
      </p:sp>
      <p:sp>
        <p:nvSpPr>
          <p:cNvPr id="3" name="Espaço Reservado para Número de Slide 1">
            <a:extLst>
              <a:ext uri="{FF2B5EF4-FFF2-40B4-BE49-F238E27FC236}">
                <a16:creationId xmlns:a16="http://schemas.microsoft.com/office/drawing/2014/main" id="{DA91E9F1-75AD-386E-0AC3-61C56E5BDC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3050500" y="13112751"/>
            <a:ext cx="1118347" cy="457199"/>
          </a:xfrm>
        </p:spPr>
        <p:txBody>
          <a:bodyPr/>
          <a:lstStyle/>
          <a:p>
            <a:fld id="{C7575539-BFBE-477A-BDB6-9CA7B44D81A5}" type="slidenum">
              <a:rPr lang="en-US" smtClean="0">
                <a:solidFill>
                  <a:schemeClr val="bg1"/>
                </a:solidFill>
              </a:rPr>
              <a:t>11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Espaço Reservado para Rodapé 2">
            <a:extLst>
              <a:ext uri="{FF2B5EF4-FFF2-40B4-BE49-F238E27FC236}">
                <a16:creationId xmlns:a16="http://schemas.microsoft.com/office/drawing/2014/main" id="{D3D9DF11-9E79-4EC1-FD28-D0A3558F2B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15153" y="12976226"/>
            <a:ext cx="23801294" cy="730250"/>
          </a:xfrm>
        </p:spPr>
        <p:txBody>
          <a:bodyPr/>
          <a:lstStyle/>
          <a:p>
            <a:r>
              <a:rPr lang="pt-BR" sz="2800">
                <a:solidFill>
                  <a:schemeClr val="bg1"/>
                </a:solidFill>
                <a:latin typeface="Futura Bk BT" panose="020B0502020204020303" pitchFamily="34" charset="0"/>
              </a:rPr>
              <a:t>Prof. Fernando Tamberlini Alves | Programação Front-End I | Aula 04 – HTML e CSS</a:t>
            </a:r>
            <a:endParaRPr lang="en-US" sz="2800" dirty="0">
              <a:solidFill>
                <a:schemeClr val="bg1"/>
              </a:solidFill>
              <a:latin typeface="Futura Bk BT" panose="020B0502020204020303" pitchFamily="34" charset="0"/>
            </a:endParaRPr>
          </a:p>
        </p:txBody>
      </p:sp>
      <p:pic>
        <p:nvPicPr>
          <p:cNvPr id="9" name="Imagem 8">
            <a:extLst>
              <a:ext uri="{FF2B5EF4-FFF2-40B4-BE49-F238E27FC236}">
                <a16:creationId xmlns:a16="http://schemas.microsoft.com/office/drawing/2014/main" id="{E5E4ECD3-FF3C-45E0-8AE1-A4552A002EC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11002" y="3598606"/>
            <a:ext cx="16659856" cy="8786849"/>
          </a:xfrm>
          <a:prstGeom prst="rect">
            <a:avLst/>
          </a:prstGeom>
        </p:spPr>
      </p:pic>
      <p:sp>
        <p:nvSpPr>
          <p:cNvPr id="12" name="TextBox 8">
            <a:extLst>
              <a:ext uri="{FF2B5EF4-FFF2-40B4-BE49-F238E27FC236}">
                <a16:creationId xmlns:a16="http://schemas.microsoft.com/office/drawing/2014/main" id="{28543937-9CA8-135E-4D25-0F87F52E2F3E}"/>
              </a:ext>
            </a:extLst>
          </p:cNvPr>
          <p:cNvSpPr txBox="1"/>
          <p:nvPr/>
        </p:nvSpPr>
        <p:spPr>
          <a:xfrm>
            <a:off x="1006413" y="2656963"/>
            <a:ext cx="212902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indent="-742950" algn="just">
              <a:buFont typeface="+mj-lt"/>
              <a:buAutoNum type="arabicPeriod"/>
            </a:pPr>
            <a:r>
              <a:rPr lang="pt-BR" sz="40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Estrutura HTML</a:t>
            </a:r>
            <a:endParaRPr lang="pt-BR" sz="4400" dirty="0">
              <a:latin typeface="Futura Bk BT" panose="020B05020202040203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71795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2DC624-DC66-A38C-5FD5-AA616764AC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5A17A252-F5AD-7CC9-FB28-06CD9AC7FE02}"/>
              </a:ext>
            </a:extLst>
          </p:cNvPr>
          <p:cNvCxnSpPr>
            <a:cxnSpLocks/>
          </p:cNvCxnSpPr>
          <p:nvPr/>
        </p:nvCxnSpPr>
        <p:spPr>
          <a:xfrm>
            <a:off x="1006413" y="2248450"/>
            <a:ext cx="18039878" cy="0"/>
          </a:xfrm>
          <a:prstGeom prst="line">
            <a:avLst/>
          </a:prstGeom>
          <a:ln w="508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>
            <a:extLst>
              <a:ext uri="{FF2B5EF4-FFF2-40B4-BE49-F238E27FC236}">
                <a16:creationId xmlns:a16="http://schemas.microsoft.com/office/drawing/2014/main" id="{65AAEC44-FC78-4B71-00E3-AEFC47208CD4}"/>
              </a:ext>
            </a:extLst>
          </p:cNvPr>
          <p:cNvSpPr/>
          <p:nvPr/>
        </p:nvSpPr>
        <p:spPr>
          <a:xfrm flipH="1">
            <a:off x="-3" y="1419726"/>
            <a:ext cx="192507" cy="1528009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2C9398"/>
              </a:solidFill>
            </a:endParaRPr>
          </a:p>
        </p:txBody>
      </p:sp>
      <p:sp>
        <p:nvSpPr>
          <p:cNvPr id="11" name="TextBox 18">
            <a:extLst>
              <a:ext uri="{FF2B5EF4-FFF2-40B4-BE49-F238E27FC236}">
                <a16:creationId xmlns:a16="http://schemas.microsoft.com/office/drawing/2014/main" id="{3B03093E-9FD8-3D8C-D322-6532AAE90441}"/>
              </a:ext>
            </a:extLst>
          </p:cNvPr>
          <p:cNvSpPr txBox="1"/>
          <p:nvPr/>
        </p:nvSpPr>
        <p:spPr>
          <a:xfrm>
            <a:off x="1006413" y="809192"/>
            <a:ext cx="1708109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6600" b="1" spc="100" dirty="0">
                <a:latin typeface="Arial Black" panose="020B0A040201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Atividade Prática II</a:t>
            </a:r>
            <a:endParaRPr lang="en-US" sz="6600" b="1" spc="100" dirty="0">
              <a:latin typeface="Arial Black" panose="020B0A040201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2050" name="Picture 2" descr="Revistas Científicas do Instituto Federal de Educação, Ciência e Tecnologia  do Rio de Janeiro">
            <a:extLst>
              <a:ext uri="{FF2B5EF4-FFF2-40B4-BE49-F238E27FC236}">
                <a16:creationId xmlns:a16="http://schemas.microsoft.com/office/drawing/2014/main" id="{D7E8FBDA-6E8F-5FBE-3508-3144B83EE3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50013" y="468941"/>
            <a:ext cx="4676775" cy="1343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6">
            <a:extLst>
              <a:ext uri="{FF2B5EF4-FFF2-40B4-BE49-F238E27FC236}">
                <a16:creationId xmlns:a16="http://schemas.microsoft.com/office/drawing/2014/main" id="{1DD50320-6A68-1441-CA9D-7B36C22429B9}"/>
              </a:ext>
            </a:extLst>
          </p:cNvPr>
          <p:cNvSpPr/>
          <p:nvPr/>
        </p:nvSpPr>
        <p:spPr>
          <a:xfrm>
            <a:off x="-22412" y="12973155"/>
            <a:ext cx="24406412" cy="736496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solidFill>
                <a:srgbClr val="2C8698"/>
              </a:solidFill>
              <a:latin typeface="Futura Bk BT" panose="020B0502020204020303" pitchFamily="34" charset="0"/>
            </a:endParaRPr>
          </a:p>
        </p:txBody>
      </p:sp>
      <p:sp>
        <p:nvSpPr>
          <p:cNvPr id="3" name="Espaço Reservado para Número de Slide 1">
            <a:extLst>
              <a:ext uri="{FF2B5EF4-FFF2-40B4-BE49-F238E27FC236}">
                <a16:creationId xmlns:a16="http://schemas.microsoft.com/office/drawing/2014/main" id="{61E2B250-19B4-FBAD-80BC-22176CF82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3050500" y="13112751"/>
            <a:ext cx="1118347" cy="457199"/>
          </a:xfrm>
        </p:spPr>
        <p:txBody>
          <a:bodyPr/>
          <a:lstStyle/>
          <a:p>
            <a:fld id="{C7575539-BFBE-477A-BDB6-9CA7B44D81A5}" type="slidenum">
              <a:rPr lang="en-US" smtClean="0">
                <a:solidFill>
                  <a:schemeClr val="bg1"/>
                </a:solidFill>
              </a:rPr>
              <a:t>12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Espaço Reservado para Rodapé 2">
            <a:extLst>
              <a:ext uri="{FF2B5EF4-FFF2-40B4-BE49-F238E27FC236}">
                <a16:creationId xmlns:a16="http://schemas.microsoft.com/office/drawing/2014/main" id="{B7C609D3-285B-803A-641B-7ED17DD8B4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15153" y="12976226"/>
            <a:ext cx="23801294" cy="730250"/>
          </a:xfrm>
        </p:spPr>
        <p:txBody>
          <a:bodyPr/>
          <a:lstStyle/>
          <a:p>
            <a:r>
              <a:rPr lang="pt-BR" sz="2800">
                <a:solidFill>
                  <a:schemeClr val="bg1"/>
                </a:solidFill>
                <a:latin typeface="Futura Bk BT" panose="020B0502020204020303" pitchFamily="34" charset="0"/>
              </a:rPr>
              <a:t>Prof. Fernando Tamberlini Alves | Programação Front-End I | Aula 04 – HTML e CSS</a:t>
            </a:r>
            <a:endParaRPr lang="en-US" sz="2800" dirty="0">
              <a:solidFill>
                <a:schemeClr val="bg1"/>
              </a:solidFill>
              <a:latin typeface="Futura Bk BT" panose="020B0502020204020303" pitchFamily="34" charset="0"/>
            </a:endParaRPr>
          </a:p>
        </p:txBody>
      </p:sp>
      <p:sp>
        <p:nvSpPr>
          <p:cNvPr id="12" name="TextBox 8">
            <a:extLst>
              <a:ext uri="{FF2B5EF4-FFF2-40B4-BE49-F238E27FC236}">
                <a16:creationId xmlns:a16="http://schemas.microsoft.com/office/drawing/2014/main" id="{0D4FF9F1-058B-2732-63A0-8F04326A3BCF}"/>
              </a:ext>
            </a:extLst>
          </p:cNvPr>
          <p:cNvSpPr txBox="1"/>
          <p:nvPr/>
        </p:nvSpPr>
        <p:spPr>
          <a:xfrm>
            <a:off x="1006413" y="2656963"/>
            <a:ext cx="212902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indent="-742950" algn="just">
              <a:buFont typeface="+mj-lt"/>
              <a:buAutoNum type="arabicPeriod"/>
            </a:pPr>
            <a:r>
              <a:rPr lang="pt-BR" sz="40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Estilo do body, card, </a:t>
            </a:r>
            <a:r>
              <a:rPr lang="pt-BR" sz="4000" dirty="0" err="1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card:hover</a:t>
            </a:r>
            <a:r>
              <a:rPr lang="pt-BR" sz="40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, .profile-</a:t>
            </a:r>
            <a:r>
              <a:rPr lang="pt-BR" sz="4000" dirty="0" err="1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image</a:t>
            </a:r>
            <a:r>
              <a:rPr lang="pt-BR" sz="40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pt-BR" sz="4000" dirty="0" err="1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profile-image:hover</a:t>
            </a:r>
            <a:r>
              <a:rPr lang="pt-BR" sz="40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pt-BR" sz="4000" dirty="0" err="1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img</a:t>
            </a:r>
            <a:r>
              <a:rPr lang="pt-BR" sz="40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 e  *</a:t>
            </a:r>
            <a:endParaRPr lang="pt-BR" sz="4400" dirty="0">
              <a:latin typeface="Futura Bk BT" panose="020B05020202040203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7" name="Imagem 6">
            <a:extLst>
              <a:ext uri="{FF2B5EF4-FFF2-40B4-BE49-F238E27FC236}">
                <a16:creationId xmlns:a16="http://schemas.microsoft.com/office/drawing/2014/main" id="{1568FE81-422E-A7A9-F08D-7F7FDBB162C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40648" y="3664426"/>
            <a:ext cx="9451351" cy="8684081"/>
          </a:xfrm>
          <a:prstGeom prst="rect">
            <a:avLst/>
          </a:prstGeom>
        </p:spPr>
      </p:pic>
      <p:pic>
        <p:nvPicPr>
          <p:cNvPr id="13" name="Imagem 12">
            <a:extLst>
              <a:ext uri="{FF2B5EF4-FFF2-40B4-BE49-F238E27FC236}">
                <a16:creationId xmlns:a16="http://schemas.microsoft.com/office/drawing/2014/main" id="{DE3C98E8-E8DA-75DC-664B-1F52D0B48D4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3959716" y="3664426"/>
            <a:ext cx="6627649" cy="69483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06274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D42E88-CFF1-E2DE-EE3F-B9F4B13CF1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85048037-1F92-8329-93CD-BCE8C2DE7FA1}"/>
              </a:ext>
            </a:extLst>
          </p:cNvPr>
          <p:cNvCxnSpPr>
            <a:cxnSpLocks/>
          </p:cNvCxnSpPr>
          <p:nvPr/>
        </p:nvCxnSpPr>
        <p:spPr>
          <a:xfrm>
            <a:off x="1006413" y="2248450"/>
            <a:ext cx="18039878" cy="0"/>
          </a:xfrm>
          <a:prstGeom prst="line">
            <a:avLst/>
          </a:prstGeom>
          <a:ln w="508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>
            <a:extLst>
              <a:ext uri="{FF2B5EF4-FFF2-40B4-BE49-F238E27FC236}">
                <a16:creationId xmlns:a16="http://schemas.microsoft.com/office/drawing/2014/main" id="{1AB913C4-50E8-22DE-C862-47051512DA41}"/>
              </a:ext>
            </a:extLst>
          </p:cNvPr>
          <p:cNvSpPr/>
          <p:nvPr/>
        </p:nvSpPr>
        <p:spPr>
          <a:xfrm flipH="1">
            <a:off x="-3" y="1419726"/>
            <a:ext cx="192507" cy="1528009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2C9398"/>
              </a:solidFill>
            </a:endParaRPr>
          </a:p>
        </p:txBody>
      </p:sp>
      <p:sp>
        <p:nvSpPr>
          <p:cNvPr id="11" name="TextBox 18">
            <a:extLst>
              <a:ext uri="{FF2B5EF4-FFF2-40B4-BE49-F238E27FC236}">
                <a16:creationId xmlns:a16="http://schemas.microsoft.com/office/drawing/2014/main" id="{763C6CC7-D8DC-D4FA-0EA0-2FFC75C65354}"/>
              </a:ext>
            </a:extLst>
          </p:cNvPr>
          <p:cNvSpPr txBox="1"/>
          <p:nvPr/>
        </p:nvSpPr>
        <p:spPr>
          <a:xfrm>
            <a:off x="1006413" y="809192"/>
            <a:ext cx="1708109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6600" b="1" spc="100" dirty="0">
                <a:latin typeface="Arial Black" panose="020B0A040201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Atividade Prática II</a:t>
            </a:r>
            <a:endParaRPr lang="en-US" sz="6600" b="1" spc="100" dirty="0">
              <a:latin typeface="Arial Black" panose="020B0A040201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2050" name="Picture 2" descr="Revistas Científicas do Instituto Federal de Educação, Ciência e Tecnologia  do Rio de Janeiro">
            <a:extLst>
              <a:ext uri="{FF2B5EF4-FFF2-40B4-BE49-F238E27FC236}">
                <a16:creationId xmlns:a16="http://schemas.microsoft.com/office/drawing/2014/main" id="{070ADD61-6E29-9F51-39C4-8B925390C33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50013" y="468941"/>
            <a:ext cx="4676775" cy="1343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6">
            <a:extLst>
              <a:ext uri="{FF2B5EF4-FFF2-40B4-BE49-F238E27FC236}">
                <a16:creationId xmlns:a16="http://schemas.microsoft.com/office/drawing/2014/main" id="{2746A6F6-9B95-7B02-EBBB-2E08E7E05423}"/>
              </a:ext>
            </a:extLst>
          </p:cNvPr>
          <p:cNvSpPr/>
          <p:nvPr/>
        </p:nvSpPr>
        <p:spPr>
          <a:xfrm>
            <a:off x="-22412" y="12973155"/>
            <a:ext cx="24406412" cy="736496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solidFill>
                <a:srgbClr val="2C8698"/>
              </a:solidFill>
              <a:latin typeface="Futura Bk BT" panose="020B0502020204020303" pitchFamily="34" charset="0"/>
            </a:endParaRPr>
          </a:p>
        </p:txBody>
      </p:sp>
      <p:sp>
        <p:nvSpPr>
          <p:cNvPr id="3" name="Espaço Reservado para Número de Slide 1">
            <a:extLst>
              <a:ext uri="{FF2B5EF4-FFF2-40B4-BE49-F238E27FC236}">
                <a16:creationId xmlns:a16="http://schemas.microsoft.com/office/drawing/2014/main" id="{115B1662-CFAE-AB75-8ACF-DCEBB68F4B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3050500" y="13112751"/>
            <a:ext cx="1118347" cy="457199"/>
          </a:xfrm>
        </p:spPr>
        <p:txBody>
          <a:bodyPr/>
          <a:lstStyle/>
          <a:p>
            <a:fld id="{C7575539-BFBE-477A-BDB6-9CA7B44D81A5}" type="slidenum">
              <a:rPr lang="en-US" smtClean="0">
                <a:solidFill>
                  <a:schemeClr val="bg1"/>
                </a:solidFill>
              </a:rPr>
              <a:t>13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Espaço Reservado para Rodapé 2">
            <a:extLst>
              <a:ext uri="{FF2B5EF4-FFF2-40B4-BE49-F238E27FC236}">
                <a16:creationId xmlns:a16="http://schemas.microsoft.com/office/drawing/2014/main" id="{58EDF072-A289-7BF7-3DBC-3BF3E2B28D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15153" y="12976226"/>
            <a:ext cx="23801294" cy="730250"/>
          </a:xfrm>
        </p:spPr>
        <p:txBody>
          <a:bodyPr/>
          <a:lstStyle/>
          <a:p>
            <a:r>
              <a:rPr lang="pt-BR" sz="2800">
                <a:solidFill>
                  <a:schemeClr val="bg1"/>
                </a:solidFill>
                <a:latin typeface="Futura Bk BT" panose="020B0502020204020303" pitchFamily="34" charset="0"/>
              </a:rPr>
              <a:t>Prof. Fernando Tamberlini Alves | Programação Front-End I | Aula 04 – HTML e CSS</a:t>
            </a:r>
            <a:endParaRPr lang="en-US" sz="2800" dirty="0">
              <a:solidFill>
                <a:schemeClr val="bg1"/>
              </a:solidFill>
              <a:latin typeface="Futura Bk BT" panose="020B0502020204020303" pitchFamily="34" charset="0"/>
            </a:endParaRPr>
          </a:p>
        </p:txBody>
      </p:sp>
      <p:sp>
        <p:nvSpPr>
          <p:cNvPr id="12" name="TextBox 8">
            <a:extLst>
              <a:ext uri="{FF2B5EF4-FFF2-40B4-BE49-F238E27FC236}">
                <a16:creationId xmlns:a16="http://schemas.microsoft.com/office/drawing/2014/main" id="{203C822D-2F98-572B-DCC0-16B7C98909CE}"/>
              </a:ext>
            </a:extLst>
          </p:cNvPr>
          <p:cNvSpPr txBox="1"/>
          <p:nvPr/>
        </p:nvSpPr>
        <p:spPr>
          <a:xfrm>
            <a:off x="1006413" y="2656963"/>
            <a:ext cx="212902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indent="-742950" algn="just">
              <a:buFont typeface="+mj-lt"/>
              <a:buAutoNum type="arabicPeriod"/>
            </a:pPr>
            <a:r>
              <a:rPr lang="pt-BR" sz="40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Estilo do card-</a:t>
            </a:r>
            <a:r>
              <a:rPr lang="pt-BR" sz="4000" dirty="0" err="1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title</a:t>
            </a:r>
            <a:r>
              <a:rPr lang="pt-BR" sz="40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pt-BR" sz="4000" dirty="0" err="1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card-title:hover</a:t>
            </a:r>
            <a:r>
              <a:rPr lang="pt-BR" sz="40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, card-</a:t>
            </a:r>
            <a:r>
              <a:rPr lang="pt-BR" sz="4000" dirty="0" err="1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description</a:t>
            </a:r>
            <a:r>
              <a:rPr lang="pt-BR" sz="40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, social-</a:t>
            </a:r>
            <a:r>
              <a:rPr lang="pt-BR" sz="4000" dirty="0" err="1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icons</a:t>
            </a:r>
            <a:r>
              <a:rPr lang="pt-BR" sz="40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pt-BR" sz="4000" dirty="0" err="1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icon</a:t>
            </a:r>
            <a:r>
              <a:rPr lang="pt-BR" sz="40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pt-BR" sz="4000" dirty="0" err="1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icon:hover</a:t>
            </a:r>
            <a:endParaRPr lang="pt-BR" sz="4400" dirty="0">
              <a:latin typeface="Futura Bk BT" panose="020B05020202040203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id="{FAE93005-940D-FC5E-5AB4-7FCD90CB2E9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67347" y="3529665"/>
            <a:ext cx="6959005" cy="9278674"/>
          </a:xfrm>
          <a:prstGeom prst="rect">
            <a:avLst/>
          </a:prstGeom>
        </p:spPr>
      </p:pic>
      <p:pic>
        <p:nvPicPr>
          <p:cNvPr id="9" name="Imagem 8">
            <a:extLst>
              <a:ext uri="{FF2B5EF4-FFF2-40B4-BE49-F238E27FC236}">
                <a16:creationId xmlns:a16="http://schemas.microsoft.com/office/drawing/2014/main" id="{85EA1FC0-982A-1F76-84D8-D4CD88F3720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2192000" y="4549377"/>
            <a:ext cx="6319445" cy="65096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11175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44F4F7-5E34-334C-6832-D5D3090654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A955C575-E40C-51C3-89AD-CAEF0EE0DF67}"/>
              </a:ext>
            </a:extLst>
          </p:cNvPr>
          <p:cNvCxnSpPr>
            <a:cxnSpLocks/>
          </p:cNvCxnSpPr>
          <p:nvPr/>
        </p:nvCxnSpPr>
        <p:spPr>
          <a:xfrm>
            <a:off x="1006413" y="2248450"/>
            <a:ext cx="18039878" cy="0"/>
          </a:xfrm>
          <a:prstGeom prst="line">
            <a:avLst/>
          </a:prstGeom>
          <a:ln w="508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>
            <a:extLst>
              <a:ext uri="{FF2B5EF4-FFF2-40B4-BE49-F238E27FC236}">
                <a16:creationId xmlns:a16="http://schemas.microsoft.com/office/drawing/2014/main" id="{ED668146-790C-8A97-1BCD-E5D7DE9BDEA8}"/>
              </a:ext>
            </a:extLst>
          </p:cNvPr>
          <p:cNvSpPr/>
          <p:nvPr/>
        </p:nvSpPr>
        <p:spPr>
          <a:xfrm flipH="1">
            <a:off x="-3" y="1419726"/>
            <a:ext cx="192507" cy="1528009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2C9398"/>
              </a:solidFill>
            </a:endParaRPr>
          </a:p>
        </p:txBody>
      </p:sp>
      <p:sp>
        <p:nvSpPr>
          <p:cNvPr id="11" name="TextBox 18">
            <a:extLst>
              <a:ext uri="{FF2B5EF4-FFF2-40B4-BE49-F238E27FC236}">
                <a16:creationId xmlns:a16="http://schemas.microsoft.com/office/drawing/2014/main" id="{85E094BA-2318-1F67-3536-720E6CCF6DB6}"/>
              </a:ext>
            </a:extLst>
          </p:cNvPr>
          <p:cNvSpPr txBox="1"/>
          <p:nvPr/>
        </p:nvSpPr>
        <p:spPr>
          <a:xfrm>
            <a:off x="1006413" y="809192"/>
            <a:ext cx="1708109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6600" b="1" spc="100" dirty="0">
                <a:latin typeface="Arial Black" panose="020B0A040201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Atividade Prática II</a:t>
            </a:r>
            <a:endParaRPr lang="en-US" sz="6600" b="1" spc="100" dirty="0">
              <a:latin typeface="Arial Black" panose="020B0A040201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2050" name="Picture 2" descr="Revistas Científicas do Instituto Federal de Educação, Ciência e Tecnologia  do Rio de Janeiro">
            <a:extLst>
              <a:ext uri="{FF2B5EF4-FFF2-40B4-BE49-F238E27FC236}">
                <a16:creationId xmlns:a16="http://schemas.microsoft.com/office/drawing/2014/main" id="{FF3E3C36-5B54-14B8-D87B-4893E771EA1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50013" y="468941"/>
            <a:ext cx="4676775" cy="1343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6">
            <a:extLst>
              <a:ext uri="{FF2B5EF4-FFF2-40B4-BE49-F238E27FC236}">
                <a16:creationId xmlns:a16="http://schemas.microsoft.com/office/drawing/2014/main" id="{05C85227-6DFA-1DED-AF56-B84130813CB3}"/>
              </a:ext>
            </a:extLst>
          </p:cNvPr>
          <p:cNvSpPr/>
          <p:nvPr/>
        </p:nvSpPr>
        <p:spPr>
          <a:xfrm>
            <a:off x="-22412" y="12973155"/>
            <a:ext cx="24406412" cy="736496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solidFill>
                <a:srgbClr val="2C8698"/>
              </a:solidFill>
              <a:latin typeface="Futura Bk BT" panose="020B0502020204020303" pitchFamily="34" charset="0"/>
            </a:endParaRPr>
          </a:p>
        </p:txBody>
      </p:sp>
      <p:sp>
        <p:nvSpPr>
          <p:cNvPr id="3" name="Espaço Reservado para Número de Slide 1">
            <a:extLst>
              <a:ext uri="{FF2B5EF4-FFF2-40B4-BE49-F238E27FC236}">
                <a16:creationId xmlns:a16="http://schemas.microsoft.com/office/drawing/2014/main" id="{D52284A0-B374-1232-20C4-0C1B32767A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3050500" y="13112751"/>
            <a:ext cx="1118347" cy="457199"/>
          </a:xfrm>
        </p:spPr>
        <p:txBody>
          <a:bodyPr/>
          <a:lstStyle/>
          <a:p>
            <a:fld id="{C7575539-BFBE-477A-BDB6-9CA7B44D81A5}" type="slidenum">
              <a:rPr lang="en-US" smtClean="0">
                <a:solidFill>
                  <a:schemeClr val="bg1"/>
                </a:solidFill>
              </a:rPr>
              <a:t>14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Espaço Reservado para Rodapé 2">
            <a:extLst>
              <a:ext uri="{FF2B5EF4-FFF2-40B4-BE49-F238E27FC236}">
                <a16:creationId xmlns:a16="http://schemas.microsoft.com/office/drawing/2014/main" id="{F625AF65-CA38-B71F-E7BA-1567354B07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15153" y="12976226"/>
            <a:ext cx="23801294" cy="730250"/>
          </a:xfrm>
        </p:spPr>
        <p:txBody>
          <a:bodyPr/>
          <a:lstStyle/>
          <a:p>
            <a:r>
              <a:rPr lang="pt-BR" sz="2800">
                <a:solidFill>
                  <a:schemeClr val="bg1"/>
                </a:solidFill>
                <a:latin typeface="Futura Bk BT" panose="020B0502020204020303" pitchFamily="34" charset="0"/>
              </a:rPr>
              <a:t>Prof. Fernando Tamberlini Alves | Programação Front-End I | Aula 04 – HTML e CSS</a:t>
            </a:r>
            <a:endParaRPr lang="en-US" sz="2800" dirty="0">
              <a:solidFill>
                <a:schemeClr val="bg1"/>
              </a:solidFill>
              <a:latin typeface="Futura Bk BT" panose="020B0502020204020303" pitchFamily="34" charset="0"/>
            </a:endParaRPr>
          </a:p>
        </p:txBody>
      </p:sp>
      <p:sp>
        <p:nvSpPr>
          <p:cNvPr id="12" name="TextBox 8">
            <a:extLst>
              <a:ext uri="{FF2B5EF4-FFF2-40B4-BE49-F238E27FC236}">
                <a16:creationId xmlns:a16="http://schemas.microsoft.com/office/drawing/2014/main" id="{A3581FFA-FD89-3114-AA13-B3D268289ED8}"/>
              </a:ext>
            </a:extLst>
          </p:cNvPr>
          <p:cNvSpPr txBox="1"/>
          <p:nvPr/>
        </p:nvSpPr>
        <p:spPr>
          <a:xfrm>
            <a:off x="1006413" y="2754751"/>
            <a:ext cx="2129028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40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Gradientes são transições suaves entre duas ou mais cores. Em vez de ter uma cor sólida, você cria um efeito onde uma cor se transforma gradualmente em outra. </a:t>
            </a:r>
          </a:p>
          <a:p>
            <a:pPr algn="just"/>
            <a:endParaRPr lang="pt-BR" sz="4000" dirty="0">
              <a:latin typeface="Futura Bk BT" panose="020B05020202040203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pt-BR" sz="40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Gradiente Linear - As cores mudam em uma linha reta </a:t>
            </a:r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id="{F02010E7-7BC5-2B17-3938-DA4FA508E40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98740" y="6492705"/>
            <a:ext cx="19078844" cy="51401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77374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13753A-BF0A-958D-E70D-0F33656265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256CE4E2-B7E9-A2EA-E680-DC19AAA0CA63}"/>
              </a:ext>
            </a:extLst>
          </p:cNvPr>
          <p:cNvCxnSpPr>
            <a:cxnSpLocks/>
          </p:cNvCxnSpPr>
          <p:nvPr/>
        </p:nvCxnSpPr>
        <p:spPr>
          <a:xfrm>
            <a:off x="1006413" y="2248450"/>
            <a:ext cx="18039878" cy="0"/>
          </a:xfrm>
          <a:prstGeom prst="line">
            <a:avLst/>
          </a:prstGeom>
          <a:ln w="508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>
            <a:extLst>
              <a:ext uri="{FF2B5EF4-FFF2-40B4-BE49-F238E27FC236}">
                <a16:creationId xmlns:a16="http://schemas.microsoft.com/office/drawing/2014/main" id="{147D1A72-4794-667C-CE96-6CA32EF8E42B}"/>
              </a:ext>
            </a:extLst>
          </p:cNvPr>
          <p:cNvSpPr/>
          <p:nvPr/>
        </p:nvSpPr>
        <p:spPr>
          <a:xfrm flipH="1">
            <a:off x="-3" y="1419726"/>
            <a:ext cx="192507" cy="1528009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2C9398"/>
              </a:solidFill>
            </a:endParaRPr>
          </a:p>
        </p:txBody>
      </p:sp>
      <p:sp>
        <p:nvSpPr>
          <p:cNvPr id="11" name="TextBox 18">
            <a:extLst>
              <a:ext uri="{FF2B5EF4-FFF2-40B4-BE49-F238E27FC236}">
                <a16:creationId xmlns:a16="http://schemas.microsoft.com/office/drawing/2014/main" id="{43E39209-E847-60D8-06A7-6AA7741594B6}"/>
              </a:ext>
            </a:extLst>
          </p:cNvPr>
          <p:cNvSpPr txBox="1"/>
          <p:nvPr/>
        </p:nvSpPr>
        <p:spPr>
          <a:xfrm>
            <a:off x="1006413" y="809192"/>
            <a:ext cx="1708109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6600" b="1" spc="100" dirty="0">
                <a:latin typeface="Arial Black" panose="020B0A040201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Atividade Prática II</a:t>
            </a:r>
            <a:endParaRPr lang="en-US" sz="6600" b="1" spc="100" dirty="0">
              <a:latin typeface="Arial Black" panose="020B0A040201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2050" name="Picture 2" descr="Revistas Científicas do Instituto Federal de Educação, Ciência e Tecnologia  do Rio de Janeiro">
            <a:extLst>
              <a:ext uri="{FF2B5EF4-FFF2-40B4-BE49-F238E27FC236}">
                <a16:creationId xmlns:a16="http://schemas.microsoft.com/office/drawing/2014/main" id="{6C70F424-D165-FA60-31FE-3E539363AAB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50013" y="468941"/>
            <a:ext cx="4676775" cy="1343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6">
            <a:extLst>
              <a:ext uri="{FF2B5EF4-FFF2-40B4-BE49-F238E27FC236}">
                <a16:creationId xmlns:a16="http://schemas.microsoft.com/office/drawing/2014/main" id="{F9913704-1A30-AAC2-C538-059FB06CEDB9}"/>
              </a:ext>
            </a:extLst>
          </p:cNvPr>
          <p:cNvSpPr/>
          <p:nvPr/>
        </p:nvSpPr>
        <p:spPr>
          <a:xfrm>
            <a:off x="-22412" y="12973155"/>
            <a:ext cx="24406412" cy="736496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solidFill>
                <a:srgbClr val="2C8698"/>
              </a:solidFill>
              <a:latin typeface="Futura Bk BT" panose="020B0502020204020303" pitchFamily="34" charset="0"/>
            </a:endParaRPr>
          </a:p>
        </p:txBody>
      </p:sp>
      <p:sp>
        <p:nvSpPr>
          <p:cNvPr id="3" name="Espaço Reservado para Número de Slide 1">
            <a:extLst>
              <a:ext uri="{FF2B5EF4-FFF2-40B4-BE49-F238E27FC236}">
                <a16:creationId xmlns:a16="http://schemas.microsoft.com/office/drawing/2014/main" id="{08843AD1-4F33-1B13-EC07-2981FE32EB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3050500" y="13112751"/>
            <a:ext cx="1118347" cy="457199"/>
          </a:xfrm>
        </p:spPr>
        <p:txBody>
          <a:bodyPr/>
          <a:lstStyle/>
          <a:p>
            <a:fld id="{C7575539-BFBE-477A-BDB6-9CA7B44D81A5}" type="slidenum">
              <a:rPr lang="en-US" smtClean="0">
                <a:solidFill>
                  <a:schemeClr val="bg1"/>
                </a:solidFill>
              </a:rPr>
              <a:t>15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Espaço Reservado para Rodapé 2">
            <a:extLst>
              <a:ext uri="{FF2B5EF4-FFF2-40B4-BE49-F238E27FC236}">
                <a16:creationId xmlns:a16="http://schemas.microsoft.com/office/drawing/2014/main" id="{9713775F-A4CA-AD35-EC0F-C9DE67CEC8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15153" y="12976226"/>
            <a:ext cx="23801294" cy="730250"/>
          </a:xfrm>
        </p:spPr>
        <p:txBody>
          <a:bodyPr/>
          <a:lstStyle/>
          <a:p>
            <a:r>
              <a:rPr lang="pt-BR" sz="2800">
                <a:solidFill>
                  <a:schemeClr val="bg1"/>
                </a:solidFill>
                <a:latin typeface="Futura Bk BT" panose="020B0502020204020303" pitchFamily="34" charset="0"/>
              </a:rPr>
              <a:t>Prof. Fernando Tamberlini Alves | Programação Front-End I | Aula 04 – HTML e CSS</a:t>
            </a:r>
            <a:endParaRPr lang="en-US" sz="2800" dirty="0">
              <a:solidFill>
                <a:schemeClr val="bg1"/>
              </a:solidFill>
              <a:latin typeface="Futura Bk BT" panose="020B0502020204020303" pitchFamily="34" charset="0"/>
            </a:endParaRPr>
          </a:p>
        </p:txBody>
      </p:sp>
      <p:sp>
        <p:nvSpPr>
          <p:cNvPr id="12" name="TextBox 8">
            <a:extLst>
              <a:ext uri="{FF2B5EF4-FFF2-40B4-BE49-F238E27FC236}">
                <a16:creationId xmlns:a16="http://schemas.microsoft.com/office/drawing/2014/main" id="{0BC67873-E96A-A98C-FE22-C4622A3EF0D6}"/>
              </a:ext>
            </a:extLst>
          </p:cNvPr>
          <p:cNvSpPr txBox="1"/>
          <p:nvPr/>
        </p:nvSpPr>
        <p:spPr>
          <a:xfrm>
            <a:off x="1006413" y="2754751"/>
            <a:ext cx="212902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pt-BR" sz="40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Gradiente Radial - As cores mudam em círculos ou elipses</a:t>
            </a:r>
            <a:endParaRPr lang="pt-BR" sz="4400" dirty="0">
              <a:latin typeface="Futura Bk BT" panose="020B05020202040203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7" name="Imagem 6">
            <a:extLst>
              <a:ext uri="{FF2B5EF4-FFF2-40B4-BE49-F238E27FC236}">
                <a16:creationId xmlns:a16="http://schemas.microsoft.com/office/drawing/2014/main" id="{58CD980A-C5D5-FF76-8F8D-CB6BDD8B28C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06926" y="4991678"/>
            <a:ext cx="20189767" cy="59695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70068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2A45B7-65DB-FCB6-260C-29AFE57446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4E22F616-7C9B-687C-BD75-57FB69BBC6E0}"/>
              </a:ext>
            </a:extLst>
          </p:cNvPr>
          <p:cNvCxnSpPr>
            <a:cxnSpLocks/>
          </p:cNvCxnSpPr>
          <p:nvPr/>
        </p:nvCxnSpPr>
        <p:spPr>
          <a:xfrm>
            <a:off x="1006413" y="2248450"/>
            <a:ext cx="18039878" cy="0"/>
          </a:xfrm>
          <a:prstGeom prst="line">
            <a:avLst/>
          </a:prstGeom>
          <a:ln w="508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>
            <a:extLst>
              <a:ext uri="{FF2B5EF4-FFF2-40B4-BE49-F238E27FC236}">
                <a16:creationId xmlns:a16="http://schemas.microsoft.com/office/drawing/2014/main" id="{6AA8FC3A-A5DC-44D9-DAB5-5C38B2660584}"/>
              </a:ext>
            </a:extLst>
          </p:cNvPr>
          <p:cNvSpPr/>
          <p:nvPr/>
        </p:nvSpPr>
        <p:spPr>
          <a:xfrm flipH="1">
            <a:off x="-3" y="1419726"/>
            <a:ext cx="192507" cy="1528009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2C9398"/>
              </a:solidFill>
            </a:endParaRPr>
          </a:p>
        </p:txBody>
      </p:sp>
      <p:sp>
        <p:nvSpPr>
          <p:cNvPr id="11" name="TextBox 18">
            <a:extLst>
              <a:ext uri="{FF2B5EF4-FFF2-40B4-BE49-F238E27FC236}">
                <a16:creationId xmlns:a16="http://schemas.microsoft.com/office/drawing/2014/main" id="{9D95EBC3-C9FE-D81E-762E-5993A10E36DD}"/>
              </a:ext>
            </a:extLst>
          </p:cNvPr>
          <p:cNvSpPr txBox="1"/>
          <p:nvPr/>
        </p:nvSpPr>
        <p:spPr>
          <a:xfrm>
            <a:off x="1006413" y="809192"/>
            <a:ext cx="1708109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6600" b="1" spc="100" dirty="0">
                <a:latin typeface="Arial Black" panose="020B0A040201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Atividade Prática II</a:t>
            </a:r>
            <a:endParaRPr lang="en-US" sz="6600" b="1" spc="100" dirty="0">
              <a:latin typeface="Arial Black" panose="020B0A040201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2050" name="Picture 2" descr="Revistas Científicas do Instituto Federal de Educação, Ciência e Tecnologia  do Rio de Janeiro">
            <a:extLst>
              <a:ext uri="{FF2B5EF4-FFF2-40B4-BE49-F238E27FC236}">
                <a16:creationId xmlns:a16="http://schemas.microsoft.com/office/drawing/2014/main" id="{CD384682-56D6-66D1-3C4D-92CDA8BC53A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50013" y="468941"/>
            <a:ext cx="4676775" cy="1343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6">
            <a:extLst>
              <a:ext uri="{FF2B5EF4-FFF2-40B4-BE49-F238E27FC236}">
                <a16:creationId xmlns:a16="http://schemas.microsoft.com/office/drawing/2014/main" id="{3DED9E1D-32F8-7FE6-ACED-DEFA524B3174}"/>
              </a:ext>
            </a:extLst>
          </p:cNvPr>
          <p:cNvSpPr/>
          <p:nvPr/>
        </p:nvSpPr>
        <p:spPr>
          <a:xfrm>
            <a:off x="-22412" y="12973155"/>
            <a:ext cx="24406412" cy="736496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solidFill>
                <a:srgbClr val="2C8698"/>
              </a:solidFill>
              <a:latin typeface="Futura Bk BT" panose="020B0502020204020303" pitchFamily="34" charset="0"/>
            </a:endParaRPr>
          </a:p>
        </p:txBody>
      </p:sp>
      <p:sp>
        <p:nvSpPr>
          <p:cNvPr id="3" name="Espaço Reservado para Número de Slide 1">
            <a:extLst>
              <a:ext uri="{FF2B5EF4-FFF2-40B4-BE49-F238E27FC236}">
                <a16:creationId xmlns:a16="http://schemas.microsoft.com/office/drawing/2014/main" id="{816D97F8-4D1A-9849-2726-1D6A3341B8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3050500" y="13112751"/>
            <a:ext cx="1118347" cy="457199"/>
          </a:xfrm>
        </p:spPr>
        <p:txBody>
          <a:bodyPr/>
          <a:lstStyle/>
          <a:p>
            <a:fld id="{C7575539-BFBE-477A-BDB6-9CA7B44D81A5}" type="slidenum">
              <a:rPr lang="en-US" smtClean="0">
                <a:solidFill>
                  <a:schemeClr val="bg1"/>
                </a:solidFill>
              </a:rPr>
              <a:t>16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Espaço Reservado para Rodapé 2">
            <a:extLst>
              <a:ext uri="{FF2B5EF4-FFF2-40B4-BE49-F238E27FC236}">
                <a16:creationId xmlns:a16="http://schemas.microsoft.com/office/drawing/2014/main" id="{5A2B1F3E-088E-A7D2-B96D-6844FDAD70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15153" y="12976226"/>
            <a:ext cx="23801294" cy="730250"/>
          </a:xfrm>
        </p:spPr>
        <p:txBody>
          <a:bodyPr/>
          <a:lstStyle/>
          <a:p>
            <a:r>
              <a:rPr lang="pt-BR" sz="2800">
                <a:solidFill>
                  <a:schemeClr val="bg1"/>
                </a:solidFill>
                <a:latin typeface="Futura Bk BT" panose="020B0502020204020303" pitchFamily="34" charset="0"/>
              </a:rPr>
              <a:t>Prof. Fernando Tamberlini Alves | Programação Front-End I | Aula 04 – HTML e CSS</a:t>
            </a:r>
            <a:endParaRPr lang="en-US" sz="2800" dirty="0">
              <a:solidFill>
                <a:schemeClr val="bg1"/>
              </a:solidFill>
              <a:latin typeface="Futura Bk BT" panose="020B0502020204020303" pitchFamily="34" charset="0"/>
            </a:endParaRPr>
          </a:p>
        </p:txBody>
      </p:sp>
      <p:sp>
        <p:nvSpPr>
          <p:cNvPr id="12" name="TextBox 8">
            <a:extLst>
              <a:ext uri="{FF2B5EF4-FFF2-40B4-BE49-F238E27FC236}">
                <a16:creationId xmlns:a16="http://schemas.microsoft.com/office/drawing/2014/main" id="{B8637736-BEA0-EBF2-5FDC-FF8B54F1037C}"/>
              </a:ext>
            </a:extLst>
          </p:cNvPr>
          <p:cNvSpPr txBox="1"/>
          <p:nvPr/>
        </p:nvSpPr>
        <p:spPr>
          <a:xfrm>
            <a:off x="1006413" y="2768812"/>
            <a:ext cx="21290280" cy="75405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44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A propriedade </a:t>
            </a:r>
            <a:r>
              <a:rPr lang="pt-BR" sz="4400" i="1" dirty="0" err="1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transition</a:t>
            </a:r>
            <a:r>
              <a:rPr lang="pt-BR" sz="44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 do CSS permite criar animações suaves quando uma propriedade CSS muda de valor.</a:t>
            </a:r>
          </a:p>
          <a:p>
            <a:pPr algn="just"/>
            <a:endParaRPr lang="pt-BR" sz="4400" dirty="0">
              <a:latin typeface="Futura Bk BT" panose="020B05020202040203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/>
            <a:endParaRPr lang="pt-BR" sz="4400" dirty="0">
              <a:latin typeface="Futura Bk BT" panose="020B05020202040203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1485900" lvl="1" indent="-571500" algn="just">
              <a:buFont typeface="Wingdings" panose="05000000000000000000" pitchFamily="2" charset="2"/>
              <a:buChar char="§"/>
            </a:pPr>
            <a:r>
              <a:rPr lang="pt-BR" sz="44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Propriedade: O que vai animar (background, </a:t>
            </a:r>
            <a:r>
              <a:rPr lang="pt-BR" sz="4400" dirty="0" err="1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transform</a:t>
            </a:r>
            <a:r>
              <a:rPr lang="pt-BR" sz="44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pt-BR" sz="4400" dirty="0" err="1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all</a:t>
            </a:r>
            <a:r>
              <a:rPr lang="pt-BR" sz="44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)</a:t>
            </a:r>
          </a:p>
          <a:p>
            <a:pPr marL="1485900" lvl="1" indent="-571500" algn="just">
              <a:buFont typeface="Wingdings" panose="05000000000000000000" pitchFamily="2" charset="2"/>
              <a:buChar char="§"/>
            </a:pPr>
            <a:r>
              <a:rPr lang="pt-BR" sz="44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Duração: Quanto tempo dura (0.3s, 500ms)</a:t>
            </a:r>
          </a:p>
          <a:p>
            <a:pPr marL="1485900" lvl="1" indent="-571500" algn="just">
              <a:buFont typeface="Wingdings" panose="05000000000000000000" pitchFamily="2" charset="2"/>
              <a:buChar char="§"/>
            </a:pPr>
            <a:r>
              <a:rPr lang="pt-BR" sz="44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Timing: Como acontece (</a:t>
            </a:r>
            <a:r>
              <a:rPr lang="pt-BR" sz="4400" dirty="0" err="1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ease</a:t>
            </a:r>
            <a:r>
              <a:rPr lang="pt-BR" sz="44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, linear) – opcional</a:t>
            </a:r>
          </a:p>
          <a:p>
            <a:pPr marL="1485900" lvl="1" indent="-571500" algn="just">
              <a:buFont typeface="Wingdings" panose="05000000000000000000" pitchFamily="2" charset="2"/>
              <a:buChar char="§"/>
            </a:pPr>
            <a:r>
              <a:rPr lang="pt-BR" sz="44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Delay: Atraso para começar (0.1s) – opcional</a:t>
            </a:r>
          </a:p>
          <a:p>
            <a:pPr algn="just"/>
            <a:endParaRPr lang="pt-BR" sz="4400" dirty="0">
              <a:latin typeface="Futura Bk BT" panose="020B05020202040203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1" algn="just"/>
            <a:r>
              <a:rPr lang="en-US" sz="4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transition: </a:t>
            </a:r>
            <a:r>
              <a:rPr lang="en-US" sz="44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propriedade</a:t>
            </a:r>
            <a:r>
              <a:rPr lang="en-US" sz="4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 </a:t>
            </a:r>
            <a:r>
              <a:rPr lang="en-US" sz="44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duração</a:t>
            </a:r>
            <a:r>
              <a:rPr lang="en-US" sz="4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 timing delay;</a:t>
            </a:r>
          </a:p>
          <a:p>
            <a:pPr lvl="1" algn="just"/>
            <a:r>
              <a:rPr lang="en-US" sz="4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transition: background 0.3s ease 0.1s;</a:t>
            </a:r>
            <a:endParaRPr lang="pt-BR" sz="4400" dirty="0">
              <a:latin typeface="Courier New" panose="02070309020205020404" pitchFamily="49" charset="0"/>
              <a:ea typeface="Tahoma" panose="020B0604030504040204" pitchFamily="34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14383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A9D931-6371-C9F5-642D-C6434CAAF2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098F44C5-8A61-8087-1A43-048E1FE9579F}"/>
              </a:ext>
            </a:extLst>
          </p:cNvPr>
          <p:cNvCxnSpPr>
            <a:cxnSpLocks/>
          </p:cNvCxnSpPr>
          <p:nvPr/>
        </p:nvCxnSpPr>
        <p:spPr>
          <a:xfrm>
            <a:off x="1006413" y="2248450"/>
            <a:ext cx="18039878" cy="0"/>
          </a:xfrm>
          <a:prstGeom prst="line">
            <a:avLst/>
          </a:prstGeom>
          <a:ln w="508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>
            <a:extLst>
              <a:ext uri="{FF2B5EF4-FFF2-40B4-BE49-F238E27FC236}">
                <a16:creationId xmlns:a16="http://schemas.microsoft.com/office/drawing/2014/main" id="{B7A728BB-2258-200B-38FC-254C2FD1D627}"/>
              </a:ext>
            </a:extLst>
          </p:cNvPr>
          <p:cNvSpPr/>
          <p:nvPr/>
        </p:nvSpPr>
        <p:spPr>
          <a:xfrm flipH="1">
            <a:off x="-3" y="1419726"/>
            <a:ext cx="192507" cy="1528009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2C9398"/>
              </a:solidFill>
            </a:endParaRPr>
          </a:p>
        </p:txBody>
      </p:sp>
      <p:sp>
        <p:nvSpPr>
          <p:cNvPr id="11" name="TextBox 18">
            <a:extLst>
              <a:ext uri="{FF2B5EF4-FFF2-40B4-BE49-F238E27FC236}">
                <a16:creationId xmlns:a16="http://schemas.microsoft.com/office/drawing/2014/main" id="{8E57153C-6A90-F29B-AF64-E06F1B80444D}"/>
              </a:ext>
            </a:extLst>
          </p:cNvPr>
          <p:cNvSpPr txBox="1"/>
          <p:nvPr/>
        </p:nvSpPr>
        <p:spPr>
          <a:xfrm>
            <a:off x="1006413" y="809192"/>
            <a:ext cx="1708109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6600" b="1" spc="100" dirty="0">
                <a:latin typeface="Arial Black" panose="020B0A040201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Atividade Prática II</a:t>
            </a:r>
            <a:endParaRPr lang="en-US" sz="6600" b="1" spc="100" dirty="0">
              <a:latin typeface="Arial Black" panose="020B0A040201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2050" name="Picture 2" descr="Revistas Científicas do Instituto Federal de Educação, Ciência e Tecnologia  do Rio de Janeiro">
            <a:extLst>
              <a:ext uri="{FF2B5EF4-FFF2-40B4-BE49-F238E27FC236}">
                <a16:creationId xmlns:a16="http://schemas.microsoft.com/office/drawing/2014/main" id="{F2B69A38-9C1D-A801-B4E3-2D3A6BFB6CF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50013" y="468941"/>
            <a:ext cx="4676775" cy="1343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6">
            <a:extLst>
              <a:ext uri="{FF2B5EF4-FFF2-40B4-BE49-F238E27FC236}">
                <a16:creationId xmlns:a16="http://schemas.microsoft.com/office/drawing/2014/main" id="{A9CB6B02-3333-69FA-4615-98DDD582C60C}"/>
              </a:ext>
            </a:extLst>
          </p:cNvPr>
          <p:cNvSpPr/>
          <p:nvPr/>
        </p:nvSpPr>
        <p:spPr>
          <a:xfrm>
            <a:off x="-22412" y="12973155"/>
            <a:ext cx="24406412" cy="736496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solidFill>
                <a:srgbClr val="2C8698"/>
              </a:solidFill>
              <a:latin typeface="Futura Bk BT" panose="020B0502020204020303" pitchFamily="34" charset="0"/>
            </a:endParaRPr>
          </a:p>
        </p:txBody>
      </p:sp>
      <p:sp>
        <p:nvSpPr>
          <p:cNvPr id="3" name="Espaço Reservado para Número de Slide 1">
            <a:extLst>
              <a:ext uri="{FF2B5EF4-FFF2-40B4-BE49-F238E27FC236}">
                <a16:creationId xmlns:a16="http://schemas.microsoft.com/office/drawing/2014/main" id="{D8923C6D-65BE-7F79-CA55-405D4B52F1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3050500" y="13112751"/>
            <a:ext cx="1118347" cy="457199"/>
          </a:xfrm>
        </p:spPr>
        <p:txBody>
          <a:bodyPr/>
          <a:lstStyle/>
          <a:p>
            <a:fld id="{C7575539-BFBE-477A-BDB6-9CA7B44D81A5}" type="slidenum">
              <a:rPr lang="en-US" smtClean="0">
                <a:solidFill>
                  <a:schemeClr val="bg1"/>
                </a:solidFill>
              </a:rPr>
              <a:t>17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Espaço Reservado para Rodapé 2">
            <a:extLst>
              <a:ext uri="{FF2B5EF4-FFF2-40B4-BE49-F238E27FC236}">
                <a16:creationId xmlns:a16="http://schemas.microsoft.com/office/drawing/2014/main" id="{834791AB-4F2A-E296-C82F-CA12DFB9CF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15153" y="12976226"/>
            <a:ext cx="23801294" cy="730250"/>
          </a:xfrm>
        </p:spPr>
        <p:txBody>
          <a:bodyPr/>
          <a:lstStyle/>
          <a:p>
            <a:r>
              <a:rPr lang="pt-BR" sz="2800">
                <a:solidFill>
                  <a:schemeClr val="bg1"/>
                </a:solidFill>
                <a:latin typeface="Futura Bk BT" panose="020B0502020204020303" pitchFamily="34" charset="0"/>
              </a:rPr>
              <a:t>Prof. Fernando Tamberlini Alves | Programação Front-End I | Aula 04 – HTML e CSS</a:t>
            </a:r>
            <a:endParaRPr lang="en-US" sz="2800" dirty="0">
              <a:solidFill>
                <a:schemeClr val="bg1"/>
              </a:solidFill>
              <a:latin typeface="Futura Bk BT" panose="020B0502020204020303" pitchFamily="34" charset="0"/>
            </a:endParaRPr>
          </a:p>
        </p:txBody>
      </p:sp>
      <p:sp>
        <p:nvSpPr>
          <p:cNvPr id="12" name="TextBox 8">
            <a:extLst>
              <a:ext uri="{FF2B5EF4-FFF2-40B4-BE49-F238E27FC236}">
                <a16:creationId xmlns:a16="http://schemas.microsoft.com/office/drawing/2014/main" id="{28981BAA-B486-3490-6CAE-AD72DF9EABDE}"/>
              </a:ext>
            </a:extLst>
          </p:cNvPr>
          <p:cNvSpPr txBox="1"/>
          <p:nvPr/>
        </p:nvSpPr>
        <p:spPr>
          <a:xfrm>
            <a:off x="1006413" y="2768812"/>
            <a:ext cx="21290280" cy="75405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44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A propriedade </a:t>
            </a:r>
            <a:r>
              <a:rPr lang="pt-BR" sz="4400" i="1" dirty="0" err="1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transform</a:t>
            </a:r>
            <a:r>
              <a:rPr lang="pt-BR" sz="44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 do CSS permite modificar a aparência e posição de um elemento sem afetar o layout da página. </a:t>
            </a:r>
            <a:r>
              <a:rPr lang="pt-BR" sz="4400" i="1" dirty="0" err="1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Transform</a:t>
            </a:r>
            <a:r>
              <a:rPr lang="pt-BR" sz="44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 "transforma" o elemento visualmente - move, gira, redimensiona ou distorce - mas não ocupa espaço extra no layout.</a:t>
            </a:r>
          </a:p>
          <a:p>
            <a:pPr algn="just"/>
            <a:endParaRPr lang="pt-BR" sz="4400" dirty="0">
              <a:latin typeface="Futura Bk BT" panose="020B05020202040203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1" algn="just"/>
            <a:r>
              <a:rPr lang="pt-BR" sz="44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transform</a:t>
            </a:r>
            <a:r>
              <a:rPr lang="pt-BR" sz="4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: </a:t>
            </a:r>
            <a:r>
              <a:rPr lang="pt-BR" sz="44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rotate</a:t>
            </a:r>
            <a:r>
              <a:rPr lang="pt-BR" sz="4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(45deg); </a:t>
            </a:r>
          </a:p>
          <a:p>
            <a:pPr lvl="1" algn="just"/>
            <a:r>
              <a:rPr lang="pt-BR" sz="44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transform</a:t>
            </a:r>
            <a:r>
              <a:rPr lang="pt-BR" sz="4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: </a:t>
            </a:r>
            <a:r>
              <a:rPr lang="pt-BR" sz="44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rotate</a:t>
            </a:r>
            <a:r>
              <a:rPr lang="pt-BR" sz="4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(-90deg);</a:t>
            </a:r>
          </a:p>
          <a:p>
            <a:pPr lvl="1" algn="just"/>
            <a:endParaRPr lang="pt-BR" sz="4400" dirty="0">
              <a:latin typeface="Courier New" panose="02070309020205020404" pitchFamily="49" charset="0"/>
              <a:ea typeface="Tahoma" panose="020B0604030504040204" pitchFamily="34" charset="0"/>
              <a:cs typeface="Courier New" panose="02070309020205020404" pitchFamily="49" charset="0"/>
            </a:endParaRPr>
          </a:p>
          <a:p>
            <a:pPr lvl="1" algn="just"/>
            <a:r>
              <a:rPr lang="pt-BR" sz="44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transform</a:t>
            </a:r>
            <a:r>
              <a:rPr lang="pt-BR" sz="4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: </a:t>
            </a:r>
            <a:r>
              <a:rPr lang="pt-BR" sz="44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scale</a:t>
            </a:r>
            <a:r>
              <a:rPr lang="pt-BR" sz="4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(1.5);      /* Aumenta 50% */</a:t>
            </a:r>
          </a:p>
          <a:p>
            <a:pPr lvl="1" algn="just"/>
            <a:r>
              <a:rPr lang="pt-BR" sz="44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transform</a:t>
            </a:r>
            <a:r>
              <a:rPr lang="pt-BR" sz="4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: </a:t>
            </a:r>
            <a:r>
              <a:rPr lang="pt-BR" sz="44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scale</a:t>
            </a:r>
            <a:r>
              <a:rPr lang="pt-BR" sz="4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(0.8);      /* Diminui para 80% */</a:t>
            </a:r>
          </a:p>
          <a:p>
            <a:pPr lvl="1" algn="just"/>
            <a:r>
              <a:rPr lang="pt-BR" sz="44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transform</a:t>
            </a:r>
            <a:r>
              <a:rPr lang="pt-BR" sz="4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: </a:t>
            </a:r>
            <a:r>
              <a:rPr lang="pt-BR" sz="44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scale</a:t>
            </a:r>
            <a:r>
              <a:rPr lang="pt-BR" sz="4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(2, 0.5);   /* Largura 2x, altura 50% */</a:t>
            </a:r>
          </a:p>
        </p:txBody>
      </p:sp>
    </p:spTree>
    <p:extLst>
      <p:ext uri="{BB962C8B-B14F-4D97-AF65-F5344CB8AC3E}">
        <p14:creationId xmlns:p14="http://schemas.microsoft.com/office/powerpoint/2010/main" val="8855235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1EDD7E-B576-B78B-00CE-6A336CA99E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0822847D-560C-C56F-DC59-EEAF5B757442}"/>
              </a:ext>
            </a:extLst>
          </p:cNvPr>
          <p:cNvCxnSpPr>
            <a:cxnSpLocks/>
          </p:cNvCxnSpPr>
          <p:nvPr/>
        </p:nvCxnSpPr>
        <p:spPr>
          <a:xfrm>
            <a:off x="1006413" y="2248450"/>
            <a:ext cx="18039878" cy="0"/>
          </a:xfrm>
          <a:prstGeom prst="line">
            <a:avLst/>
          </a:prstGeom>
          <a:ln w="508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>
            <a:extLst>
              <a:ext uri="{FF2B5EF4-FFF2-40B4-BE49-F238E27FC236}">
                <a16:creationId xmlns:a16="http://schemas.microsoft.com/office/drawing/2014/main" id="{E3A7D3FA-35EA-A297-9F3F-9623F93FD311}"/>
              </a:ext>
            </a:extLst>
          </p:cNvPr>
          <p:cNvSpPr/>
          <p:nvPr/>
        </p:nvSpPr>
        <p:spPr>
          <a:xfrm flipH="1">
            <a:off x="-3" y="1419726"/>
            <a:ext cx="192507" cy="1528009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2C9398"/>
              </a:solidFill>
            </a:endParaRPr>
          </a:p>
        </p:txBody>
      </p:sp>
      <p:sp>
        <p:nvSpPr>
          <p:cNvPr id="11" name="TextBox 18">
            <a:extLst>
              <a:ext uri="{FF2B5EF4-FFF2-40B4-BE49-F238E27FC236}">
                <a16:creationId xmlns:a16="http://schemas.microsoft.com/office/drawing/2014/main" id="{FEACDD30-7E00-0AD4-E499-73ADE89EA2CC}"/>
              </a:ext>
            </a:extLst>
          </p:cNvPr>
          <p:cNvSpPr txBox="1"/>
          <p:nvPr/>
        </p:nvSpPr>
        <p:spPr>
          <a:xfrm>
            <a:off x="1006413" y="809192"/>
            <a:ext cx="1708109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6600" b="1" spc="100" dirty="0">
                <a:latin typeface="Arial Black" panose="020B0A040201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Atividade Prática II</a:t>
            </a:r>
            <a:endParaRPr lang="en-US" sz="6600" b="1" spc="100" dirty="0">
              <a:latin typeface="Arial Black" panose="020B0A040201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2050" name="Picture 2" descr="Revistas Científicas do Instituto Federal de Educação, Ciência e Tecnologia  do Rio de Janeiro">
            <a:extLst>
              <a:ext uri="{FF2B5EF4-FFF2-40B4-BE49-F238E27FC236}">
                <a16:creationId xmlns:a16="http://schemas.microsoft.com/office/drawing/2014/main" id="{1B2A3B79-B624-A5FC-7B54-1C04974A4B2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50013" y="468941"/>
            <a:ext cx="4676775" cy="1343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6">
            <a:extLst>
              <a:ext uri="{FF2B5EF4-FFF2-40B4-BE49-F238E27FC236}">
                <a16:creationId xmlns:a16="http://schemas.microsoft.com/office/drawing/2014/main" id="{86ECDCDF-3743-6BAC-46EE-C7A66A252148}"/>
              </a:ext>
            </a:extLst>
          </p:cNvPr>
          <p:cNvSpPr/>
          <p:nvPr/>
        </p:nvSpPr>
        <p:spPr>
          <a:xfrm>
            <a:off x="-22412" y="12973155"/>
            <a:ext cx="24406412" cy="736496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solidFill>
                <a:srgbClr val="2C8698"/>
              </a:solidFill>
              <a:latin typeface="Futura Bk BT" panose="020B0502020204020303" pitchFamily="34" charset="0"/>
            </a:endParaRPr>
          </a:p>
        </p:txBody>
      </p:sp>
      <p:sp>
        <p:nvSpPr>
          <p:cNvPr id="3" name="Espaço Reservado para Número de Slide 1">
            <a:extLst>
              <a:ext uri="{FF2B5EF4-FFF2-40B4-BE49-F238E27FC236}">
                <a16:creationId xmlns:a16="http://schemas.microsoft.com/office/drawing/2014/main" id="{F997C0A9-4C4D-D113-8AB8-6DD5C9353D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3050500" y="13112751"/>
            <a:ext cx="1118347" cy="457199"/>
          </a:xfrm>
        </p:spPr>
        <p:txBody>
          <a:bodyPr/>
          <a:lstStyle/>
          <a:p>
            <a:fld id="{C7575539-BFBE-477A-BDB6-9CA7B44D81A5}" type="slidenum">
              <a:rPr lang="en-US" smtClean="0">
                <a:solidFill>
                  <a:schemeClr val="bg1"/>
                </a:solidFill>
              </a:rPr>
              <a:t>18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Espaço Reservado para Rodapé 2">
            <a:extLst>
              <a:ext uri="{FF2B5EF4-FFF2-40B4-BE49-F238E27FC236}">
                <a16:creationId xmlns:a16="http://schemas.microsoft.com/office/drawing/2014/main" id="{F0D0DDC2-8966-9E81-3CB4-7560FCA3E5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15153" y="12976226"/>
            <a:ext cx="23801294" cy="730250"/>
          </a:xfrm>
        </p:spPr>
        <p:txBody>
          <a:bodyPr/>
          <a:lstStyle/>
          <a:p>
            <a:r>
              <a:rPr lang="pt-BR" sz="2800">
                <a:solidFill>
                  <a:schemeClr val="bg1"/>
                </a:solidFill>
                <a:latin typeface="Futura Bk BT" panose="020B0502020204020303" pitchFamily="34" charset="0"/>
              </a:rPr>
              <a:t>Prof. Fernando Tamberlini Alves | Programação Front-End I | Aula 04 – HTML e CSS</a:t>
            </a:r>
            <a:endParaRPr lang="en-US" sz="2800" dirty="0">
              <a:solidFill>
                <a:schemeClr val="bg1"/>
              </a:solidFill>
              <a:latin typeface="Futura Bk BT" panose="020B0502020204020303" pitchFamily="34" charset="0"/>
            </a:endParaRPr>
          </a:p>
        </p:txBody>
      </p:sp>
      <p:sp>
        <p:nvSpPr>
          <p:cNvPr id="12" name="TextBox 8">
            <a:extLst>
              <a:ext uri="{FF2B5EF4-FFF2-40B4-BE49-F238E27FC236}">
                <a16:creationId xmlns:a16="http://schemas.microsoft.com/office/drawing/2014/main" id="{F00EE0BB-03F3-A82F-34AF-2EE610D5333A}"/>
              </a:ext>
            </a:extLst>
          </p:cNvPr>
          <p:cNvSpPr txBox="1"/>
          <p:nvPr/>
        </p:nvSpPr>
        <p:spPr>
          <a:xfrm>
            <a:off x="1006412" y="2768812"/>
            <a:ext cx="22820375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pt-BR" sz="4400" dirty="0">
              <a:latin typeface="Futura Bk BT" panose="020B05020202040203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1"/>
            <a:r>
              <a:rPr lang="pt-BR" sz="44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transform</a:t>
            </a:r>
            <a:r>
              <a:rPr lang="pt-BR" sz="4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: </a:t>
            </a:r>
            <a:r>
              <a:rPr lang="pt-BR" sz="44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translateX</a:t>
            </a:r>
            <a:r>
              <a:rPr lang="pt-BR" sz="4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(50px);      /* Move 50px para direita */</a:t>
            </a:r>
          </a:p>
          <a:p>
            <a:pPr lvl="1"/>
            <a:r>
              <a:rPr lang="pt-BR" sz="44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transform</a:t>
            </a:r>
            <a:r>
              <a:rPr lang="pt-BR" sz="4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: </a:t>
            </a:r>
            <a:r>
              <a:rPr lang="pt-BR" sz="44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translateY</a:t>
            </a:r>
            <a:r>
              <a:rPr lang="pt-BR" sz="4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(-20px);     /* Move 20px para cima */</a:t>
            </a:r>
          </a:p>
          <a:p>
            <a:pPr lvl="1"/>
            <a:r>
              <a:rPr lang="pt-BR" sz="44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transform</a:t>
            </a:r>
            <a:r>
              <a:rPr lang="pt-BR" sz="4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: </a:t>
            </a:r>
            <a:r>
              <a:rPr lang="pt-BR" sz="44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translate</a:t>
            </a:r>
            <a:r>
              <a:rPr lang="pt-BR" sz="4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(30px, 40px); /* Move X e Y */</a:t>
            </a:r>
          </a:p>
          <a:p>
            <a:pPr lvl="1"/>
            <a:endParaRPr lang="pt-BR" sz="4400" dirty="0">
              <a:latin typeface="Courier New" panose="02070309020205020404" pitchFamily="49" charset="0"/>
              <a:ea typeface="Tahoma" panose="020B0604030504040204" pitchFamily="34" charset="0"/>
              <a:cs typeface="Courier New" panose="02070309020205020404" pitchFamily="49" charset="0"/>
            </a:endParaRPr>
          </a:p>
          <a:p>
            <a:pPr lvl="1"/>
            <a:r>
              <a:rPr lang="pt-BR" sz="44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transform</a:t>
            </a:r>
            <a:r>
              <a:rPr lang="pt-BR" sz="4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: </a:t>
            </a:r>
            <a:r>
              <a:rPr lang="pt-BR" sz="44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skewX</a:t>
            </a:r>
            <a:r>
              <a:rPr lang="pt-BR" sz="4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(20deg);       /* Inclina horizontalmente */</a:t>
            </a:r>
          </a:p>
          <a:p>
            <a:pPr lvl="1"/>
            <a:r>
              <a:rPr lang="pt-BR" sz="44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transform</a:t>
            </a:r>
            <a:r>
              <a:rPr lang="pt-BR" sz="4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: </a:t>
            </a:r>
            <a:r>
              <a:rPr lang="pt-BR" sz="44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skewY</a:t>
            </a:r>
            <a:r>
              <a:rPr lang="pt-BR" sz="4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(15deg);       /* Inclina verticalmente */</a:t>
            </a:r>
          </a:p>
          <a:p>
            <a:pPr lvl="1"/>
            <a:endParaRPr lang="pt-BR" sz="4400" dirty="0">
              <a:latin typeface="Courier New" panose="02070309020205020404" pitchFamily="49" charset="0"/>
              <a:ea typeface="Tahoma" panose="020B0604030504040204" pitchFamily="34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3871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" name="Straight Connector 19"/>
          <p:cNvCxnSpPr>
            <a:cxnSpLocks/>
          </p:cNvCxnSpPr>
          <p:nvPr/>
        </p:nvCxnSpPr>
        <p:spPr>
          <a:xfrm>
            <a:off x="1006413" y="2248450"/>
            <a:ext cx="18039878" cy="0"/>
          </a:xfrm>
          <a:prstGeom prst="line">
            <a:avLst/>
          </a:prstGeom>
          <a:ln w="508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 flipH="1">
            <a:off x="-3" y="1419726"/>
            <a:ext cx="192507" cy="1528009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2C9398"/>
              </a:solidFill>
            </a:endParaRPr>
          </a:p>
        </p:txBody>
      </p:sp>
      <p:sp>
        <p:nvSpPr>
          <p:cNvPr id="11" name="TextBox 18">
            <a:extLst>
              <a:ext uri="{FF2B5EF4-FFF2-40B4-BE49-F238E27FC236}">
                <a16:creationId xmlns:a16="http://schemas.microsoft.com/office/drawing/2014/main" id="{9560AA70-139C-4738-896D-421A126AD600}"/>
              </a:ext>
            </a:extLst>
          </p:cNvPr>
          <p:cNvSpPr txBox="1"/>
          <p:nvPr/>
        </p:nvSpPr>
        <p:spPr>
          <a:xfrm>
            <a:off x="1006413" y="809192"/>
            <a:ext cx="1708109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8000" b="1" spc="100" dirty="0">
                <a:latin typeface="Arial Black" panose="020B0A040201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Dúvidas?</a:t>
            </a:r>
            <a:endParaRPr lang="en-US" sz="8000" b="1" spc="100" dirty="0">
              <a:latin typeface="Arial Black" panose="020B0A040201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2050" name="Picture 2" descr="Revistas Científicas do Instituto Federal de Educação, Ciência e Tecnologia  do Rio de Janeiro">
            <a:extLst>
              <a:ext uri="{FF2B5EF4-FFF2-40B4-BE49-F238E27FC236}">
                <a16:creationId xmlns:a16="http://schemas.microsoft.com/office/drawing/2014/main" id="{E29FDD59-64FE-484F-8B59-797967A45D0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50013" y="468941"/>
            <a:ext cx="4676775" cy="1343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CaixaDeTexto 11">
            <a:extLst>
              <a:ext uri="{FF2B5EF4-FFF2-40B4-BE49-F238E27FC236}">
                <a16:creationId xmlns:a16="http://schemas.microsoft.com/office/drawing/2014/main" id="{AEEEC7F3-07C6-4494-9397-7CFE86310FAA}"/>
              </a:ext>
            </a:extLst>
          </p:cNvPr>
          <p:cNvSpPr txBox="1"/>
          <p:nvPr/>
        </p:nvSpPr>
        <p:spPr>
          <a:xfrm>
            <a:off x="16490449" y="9902442"/>
            <a:ext cx="653079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4800" b="1" spc="1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ftamberlini.dev.br</a:t>
            </a:r>
          </a:p>
        </p:txBody>
      </p:sp>
      <p:sp>
        <p:nvSpPr>
          <p:cNvPr id="19" name="Oval 23">
            <a:extLst>
              <a:ext uri="{FF2B5EF4-FFF2-40B4-BE49-F238E27FC236}">
                <a16:creationId xmlns:a16="http://schemas.microsoft.com/office/drawing/2014/main" id="{569F469D-9E7B-4CC9-BB42-BFF5A07F398D}"/>
              </a:ext>
            </a:extLst>
          </p:cNvPr>
          <p:cNvSpPr/>
          <p:nvPr/>
        </p:nvSpPr>
        <p:spPr>
          <a:xfrm>
            <a:off x="2558138" y="9738818"/>
            <a:ext cx="1208312" cy="1208312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Futura Bk BT" panose="020B0502020204020303" pitchFamily="34" charset="0"/>
              </a:rPr>
              <a:t>c</a:t>
            </a:r>
          </a:p>
        </p:txBody>
      </p:sp>
      <p:pic>
        <p:nvPicPr>
          <p:cNvPr id="21" name="Picture 7">
            <a:extLst>
              <a:ext uri="{FF2B5EF4-FFF2-40B4-BE49-F238E27FC236}">
                <a16:creationId xmlns:a16="http://schemas.microsoft.com/office/drawing/2014/main" id="{1CADB059-CB2C-4F03-9DF1-47ACC6C2109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68159" y="10073740"/>
            <a:ext cx="619616" cy="488403"/>
          </a:xfrm>
          <a:prstGeom prst="rect">
            <a:avLst/>
          </a:prstGeom>
        </p:spPr>
      </p:pic>
      <p:cxnSp>
        <p:nvCxnSpPr>
          <p:cNvPr id="22" name="Straight Connector 19">
            <a:extLst>
              <a:ext uri="{FF2B5EF4-FFF2-40B4-BE49-F238E27FC236}">
                <a16:creationId xmlns:a16="http://schemas.microsoft.com/office/drawing/2014/main" id="{93690DE0-50B8-4BE0-AA64-703AFE5673D4}"/>
              </a:ext>
            </a:extLst>
          </p:cNvPr>
          <p:cNvCxnSpPr/>
          <p:nvPr/>
        </p:nvCxnSpPr>
        <p:spPr>
          <a:xfrm>
            <a:off x="8493383" y="5611040"/>
            <a:ext cx="6200078" cy="0"/>
          </a:xfrm>
          <a:prstGeom prst="line">
            <a:avLst/>
          </a:prstGeom>
          <a:ln w="508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Oval 53">
            <a:extLst>
              <a:ext uri="{FF2B5EF4-FFF2-40B4-BE49-F238E27FC236}">
                <a16:creationId xmlns:a16="http://schemas.microsoft.com/office/drawing/2014/main" id="{974C2307-0890-4583-9336-B28B75533561}"/>
              </a:ext>
            </a:extLst>
          </p:cNvPr>
          <p:cNvSpPr/>
          <p:nvPr/>
        </p:nvSpPr>
        <p:spPr>
          <a:xfrm>
            <a:off x="10619924" y="3168789"/>
            <a:ext cx="1990539" cy="1990539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>
              <a:solidFill>
                <a:schemeClr val="tx1">
                  <a:lumMod val="85000"/>
                  <a:lumOff val="15000"/>
                </a:schemeClr>
              </a:solidFill>
              <a:latin typeface="Futura Bk BT" panose="020B0502020204020303" pitchFamily="34" charset="0"/>
            </a:endParaRPr>
          </a:p>
        </p:txBody>
      </p:sp>
      <p:sp>
        <p:nvSpPr>
          <p:cNvPr id="26" name="TextBox 76">
            <a:extLst>
              <a:ext uri="{FF2B5EF4-FFF2-40B4-BE49-F238E27FC236}">
                <a16:creationId xmlns:a16="http://schemas.microsoft.com/office/drawing/2014/main" id="{98825F93-5DA9-4B52-BB44-5A405A6BE94C}"/>
              </a:ext>
            </a:extLst>
          </p:cNvPr>
          <p:cNvSpPr txBox="1"/>
          <p:nvPr/>
        </p:nvSpPr>
        <p:spPr>
          <a:xfrm>
            <a:off x="6883810" y="5505332"/>
            <a:ext cx="986114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0" b="1" spc="1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Dúvidas?</a:t>
            </a:r>
            <a:endParaRPr lang="en-US" sz="8000" b="1" spc="100" dirty="0">
              <a:latin typeface="Futura Bk BT" panose="020B05020202040203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27" name="Picture 9">
            <a:extLst>
              <a:ext uri="{FF2B5EF4-FFF2-40B4-BE49-F238E27FC236}">
                <a16:creationId xmlns:a16="http://schemas.microsoft.com/office/drawing/2014/main" id="{73E7AF21-932B-4F00-B35D-BD19C8485F3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069568" y="3697183"/>
            <a:ext cx="1091250" cy="933750"/>
          </a:xfrm>
          <a:prstGeom prst="rect">
            <a:avLst/>
          </a:prstGeom>
          <a:solidFill>
            <a:schemeClr val="tx1"/>
          </a:solidFill>
        </p:spPr>
      </p:pic>
      <p:sp>
        <p:nvSpPr>
          <p:cNvPr id="28" name="CaixaDeTexto 27">
            <a:extLst>
              <a:ext uri="{FF2B5EF4-FFF2-40B4-BE49-F238E27FC236}">
                <a16:creationId xmlns:a16="http://schemas.microsoft.com/office/drawing/2014/main" id="{4C713A6C-2247-4E2D-AB31-4B73F9403364}"/>
              </a:ext>
            </a:extLst>
          </p:cNvPr>
          <p:cNvSpPr txBox="1"/>
          <p:nvPr/>
        </p:nvSpPr>
        <p:spPr>
          <a:xfrm>
            <a:off x="3891007" y="9927475"/>
            <a:ext cx="871945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4800" b="1" spc="1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fernando.alves@ifrj.edu.br</a:t>
            </a:r>
          </a:p>
        </p:txBody>
      </p:sp>
      <p:pic>
        <p:nvPicPr>
          <p:cNvPr id="6146" name="Picture 2" descr="Resultado de imagem para icon web">
            <a:extLst>
              <a:ext uri="{FF2B5EF4-FFF2-40B4-BE49-F238E27FC236}">
                <a16:creationId xmlns:a16="http://schemas.microsoft.com/office/drawing/2014/main" id="{A276F8A5-E7E6-47E1-BD62-CB9297095B0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10681" y="9738818"/>
            <a:ext cx="1228725" cy="1228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6">
            <a:extLst>
              <a:ext uri="{FF2B5EF4-FFF2-40B4-BE49-F238E27FC236}">
                <a16:creationId xmlns:a16="http://schemas.microsoft.com/office/drawing/2014/main" id="{DD621C17-B47D-DB0C-7B1E-D95CD11136F1}"/>
              </a:ext>
            </a:extLst>
          </p:cNvPr>
          <p:cNvSpPr/>
          <p:nvPr/>
        </p:nvSpPr>
        <p:spPr>
          <a:xfrm>
            <a:off x="-22412" y="12973155"/>
            <a:ext cx="24406412" cy="736496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solidFill>
                <a:srgbClr val="2C8698"/>
              </a:solidFill>
              <a:latin typeface="Futura Bk BT" panose="020B0502020204020303" pitchFamily="34" charset="0"/>
            </a:endParaRPr>
          </a:p>
        </p:txBody>
      </p:sp>
      <p:sp>
        <p:nvSpPr>
          <p:cNvPr id="3" name="Espaço Reservado para Número de Slide 1">
            <a:extLst>
              <a:ext uri="{FF2B5EF4-FFF2-40B4-BE49-F238E27FC236}">
                <a16:creationId xmlns:a16="http://schemas.microsoft.com/office/drawing/2014/main" id="{3FE2D41C-CCA6-7E81-44A0-B1514B71AD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3050500" y="13112751"/>
            <a:ext cx="1118347" cy="457199"/>
          </a:xfrm>
        </p:spPr>
        <p:txBody>
          <a:bodyPr/>
          <a:lstStyle/>
          <a:p>
            <a:fld id="{C7575539-BFBE-477A-BDB6-9CA7B44D81A5}" type="slidenum">
              <a:rPr lang="en-US" smtClean="0">
                <a:solidFill>
                  <a:schemeClr val="bg1"/>
                </a:solidFill>
              </a:rPr>
              <a:t>19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" name="Espaço Reservado para Rodapé 2">
            <a:extLst>
              <a:ext uri="{FF2B5EF4-FFF2-40B4-BE49-F238E27FC236}">
                <a16:creationId xmlns:a16="http://schemas.microsoft.com/office/drawing/2014/main" id="{FEEA9658-0FC0-BE88-ED97-E77A657FE6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15153" y="12976226"/>
            <a:ext cx="23801294" cy="730250"/>
          </a:xfrm>
        </p:spPr>
        <p:txBody>
          <a:bodyPr/>
          <a:lstStyle/>
          <a:p>
            <a:r>
              <a:rPr lang="pt-BR" sz="2800">
                <a:solidFill>
                  <a:schemeClr val="bg1"/>
                </a:solidFill>
                <a:latin typeface="Futura Bk BT" panose="020B0502020204020303" pitchFamily="34" charset="0"/>
              </a:rPr>
              <a:t>Prof. Fernando Tamberlini Alves | Programação Front-End I | Aula 04 – HTML e CSS</a:t>
            </a:r>
            <a:endParaRPr lang="en-US" sz="2800" dirty="0">
              <a:solidFill>
                <a:schemeClr val="bg1"/>
              </a:solidFill>
              <a:latin typeface="Futura Bk BT" panose="020B05020202040203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00183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3E77E6-DEEC-D008-715C-A4E79C7AF3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5B57A677-C27A-A2A4-0F57-0639F319B488}"/>
              </a:ext>
            </a:extLst>
          </p:cNvPr>
          <p:cNvCxnSpPr>
            <a:cxnSpLocks/>
          </p:cNvCxnSpPr>
          <p:nvPr/>
        </p:nvCxnSpPr>
        <p:spPr>
          <a:xfrm>
            <a:off x="1006413" y="2248450"/>
            <a:ext cx="18039878" cy="0"/>
          </a:xfrm>
          <a:prstGeom prst="line">
            <a:avLst/>
          </a:prstGeom>
          <a:ln w="508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>
            <a:extLst>
              <a:ext uri="{FF2B5EF4-FFF2-40B4-BE49-F238E27FC236}">
                <a16:creationId xmlns:a16="http://schemas.microsoft.com/office/drawing/2014/main" id="{4A28CEE6-B4A9-DD1C-4440-16FE3B4D6151}"/>
              </a:ext>
            </a:extLst>
          </p:cNvPr>
          <p:cNvSpPr/>
          <p:nvPr/>
        </p:nvSpPr>
        <p:spPr>
          <a:xfrm flipH="1">
            <a:off x="-3" y="1419726"/>
            <a:ext cx="192507" cy="1528009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2C9398"/>
              </a:solidFill>
            </a:endParaRPr>
          </a:p>
        </p:txBody>
      </p:sp>
      <p:sp>
        <p:nvSpPr>
          <p:cNvPr id="11" name="TextBox 18">
            <a:extLst>
              <a:ext uri="{FF2B5EF4-FFF2-40B4-BE49-F238E27FC236}">
                <a16:creationId xmlns:a16="http://schemas.microsoft.com/office/drawing/2014/main" id="{02899DB7-161D-CE1F-53CB-405BA0830F15}"/>
              </a:ext>
            </a:extLst>
          </p:cNvPr>
          <p:cNvSpPr txBox="1"/>
          <p:nvPr/>
        </p:nvSpPr>
        <p:spPr>
          <a:xfrm>
            <a:off x="1006413" y="809192"/>
            <a:ext cx="1708109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6600" b="1" spc="100" dirty="0">
                <a:latin typeface="Arial Black" panose="020B0A040201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Atividade Prática I</a:t>
            </a:r>
            <a:endParaRPr lang="en-US" sz="6600" b="1" spc="100" dirty="0">
              <a:latin typeface="Arial Black" panose="020B0A040201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2050" name="Picture 2" descr="Revistas Científicas do Instituto Federal de Educação, Ciência e Tecnologia  do Rio de Janeiro">
            <a:extLst>
              <a:ext uri="{FF2B5EF4-FFF2-40B4-BE49-F238E27FC236}">
                <a16:creationId xmlns:a16="http://schemas.microsoft.com/office/drawing/2014/main" id="{689EF081-1A6B-3952-7D84-68613DF5115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50013" y="468941"/>
            <a:ext cx="4676775" cy="1343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194" name="Picture 2" descr="Vetores e ilustrações de Aluno computador para download gratuito | Freepik">
            <a:extLst>
              <a:ext uri="{FF2B5EF4-FFF2-40B4-BE49-F238E27FC236}">
                <a16:creationId xmlns:a16="http://schemas.microsoft.com/office/drawing/2014/main" id="{641C48EB-014D-B6FA-2F3D-D110FFFE839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4319" y="4855949"/>
            <a:ext cx="8092071" cy="48604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8">
            <a:extLst>
              <a:ext uri="{FF2B5EF4-FFF2-40B4-BE49-F238E27FC236}">
                <a16:creationId xmlns:a16="http://schemas.microsoft.com/office/drawing/2014/main" id="{52403D16-4E86-FA2A-CC8B-3DF3FA68B84F}"/>
              </a:ext>
            </a:extLst>
          </p:cNvPr>
          <p:cNvSpPr txBox="1"/>
          <p:nvPr/>
        </p:nvSpPr>
        <p:spPr>
          <a:xfrm>
            <a:off x="8275320" y="2805433"/>
            <a:ext cx="1555146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44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Objetivo: Criar um formulário com validação igual a imagem abaixo</a:t>
            </a:r>
          </a:p>
        </p:txBody>
      </p:sp>
      <p:sp>
        <p:nvSpPr>
          <p:cNvPr id="2" name="Rectangle 6">
            <a:extLst>
              <a:ext uri="{FF2B5EF4-FFF2-40B4-BE49-F238E27FC236}">
                <a16:creationId xmlns:a16="http://schemas.microsoft.com/office/drawing/2014/main" id="{9342B01C-1ABE-3457-86D7-21B8900AB629}"/>
              </a:ext>
            </a:extLst>
          </p:cNvPr>
          <p:cNvSpPr/>
          <p:nvPr/>
        </p:nvSpPr>
        <p:spPr>
          <a:xfrm>
            <a:off x="-22412" y="12973155"/>
            <a:ext cx="24406412" cy="736496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solidFill>
                <a:srgbClr val="2C8698"/>
              </a:solidFill>
              <a:latin typeface="Futura Bk BT" panose="020B0502020204020303" pitchFamily="34" charset="0"/>
            </a:endParaRPr>
          </a:p>
        </p:txBody>
      </p:sp>
      <p:sp>
        <p:nvSpPr>
          <p:cNvPr id="3" name="Espaço Reservado para Número de Slide 1">
            <a:extLst>
              <a:ext uri="{FF2B5EF4-FFF2-40B4-BE49-F238E27FC236}">
                <a16:creationId xmlns:a16="http://schemas.microsoft.com/office/drawing/2014/main" id="{2CB12B01-A329-EFFA-7BDC-07AAF51466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3050500" y="13112751"/>
            <a:ext cx="1118347" cy="457199"/>
          </a:xfrm>
        </p:spPr>
        <p:txBody>
          <a:bodyPr/>
          <a:lstStyle/>
          <a:p>
            <a:fld id="{C7575539-BFBE-477A-BDB6-9CA7B44D81A5}" type="slidenum">
              <a:rPr lang="en-US" smtClean="0">
                <a:solidFill>
                  <a:schemeClr val="bg1"/>
                </a:solidFill>
              </a:rPr>
              <a:t>2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Espaço Reservado para Rodapé 2">
            <a:extLst>
              <a:ext uri="{FF2B5EF4-FFF2-40B4-BE49-F238E27FC236}">
                <a16:creationId xmlns:a16="http://schemas.microsoft.com/office/drawing/2014/main" id="{AE1F7BFB-8F34-DD78-76DC-B5968F54E6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15153" y="12976226"/>
            <a:ext cx="23801294" cy="730250"/>
          </a:xfrm>
        </p:spPr>
        <p:txBody>
          <a:bodyPr/>
          <a:lstStyle/>
          <a:p>
            <a:r>
              <a:rPr lang="pt-BR" sz="2800">
                <a:solidFill>
                  <a:schemeClr val="bg1"/>
                </a:solidFill>
                <a:latin typeface="Futura Bk BT" panose="020B0502020204020303" pitchFamily="34" charset="0"/>
              </a:rPr>
              <a:t>Prof. Fernando Tamberlini Alves | Programação Front-End I | Aula 04 – HTML e CSS</a:t>
            </a:r>
            <a:endParaRPr lang="en-US" sz="2800" dirty="0">
              <a:solidFill>
                <a:schemeClr val="bg1"/>
              </a:solidFill>
              <a:latin typeface="Futura Bk BT" panose="020B0502020204020303" pitchFamily="34" charset="0"/>
            </a:endParaRPr>
          </a:p>
        </p:txBody>
      </p:sp>
      <p:pic>
        <p:nvPicPr>
          <p:cNvPr id="7" name="Imagem 6">
            <a:extLst>
              <a:ext uri="{FF2B5EF4-FFF2-40B4-BE49-F238E27FC236}">
                <a16:creationId xmlns:a16="http://schemas.microsoft.com/office/drawing/2014/main" id="{134D1098-AC6B-8AB6-F650-90B572F39FE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546959" y="4267754"/>
            <a:ext cx="6502077" cy="7768470"/>
          </a:xfrm>
          <a:prstGeom prst="rect">
            <a:avLst/>
          </a:prstGeom>
        </p:spPr>
      </p:pic>
      <p:pic>
        <p:nvPicPr>
          <p:cNvPr id="9" name="Imagem 8">
            <a:extLst>
              <a:ext uri="{FF2B5EF4-FFF2-40B4-BE49-F238E27FC236}">
                <a16:creationId xmlns:a16="http://schemas.microsoft.com/office/drawing/2014/main" id="{8E12C6F0-FD5B-DA4C-B852-7300FAA0BE0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6655272" y="4674092"/>
            <a:ext cx="5926433" cy="75997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5537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62E1D7-3FB5-3014-5B57-8E7A40913A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55938757-06B7-03CF-0E7B-CB8DB4810962}"/>
              </a:ext>
            </a:extLst>
          </p:cNvPr>
          <p:cNvCxnSpPr>
            <a:cxnSpLocks/>
          </p:cNvCxnSpPr>
          <p:nvPr/>
        </p:nvCxnSpPr>
        <p:spPr>
          <a:xfrm>
            <a:off x="1006413" y="2248450"/>
            <a:ext cx="18039878" cy="0"/>
          </a:xfrm>
          <a:prstGeom prst="line">
            <a:avLst/>
          </a:prstGeom>
          <a:ln w="508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>
            <a:extLst>
              <a:ext uri="{FF2B5EF4-FFF2-40B4-BE49-F238E27FC236}">
                <a16:creationId xmlns:a16="http://schemas.microsoft.com/office/drawing/2014/main" id="{6F769429-5D5E-D007-71E5-1338380FF8AA}"/>
              </a:ext>
            </a:extLst>
          </p:cNvPr>
          <p:cNvSpPr/>
          <p:nvPr/>
        </p:nvSpPr>
        <p:spPr>
          <a:xfrm flipH="1">
            <a:off x="-3" y="1419726"/>
            <a:ext cx="192507" cy="1528009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2C9398"/>
              </a:solidFill>
            </a:endParaRPr>
          </a:p>
        </p:txBody>
      </p:sp>
      <p:sp>
        <p:nvSpPr>
          <p:cNvPr id="11" name="TextBox 18">
            <a:extLst>
              <a:ext uri="{FF2B5EF4-FFF2-40B4-BE49-F238E27FC236}">
                <a16:creationId xmlns:a16="http://schemas.microsoft.com/office/drawing/2014/main" id="{D963BDAE-2AF1-E98A-72A9-C18B6C505E40}"/>
              </a:ext>
            </a:extLst>
          </p:cNvPr>
          <p:cNvSpPr txBox="1"/>
          <p:nvPr/>
        </p:nvSpPr>
        <p:spPr>
          <a:xfrm>
            <a:off x="1006413" y="809192"/>
            <a:ext cx="1708109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6600" b="1" spc="100" dirty="0">
                <a:latin typeface="Arial Black" panose="020B0A040201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Atividade Prática I</a:t>
            </a:r>
            <a:endParaRPr lang="en-US" sz="6600" b="1" spc="100" dirty="0">
              <a:latin typeface="Arial Black" panose="020B0A040201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2050" name="Picture 2" descr="Revistas Científicas do Instituto Federal de Educação, Ciência e Tecnologia  do Rio de Janeiro">
            <a:extLst>
              <a:ext uri="{FF2B5EF4-FFF2-40B4-BE49-F238E27FC236}">
                <a16:creationId xmlns:a16="http://schemas.microsoft.com/office/drawing/2014/main" id="{FD375AC0-2471-EC69-B7E8-4B7CAAF1F03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50013" y="468941"/>
            <a:ext cx="4676775" cy="1343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8">
            <a:extLst>
              <a:ext uri="{FF2B5EF4-FFF2-40B4-BE49-F238E27FC236}">
                <a16:creationId xmlns:a16="http://schemas.microsoft.com/office/drawing/2014/main" id="{6225A88A-0184-D366-9123-6324FD62C8D0}"/>
              </a:ext>
            </a:extLst>
          </p:cNvPr>
          <p:cNvSpPr txBox="1"/>
          <p:nvPr/>
        </p:nvSpPr>
        <p:spPr>
          <a:xfrm>
            <a:off x="1006413" y="2350072"/>
            <a:ext cx="21290280" cy="105567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indent="-742950" algn="just">
              <a:buFont typeface="+mj-lt"/>
              <a:buAutoNum type="arabicPeriod"/>
            </a:pPr>
            <a:r>
              <a:rPr lang="pt-BR" sz="40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Criar um diretório para o formulário .\</a:t>
            </a:r>
            <a:r>
              <a:rPr lang="pt-BR" sz="4000" dirty="0" err="1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nome_aluno</a:t>
            </a:r>
            <a:r>
              <a:rPr lang="pt-BR" sz="40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\</a:t>
            </a:r>
          </a:p>
          <a:p>
            <a:pPr marL="742950" indent="-742950" algn="just">
              <a:buFont typeface="+mj-lt"/>
              <a:buAutoNum type="arabicPeriod"/>
            </a:pPr>
            <a:endParaRPr lang="pt-BR" sz="4000" dirty="0">
              <a:latin typeface="Futura Bk BT" panose="020B05020202040203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742950" indent="-742950" algn="just">
              <a:buFont typeface="+mj-lt"/>
              <a:buAutoNum type="arabicPeriod"/>
            </a:pPr>
            <a:r>
              <a:rPr lang="pt-BR" sz="40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Criar um repositório local </a:t>
            </a:r>
          </a:p>
          <a:p>
            <a:pPr lvl="1" algn="just"/>
            <a:endParaRPr lang="pt-BR" sz="4000" dirty="0">
              <a:latin typeface="Futura Bk BT" panose="020B05020202040203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1" algn="just"/>
            <a:r>
              <a:rPr lang="pt-BR" sz="40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git</a:t>
            </a:r>
            <a:r>
              <a:rPr lang="pt-BR" sz="40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 </a:t>
            </a:r>
            <a:r>
              <a:rPr lang="pt-BR" sz="40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init</a:t>
            </a:r>
            <a:r>
              <a:rPr lang="pt-BR" sz="40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 formulário</a:t>
            </a:r>
          </a:p>
          <a:p>
            <a:pPr lvl="1" algn="just"/>
            <a:endParaRPr lang="pt-BR" sz="4000" dirty="0">
              <a:latin typeface="Courier New" panose="02070309020205020404" pitchFamily="49" charset="0"/>
              <a:ea typeface="Tahoma" panose="020B0604030504040204" pitchFamily="34" charset="0"/>
              <a:cs typeface="Courier New" panose="02070309020205020404" pitchFamily="49" charset="0"/>
            </a:endParaRPr>
          </a:p>
          <a:p>
            <a:pPr marL="742950" indent="-742950" algn="just">
              <a:buFont typeface="+mj-lt"/>
              <a:buAutoNum type="arabicPeriod"/>
            </a:pPr>
            <a:r>
              <a:rPr lang="pt-BR" sz="40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Abrir a pasta .\</a:t>
            </a:r>
            <a:r>
              <a:rPr lang="pt-BR" sz="4000" dirty="0" err="1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nome_aluno</a:t>
            </a:r>
            <a:r>
              <a:rPr lang="pt-BR" sz="40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\</a:t>
            </a:r>
            <a:r>
              <a:rPr lang="pt-BR" sz="4000" dirty="0" err="1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formulario</a:t>
            </a:r>
            <a:r>
              <a:rPr lang="pt-BR" sz="40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 no VSCODE</a:t>
            </a:r>
          </a:p>
          <a:p>
            <a:pPr marL="742950" indent="-742950" algn="just">
              <a:buFont typeface="+mj-lt"/>
              <a:buAutoNum type="arabicPeriod"/>
            </a:pPr>
            <a:endParaRPr lang="pt-BR" sz="4000" dirty="0">
              <a:latin typeface="Futura Bk BT" panose="020B05020202040203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742950" indent="-742950" algn="just">
              <a:buFont typeface="+mj-lt"/>
              <a:buAutoNum type="arabicPeriod"/>
            </a:pPr>
            <a:r>
              <a:rPr lang="pt-BR" sz="40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Identificar os elementos </a:t>
            </a:r>
            <a:r>
              <a:rPr lang="pt-BR" sz="4000" dirty="0" err="1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html</a:t>
            </a:r>
            <a:r>
              <a:rPr lang="pt-BR" sz="40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 do formulário</a:t>
            </a:r>
          </a:p>
          <a:p>
            <a:pPr marL="742950" indent="-742950" algn="just">
              <a:buFont typeface="+mj-lt"/>
              <a:buAutoNum type="arabicPeriod"/>
            </a:pPr>
            <a:endParaRPr lang="pt-BR" sz="4000" dirty="0">
              <a:latin typeface="Futura Bk BT" panose="020B05020202040203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742950" indent="-742950" algn="just">
              <a:buFont typeface="+mj-lt"/>
              <a:buAutoNum type="arabicPeriod"/>
            </a:pPr>
            <a:r>
              <a:rPr lang="pt-BR" sz="40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Incluir as seguintes regras de validação do formulário:</a:t>
            </a:r>
          </a:p>
          <a:p>
            <a:pPr marL="1485900" lvl="1" indent="-571500" algn="just">
              <a:buFont typeface="Arial" panose="020B0604020202020204" pitchFamily="34" charset="0"/>
              <a:buChar char="•"/>
            </a:pPr>
            <a:r>
              <a:rPr lang="pt-BR" sz="40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Atributo “</a:t>
            </a:r>
            <a:r>
              <a:rPr lang="pt-BR" sz="40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required</a:t>
            </a:r>
            <a:r>
              <a:rPr lang="pt-BR" sz="40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” para os campos obrigatórios;</a:t>
            </a:r>
          </a:p>
          <a:p>
            <a:pPr marL="1485900" lvl="1" indent="-571500" algn="just">
              <a:buFont typeface="Arial" panose="020B0604020202020204" pitchFamily="34" charset="0"/>
              <a:buChar char="•"/>
            </a:pPr>
            <a:r>
              <a:rPr lang="pt-BR" sz="40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Atributo “</a:t>
            </a:r>
            <a:r>
              <a:rPr lang="pt-BR" sz="40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minlength</a:t>
            </a:r>
            <a:r>
              <a:rPr lang="pt-BR" sz="40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” para os campos com tamanho mínimo;</a:t>
            </a:r>
          </a:p>
          <a:p>
            <a:pPr marL="1485900" lvl="1" indent="-571500" algn="just">
              <a:buFont typeface="Arial" panose="020B0604020202020204" pitchFamily="34" charset="0"/>
              <a:buChar char="•"/>
            </a:pPr>
            <a:r>
              <a:rPr lang="pt-BR" sz="40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Atributo “</a:t>
            </a:r>
            <a:r>
              <a:rPr lang="pt-BR" sz="40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maxlength</a:t>
            </a:r>
            <a:r>
              <a:rPr lang="pt-BR" sz="40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” para os campos com tamanho máximo; </a:t>
            </a:r>
          </a:p>
          <a:p>
            <a:pPr marL="1485900" lvl="1" indent="-571500" algn="just">
              <a:buFont typeface="Arial" panose="020B0604020202020204" pitchFamily="34" charset="0"/>
              <a:buChar char="•"/>
            </a:pPr>
            <a:r>
              <a:rPr lang="pt-BR" sz="40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Atributo “</a:t>
            </a:r>
            <a:r>
              <a:rPr lang="pt-BR" sz="40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accesskey</a:t>
            </a:r>
            <a:r>
              <a:rPr lang="pt-BR" sz="40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” para as teclas de atalho;</a:t>
            </a:r>
          </a:p>
          <a:p>
            <a:pPr marL="1485900" lvl="1" indent="-571500" algn="just">
              <a:buFont typeface="Arial" panose="020B0604020202020204" pitchFamily="34" charset="0"/>
              <a:buChar char="•"/>
            </a:pPr>
            <a:r>
              <a:rPr lang="pt-BR" sz="40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Atributo “min” para os valores mínimos;</a:t>
            </a:r>
          </a:p>
          <a:p>
            <a:pPr marL="1485900" lvl="1" indent="-571500" algn="just">
              <a:buFont typeface="Arial" panose="020B0604020202020204" pitchFamily="34" charset="0"/>
              <a:buChar char="•"/>
            </a:pPr>
            <a:r>
              <a:rPr lang="pt-BR" sz="40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Atributo “</a:t>
            </a:r>
            <a:r>
              <a:rPr lang="pt-BR" sz="40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pattern</a:t>
            </a:r>
            <a:r>
              <a:rPr lang="pt-BR" sz="40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” para máscara de valor;</a:t>
            </a:r>
            <a:endParaRPr lang="pt-BR" sz="4400" dirty="0">
              <a:latin typeface="Futura Bk BT" panose="020B05020202040203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" name="Rectangle 6">
            <a:extLst>
              <a:ext uri="{FF2B5EF4-FFF2-40B4-BE49-F238E27FC236}">
                <a16:creationId xmlns:a16="http://schemas.microsoft.com/office/drawing/2014/main" id="{E550A8FB-AED4-9814-8A0E-979F7BBB677F}"/>
              </a:ext>
            </a:extLst>
          </p:cNvPr>
          <p:cNvSpPr/>
          <p:nvPr/>
        </p:nvSpPr>
        <p:spPr>
          <a:xfrm>
            <a:off x="-22412" y="12973155"/>
            <a:ext cx="24406412" cy="736496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solidFill>
                <a:srgbClr val="2C8698"/>
              </a:solidFill>
              <a:latin typeface="Futura Bk BT" panose="020B0502020204020303" pitchFamily="34" charset="0"/>
            </a:endParaRPr>
          </a:p>
        </p:txBody>
      </p:sp>
      <p:sp>
        <p:nvSpPr>
          <p:cNvPr id="3" name="Espaço Reservado para Número de Slide 1">
            <a:extLst>
              <a:ext uri="{FF2B5EF4-FFF2-40B4-BE49-F238E27FC236}">
                <a16:creationId xmlns:a16="http://schemas.microsoft.com/office/drawing/2014/main" id="{42FC436F-5438-AC8E-FD5C-D6E055590C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3050500" y="13112751"/>
            <a:ext cx="1118347" cy="457199"/>
          </a:xfrm>
        </p:spPr>
        <p:txBody>
          <a:bodyPr/>
          <a:lstStyle/>
          <a:p>
            <a:fld id="{C7575539-BFBE-477A-BDB6-9CA7B44D81A5}" type="slidenum">
              <a:rPr lang="en-US" smtClean="0">
                <a:solidFill>
                  <a:schemeClr val="bg1"/>
                </a:solidFill>
              </a:rPr>
              <a:t>3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Espaço Reservado para Rodapé 2">
            <a:extLst>
              <a:ext uri="{FF2B5EF4-FFF2-40B4-BE49-F238E27FC236}">
                <a16:creationId xmlns:a16="http://schemas.microsoft.com/office/drawing/2014/main" id="{0615AADC-092B-97A7-9226-DCDAF5324E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15153" y="12976226"/>
            <a:ext cx="23801294" cy="730250"/>
          </a:xfrm>
        </p:spPr>
        <p:txBody>
          <a:bodyPr/>
          <a:lstStyle/>
          <a:p>
            <a:r>
              <a:rPr lang="pt-BR" sz="2800">
                <a:solidFill>
                  <a:schemeClr val="bg1"/>
                </a:solidFill>
                <a:latin typeface="Futura Bk BT" panose="020B0502020204020303" pitchFamily="34" charset="0"/>
              </a:rPr>
              <a:t>Prof. Fernando Tamberlini Alves | Programação Front-End I | Aula 04 – HTML e CSS</a:t>
            </a:r>
            <a:endParaRPr lang="en-US" sz="2800" dirty="0">
              <a:solidFill>
                <a:schemeClr val="bg1"/>
              </a:solidFill>
              <a:latin typeface="Futura Bk BT" panose="020B05020202040203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90571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C1C816-7CEB-DD59-2519-5A9C34FFAA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1705046F-0D9E-B392-09E5-054C25634F1F}"/>
              </a:ext>
            </a:extLst>
          </p:cNvPr>
          <p:cNvCxnSpPr>
            <a:cxnSpLocks/>
          </p:cNvCxnSpPr>
          <p:nvPr/>
        </p:nvCxnSpPr>
        <p:spPr>
          <a:xfrm>
            <a:off x="1006413" y="2248450"/>
            <a:ext cx="18039878" cy="0"/>
          </a:xfrm>
          <a:prstGeom prst="line">
            <a:avLst/>
          </a:prstGeom>
          <a:ln w="508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>
            <a:extLst>
              <a:ext uri="{FF2B5EF4-FFF2-40B4-BE49-F238E27FC236}">
                <a16:creationId xmlns:a16="http://schemas.microsoft.com/office/drawing/2014/main" id="{1B1F56FE-E9F9-ACD0-7F95-B48426BAB1CD}"/>
              </a:ext>
            </a:extLst>
          </p:cNvPr>
          <p:cNvSpPr/>
          <p:nvPr/>
        </p:nvSpPr>
        <p:spPr>
          <a:xfrm flipH="1">
            <a:off x="-3" y="1419726"/>
            <a:ext cx="192507" cy="1528009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2C9398"/>
              </a:solidFill>
            </a:endParaRPr>
          </a:p>
        </p:txBody>
      </p:sp>
      <p:sp>
        <p:nvSpPr>
          <p:cNvPr id="11" name="TextBox 18">
            <a:extLst>
              <a:ext uri="{FF2B5EF4-FFF2-40B4-BE49-F238E27FC236}">
                <a16:creationId xmlns:a16="http://schemas.microsoft.com/office/drawing/2014/main" id="{FADB130E-21F2-1AF8-7847-8B77C6D41547}"/>
              </a:ext>
            </a:extLst>
          </p:cNvPr>
          <p:cNvSpPr txBox="1"/>
          <p:nvPr/>
        </p:nvSpPr>
        <p:spPr>
          <a:xfrm>
            <a:off x="1006413" y="809192"/>
            <a:ext cx="1708109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6600" b="1" spc="100" dirty="0">
                <a:latin typeface="Arial Black" panose="020B0A040201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Atividade Prática I</a:t>
            </a:r>
            <a:endParaRPr lang="en-US" sz="6600" b="1" spc="100" dirty="0">
              <a:latin typeface="Arial Black" panose="020B0A040201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2050" name="Picture 2" descr="Revistas Científicas do Instituto Federal de Educação, Ciência e Tecnologia  do Rio de Janeiro">
            <a:extLst>
              <a:ext uri="{FF2B5EF4-FFF2-40B4-BE49-F238E27FC236}">
                <a16:creationId xmlns:a16="http://schemas.microsoft.com/office/drawing/2014/main" id="{9900F1C3-3CDD-39D7-EE5A-42275AC808C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50013" y="468941"/>
            <a:ext cx="4676775" cy="1343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8">
            <a:extLst>
              <a:ext uri="{FF2B5EF4-FFF2-40B4-BE49-F238E27FC236}">
                <a16:creationId xmlns:a16="http://schemas.microsoft.com/office/drawing/2014/main" id="{F00151D6-0CFB-6F92-12D5-ED627A1E89D7}"/>
              </a:ext>
            </a:extLst>
          </p:cNvPr>
          <p:cNvSpPr txBox="1"/>
          <p:nvPr/>
        </p:nvSpPr>
        <p:spPr>
          <a:xfrm>
            <a:off x="1006413" y="2579713"/>
            <a:ext cx="21290280" cy="58785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485900" lvl="1" indent="-571500" algn="just">
              <a:buFont typeface="Arial" panose="020B0604020202020204" pitchFamily="34" charset="0"/>
              <a:buChar char="•"/>
            </a:pPr>
            <a:r>
              <a:rPr lang="pt-BR" sz="40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Atributo “</a:t>
            </a:r>
            <a:r>
              <a:rPr lang="pt-BR" sz="40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placeholder</a:t>
            </a:r>
            <a:r>
              <a:rPr lang="pt-BR" sz="40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” para os campos com sugestão de valor;</a:t>
            </a:r>
          </a:p>
          <a:p>
            <a:pPr marL="1485900" lvl="1" indent="-571500" algn="just">
              <a:buFont typeface="Arial" panose="020B0604020202020204" pitchFamily="34" charset="0"/>
              <a:buChar char="•"/>
            </a:pPr>
            <a:r>
              <a:rPr lang="pt-BR" sz="40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Atributo “</a:t>
            </a:r>
            <a:r>
              <a:rPr lang="pt-BR" sz="40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tabindex</a:t>
            </a:r>
            <a:r>
              <a:rPr lang="pt-BR" sz="40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” para a ordem dos campos na tecla TAB;</a:t>
            </a:r>
          </a:p>
          <a:p>
            <a:pPr lvl="1" algn="just"/>
            <a:endParaRPr lang="pt-BR" sz="4400" dirty="0">
              <a:latin typeface="Courier New" panose="02070309020205020404" pitchFamily="49" charset="0"/>
              <a:ea typeface="Tahoma" panose="020B0604030504040204" pitchFamily="34" charset="0"/>
              <a:cs typeface="Courier New" panose="02070309020205020404" pitchFamily="49" charset="0"/>
            </a:endParaRPr>
          </a:p>
          <a:p>
            <a:pPr algn="just"/>
            <a:r>
              <a:rPr lang="pt-BR" sz="44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6. Faça a associação dos </a:t>
            </a:r>
            <a:r>
              <a:rPr lang="pt-BR" sz="4400" dirty="0" err="1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patterns</a:t>
            </a:r>
            <a:r>
              <a:rPr lang="pt-BR" sz="44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 abaixo aos seus respectivos campos:</a:t>
            </a:r>
          </a:p>
          <a:p>
            <a:pPr algn="just"/>
            <a:endParaRPr lang="pt-BR" sz="4400" dirty="0">
              <a:latin typeface="Futura Bk BT" panose="020B05020202040203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1485900" lvl="1" indent="-571500" algn="just">
              <a:buFont typeface="Arial" panose="020B0604020202020204" pitchFamily="34" charset="0"/>
              <a:buChar char="•"/>
            </a:pPr>
            <a:r>
              <a:rPr lang="pt-BR" sz="40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pattern</a:t>
            </a:r>
            <a:r>
              <a:rPr lang="pt-BR" sz="40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="(?=.*\d)(?=.*[</a:t>
            </a:r>
            <a:r>
              <a:rPr lang="pt-BR" sz="40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a-z</a:t>
            </a:r>
            <a:r>
              <a:rPr lang="pt-BR" sz="40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])(?=.*[A-Z])(?=.*[!@#$%^&amp;*]).{8,}“</a:t>
            </a:r>
          </a:p>
          <a:p>
            <a:pPr marL="1485900" lvl="1" indent="-571500" algn="just">
              <a:buFont typeface="Arial" panose="020B0604020202020204" pitchFamily="34" charset="0"/>
              <a:buChar char="•"/>
            </a:pPr>
            <a:r>
              <a:rPr lang="pt-BR" sz="40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pattern</a:t>
            </a:r>
            <a:r>
              <a:rPr lang="pt-BR" sz="40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="(\([0-9]{2}\)\s?[0-9]{4,5}-?[0-9]{4})|([0-9]{10,11})“</a:t>
            </a:r>
          </a:p>
          <a:p>
            <a:pPr marL="1485900" lvl="1" indent="-571500" algn="just">
              <a:buFont typeface="Arial" panose="020B0604020202020204" pitchFamily="34" charset="0"/>
              <a:buChar char="•"/>
            </a:pPr>
            <a:r>
              <a:rPr lang="pt-BR" sz="40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pattern</a:t>
            </a:r>
            <a:r>
              <a:rPr lang="pt-BR" sz="40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="[0-9]{3}\.?[0-9]{3}\.?[0-9]{3}-?[0-9]{2}“</a:t>
            </a:r>
          </a:p>
          <a:p>
            <a:pPr marL="1485900" lvl="1" indent="-571500" algn="just">
              <a:buFont typeface="Arial" panose="020B0604020202020204" pitchFamily="34" charset="0"/>
              <a:buChar char="•"/>
            </a:pPr>
            <a:r>
              <a:rPr lang="pt-BR" sz="40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pattern</a:t>
            </a:r>
            <a:r>
              <a:rPr lang="pt-BR" sz="40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="[A-</a:t>
            </a:r>
            <a:r>
              <a:rPr lang="pt-BR" sz="40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Za</a:t>
            </a:r>
            <a:r>
              <a:rPr lang="pt-BR" sz="40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-</a:t>
            </a:r>
            <a:r>
              <a:rPr lang="pt-BR" sz="40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zÀ</a:t>
            </a:r>
            <a:r>
              <a:rPr lang="pt-BR" sz="40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-ÖØ-</a:t>
            </a:r>
            <a:r>
              <a:rPr lang="pt-BR" sz="40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öø</a:t>
            </a:r>
            <a:r>
              <a:rPr lang="pt-BR" sz="40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-ÿ\s]+"	</a:t>
            </a:r>
          </a:p>
        </p:txBody>
      </p:sp>
      <p:sp>
        <p:nvSpPr>
          <p:cNvPr id="2" name="Rectangle 6">
            <a:extLst>
              <a:ext uri="{FF2B5EF4-FFF2-40B4-BE49-F238E27FC236}">
                <a16:creationId xmlns:a16="http://schemas.microsoft.com/office/drawing/2014/main" id="{0F311481-2192-580F-2CF9-0C842DD66FFB}"/>
              </a:ext>
            </a:extLst>
          </p:cNvPr>
          <p:cNvSpPr/>
          <p:nvPr/>
        </p:nvSpPr>
        <p:spPr>
          <a:xfrm>
            <a:off x="-22412" y="12973155"/>
            <a:ext cx="24406412" cy="736496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solidFill>
                <a:srgbClr val="2C8698"/>
              </a:solidFill>
              <a:latin typeface="Futura Bk BT" panose="020B0502020204020303" pitchFamily="34" charset="0"/>
            </a:endParaRPr>
          </a:p>
        </p:txBody>
      </p:sp>
      <p:sp>
        <p:nvSpPr>
          <p:cNvPr id="3" name="Espaço Reservado para Número de Slide 1">
            <a:extLst>
              <a:ext uri="{FF2B5EF4-FFF2-40B4-BE49-F238E27FC236}">
                <a16:creationId xmlns:a16="http://schemas.microsoft.com/office/drawing/2014/main" id="{42D1C964-DB0A-2F31-CDA7-731CE1B928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3050500" y="13112751"/>
            <a:ext cx="1118347" cy="457199"/>
          </a:xfrm>
        </p:spPr>
        <p:txBody>
          <a:bodyPr/>
          <a:lstStyle/>
          <a:p>
            <a:fld id="{C7575539-BFBE-477A-BDB6-9CA7B44D81A5}" type="slidenum">
              <a:rPr lang="en-US" smtClean="0">
                <a:solidFill>
                  <a:schemeClr val="bg1"/>
                </a:solidFill>
              </a:rPr>
              <a:t>4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Espaço Reservado para Rodapé 2">
            <a:extLst>
              <a:ext uri="{FF2B5EF4-FFF2-40B4-BE49-F238E27FC236}">
                <a16:creationId xmlns:a16="http://schemas.microsoft.com/office/drawing/2014/main" id="{7978EB67-450D-2F5E-5581-53BB8A8051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15153" y="12976226"/>
            <a:ext cx="23801294" cy="730250"/>
          </a:xfrm>
        </p:spPr>
        <p:txBody>
          <a:bodyPr/>
          <a:lstStyle/>
          <a:p>
            <a:r>
              <a:rPr lang="pt-BR" sz="2800">
                <a:solidFill>
                  <a:schemeClr val="bg1"/>
                </a:solidFill>
                <a:latin typeface="Futura Bk BT" panose="020B0502020204020303" pitchFamily="34" charset="0"/>
              </a:rPr>
              <a:t>Prof. Fernando Tamberlini Alves | Programação Front-End I | Aula 04 – HTML e CSS</a:t>
            </a:r>
            <a:endParaRPr lang="en-US" sz="2800" dirty="0">
              <a:solidFill>
                <a:schemeClr val="bg1"/>
              </a:solidFill>
              <a:latin typeface="Futura Bk BT" panose="020B05020202040203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59546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664096-32CA-BD1E-54B0-6645C36D96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8412EB7A-4D1A-C98C-630D-916993E50F2F}"/>
              </a:ext>
            </a:extLst>
          </p:cNvPr>
          <p:cNvCxnSpPr>
            <a:cxnSpLocks/>
          </p:cNvCxnSpPr>
          <p:nvPr/>
        </p:nvCxnSpPr>
        <p:spPr>
          <a:xfrm>
            <a:off x="1006413" y="2248450"/>
            <a:ext cx="18039878" cy="0"/>
          </a:xfrm>
          <a:prstGeom prst="line">
            <a:avLst/>
          </a:prstGeom>
          <a:ln w="508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>
            <a:extLst>
              <a:ext uri="{FF2B5EF4-FFF2-40B4-BE49-F238E27FC236}">
                <a16:creationId xmlns:a16="http://schemas.microsoft.com/office/drawing/2014/main" id="{B00E53C8-B01D-44C9-2BB0-A525AF788750}"/>
              </a:ext>
            </a:extLst>
          </p:cNvPr>
          <p:cNvSpPr/>
          <p:nvPr/>
        </p:nvSpPr>
        <p:spPr>
          <a:xfrm flipH="1">
            <a:off x="-3" y="1419726"/>
            <a:ext cx="192507" cy="1528009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2C9398"/>
              </a:solidFill>
            </a:endParaRPr>
          </a:p>
        </p:txBody>
      </p:sp>
      <p:sp>
        <p:nvSpPr>
          <p:cNvPr id="11" name="TextBox 18">
            <a:extLst>
              <a:ext uri="{FF2B5EF4-FFF2-40B4-BE49-F238E27FC236}">
                <a16:creationId xmlns:a16="http://schemas.microsoft.com/office/drawing/2014/main" id="{27EBDA92-8E32-ED9C-C260-23C1FA2D4312}"/>
              </a:ext>
            </a:extLst>
          </p:cNvPr>
          <p:cNvSpPr txBox="1"/>
          <p:nvPr/>
        </p:nvSpPr>
        <p:spPr>
          <a:xfrm>
            <a:off x="1006413" y="809192"/>
            <a:ext cx="1708109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6600" b="1" spc="100" dirty="0">
                <a:latin typeface="Arial Black" panose="020B0A040201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Atividade Prática I</a:t>
            </a:r>
            <a:endParaRPr lang="en-US" sz="6600" b="1" spc="100" dirty="0">
              <a:latin typeface="Arial Black" panose="020B0A040201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2050" name="Picture 2" descr="Revistas Científicas do Instituto Federal de Educação, Ciência e Tecnologia  do Rio de Janeiro">
            <a:extLst>
              <a:ext uri="{FF2B5EF4-FFF2-40B4-BE49-F238E27FC236}">
                <a16:creationId xmlns:a16="http://schemas.microsoft.com/office/drawing/2014/main" id="{E42DBE2E-C70E-D90D-71F4-5A67768F56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50013" y="468941"/>
            <a:ext cx="4676775" cy="1343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8">
            <a:extLst>
              <a:ext uri="{FF2B5EF4-FFF2-40B4-BE49-F238E27FC236}">
                <a16:creationId xmlns:a16="http://schemas.microsoft.com/office/drawing/2014/main" id="{7B3FBA84-6A36-859A-1581-8676B6E891C9}"/>
              </a:ext>
            </a:extLst>
          </p:cNvPr>
          <p:cNvSpPr txBox="1"/>
          <p:nvPr/>
        </p:nvSpPr>
        <p:spPr>
          <a:xfrm>
            <a:off x="1006412" y="2579713"/>
            <a:ext cx="22044087" cy="152349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indent="-742950" algn="just">
              <a:buFont typeface="Wingdings" panose="05000000000000000000" pitchFamily="2" charset="2"/>
              <a:buChar char="§"/>
            </a:pPr>
            <a:r>
              <a:rPr lang="pt-BR" sz="44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Incluir a </a:t>
            </a:r>
            <a:r>
              <a:rPr lang="pt-BR" sz="4400" dirty="0" err="1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tag</a:t>
            </a:r>
            <a:r>
              <a:rPr lang="pt-BR" sz="44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 para referência externa do CSS</a:t>
            </a:r>
          </a:p>
          <a:p>
            <a:pPr algn="just"/>
            <a:endParaRPr lang="pt-BR" sz="4400" dirty="0">
              <a:latin typeface="Courier New" panose="02070309020205020404" pitchFamily="49" charset="0"/>
              <a:ea typeface="Tahoma" panose="020B0604030504040204" pitchFamily="34" charset="0"/>
              <a:cs typeface="Courier New" panose="02070309020205020404" pitchFamily="49" charset="0"/>
            </a:endParaRPr>
          </a:p>
          <a:p>
            <a:pPr lvl="1" algn="just"/>
            <a:r>
              <a:rPr lang="pt-BR" sz="4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&lt;link </a:t>
            </a:r>
            <a:r>
              <a:rPr lang="pt-BR" sz="44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rel</a:t>
            </a:r>
            <a:r>
              <a:rPr lang="pt-BR" sz="4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="</a:t>
            </a:r>
            <a:r>
              <a:rPr lang="pt-BR" sz="44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stylesheet</a:t>
            </a:r>
            <a:r>
              <a:rPr lang="pt-BR" sz="4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" </a:t>
            </a:r>
            <a:r>
              <a:rPr lang="pt-BR" sz="44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type</a:t>
            </a:r>
            <a:r>
              <a:rPr lang="pt-BR" sz="4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="</a:t>
            </a:r>
            <a:r>
              <a:rPr lang="pt-BR" sz="44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text</a:t>
            </a:r>
            <a:r>
              <a:rPr lang="pt-BR" sz="4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/</a:t>
            </a:r>
            <a:r>
              <a:rPr lang="pt-BR" sz="44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css</a:t>
            </a:r>
            <a:r>
              <a:rPr lang="pt-BR" sz="4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" </a:t>
            </a:r>
            <a:r>
              <a:rPr lang="pt-BR" sz="44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href</a:t>
            </a:r>
            <a:r>
              <a:rPr lang="pt-BR" sz="4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="estilo.css"&gt;</a:t>
            </a:r>
          </a:p>
          <a:p>
            <a:pPr algn="just"/>
            <a:endParaRPr lang="pt-BR" sz="4400" dirty="0">
              <a:latin typeface="Futura Bk BT" panose="020B05020202040203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742950" indent="-742950" algn="just">
              <a:buFont typeface="Wingdings" panose="05000000000000000000" pitchFamily="2" charset="2"/>
              <a:buChar char="§"/>
            </a:pPr>
            <a:r>
              <a:rPr lang="pt-BR" sz="44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Definir os estilos dos elementos utilizando corretamente os seletores</a:t>
            </a:r>
          </a:p>
          <a:p>
            <a:pPr marL="742950" indent="-742950" algn="just">
              <a:buFont typeface="Wingdings" panose="05000000000000000000" pitchFamily="2" charset="2"/>
              <a:buChar char="§"/>
            </a:pPr>
            <a:endParaRPr lang="pt-BR" sz="4400" dirty="0">
              <a:latin typeface="Futura Bk BT" panose="020B05020202040203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1657350" lvl="1" indent="-742950" algn="just">
              <a:buFont typeface="Wingdings" panose="05000000000000000000" pitchFamily="2" charset="2"/>
              <a:buChar char="§"/>
            </a:pPr>
            <a:r>
              <a:rPr lang="pt-BR" sz="44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Corpo</a:t>
            </a:r>
          </a:p>
          <a:p>
            <a:pPr lvl="1" algn="just"/>
            <a:endParaRPr lang="pt-BR" sz="4400" dirty="0">
              <a:latin typeface="Futura Bk BT" panose="020B05020202040203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1" algn="just"/>
            <a:r>
              <a:rPr lang="pt-BR" sz="2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 	</a:t>
            </a:r>
            <a:r>
              <a:rPr lang="pt-BR" sz="24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font-family</a:t>
            </a:r>
            <a:r>
              <a:rPr lang="pt-BR" sz="2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:'</a:t>
            </a:r>
            <a:r>
              <a:rPr lang="pt-BR" sz="24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Trebuchet</a:t>
            </a:r>
            <a:r>
              <a:rPr lang="pt-BR" sz="2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 MS', 'Lucida </a:t>
            </a:r>
            <a:r>
              <a:rPr lang="pt-BR" sz="24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Sans</a:t>
            </a:r>
            <a:r>
              <a:rPr lang="pt-BR" sz="2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 Unicode', 'Lucida Grande', 'Lucida </a:t>
            </a:r>
            <a:r>
              <a:rPr lang="pt-BR" sz="24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Sans</a:t>
            </a:r>
            <a:r>
              <a:rPr lang="pt-BR" sz="2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', Arial, </a:t>
            </a:r>
            <a:r>
              <a:rPr lang="pt-BR" sz="24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sans-serif</a:t>
            </a:r>
            <a:endParaRPr lang="pt-BR" sz="2400" dirty="0">
              <a:latin typeface="Courier New" panose="02070309020205020404" pitchFamily="49" charset="0"/>
              <a:ea typeface="Tahoma" panose="020B0604030504040204" pitchFamily="34" charset="0"/>
              <a:cs typeface="Courier New" panose="02070309020205020404" pitchFamily="49" charset="0"/>
            </a:endParaRPr>
          </a:p>
          <a:p>
            <a:pPr lvl="1" algn="just"/>
            <a:r>
              <a:rPr lang="pt-BR" sz="2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	</a:t>
            </a:r>
            <a:r>
              <a:rPr lang="pt-BR" sz="24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line-height</a:t>
            </a:r>
            <a:r>
              <a:rPr lang="pt-BR" sz="2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: 1.6;</a:t>
            </a:r>
          </a:p>
          <a:p>
            <a:pPr lvl="1" algn="just"/>
            <a:r>
              <a:rPr lang="pt-BR" sz="2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	</a:t>
            </a:r>
            <a:r>
              <a:rPr lang="pt-BR" sz="24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max-width</a:t>
            </a:r>
            <a:r>
              <a:rPr lang="pt-BR" sz="2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: 600px;</a:t>
            </a:r>
          </a:p>
          <a:p>
            <a:pPr lvl="1" algn="just"/>
            <a:r>
              <a:rPr lang="pt-BR" sz="2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	</a:t>
            </a:r>
            <a:r>
              <a:rPr lang="pt-BR" sz="24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margin</a:t>
            </a:r>
            <a:r>
              <a:rPr lang="pt-BR" sz="2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: 0 auto;</a:t>
            </a:r>
          </a:p>
          <a:p>
            <a:pPr lvl="1" algn="just"/>
            <a:r>
              <a:rPr lang="pt-BR" sz="2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	</a:t>
            </a:r>
            <a:r>
              <a:rPr lang="pt-BR" sz="24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padding</a:t>
            </a:r>
            <a:r>
              <a:rPr lang="pt-BR" sz="2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: 20px;</a:t>
            </a:r>
          </a:p>
          <a:p>
            <a:pPr lvl="2" algn="just"/>
            <a:endParaRPr lang="pt-BR" sz="4400" dirty="0">
              <a:latin typeface="Futura Bk BT" panose="020B05020202040203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1485900" lvl="1" indent="-571500" algn="just">
              <a:buFont typeface="Wingdings" panose="05000000000000000000" pitchFamily="2" charset="2"/>
              <a:buChar char="§"/>
            </a:pPr>
            <a:r>
              <a:rPr lang="pt-BR" sz="44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Título 1 – Exercício de Formulário</a:t>
            </a:r>
          </a:p>
          <a:p>
            <a:pPr lvl="1" algn="just"/>
            <a:endParaRPr lang="pt-BR" sz="2400" dirty="0">
              <a:latin typeface="Courier New" panose="02070309020205020404" pitchFamily="49" charset="0"/>
              <a:ea typeface="Tahoma" panose="020B0604030504040204" pitchFamily="34" charset="0"/>
              <a:cs typeface="Courier New" panose="02070309020205020404" pitchFamily="49" charset="0"/>
            </a:endParaRPr>
          </a:p>
          <a:p>
            <a:pPr lvl="1" algn="just"/>
            <a:r>
              <a:rPr lang="pt-BR" sz="2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	</a:t>
            </a:r>
            <a:r>
              <a:rPr lang="pt-BR" sz="24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text-align</a:t>
            </a:r>
            <a:r>
              <a:rPr lang="pt-BR" sz="2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: center;</a:t>
            </a:r>
          </a:p>
          <a:p>
            <a:pPr lvl="1" algn="just"/>
            <a:r>
              <a:rPr lang="pt-BR" sz="2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	color: #4285f4</a:t>
            </a:r>
          </a:p>
          <a:p>
            <a:pPr lvl="2" algn="just"/>
            <a:endParaRPr lang="pt-BR" sz="4400" dirty="0">
              <a:latin typeface="Futura Bk BT" panose="020B05020202040203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2" algn="just"/>
            <a:endParaRPr lang="pt-BR" sz="4400" dirty="0">
              <a:latin typeface="Futura Bk BT" panose="020B05020202040203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2" algn="just"/>
            <a:endParaRPr lang="pt-BR" sz="4400" dirty="0">
              <a:latin typeface="Courier New" panose="02070309020205020404" pitchFamily="49" charset="0"/>
              <a:ea typeface="Tahoma" panose="020B0604030504040204" pitchFamily="34" charset="0"/>
              <a:cs typeface="Courier New" panose="02070309020205020404" pitchFamily="49" charset="0"/>
            </a:endParaRPr>
          </a:p>
          <a:p>
            <a:pPr algn="just"/>
            <a:endParaRPr lang="pt-BR" sz="4400" dirty="0">
              <a:latin typeface="Futura Bk BT" panose="020B05020202040203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/>
            <a:endParaRPr lang="pt-BR" sz="4400" dirty="0">
              <a:latin typeface="Futura Bk BT" panose="020B05020202040203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/>
            <a:endParaRPr lang="pt-BR" sz="4400" dirty="0">
              <a:latin typeface="Futura Bk BT" panose="020B05020202040203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/>
            <a:endParaRPr lang="pt-BR" sz="4400" dirty="0">
              <a:latin typeface="Futura Bk BT" panose="020B05020202040203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/>
            <a:endParaRPr lang="pt-BR" sz="4400" dirty="0">
              <a:latin typeface="Futura Bk BT" panose="020B05020202040203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" name="Rectangle 6">
            <a:extLst>
              <a:ext uri="{FF2B5EF4-FFF2-40B4-BE49-F238E27FC236}">
                <a16:creationId xmlns:a16="http://schemas.microsoft.com/office/drawing/2014/main" id="{F36791C9-4D5A-5801-C6D3-001407BA69F4}"/>
              </a:ext>
            </a:extLst>
          </p:cNvPr>
          <p:cNvSpPr/>
          <p:nvPr/>
        </p:nvSpPr>
        <p:spPr>
          <a:xfrm>
            <a:off x="-22412" y="12973155"/>
            <a:ext cx="24406412" cy="736496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solidFill>
                <a:srgbClr val="2C8698"/>
              </a:solidFill>
              <a:latin typeface="Futura Bk BT" panose="020B0502020204020303" pitchFamily="34" charset="0"/>
            </a:endParaRPr>
          </a:p>
        </p:txBody>
      </p:sp>
      <p:sp>
        <p:nvSpPr>
          <p:cNvPr id="3" name="Espaço Reservado para Número de Slide 1">
            <a:extLst>
              <a:ext uri="{FF2B5EF4-FFF2-40B4-BE49-F238E27FC236}">
                <a16:creationId xmlns:a16="http://schemas.microsoft.com/office/drawing/2014/main" id="{06CD2475-8F9D-1E5C-EC59-81766A8DB2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3050500" y="13112751"/>
            <a:ext cx="1118347" cy="457199"/>
          </a:xfrm>
        </p:spPr>
        <p:txBody>
          <a:bodyPr/>
          <a:lstStyle/>
          <a:p>
            <a:fld id="{C7575539-BFBE-477A-BDB6-9CA7B44D81A5}" type="slidenum">
              <a:rPr lang="en-US" smtClean="0">
                <a:solidFill>
                  <a:schemeClr val="bg1"/>
                </a:solidFill>
              </a:rPr>
              <a:t>5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Espaço Reservado para Rodapé 2">
            <a:extLst>
              <a:ext uri="{FF2B5EF4-FFF2-40B4-BE49-F238E27FC236}">
                <a16:creationId xmlns:a16="http://schemas.microsoft.com/office/drawing/2014/main" id="{D1567ED0-DD28-BB55-CB8E-D6D66CEE84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15153" y="12976226"/>
            <a:ext cx="23801294" cy="730250"/>
          </a:xfrm>
        </p:spPr>
        <p:txBody>
          <a:bodyPr/>
          <a:lstStyle/>
          <a:p>
            <a:r>
              <a:rPr lang="pt-BR" sz="2800">
                <a:solidFill>
                  <a:schemeClr val="bg1"/>
                </a:solidFill>
                <a:latin typeface="Futura Bk BT" panose="020B0502020204020303" pitchFamily="34" charset="0"/>
              </a:rPr>
              <a:t>Prof. Fernando Tamberlini Alves | Programação Front-End I | Aula 04 – HTML e CSS</a:t>
            </a:r>
            <a:endParaRPr lang="en-US" sz="2800" dirty="0">
              <a:solidFill>
                <a:schemeClr val="bg1"/>
              </a:solidFill>
              <a:latin typeface="Futura Bk BT" panose="020B05020202040203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261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39CA3E-2590-9009-36BB-46476CC3FD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E71CB2B9-D258-DAB6-0DA1-FBD64FBF7D0B}"/>
              </a:ext>
            </a:extLst>
          </p:cNvPr>
          <p:cNvCxnSpPr>
            <a:cxnSpLocks/>
          </p:cNvCxnSpPr>
          <p:nvPr/>
        </p:nvCxnSpPr>
        <p:spPr>
          <a:xfrm>
            <a:off x="1006413" y="2248450"/>
            <a:ext cx="18039878" cy="0"/>
          </a:xfrm>
          <a:prstGeom prst="line">
            <a:avLst/>
          </a:prstGeom>
          <a:ln w="508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>
            <a:extLst>
              <a:ext uri="{FF2B5EF4-FFF2-40B4-BE49-F238E27FC236}">
                <a16:creationId xmlns:a16="http://schemas.microsoft.com/office/drawing/2014/main" id="{A232052D-D1E3-CBF8-6A4F-6A2DBB8874D6}"/>
              </a:ext>
            </a:extLst>
          </p:cNvPr>
          <p:cNvSpPr/>
          <p:nvPr/>
        </p:nvSpPr>
        <p:spPr>
          <a:xfrm flipH="1">
            <a:off x="-3" y="1419726"/>
            <a:ext cx="192507" cy="1528009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2C9398"/>
              </a:solidFill>
            </a:endParaRPr>
          </a:p>
        </p:txBody>
      </p:sp>
      <p:sp>
        <p:nvSpPr>
          <p:cNvPr id="11" name="TextBox 18">
            <a:extLst>
              <a:ext uri="{FF2B5EF4-FFF2-40B4-BE49-F238E27FC236}">
                <a16:creationId xmlns:a16="http://schemas.microsoft.com/office/drawing/2014/main" id="{CD85BB95-0083-D294-9B8E-3C3308C6157D}"/>
              </a:ext>
            </a:extLst>
          </p:cNvPr>
          <p:cNvSpPr txBox="1"/>
          <p:nvPr/>
        </p:nvSpPr>
        <p:spPr>
          <a:xfrm>
            <a:off x="1006413" y="809192"/>
            <a:ext cx="1708109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6600" b="1" spc="100" dirty="0">
                <a:latin typeface="Arial Black" panose="020B0A040201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Atividade Prática I</a:t>
            </a:r>
            <a:endParaRPr lang="en-US" sz="6600" b="1" spc="100" dirty="0">
              <a:latin typeface="Arial Black" panose="020B0A040201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2050" name="Picture 2" descr="Revistas Científicas do Instituto Federal de Educação, Ciência e Tecnologia  do Rio de Janeiro">
            <a:extLst>
              <a:ext uri="{FF2B5EF4-FFF2-40B4-BE49-F238E27FC236}">
                <a16:creationId xmlns:a16="http://schemas.microsoft.com/office/drawing/2014/main" id="{393E9F22-4B70-E95F-7A64-213993E92A1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50013" y="468941"/>
            <a:ext cx="4676775" cy="1343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8">
            <a:extLst>
              <a:ext uri="{FF2B5EF4-FFF2-40B4-BE49-F238E27FC236}">
                <a16:creationId xmlns:a16="http://schemas.microsoft.com/office/drawing/2014/main" id="{9C0947A7-05EE-23ED-CBEF-792FBD70E7DC}"/>
              </a:ext>
            </a:extLst>
          </p:cNvPr>
          <p:cNvSpPr txBox="1"/>
          <p:nvPr/>
        </p:nvSpPr>
        <p:spPr>
          <a:xfrm>
            <a:off x="1006412" y="2579713"/>
            <a:ext cx="22044087" cy="85869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indent="-742950" algn="just">
              <a:buFont typeface="Wingdings" panose="05000000000000000000" pitchFamily="2" charset="2"/>
              <a:buChar char="§"/>
            </a:pPr>
            <a:r>
              <a:rPr lang="pt-BR" sz="44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Definir os estilos dos elementos utilizando corretamente os seletores</a:t>
            </a:r>
          </a:p>
          <a:p>
            <a:pPr marL="742950" indent="-742950" algn="just">
              <a:buFont typeface="Wingdings" panose="05000000000000000000" pitchFamily="2" charset="2"/>
              <a:buChar char="§"/>
            </a:pPr>
            <a:endParaRPr lang="pt-BR" sz="4400" dirty="0">
              <a:latin typeface="Futura Bk BT" panose="020B05020202040203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1657350" lvl="1" indent="-742950" algn="just">
              <a:buFont typeface="Wingdings" panose="05000000000000000000" pitchFamily="2" charset="2"/>
              <a:buChar char="§"/>
            </a:pPr>
            <a:r>
              <a:rPr lang="pt-BR" sz="44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Descrição do Formulário</a:t>
            </a:r>
          </a:p>
          <a:p>
            <a:pPr lvl="1" algn="just"/>
            <a:r>
              <a:rPr lang="pt-BR" sz="2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 	</a:t>
            </a:r>
            <a:r>
              <a:rPr lang="en-US" sz="2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text-align: center;</a:t>
            </a:r>
          </a:p>
          <a:p>
            <a:pPr lvl="1" algn="just"/>
            <a:r>
              <a:rPr lang="en-US" sz="2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	margin-bottom: 20px; </a:t>
            </a:r>
          </a:p>
          <a:p>
            <a:pPr lvl="1" algn="just"/>
            <a:r>
              <a:rPr lang="en-US" sz="2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	color: #666;</a:t>
            </a:r>
            <a:endParaRPr lang="pt-BR" sz="2400" dirty="0">
              <a:latin typeface="Courier New" panose="02070309020205020404" pitchFamily="49" charset="0"/>
              <a:ea typeface="Tahoma" panose="020B0604030504040204" pitchFamily="34" charset="0"/>
              <a:cs typeface="Courier New" panose="02070309020205020404" pitchFamily="49" charset="0"/>
            </a:endParaRPr>
          </a:p>
          <a:p>
            <a:pPr lvl="1" algn="just"/>
            <a:r>
              <a:rPr lang="pt-BR" sz="2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	</a:t>
            </a:r>
            <a:endParaRPr lang="pt-BR" sz="4400" dirty="0">
              <a:latin typeface="Futura Bk BT" panose="020B05020202040203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1485900" lvl="1" indent="-571500" algn="just">
              <a:buFont typeface="Wingdings" panose="05000000000000000000" pitchFamily="2" charset="2"/>
              <a:buChar char="§"/>
            </a:pPr>
            <a:r>
              <a:rPr lang="pt-BR" sz="44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Formulário</a:t>
            </a:r>
          </a:p>
          <a:p>
            <a:pPr lvl="1" algn="just"/>
            <a:r>
              <a:rPr lang="pt-BR" sz="2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	background-color: #f9f9f9;</a:t>
            </a:r>
          </a:p>
          <a:p>
            <a:pPr lvl="1" algn="just"/>
            <a:r>
              <a:rPr lang="pt-BR" sz="2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	</a:t>
            </a:r>
            <a:r>
              <a:rPr lang="pt-BR" sz="24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padding</a:t>
            </a:r>
            <a:r>
              <a:rPr lang="pt-BR" sz="2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: 20px;</a:t>
            </a:r>
          </a:p>
          <a:p>
            <a:pPr lvl="1" algn="just"/>
            <a:r>
              <a:rPr lang="pt-BR" sz="2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	</a:t>
            </a:r>
            <a:r>
              <a:rPr lang="pt-BR" sz="24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border-radius</a:t>
            </a:r>
            <a:r>
              <a:rPr lang="pt-BR" sz="2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: 8px;</a:t>
            </a:r>
          </a:p>
          <a:p>
            <a:pPr lvl="1" algn="just"/>
            <a:r>
              <a:rPr lang="pt-BR" sz="2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	box-</a:t>
            </a:r>
            <a:r>
              <a:rPr lang="pt-BR" sz="24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shadow</a:t>
            </a:r>
            <a:r>
              <a:rPr lang="pt-BR" sz="2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: 0 2px 10px </a:t>
            </a:r>
            <a:r>
              <a:rPr lang="pt-BR" sz="24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rgba</a:t>
            </a:r>
            <a:r>
              <a:rPr lang="pt-BR" sz="2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(0, 0, 0, 0.1);</a:t>
            </a:r>
          </a:p>
          <a:p>
            <a:pPr lvl="1" algn="just"/>
            <a:r>
              <a:rPr lang="pt-BR" sz="2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	</a:t>
            </a:r>
            <a:endParaRPr lang="pt-BR" sz="4400" dirty="0">
              <a:latin typeface="Futura Bk BT" panose="020B05020202040203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1485900" lvl="1" indent="-571500" algn="just">
              <a:buFont typeface="Wingdings" panose="05000000000000000000" pitchFamily="2" charset="2"/>
              <a:buChar char="§"/>
            </a:pPr>
            <a:r>
              <a:rPr lang="pt-BR" sz="44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Rótulos</a:t>
            </a:r>
          </a:p>
          <a:p>
            <a:pPr lvl="1" algn="just"/>
            <a:r>
              <a:rPr lang="en-US" sz="2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	display: block;</a:t>
            </a:r>
          </a:p>
          <a:p>
            <a:pPr lvl="1" algn="just"/>
            <a:r>
              <a:rPr lang="en-US" sz="2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	margin-bottom: 5px;</a:t>
            </a:r>
          </a:p>
          <a:p>
            <a:pPr lvl="1" algn="just"/>
            <a:r>
              <a:rPr lang="en-US" sz="2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	font-weight: bold;</a:t>
            </a:r>
          </a:p>
          <a:p>
            <a:pPr lvl="1" algn="just"/>
            <a:endParaRPr lang="pt-BR" sz="4400" dirty="0">
              <a:latin typeface="Futura Bk BT" panose="020B05020202040203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" name="Rectangle 6">
            <a:extLst>
              <a:ext uri="{FF2B5EF4-FFF2-40B4-BE49-F238E27FC236}">
                <a16:creationId xmlns:a16="http://schemas.microsoft.com/office/drawing/2014/main" id="{BB6C2F5C-1E2B-3E25-85F2-DCC214F31FDC}"/>
              </a:ext>
            </a:extLst>
          </p:cNvPr>
          <p:cNvSpPr/>
          <p:nvPr/>
        </p:nvSpPr>
        <p:spPr>
          <a:xfrm>
            <a:off x="-22412" y="12973155"/>
            <a:ext cx="24406412" cy="736496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solidFill>
                <a:srgbClr val="2C8698"/>
              </a:solidFill>
              <a:latin typeface="Futura Bk BT" panose="020B0502020204020303" pitchFamily="34" charset="0"/>
            </a:endParaRPr>
          </a:p>
        </p:txBody>
      </p:sp>
      <p:sp>
        <p:nvSpPr>
          <p:cNvPr id="3" name="Espaço Reservado para Número de Slide 1">
            <a:extLst>
              <a:ext uri="{FF2B5EF4-FFF2-40B4-BE49-F238E27FC236}">
                <a16:creationId xmlns:a16="http://schemas.microsoft.com/office/drawing/2014/main" id="{E7BF7086-0945-C4D8-28B6-4156B2C840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3050500" y="13112751"/>
            <a:ext cx="1118347" cy="457199"/>
          </a:xfrm>
        </p:spPr>
        <p:txBody>
          <a:bodyPr/>
          <a:lstStyle/>
          <a:p>
            <a:fld id="{C7575539-BFBE-477A-BDB6-9CA7B44D81A5}" type="slidenum">
              <a:rPr lang="en-US" smtClean="0">
                <a:solidFill>
                  <a:schemeClr val="bg1"/>
                </a:solidFill>
              </a:rPr>
              <a:t>6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Espaço Reservado para Rodapé 2">
            <a:extLst>
              <a:ext uri="{FF2B5EF4-FFF2-40B4-BE49-F238E27FC236}">
                <a16:creationId xmlns:a16="http://schemas.microsoft.com/office/drawing/2014/main" id="{98C0D9F8-1F06-7E7C-7B9B-364DE18A8B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15153" y="12976226"/>
            <a:ext cx="23801294" cy="730250"/>
          </a:xfrm>
        </p:spPr>
        <p:txBody>
          <a:bodyPr/>
          <a:lstStyle/>
          <a:p>
            <a:r>
              <a:rPr lang="pt-BR" sz="2800">
                <a:solidFill>
                  <a:schemeClr val="bg1"/>
                </a:solidFill>
                <a:latin typeface="Futura Bk BT" panose="020B0502020204020303" pitchFamily="34" charset="0"/>
              </a:rPr>
              <a:t>Prof. Fernando Tamberlini Alves | Programação Front-End I | Aula 04 – HTML e CSS</a:t>
            </a:r>
            <a:endParaRPr lang="en-US" sz="2800" dirty="0">
              <a:solidFill>
                <a:schemeClr val="bg1"/>
              </a:solidFill>
              <a:latin typeface="Futura Bk BT" panose="020B05020202040203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24825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CD97E1-4738-0070-F6E3-84308D0B20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4C6DCB70-2386-23E0-7E2B-71BB24D843E2}"/>
              </a:ext>
            </a:extLst>
          </p:cNvPr>
          <p:cNvCxnSpPr>
            <a:cxnSpLocks/>
          </p:cNvCxnSpPr>
          <p:nvPr/>
        </p:nvCxnSpPr>
        <p:spPr>
          <a:xfrm>
            <a:off x="1006413" y="2248450"/>
            <a:ext cx="18039878" cy="0"/>
          </a:xfrm>
          <a:prstGeom prst="line">
            <a:avLst/>
          </a:prstGeom>
          <a:ln w="508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>
            <a:extLst>
              <a:ext uri="{FF2B5EF4-FFF2-40B4-BE49-F238E27FC236}">
                <a16:creationId xmlns:a16="http://schemas.microsoft.com/office/drawing/2014/main" id="{5FC29BBF-E143-FB6A-2AF9-CCE45C97261B}"/>
              </a:ext>
            </a:extLst>
          </p:cNvPr>
          <p:cNvSpPr/>
          <p:nvPr/>
        </p:nvSpPr>
        <p:spPr>
          <a:xfrm flipH="1">
            <a:off x="-3" y="1419726"/>
            <a:ext cx="192507" cy="1528009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2C9398"/>
              </a:solidFill>
            </a:endParaRPr>
          </a:p>
        </p:txBody>
      </p:sp>
      <p:sp>
        <p:nvSpPr>
          <p:cNvPr id="11" name="TextBox 18">
            <a:extLst>
              <a:ext uri="{FF2B5EF4-FFF2-40B4-BE49-F238E27FC236}">
                <a16:creationId xmlns:a16="http://schemas.microsoft.com/office/drawing/2014/main" id="{9E7D106E-E261-0274-46C8-981C35E80DD8}"/>
              </a:ext>
            </a:extLst>
          </p:cNvPr>
          <p:cNvSpPr txBox="1"/>
          <p:nvPr/>
        </p:nvSpPr>
        <p:spPr>
          <a:xfrm>
            <a:off x="1006413" y="809192"/>
            <a:ext cx="1708109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6600" b="1" spc="100" dirty="0">
                <a:latin typeface="Arial Black" panose="020B0A040201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Atividade Prática I</a:t>
            </a:r>
            <a:endParaRPr lang="en-US" sz="6600" b="1" spc="100" dirty="0">
              <a:latin typeface="Arial Black" panose="020B0A040201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2050" name="Picture 2" descr="Revistas Científicas do Instituto Federal de Educação, Ciência e Tecnologia  do Rio de Janeiro">
            <a:extLst>
              <a:ext uri="{FF2B5EF4-FFF2-40B4-BE49-F238E27FC236}">
                <a16:creationId xmlns:a16="http://schemas.microsoft.com/office/drawing/2014/main" id="{EBEBBAC4-F1FE-13A2-E215-95BD00E66D9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50013" y="468941"/>
            <a:ext cx="4676775" cy="1343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8">
            <a:extLst>
              <a:ext uri="{FF2B5EF4-FFF2-40B4-BE49-F238E27FC236}">
                <a16:creationId xmlns:a16="http://schemas.microsoft.com/office/drawing/2014/main" id="{CE6088F4-6E85-4733-D9DB-EE9DA47F1563}"/>
              </a:ext>
            </a:extLst>
          </p:cNvPr>
          <p:cNvSpPr txBox="1"/>
          <p:nvPr/>
        </p:nvSpPr>
        <p:spPr>
          <a:xfrm>
            <a:off x="1006412" y="2579713"/>
            <a:ext cx="22044087" cy="107414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indent="-742950" algn="just">
              <a:buFont typeface="Wingdings" panose="05000000000000000000" pitchFamily="2" charset="2"/>
              <a:buChar char="§"/>
            </a:pPr>
            <a:r>
              <a:rPr lang="pt-BR" sz="44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Definir os estilos dos elementos utilizando corretamente os seletores</a:t>
            </a:r>
          </a:p>
          <a:p>
            <a:pPr marL="742950" indent="-742950" algn="just">
              <a:buFont typeface="Wingdings" panose="05000000000000000000" pitchFamily="2" charset="2"/>
              <a:buChar char="§"/>
            </a:pPr>
            <a:endParaRPr lang="pt-BR" sz="4400" dirty="0">
              <a:latin typeface="Futura Bk BT" panose="020B05020202040203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1657350" lvl="1" indent="-742950" algn="just">
              <a:buFont typeface="Wingdings" panose="05000000000000000000" pitchFamily="2" charset="2"/>
              <a:buChar char="§"/>
            </a:pPr>
            <a:r>
              <a:rPr lang="pt-BR" sz="44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Elementos do tipo input, </a:t>
            </a:r>
            <a:r>
              <a:rPr lang="pt-BR" sz="4400" dirty="0" err="1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select</a:t>
            </a:r>
            <a:r>
              <a:rPr lang="pt-BR" sz="44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 e </a:t>
            </a:r>
            <a:r>
              <a:rPr lang="pt-BR" sz="4400" dirty="0" err="1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textarea</a:t>
            </a:r>
            <a:endParaRPr lang="pt-BR" sz="4400" dirty="0">
              <a:latin typeface="Futura Bk BT" panose="020B05020202040203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1" algn="just"/>
            <a:r>
              <a:rPr lang="en-US" sz="2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	width: 100%;</a:t>
            </a:r>
          </a:p>
          <a:p>
            <a:pPr lvl="1" algn="just"/>
            <a:r>
              <a:rPr lang="en-US" sz="2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     padding: 10px;</a:t>
            </a:r>
          </a:p>
          <a:p>
            <a:pPr lvl="1" algn="just"/>
            <a:r>
              <a:rPr lang="en-US" sz="2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     border: 1px solid #ddd;</a:t>
            </a:r>
          </a:p>
          <a:p>
            <a:pPr lvl="1" algn="just"/>
            <a:r>
              <a:rPr lang="en-US" sz="2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     border-radius: 4px;</a:t>
            </a:r>
          </a:p>
          <a:p>
            <a:pPr lvl="1" algn="just"/>
            <a:r>
              <a:rPr lang="en-US" sz="2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     font-size: 16px;</a:t>
            </a:r>
          </a:p>
          <a:p>
            <a:pPr lvl="1" algn="just"/>
            <a:r>
              <a:rPr lang="en-US" sz="2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     box-sizing: border-box;</a:t>
            </a:r>
            <a:endParaRPr lang="pt-BR" sz="2400" dirty="0">
              <a:latin typeface="Courier New" panose="02070309020205020404" pitchFamily="49" charset="0"/>
              <a:ea typeface="Tahoma" panose="020B0604030504040204" pitchFamily="34" charset="0"/>
              <a:cs typeface="Courier New" panose="02070309020205020404" pitchFamily="49" charset="0"/>
            </a:endParaRPr>
          </a:p>
          <a:p>
            <a:pPr lvl="1" algn="just"/>
            <a:r>
              <a:rPr lang="pt-BR" sz="2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	</a:t>
            </a:r>
            <a:endParaRPr lang="pt-BR" sz="4400" dirty="0">
              <a:latin typeface="Futura Bk BT" panose="020B05020202040203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1485900" lvl="1" indent="-571500" algn="just">
              <a:buFont typeface="Wingdings" panose="05000000000000000000" pitchFamily="2" charset="2"/>
              <a:buChar char="§"/>
            </a:pPr>
            <a:r>
              <a:rPr lang="pt-BR" sz="44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Botões</a:t>
            </a:r>
          </a:p>
          <a:p>
            <a:pPr lvl="1" algn="just"/>
            <a:r>
              <a:rPr lang="pt-BR" sz="2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	background-color: #4285f4;</a:t>
            </a:r>
          </a:p>
          <a:p>
            <a:pPr lvl="1" algn="just"/>
            <a:r>
              <a:rPr lang="pt-BR" sz="2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   	color: </a:t>
            </a:r>
            <a:r>
              <a:rPr lang="pt-BR" sz="24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white</a:t>
            </a:r>
            <a:r>
              <a:rPr lang="pt-BR" sz="2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;</a:t>
            </a:r>
          </a:p>
          <a:p>
            <a:pPr lvl="1" algn="just"/>
            <a:r>
              <a:rPr lang="pt-BR" sz="2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	</a:t>
            </a:r>
            <a:r>
              <a:rPr lang="pt-BR" sz="24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border</a:t>
            </a:r>
            <a:r>
              <a:rPr lang="pt-BR" sz="2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: </a:t>
            </a:r>
            <a:r>
              <a:rPr lang="pt-BR" sz="24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none</a:t>
            </a:r>
            <a:r>
              <a:rPr lang="pt-BR" sz="2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;</a:t>
            </a:r>
          </a:p>
          <a:p>
            <a:pPr lvl="1" algn="just"/>
            <a:r>
              <a:rPr lang="pt-BR" sz="2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    	</a:t>
            </a:r>
            <a:r>
              <a:rPr lang="pt-BR" sz="24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padding</a:t>
            </a:r>
            <a:r>
              <a:rPr lang="pt-BR" sz="2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: 12px 20px;</a:t>
            </a:r>
          </a:p>
          <a:p>
            <a:pPr lvl="1" algn="just"/>
            <a:r>
              <a:rPr lang="pt-BR" sz="2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	</a:t>
            </a:r>
            <a:r>
              <a:rPr lang="pt-BR" sz="24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border-radius</a:t>
            </a:r>
            <a:r>
              <a:rPr lang="pt-BR" sz="2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: 4px;</a:t>
            </a:r>
          </a:p>
          <a:p>
            <a:pPr lvl="1" algn="just"/>
            <a:r>
              <a:rPr lang="pt-BR" sz="2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    	cursor: pointer;</a:t>
            </a:r>
          </a:p>
          <a:p>
            <a:pPr lvl="1" algn="just"/>
            <a:r>
              <a:rPr lang="pt-BR" sz="2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    	</a:t>
            </a:r>
            <a:r>
              <a:rPr lang="pt-BR" sz="24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font-size</a:t>
            </a:r>
            <a:r>
              <a:rPr lang="pt-BR" sz="2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: 16px;</a:t>
            </a:r>
          </a:p>
          <a:p>
            <a:pPr lvl="1" algn="just"/>
            <a:r>
              <a:rPr lang="pt-BR" sz="2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    	</a:t>
            </a:r>
            <a:r>
              <a:rPr lang="pt-BR" sz="24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width</a:t>
            </a:r>
            <a:r>
              <a:rPr lang="pt-BR" sz="2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: 40%;</a:t>
            </a:r>
          </a:p>
          <a:p>
            <a:pPr lvl="1" algn="just"/>
            <a:r>
              <a:rPr lang="pt-BR" sz="2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		</a:t>
            </a:r>
            <a:endParaRPr lang="pt-BR" sz="4400" dirty="0">
              <a:latin typeface="Futura Bk BT" panose="020B05020202040203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1485900" lvl="1" indent="-571500" algn="just">
              <a:buFont typeface="Wingdings" panose="05000000000000000000" pitchFamily="2" charset="2"/>
              <a:buChar char="§"/>
            </a:pPr>
            <a:r>
              <a:rPr lang="pt-BR" sz="44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Botões com mouse em cima</a:t>
            </a:r>
          </a:p>
          <a:p>
            <a:pPr lvl="1" algn="just"/>
            <a:r>
              <a:rPr lang="pt-BR" sz="4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	</a:t>
            </a:r>
            <a:r>
              <a:rPr lang="pt-BR" sz="2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background-color: #3367d6;</a:t>
            </a:r>
          </a:p>
          <a:p>
            <a:pPr lvl="1" algn="just"/>
            <a:endParaRPr lang="pt-BR" sz="4400" dirty="0">
              <a:latin typeface="Futura Bk BT" panose="020B05020202040203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" name="Rectangle 6">
            <a:extLst>
              <a:ext uri="{FF2B5EF4-FFF2-40B4-BE49-F238E27FC236}">
                <a16:creationId xmlns:a16="http://schemas.microsoft.com/office/drawing/2014/main" id="{61A4C518-150C-CECE-FA35-8502E1696FD1}"/>
              </a:ext>
            </a:extLst>
          </p:cNvPr>
          <p:cNvSpPr/>
          <p:nvPr/>
        </p:nvSpPr>
        <p:spPr>
          <a:xfrm>
            <a:off x="-22412" y="12973155"/>
            <a:ext cx="24406412" cy="736496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solidFill>
                <a:srgbClr val="2C8698"/>
              </a:solidFill>
              <a:latin typeface="Futura Bk BT" panose="020B0502020204020303" pitchFamily="34" charset="0"/>
            </a:endParaRPr>
          </a:p>
        </p:txBody>
      </p:sp>
      <p:sp>
        <p:nvSpPr>
          <p:cNvPr id="3" name="Espaço Reservado para Número de Slide 1">
            <a:extLst>
              <a:ext uri="{FF2B5EF4-FFF2-40B4-BE49-F238E27FC236}">
                <a16:creationId xmlns:a16="http://schemas.microsoft.com/office/drawing/2014/main" id="{32ED9CFD-D58E-876B-5BC0-876EC35D6B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3050500" y="13112751"/>
            <a:ext cx="1118347" cy="457199"/>
          </a:xfrm>
        </p:spPr>
        <p:txBody>
          <a:bodyPr/>
          <a:lstStyle/>
          <a:p>
            <a:fld id="{C7575539-BFBE-477A-BDB6-9CA7B44D81A5}" type="slidenum">
              <a:rPr lang="en-US" smtClean="0">
                <a:solidFill>
                  <a:schemeClr val="bg1"/>
                </a:solidFill>
              </a:rPr>
              <a:t>7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Espaço Reservado para Rodapé 2">
            <a:extLst>
              <a:ext uri="{FF2B5EF4-FFF2-40B4-BE49-F238E27FC236}">
                <a16:creationId xmlns:a16="http://schemas.microsoft.com/office/drawing/2014/main" id="{A57838C9-F410-84CA-391B-A993EAA39D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15153" y="12976226"/>
            <a:ext cx="23801294" cy="730250"/>
          </a:xfrm>
        </p:spPr>
        <p:txBody>
          <a:bodyPr/>
          <a:lstStyle/>
          <a:p>
            <a:r>
              <a:rPr lang="pt-BR" sz="2800">
                <a:solidFill>
                  <a:schemeClr val="bg1"/>
                </a:solidFill>
                <a:latin typeface="Futura Bk BT" panose="020B0502020204020303" pitchFamily="34" charset="0"/>
              </a:rPr>
              <a:t>Prof. Fernando Tamberlini Alves | Programação Front-End I | Aula 04 – HTML e CSS</a:t>
            </a:r>
            <a:endParaRPr lang="en-US" sz="2800" dirty="0">
              <a:solidFill>
                <a:schemeClr val="bg1"/>
              </a:solidFill>
              <a:latin typeface="Futura Bk BT" panose="020B05020202040203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01081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B62AEA-FFA8-8470-B1C6-A294E3E71F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FB93FA67-4B06-6B18-4475-AA24D2BB73E7}"/>
              </a:ext>
            </a:extLst>
          </p:cNvPr>
          <p:cNvCxnSpPr>
            <a:cxnSpLocks/>
          </p:cNvCxnSpPr>
          <p:nvPr/>
        </p:nvCxnSpPr>
        <p:spPr>
          <a:xfrm>
            <a:off x="1006413" y="2248450"/>
            <a:ext cx="18039878" cy="0"/>
          </a:xfrm>
          <a:prstGeom prst="line">
            <a:avLst/>
          </a:prstGeom>
          <a:ln w="508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>
            <a:extLst>
              <a:ext uri="{FF2B5EF4-FFF2-40B4-BE49-F238E27FC236}">
                <a16:creationId xmlns:a16="http://schemas.microsoft.com/office/drawing/2014/main" id="{66FABC19-A7F0-41C4-38FF-BC5BC8F06476}"/>
              </a:ext>
            </a:extLst>
          </p:cNvPr>
          <p:cNvSpPr/>
          <p:nvPr/>
        </p:nvSpPr>
        <p:spPr>
          <a:xfrm flipH="1">
            <a:off x="-3" y="1419726"/>
            <a:ext cx="192507" cy="1528009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2C9398"/>
              </a:solidFill>
            </a:endParaRPr>
          </a:p>
        </p:txBody>
      </p:sp>
      <p:sp>
        <p:nvSpPr>
          <p:cNvPr id="11" name="TextBox 18">
            <a:extLst>
              <a:ext uri="{FF2B5EF4-FFF2-40B4-BE49-F238E27FC236}">
                <a16:creationId xmlns:a16="http://schemas.microsoft.com/office/drawing/2014/main" id="{91C15396-A8D3-C00B-15A9-1C7F9AEF730A}"/>
              </a:ext>
            </a:extLst>
          </p:cNvPr>
          <p:cNvSpPr txBox="1"/>
          <p:nvPr/>
        </p:nvSpPr>
        <p:spPr>
          <a:xfrm>
            <a:off x="1006413" y="809192"/>
            <a:ext cx="1708109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6600" b="1" spc="100" dirty="0">
                <a:latin typeface="Arial Black" panose="020B0A040201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Atividade Prática I</a:t>
            </a:r>
            <a:endParaRPr lang="en-US" sz="6600" b="1" spc="100" dirty="0">
              <a:latin typeface="Arial Black" panose="020B0A040201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2050" name="Picture 2" descr="Revistas Científicas do Instituto Federal de Educação, Ciência e Tecnologia  do Rio de Janeiro">
            <a:extLst>
              <a:ext uri="{FF2B5EF4-FFF2-40B4-BE49-F238E27FC236}">
                <a16:creationId xmlns:a16="http://schemas.microsoft.com/office/drawing/2014/main" id="{0C64A6D7-2086-ACFE-96CF-7886167582D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50013" y="468941"/>
            <a:ext cx="4676775" cy="1343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8">
            <a:extLst>
              <a:ext uri="{FF2B5EF4-FFF2-40B4-BE49-F238E27FC236}">
                <a16:creationId xmlns:a16="http://schemas.microsoft.com/office/drawing/2014/main" id="{DF04A902-0E61-6113-3374-0BDAE645A529}"/>
              </a:ext>
            </a:extLst>
          </p:cNvPr>
          <p:cNvSpPr txBox="1"/>
          <p:nvPr/>
        </p:nvSpPr>
        <p:spPr>
          <a:xfrm>
            <a:off x="1006412" y="2579714"/>
            <a:ext cx="21891687" cy="10679847"/>
          </a:xfrm>
          <a:prstGeom prst="rect">
            <a:avLst/>
          </a:prstGeom>
          <a:noFill/>
        </p:spPr>
        <p:txBody>
          <a:bodyPr wrap="square" numCol="2" rtlCol="0">
            <a:spAutoFit/>
          </a:bodyPr>
          <a:lstStyle/>
          <a:p>
            <a:pPr marL="1657350" lvl="1" indent="-742950" algn="just">
              <a:buFont typeface="Wingdings" panose="05000000000000000000" pitchFamily="2" charset="2"/>
              <a:buChar char="§"/>
            </a:pPr>
            <a:r>
              <a:rPr lang="pt-BR" sz="44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Demais elementos</a:t>
            </a:r>
          </a:p>
          <a:p>
            <a:pPr lvl="1" algn="just"/>
            <a:endParaRPr lang="pt-BR" sz="4400" dirty="0">
              <a:latin typeface="Futura Bk BT" panose="020B05020202040203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1" algn="just"/>
            <a:r>
              <a:rPr lang="pt-BR" sz="24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fieldset</a:t>
            </a:r>
            <a:r>
              <a:rPr lang="pt-BR" sz="2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 {</a:t>
            </a:r>
          </a:p>
          <a:p>
            <a:pPr lvl="1" algn="just"/>
            <a:r>
              <a:rPr lang="pt-BR" sz="2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    </a:t>
            </a:r>
            <a:r>
              <a:rPr lang="pt-BR" sz="24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border</a:t>
            </a:r>
            <a:r>
              <a:rPr lang="pt-BR" sz="2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: 1px </a:t>
            </a:r>
            <a:r>
              <a:rPr lang="pt-BR" sz="24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solid</a:t>
            </a:r>
            <a:r>
              <a:rPr lang="pt-BR" sz="2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 #ddd;</a:t>
            </a:r>
          </a:p>
          <a:p>
            <a:pPr lvl="1" algn="just"/>
            <a:r>
              <a:rPr lang="pt-BR" sz="2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    </a:t>
            </a:r>
            <a:r>
              <a:rPr lang="pt-BR" sz="24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border-radius</a:t>
            </a:r>
            <a:r>
              <a:rPr lang="pt-BR" sz="2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: 4px;</a:t>
            </a:r>
          </a:p>
          <a:p>
            <a:pPr lvl="1" algn="just"/>
            <a:r>
              <a:rPr lang="pt-BR" sz="2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    </a:t>
            </a:r>
            <a:r>
              <a:rPr lang="pt-BR" sz="24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padding</a:t>
            </a:r>
            <a:r>
              <a:rPr lang="pt-BR" sz="2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: 10px 15px;</a:t>
            </a:r>
          </a:p>
          <a:p>
            <a:pPr lvl="1" algn="just"/>
            <a:r>
              <a:rPr lang="pt-BR" sz="2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    </a:t>
            </a:r>
            <a:r>
              <a:rPr lang="pt-BR" sz="24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margin</a:t>
            </a:r>
            <a:r>
              <a:rPr lang="pt-BR" sz="2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: 0;</a:t>
            </a:r>
          </a:p>
          <a:p>
            <a:pPr lvl="1" algn="just"/>
            <a:r>
              <a:rPr lang="pt-BR" sz="2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}</a:t>
            </a:r>
          </a:p>
          <a:p>
            <a:pPr lvl="1" algn="just"/>
            <a:r>
              <a:rPr lang="pt-BR" sz="24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legend</a:t>
            </a:r>
            <a:r>
              <a:rPr lang="pt-BR" sz="2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 {</a:t>
            </a:r>
          </a:p>
          <a:p>
            <a:pPr lvl="1" algn="just"/>
            <a:r>
              <a:rPr lang="pt-BR" sz="2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    </a:t>
            </a:r>
            <a:r>
              <a:rPr lang="pt-BR" sz="24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font-weight</a:t>
            </a:r>
            <a:r>
              <a:rPr lang="pt-BR" sz="2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: </a:t>
            </a:r>
            <a:r>
              <a:rPr lang="pt-BR" sz="24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bold</a:t>
            </a:r>
            <a:r>
              <a:rPr lang="pt-BR" sz="2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;</a:t>
            </a:r>
          </a:p>
          <a:p>
            <a:pPr lvl="1" algn="just"/>
            <a:r>
              <a:rPr lang="pt-BR" sz="2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    </a:t>
            </a:r>
            <a:r>
              <a:rPr lang="pt-BR" sz="24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padding</a:t>
            </a:r>
            <a:r>
              <a:rPr lang="pt-BR" sz="2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: 0 5px;</a:t>
            </a:r>
          </a:p>
          <a:p>
            <a:pPr lvl="1" algn="just"/>
            <a:r>
              <a:rPr lang="pt-BR" sz="2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}</a:t>
            </a:r>
          </a:p>
          <a:p>
            <a:pPr lvl="1" algn="just"/>
            <a:r>
              <a:rPr lang="pt-BR" sz="2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.radio-</a:t>
            </a:r>
            <a:r>
              <a:rPr lang="pt-BR" sz="24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group</a:t>
            </a:r>
            <a:r>
              <a:rPr lang="pt-BR" sz="2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 {</a:t>
            </a:r>
          </a:p>
          <a:p>
            <a:pPr lvl="1" algn="just"/>
            <a:r>
              <a:rPr lang="pt-BR" sz="2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    display: </a:t>
            </a:r>
            <a:r>
              <a:rPr lang="pt-BR" sz="24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flex</a:t>
            </a:r>
            <a:r>
              <a:rPr lang="pt-BR" sz="2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;</a:t>
            </a:r>
          </a:p>
          <a:p>
            <a:pPr lvl="1" algn="just"/>
            <a:r>
              <a:rPr lang="pt-BR" sz="2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    </a:t>
            </a:r>
            <a:r>
              <a:rPr lang="pt-BR" sz="24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flex</a:t>
            </a:r>
            <a:r>
              <a:rPr lang="pt-BR" sz="2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-wrap: wrap;</a:t>
            </a:r>
          </a:p>
          <a:p>
            <a:pPr lvl="1" algn="just"/>
            <a:r>
              <a:rPr lang="pt-BR" sz="2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    gap: 15px;</a:t>
            </a:r>
          </a:p>
          <a:p>
            <a:pPr lvl="1" algn="just"/>
            <a:r>
              <a:rPr lang="pt-BR" sz="2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    </a:t>
            </a:r>
            <a:r>
              <a:rPr lang="pt-BR" sz="24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margin</a:t>
            </a:r>
            <a:r>
              <a:rPr lang="pt-BR" sz="2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-top: 10px;</a:t>
            </a:r>
          </a:p>
          <a:p>
            <a:pPr lvl="1" algn="just"/>
            <a:r>
              <a:rPr lang="pt-BR" sz="2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}</a:t>
            </a:r>
          </a:p>
          <a:p>
            <a:pPr lvl="1" algn="just"/>
            <a:r>
              <a:rPr lang="pt-BR" sz="2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.radio-</a:t>
            </a:r>
            <a:r>
              <a:rPr lang="pt-BR" sz="24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option</a:t>
            </a:r>
            <a:r>
              <a:rPr lang="pt-BR" sz="2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 {</a:t>
            </a:r>
          </a:p>
          <a:p>
            <a:pPr lvl="1" algn="just"/>
            <a:r>
              <a:rPr lang="pt-BR" sz="2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    display: </a:t>
            </a:r>
            <a:r>
              <a:rPr lang="pt-BR" sz="24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flex</a:t>
            </a:r>
            <a:r>
              <a:rPr lang="pt-BR" sz="2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;</a:t>
            </a:r>
          </a:p>
          <a:p>
            <a:pPr lvl="1" algn="just"/>
            <a:r>
              <a:rPr lang="pt-BR" sz="2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    </a:t>
            </a:r>
            <a:r>
              <a:rPr lang="pt-BR" sz="24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align-items</a:t>
            </a:r>
            <a:r>
              <a:rPr lang="pt-BR" sz="2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: center;</a:t>
            </a:r>
          </a:p>
          <a:p>
            <a:pPr lvl="1" algn="just"/>
            <a:r>
              <a:rPr lang="pt-BR" sz="2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}</a:t>
            </a:r>
          </a:p>
          <a:p>
            <a:pPr lvl="1" algn="just"/>
            <a:endParaRPr lang="pt-BR" sz="2400" dirty="0">
              <a:latin typeface="Courier New" panose="02070309020205020404" pitchFamily="49" charset="0"/>
              <a:ea typeface="Tahoma" panose="020B0604030504040204" pitchFamily="34" charset="0"/>
              <a:cs typeface="Courier New" panose="02070309020205020404" pitchFamily="49" charset="0"/>
            </a:endParaRPr>
          </a:p>
          <a:p>
            <a:pPr lvl="1" algn="just"/>
            <a:endParaRPr lang="pt-BR" sz="2400" dirty="0">
              <a:latin typeface="Courier New" panose="02070309020205020404" pitchFamily="49" charset="0"/>
              <a:ea typeface="Tahoma" panose="020B0604030504040204" pitchFamily="34" charset="0"/>
              <a:cs typeface="Courier New" panose="02070309020205020404" pitchFamily="49" charset="0"/>
            </a:endParaRPr>
          </a:p>
          <a:p>
            <a:pPr lvl="1" algn="just"/>
            <a:endParaRPr lang="pt-BR" sz="2400" dirty="0">
              <a:latin typeface="Courier New" panose="02070309020205020404" pitchFamily="49" charset="0"/>
              <a:ea typeface="Tahoma" panose="020B0604030504040204" pitchFamily="34" charset="0"/>
              <a:cs typeface="Courier New" panose="02070309020205020404" pitchFamily="49" charset="0"/>
            </a:endParaRPr>
          </a:p>
          <a:p>
            <a:pPr lvl="1" algn="just"/>
            <a:endParaRPr lang="pt-BR" sz="2400" dirty="0">
              <a:latin typeface="Courier New" panose="02070309020205020404" pitchFamily="49" charset="0"/>
              <a:ea typeface="Tahoma" panose="020B0604030504040204" pitchFamily="34" charset="0"/>
              <a:cs typeface="Courier New" panose="02070309020205020404" pitchFamily="49" charset="0"/>
            </a:endParaRPr>
          </a:p>
          <a:p>
            <a:pPr lvl="1" algn="just"/>
            <a:endParaRPr lang="pt-BR" sz="2400" dirty="0">
              <a:latin typeface="Courier New" panose="02070309020205020404" pitchFamily="49" charset="0"/>
              <a:ea typeface="Tahoma" panose="020B0604030504040204" pitchFamily="34" charset="0"/>
              <a:cs typeface="Courier New" panose="02070309020205020404" pitchFamily="49" charset="0"/>
            </a:endParaRPr>
          </a:p>
          <a:p>
            <a:pPr lvl="1" algn="just"/>
            <a:endParaRPr lang="pt-BR" sz="2400" dirty="0">
              <a:latin typeface="Courier New" panose="02070309020205020404" pitchFamily="49" charset="0"/>
              <a:ea typeface="Tahoma" panose="020B0604030504040204" pitchFamily="34" charset="0"/>
              <a:cs typeface="Courier New" panose="02070309020205020404" pitchFamily="49" charset="0"/>
            </a:endParaRPr>
          </a:p>
          <a:p>
            <a:pPr lvl="1" algn="just"/>
            <a:endParaRPr lang="pt-BR" sz="2400" dirty="0">
              <a:latin typeface="Courier New" panose="02070309020205020404" pitchFamily="49" charset="0"/>
              <a:ea typeface="Tahoma" panose="020B0604030504040204" pitchFamily="34" charset="0"/>
              <a:cs typeface="Courier New" panose="02070309020205020404" pitchFamily="49" charset="0"/>
            </a:endParaRPr>
          </a:p>
          <a:p>
            <a:pPr lvl="1" algn="just"/>
            <a:endParaRPr lang="pt-BR" sz="2400" dirty="0">
              <a:latin typeface="Courier New" panose="02070309020205020404" pitchFamily="49" charset="0"/>
              <a:ea typeface="Tahoma" panose="020B0604030504040204" pitchFamily="34" charset="0"/>
              <a:cs typeface="Courier New" panose="02070309020205020404" pitchFamily="49" charset="0"/>
            </a:endParaRPr>
          </a:p>
          <a:p>
            <a:pPr lvl="1" algn="just"/>
            <a:endParaRPr lang="pt-BR" sz="2400" dirty="0">
              <a:latin typeface="Courier New" panose="02070309020205020404" pitchFamily="49" charset="0"/>
              <a:ea typeface="Tahoma" panose="020B0604030504040204" pitchFamily="34" charset="0"/>
              <a:cs typeface="Courier New" panose="02070309020205020404" pitchFamily="49" charset="0"/>
            </a:endParaRPr>
          </a:p>
          <a:p>
            <a:pPr lvl="1" algn="just"/>
            <a:endParaRPr lang="pt-BR" sz="2400" dirty="0">
              <a:latin typeface="Courier New" panose="02070309020205020404" pitchFamily="49" charset="0"/>
              <a:ea typeface="Tahoma" panose="020B0604030504040204" pitchFamily="34" charset="0"/>
              <a:cs typeface="Courier New" panose="02070309020205020404" pitchFamily="49" charset="0"/>
            </a:endParaRPr>
          </a:p>
          <a:p>
            <a:pPr lvl="1" algn="just"/>
            <a:r>
              <a:rPr lang="pt-BR" sz="2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.radio-</a:t>
            </a:r>
            <a:r>
              <a:rPr lang="pt-BR" sz="24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option</a:t>
            </a:r>
            <a:r>
              <a:rPr lang="pt-BR" sz="2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 input[</a:t>
            </a:r>
            <a:r>
              <a:rPr lang="pt-BR" sz="24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type</a:t>
            </a:r>
            <a:r>
              <a:rPr lang="pt-BR" sz="2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="radio"] {</a:t>
            </a:r>
          </a:p>
          <a:p>
            <a:pPr lvl="1" algn="just"/>
            <a:r>
              <a:rPr lang="pt-BR" sz="2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    </a:t>
            </a:r>
            <a:r>
              <a:rPr lang="pt-BR" sz="24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width</a:t>
            </a:r>
            <a:r>
              <a:rPr lang="pt-BR" sz="2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: auto;</a:t>
            </a:r>
          </a:p>
          <a:p>
            <a:pPr lvl="1" algn="just"/>
            <a:r>
              <a:rPr lang="pt-BR" sz="2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    </a:t>
            </a:r>
            <a:r>
              <a:rPr lang="pt-BR" sz="24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margin-right</a:t>
            </a:r>
            <a:r>
              <a:rPr lang="pt-BR" sz="2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: 5px;</a:t>
            </a:r>
          </a:p>
          <a:p>
            <a:pPr lvl="1" algn="just"/>
            <a:r>
              <a:rPr lang="pt-BR" sz="2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}</a:t>
            </a:r>
          </a:p>
          <a:p>
            <a:pPr lvl="1" algn="just"/>
            <a:r>
              <a:rPr lang="pt-BR" sz="2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.radio-</a:t>
            </a:r>
            <a:r>
              <a:rPr lang="pt-BR" sz="24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option</a:t>
            </a:r>
            <a:r>
              <a:rPr lang="pt-BR" sz="2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 </a:t>
            </a:r>
            <a:r>
              <a:rPr lang="pt-BR" sz="24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label</a:t>
            </a:r>
            <a:r>
              <a:rPr lang="pt-BR" sz="2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 {</a:t>
            </a:r>
          </a:p>
          <a:p>
            <a:pPr lvl="1" algn="just"/>
            <a:r>
              <a:rPr lang="pt-BR" sz="2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    display: </a:t>
            </a:r>
            <a:r>
              <a:rPr lang="pt-BR" sz="24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inline</a:t>
            </a:r>
            <a:r>
              <a:rPr lang="pt-BR" sz="2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;</a:t>
            </a:r>
          </a:p>
          <a:p>
            <a:pPr lvl="1" algn="just"/>
            <a:r>
              <a:rPr lang="pt-BR" sz="2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    </a:t>
            </a:r>
            <a:r>
              <a:rPr lang="pt-BR" sz="24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margin</a:t>
            </a:r>
            <a:r>
              <a:rPr lang="pt-BR" sz="2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: 0;</a:t>
            </a:r>
          </a:p>
          <a:p>
            <a:pPr lvl="1" algn="just"/>
            <a:r>
              <a:rPr lang="pt-BR" sz="2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    </a:t>
            </a:r>
            <a:r>
              <a:rPr lang="pt-BR" sz="24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font-weight</a:t>
            </a:r>
            <a:r>
              <a:rPr lang="pt-BR" sz="2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: normal;</a:t>
            </a:r>
          </a:p>
          <a:p>
            <a:pPr lvl="1" algn="just"/>
            <a:r>
              <a:rPr lang="pt-BR" sz="2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}</a:t>
            </a:r>
          </a:p>
          <a:p>
            <a:pPr lvl="1" algn="just"/>
            <a:r>
              <a:rPr lang="pt-BR" sz="2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.</a:t>
            </a:r>
            <a:r>
              <a:rPr lang="pt-BR" sz="24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form-group</a:t>
            </a:r>
            <a:r>
              <a:rPr lang="pt-BR" sz="2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 {</a:t>
            </a:r>
          </a:p>
          <a:p>
            <a:pPr lvl="1" algn="just"/>
            <a:r>
              <a:rPr lang="pt-BR" sz="2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    </a:t>
            </a:r>
            <a:r>
              <a:rPr lang="pt-BR" sz="24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margin-bottom</a:t>
            </a:r>
            <a:r>
              <a:rPr lang="pt-BR" sz="2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: 15px;</a:t>
            </a:r>
          </a:p>
          <a:p>
            <a:pPr lvl="1" algn="just"/>
            <a:r>
              <a:rPr lang="pt-BR" sz="2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}</a:t>
            </a:r>
          </a:p>
          <a:p>
            <a:pPr lvl="1" algn="just"/>
            <a:r>
              <a:rPr lang="pt-BR" sz="2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.</a:t>
            </a:r>
            <a:r>
              <a:rPr lang="pt-BR" sz="24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form-button</a:t>
            </a:r>
            <a:r>
              <a:rPr lang="pt-BR" sz="2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 {</a:t>
            </a:r>
          </a:p>
          <a:p>
            <a:pPr lvl="1" algn="just"/>
            <a:r>
              <a:rPr lang="pt-BR" sz="2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    display: </a:t>
            </a:r>
            <a:r>
              <a:rPr lang="pt-BR" sz="24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flex</a:t>
            </a:r>
            <a:r>
              <a:rPr lang="pt-BR" sz="2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;</a:t>
            </a:r>
          </a:p>
          <a:p>
            <a:pPr lvl="1" algn="just"/>
            <a:r>
              <a:rPr lang="pt-BR" sz="2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    </a:t>
            </a:r>
            <a:r>
              <a:rPr lang="pt-BR" sz="24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justify-content</a:t>
            </a:r>
            <a:r>
              <a:rPr lang="pt-BR" sz="2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: center;</a:t>
            </a:r>
          </a:p>
          <a:p>
            <a:pPr lvl="1" algn="just"/>
            <a:r>
              <a:rPr lang="pt-BR" sz="2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    gap: 20px;</a:t>
            </a:r>
          </a:p>
          <a:p>
            <a:pPr lvl="1" algn="just"/>
            <a:r>
              <a:rPr lang="pt-BR" sz="2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}</a:t>
            </a:r>
          </a:p>
          <a:p>
            <a:pPr lvl="1" algn="just"/>
            <a:endParaRPr lang="pt-BR" sz="4400" dirty="0">
              <a:latin typeface="Futura Bk BT" panose="020B05020202040203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1" algn="just"/>
            <a:endParaRPr lang="pt-BR" sz="4400" dirty="0">
              <a:latin typeface="Futura Bk BT" panose="020B05020202040203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1" algn="just"/>
            <a:endParaRPr lang="pt-BR" sz="4400" dirty="0">
              <a:latin typeface="Futura Bk BT" panose="020B05020202040203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" name="Rectangle 6">
            <a:extLst>
              <a:ext uri="{FF2B5EF4-FFF2-40B4-BE49-F238E27FC236}">
                <a16:creationId xmlns:a16="http://schemas.microsoft.com/office/drawing/2014/main" id="{A4B1DF3E-C5D8-E1E1-442A-4FE36EDEBCFD}"/>
              </a:ext>
            </a:extLst>
          </p:cNvPr>
          <p:cNvSpPr/>
          <p:nvPr/>
        </p:nvSpPr>
        <p:spPr>
          <a:xfrm>
            <a:off x="-22412" y="12973155"/>
            <a:ext cx="24406412" cy="736496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solidFill>
                <a:srgbClr val="2C8698"/>
              </a:solidFill>
              <a:latin typeface="Futura Bk BT" panose="020B0502020204020303" pitchFamily="34" charset="0"/>
            </a:endParaRPr>
          </a:p>
        </p:txBody>
      </p:sp>
      <p:sp>
        <p:nvSpPr>
          <p:cNvPr id="3" name="Espaço Reservado para Número de Slide 1">
            <a:extLst>
              <a:ext uri="{FF2B5EF4-FFF2-40B4-BE49-F238E27FC236}">
                <a16:creationId xmlns:a16="http://schemas.microsoft.com/office/drawing/2014/main" id="{3E94366E-C14F-076E-DFDB-8D1CECF797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3050500" y="13112751"/>
            <a:ext cx="1118347" cy="457199"/>
          </a:xfrm>
        </p:spPr>
        <p:txBody>
          <a:bodyPr/>
          <a:lstStyle/>
          <a:p>
            <a:fld id="{C7575539-BFBE-477A-BDB6-9CA7B44D81A5}" type="slidenum">
              <a:rPr lang="en-US" smtClean="0">
                <a:solidFill>
                  <a:schemeClr val="bg1"/>
                </a:solidFill>
              </a:rPr>
              <a:t>8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Espaço Reservado para Rodapé 2">
            <a:extLst>
              <a:ext uri="{FF2B5EF4-FFF2-40B4-BE49-F238E27FC236}">
                <a16:creationId xmlns:a16="http://schemas.microsoft.com/office/drawing/2014/main" id="{74674800-37DF-3394-20EC-8725098384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15153" y="12976226"/>
            <a:ext cx="23801294" cy="730250"/>
          </a:xfrm>
        </p:spPr>
        <p:txBody>
          <a:bodyPr/>
          <a:lstStyle/>
          <a:p>
            <a:r>
              <a:rPr lang="pt-BR" sz="2800">
                <a:solidFill>
                  <a:schemeClr val="bg1"/>
                </a:solidFill>
                <a:latin typeface="Futura Bk BT" panose="020B0502020204020303" pitchFamily="34" charset="0"/>
              </a:rPr>
              <a:t>Prof. Fernando Tamberlini Alves | Programação Front-End I | Aula 04 – HTML e CSS</a:t>
            </a:r>
            <a:endParaRPr lang="en-US" sz="2800" dirty="0">
              <a:solidFill>
                <a:schemeClr val="bg1"/>
              </a:solidFill>
              <a:latin typeface="Futura Bk BT" panose="020B05020202040203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60723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5FA9BF-7FE5-0025-645A-367FEFDD18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2E4E1A90-C213-370D-0F09-EBE7C6BF0251}"/>
              </a:ext>
            </a:extLst>
          </p:cNvPr>
          <p:cNvCxnSpPr>
            <a:cxnSpLocks/>
          </p:cNvCxnSpPr>
          <p:nvPr/>
        </p:nvCxnSpPr>
        <p:spPr>
          <a:xfrm>
            <a:off x="1006413" y="2248450"/>
            <a:ext cx="18039878" cy="0"/>
          </a:xfrm>
          <a:prstGeom prst="line">
            <a:avLst/>
          </a:prstGeom>
          <a:ln w="508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>
            <a:extLst>
              <a:ext uri="{FF2B5EF4-FFF2-40B4-BE49-F238E27FC236}">
                <a16:creationId xmlns:a16="http://schemas.microsoft.com/office/drawing/2014/main" id="{52199C02-3EAE-CF1E-8CA6-A8DB1D651B43}"/>
              </a:ext>
            </a:extLst>
          </p:cNvPr>
          <p:cNvSpPr/>
          <p:nvPr/>
        </p:nvSpPr>
        <p:spPr>
          <a:xfrm flipH="1">
            <a:off x="-3" y="1419726"/>
            <a:ext cx="192507" cy="1528009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2C9398"/>
              </a:solidFill>
            </a:endParaRPr>
          </a:p>
        </p:txBody>
      </p:sp>
      <p:sp>
        <p:nvSpPr>
          <p:cNvPr id="11" name="TextBox 18">
            <a:extLst>
              <a:ext uri="{FF2B5EF4-FFF2-40B4-BE49-F238E27FC236}">
                <a16:creationId xmlns:a16="http://schemas.microsoft.com/office/drawing/2014/main" id="{2ED011DB-2257-315D-9157-BE58698B97EF}"/>
              </a:ext>
            </a:extLst>
          </p:cNvPr>
          <p:cNvSpPr txBox="1"/>
          <p:nvPr/>
        </p:nvSpPr>
        <p:spPr>
          <a:xfrm>
            <a:off x="1006413" y="809192"/>
            <a:ext cx="1708109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6600" b="1" spc="100" dirty="0">
                <a:latin typeface="Arial Black" panose="020B0A040201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Atividade Prática II</a:t>
            </a:r>
            <a:endParaRPr lang="en-US" sz="6600" b="1" spc="100" dirty="0">
              <a:latin typeface="Arial Black" panose="020B0A040201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2050" name="Picture 2" descr="Revistas Científicas do Instituto Federal de Educação, Ciência e Tecnologia  do Rio de Janeiro">
            <a:extLst>
              <a:ext uri="{FF2B5EF4-FFF2-40B4-BE49-F238E27FC236}">
                <a16:creationId xmlns:a16="http://schemas.microsoft.com/office/drawing/2014/main" id="{26C8D56F-57C7-5B70-A9C1-82219F0A92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50013" y="468941"/>
            <a:ext cx="4676775" cy="1343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6">
            <a:extLst>
              <a:ext uri="{FF2B5EF4-FFF2-40B4-BE49-F238E27FC236}">
                <a16:creationId xmlns:a16="http://schemas.microsoft.com/office/drawing/2014/main" id="{1C568644-646D-EA27-1F48-2F802ADD5B70}"/>
              </a:ext>
            </a:extLst>
          </p:cNvPr>
          <p:cNvSpPr/>
          <p:nvPr/>
        </p:nvSpPr>
        <p:spPr>
          <a:xfrm>
            <a:off x="-22412" y="12973155"/>
            <a:ext cx="24406412" cy="736496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solidFill>
                <a:srgbClr val="2C8698"/>
              </a:solidFill>
              <a:latin typeface="Futura Bk BT" panose="020B0502020204020303" pitchFamily="34" charset="0"/>
            </a:endParaRPr>
          </a:p>
        </p:txBody>
      </p:sp>
      <p:sp>
        <p:nvSpPr>
          <p:cNvPr id="3" name="Espaço Reservado para Número de Slide 1">
            <a:extLst>
              <a:ext uri="{FF2B5EF4-FFF2-40B4-BE49-F238E27FC236}">
                <a16:creationId xmlns:a16="http://schemas.microsoft.com/office/drawing/2014/main" id="{0A7A2581-4AE4-2105-2759-7ABC81EA4D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3050500" y="13112751"/>
            <a:ext cx="1118347" cy="457199"/>
          </a:xfrm>
        </p:spPr>
        <p:txBody>
          <a:bodyPr/>
          <a:lstStyle/>
          <a:p>
            <a:fld id="{C7575539-BFBE-477A-BDB6-9CA7B44D81A5}" type="slidenum">
              <a:rPr lang="en-US" smtClean="0">
                <a:solidFill>
                  <a:schemeClr val="bg1"/>
                </a:solidFill>
              </a:rPr>
              <a:t>9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Espaço Reservado para Rodapé 2">
            <a:extLst>
              <a:ext uri="{FF2B5EF4-FFF2-40B4-BE49-F238E27FC236}">
                <a16:creationId xmlns:a16="http://schemas.microsoft.com/office/drawing/2014/main" id="{2F2C01B0-6465-D21D-0C82-12FC5F45AF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15153" y="12976226"/>
            <a:ext cx="23801294" cy="730250"/>
          </a:xfrm>
        </p:spPr>
        <p:txBody>
          <a:bodyPr/>
          <a:lstStyle/>
          <a:p>
            <a:r>
              <a:rPr lang="pt-BR" sz="2800">
                <a:solidFill>
                  <a:schemeClr val="bg1"/>
                </a:solidFill>
                <a:latin typeface="Futura Bk BT" panose="020B0502020204020303" pitchFamily="34" charset="0"/>
              </a:rPr>
              <a:t>Prof. Fernando Tamberlini Alves | Programação Front-End I | Aula 04 – HTML e CSS</a:t>
            </a:r>
            <a:endParaRPr lang="en-US" sz="2800" dirty="0">
              <a:solidFill>
                <a:schemeClr val="bg1"/>
              </a:solidFill>
              <a:latin typeface="Futura Bk BT" panose="020B0502020204020303" pitchFamily="34" charset="0"/>
            </a:endParaRPr>
          </a:p>
        </p:txBody>
      </p:sp>
      <p:pic>
        <p:nvPicPr>
          <p:cNvPr id="6" name="Picture 2" descr="Vetores e ilustrações de Aluno computador para download gratuito | Freepik">
            <a:extLst>
              <a:ext uri="{FF2B5EF4-FFF2-40B4-BE49-F238E27FC236}">
                <a16:creationId xmlns:a16="http://schemas.microsoft.com/office/drawing/2014/main" id="{5ADE56BD-4F0D-0F8A-C821-8A9A2251674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6413" y="5180596"/>
            <a:ext cx="8092071" cy="48604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id="{02C325C8-717E-A0E2-D2FA-46E364E0BBF0}"/>
              </a:ext>
            </a:extLst>
          </p:cNvPr>
          <p:cNvSpPr txBox="1"/>
          <p:nvPr/>
        </p:nvSpPr>
        <p:spPr>
          <a:xfrm>
            <a:off x="9546959" y="3114359"/>
            <a:ext cx="12226412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t-BR" sz="36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Objetivo: Elaborar um card centralizado e de layout responsivo com animações simples usando CSS</a:t>
            </a:r>
          </a:p>
        </p:txBody>
      </p:sp>
      <p:pic>
        <p:nvPicPr>
          <p:cNvPr id="12" name="Imagem 11">
            <a:extLst>
              <a:ext uri="{FF2B5EF4-FFF2-40B4-BE49-F238E27FC236}">
                <a16:creationId xmlns:a16="http://schemas.microsoft.com/office/drawing/2014/main" id="{8891A588-41B1-CA49-48B5-5175D54CA22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771319" y="4954515"/>
            <a:ext cx="8410457" cy="75821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87544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13018</TotalTime>
  <Words>1432</Words>
  <Application>Microsoft Office PowerPoint</Application>
  <PresentationFormat>Personalizar</PresentationFormat>
  <Paragraphs>268</Paragraphs>
  <Slides>19</Slides>
  <Notes>18</Notes>
  <HiddenSlides>0</HiddenSlides>
  <MMClips>0</MMClips>
  <ScaleCrop>false</ScaleCrop>
  <HeadingPairs>
    <vt:vector size="6" baseType="variant">
      <vt:variant>
        <vt:lpstr>Fontes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19</vt:i4>
      </vt:variant>
    </vt:vector>
  </HeadingPairs>
  <TitlesOfParts>
    <vt:vector size="27" baseType="lpstr">
      <vt:lpstr>Arial</vt:lpstr>
      <vt:lpstr>Arial Black</vt:lpstr>
      <vt:lpstr>Calibri</vt:lpstr>
      <vt:lpstr>Calibri Light</vt:lpstr>
      <vt:lpstr>Courier New</vt:lpstr>
      <vt:lpstr>Futura Bk BT</vt:lpstr>
      <vt:lpstr>Wingdings</vt:lpstr>
      <vt:lpstr>Office Theme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Fernando Tamberlini Alves</cp:lastModifiedBy>
  <cp:revision>506</cp:revision>
  <cp:lastPrinted>2022-06-11T19:51:40Z</cp:lastPrinted>
  <dcterms:created xsi:type="dcterms:W3CDTF">2014-09-26T10:57:37Z</dcterms:created>
  <dcterms:modified xsi:type="dcterms:W3CDTF">2025-10-02T02:03:37Z</dcterms:modified>
</cp:coreProperties>
</file>