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65" r:id="rId2"/>
    <p:sldId id="523" r:id="rId3"/>
    <p:sldId id="585" r:id="rId4"/>
    <p:sldId id="586" r:id="rId5"/>
    <p:sldId id="587" r:id="rId6"/>
    <p:sldId id="588" r:id="rId7"/>
    <p:sldId id="589" r:id="rId8"/>
    <p:sldId id="590" r:id="rId9"/>
    <p:sldId id="591" r:id="rId10"/>
    <p:sldId id="592" r:id="rId11"/>
    <p:sldId id="598" r:id="rId12"/>
    <p:sldId id="599" r:id="rId13"/>
    <p:sldId id="593" r:id="rId14"/>
    <p:sldId id="594" r:id="rId15"/>
    <p:sldId id="595" r:id="rId16"/>
    <p:sldId id="596" r:id="rId17"/>
    <p:sldId id="597" r:id="rId18"/>
    <p:sldId id="600" r:id="rId19"/>
    <p:sldId id="601" r:id="rId20"/>
    <p:sldId id="602" r:id="rId21"/>
    <p:sldId id="603" r:id="rId22"/>
    <p:sldId id="573" r:id="rId23"/>
    <p:sldId id="604" r:id="rId24"/>
    <p:sldId id="490" r:id="rId25"/>
  </p:sldIdLst>
  <p:sldSz cx="24384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79CC"/>
    <a:srgbClr val="FF0506"/>
    <a:srgbClr val="000000"/>
    <a:srgbClr val="FECD04"/>
    <a:srgbClr val="286270"/>
    <a:srgbClr val="436B39"/>
    <a:srgbClr val="365422"/>
    <a:srgbClr val="33A9AF"/>
    <a:srgbClr val="C25252"/>
    <a:srgbClr val="DDD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74697" autoAdjust="0"/>
  </p:normalViewPr>
  <p:slideViewPr>
    <p:cSldViewPr snapToGrid="0">
      <p:cViewPr varScale="1">
        <p:scale>
          <a:sx n="38" d="100"/>
          <a:sy n="38" d="100"/>
        </p:scale>
        <p:origin x="2004" y="2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51A69-C562-4FC5-92DC-994CDC1376A2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47B73-6B03-4EF3-AD40-683CE00DAB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3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475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1DD9D-EC06-1D75-B0A1-5D17960C7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AAB4840-7A42-E033-8507-902E71379A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BBEC588-BB55-003A-47D9-EB0D72F876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F2BE670-274C-1590-47BD-BE899E0628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544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C2E2A-CF52-7F91-F55F-8B0041B4B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3D8642A-B4C0-FED1-9E20-B38275FC53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14E5192-A109-17CC-6F2D-87EDD9256B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029AD9D-E12C-F2CA-4078-77CCC17B90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153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EDC0D-3749-02E6-A805-1B47BA20A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7F61A71-C609-5D3C-0CF6-FAF073103C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61D96B6-FE54-5577-8A5E-02336B462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A8DF452-503E-C2BF-D3E0-5F688A85A6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1822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96E2D-4DCA-F39A-3611-E04A3A44B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5DC22C0-9565-2BEC-BDBB-29D1D06437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33E5D18-D157-A030-0AB0-4FE9E5736C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AD91F7B-91A1-9E81-B1D1-1C6F43A7BA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151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AA0CE-848D-5B8C-24F1-33326C5E7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39C64DF-3CC2-A237-F51C-1C21498B67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818B43C-C832-318A-0239-DBFA041CD6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2D5BAD2-6213-236E-0931-61AC677FAA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3630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22215-76C7-69F8-806C-DE3977131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7B3840C-7A82-A0D6-2EF6-49A1EA2EAB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FBC8A3F-C349-2D37-30BA-C31AAED65C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FFC16C9-A065-7486-9428-A4293A256C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5112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3EE03-BFEA-856D-EB14-7CE3A94B3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B181E8E-B4BD-2171-4F4F-FABEBC74FD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D834987-0279-5E86-51C7-D1B0B4A312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9ABF441-8E46-4A02-54FB-EF8DEDBE75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3080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A99D3-C60D-9F98-B437-97F4F73D1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C1A587B-7104-3D96-E9DF-B88BF6D31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52367C4-D459-DA4B-3498-559BEBB6D1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E782E13-9C09-A9BD-C76A-633BBD38F9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8280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5971B-6757-7873-E824-4E30235D8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E87E94C-E6BD-A9E7-A497-48C02AAB5E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4C74A3B-C077-DFC1-6076-E826EEA742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CE3A28A-F4F0-429C-6B84-23B40D4BD2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9365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B3B75-B0A6-2894-AB31-6D077036B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EB4716C-A92E-4E9E-86B7-F89201B0B9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9A153D1-AFAC-C8F3-3BB1-45AFF9F703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0CBB3CD-A3C0-59BA-7210-0313EFAE9C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902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A99D3-C60D-9F98-B437-97F4F73D1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C1A587B-7104-3D96-E9DF-B88BF6D31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52367C4-D459-DA4B-3498-559BEBB6D1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E782E13-9C09-A9BD-C76A-633BBD38F9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8280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16072-FCB1-2B1A-1798-AB286A26B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56D374F-50D1-0197-F79A-C198E180AF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395C381-4829-DBA2-293E-FD35840913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684188B-7505-53F2-1A1C-20EEBB23E6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657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EF338-177C-8F0E-E69D-1E2F966B4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E0091B7-AD03-28EB-7E01-4A4CD0847D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39ECEEA-2031-A3B4-72BB-628854235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9B96949-4D06-A757-4C26-EDF4567F5E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7595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78827-1C27-F55B-F2D2-3E6A8231A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C502F09-9B5F-5190-72E2-64AB57FBF7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235AE00-DDD2-8F7B-0EC3-49F1148D4D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C151BFB-076B-52D3-FE3D-228D502441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3648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D9587-7461-E148-9EBF-72AC9E197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C79319C-3267-1F59-C985-6090EBF801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2A92C8B-12DB-7B18-909B-CF31A81738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8F40DD6-F378-4BB7-94BB-FBAF55C5E8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991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B0EC2-B3E5-3218-D1B6-1BCF43B79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A70172C-8D0E-4AAC-1A57-57380B7683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66D40CF-EEAA-E7C0-B17C-83A69B78E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25C2E87-31A1-CEA2-6F92-CB4C6DEAB1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00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C58F7-1673-9EFB-5390-755AC5C76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D3024B0-7E0D-2AFB-649E-8B11BF46CA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293A7FA-ED57-6617-364E-D2AFFBB236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3B1F83B-9B36-E5AF-F0B3-28877ED995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7064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84D5E-DC6D-A165-E1F9-816240AED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C5DEAD2-E1D2-F578-F2E3-FEC24F8014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77F2075-C94D-AED7-328C-E7530B136F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2919B7A-DA7B-8B94-89EA-C213334D6A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6117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57097-C903-8307-D09A-74B6739FA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616CA3A-6369-C15C-7B90-6A21D9DE62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5491028-A494-83AC-F670-B7D93423AA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74A9FFE-7B44-E866-7464-48E494E544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758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BF9C3-0839-1702-D5CE-F39518A40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177D46A-CC9A-A320-3F56-483754B065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EAF4FB7-5C3B-2F75-49E4-BEE97ED0A0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CB204F9-6C2B-D6DF-62D0-86B290DFCF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5385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475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E37F4-D93E-4EAC-9886-CD01AC116213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0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13D3-9E8B-4458-91B7-79FA45D08332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2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D418-C90C-4D4B-9E7D-D15BFF4FD42A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1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EBDD8-51F3-4157-8CB7-AC62D54849AE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8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C6DE-29F3-4E5D-9372-00287EF976E0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3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E880-F23C-4742-AC7F-C17680A232C5}" type="datetime1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5FDB-B59C-4325-BBE5-A7250D4B7C60}" type="datetime1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67CC-93C8-48FD-84B7-1D6DDCFC51E3}" type="datetime1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0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45722-054D-4FE2-AA32-4EAE3B0E08CB}" type="datetime1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8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532B0-27FB-4BF6-A130-4C25DF697677}" type="datetime1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0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9B265-85C8-4143-A24F-27F67B6CB59C}" type="datetime1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2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07207-5670-4AC8-88AC-F613A163E5A1}" type="datetime1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Prof. Fernando Tamberlini Alves | Programação Front-End I | Aula 03 – HTML e CSS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4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ED75C6ED-B3AD-460E-AC55-DC15C10096A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86500"/>
            <a:ext cx="24384000" cy="272687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8087" y="6572717"/>
            <a:ext cx="10407535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Disciplina</a:t>
            </a:r>
          </a:p>
          <a:p>
            <a:pPr algn="ctr"/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Programação Front-</a:t>
            </a:r>
            <a:r>
              <a:rPr lang="pt-BR" sz="40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 I</a:t>
            </a:r>
            <a:endParaRPr lang="en-US" sz="40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444127" y="7346155"/>
            <a:ext cx="93767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PROF. FERNANDO TAMBERLINI ALVES</a:t>
            </a:r>
            <a:endParaRPr lang="en-US" sz="32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1939874" y="6851907"/>
            <a:ext cx="0" cy="157327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62D10B37-ACD7-4888-9ED3-D7384BEC8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57A66AC-7374-48AE-A3F6-28707B1C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1030" name="Picture 6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E7B9563-E03B-495D-AB96-9B3EBBDB1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734" y="581235"/>
            <a:ext cx="14770279" cy="4241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28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Box Model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2BF71108-0C36-A064-0223-B4510D12C178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40AEA4E8-7CE0-0C58-16F3-7948EAAAC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60370E49-B870-88F4-6973-4BFEC3385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A3F6C309-804D-905F-B1ED-32F3518E75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4101" y="3522601"/>
            <a:ext cx="11295797" cy="875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00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2FB66-3D59-947F-0BAD-6C0CE1352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5F8B3BA-49C2-2D19-3E5C-7D4DBFD3D724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AB7B4E7-D568-6FF5-51FD-30227620EE72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FEC09CBA-2E6F-3D49-0525-2692AFE2067C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4C7482B1-1FD3-4D59-FA54-F1E3EF3D1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A3315DE6-3785-B837-8355-A2AC38384784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6A93D40C-806B-D7AE-C6C7-6DA526AA5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3515EE82-A8E3-4A37-152C-1B8E5760F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F0A48C94-9E5E-0060-D5D5-26C5E906ADF8}"/>
              </a:ext>
            </a:extLst>
          </p:cNvPr>
          <p:cNvSpPr txBox="1"/>
          <p:nvPr/>
        </p:nvSpPr>
        <p:spPr>
          <a:xfrm>
            <a:off x="215153" y="2640211"/>
            <a:ext cx="23406847" cy="9941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background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&lt;color&gt; &lt;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image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 &lt;position/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size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 &lt;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repeat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&gt;&lt;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attachement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 &lt;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origin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 &lt;clip&gt;;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background-color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cor de fundo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red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#hex,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rgb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(),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rgba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(),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hsl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(),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tranparent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currentColor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background-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image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a imagem de fundo(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url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(“image.jpg”),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none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background-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repeat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controla se e como a imagem de fundo se repete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repeat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repeat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-x,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repeat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-y, no-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repeat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space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background-position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a posição da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image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x,y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 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background-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size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o tamanho da imagem de fundo(auto, cover,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contain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unidades de medida)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background-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attachment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se imagem de fundo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rolacom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a página ou não (scroll,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fixed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ou local)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background-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origin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o ponto de origem da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imagemde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fundo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padding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-box,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-box e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content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-box)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background-clip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até onde o fundo se estende(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padding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-box,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-box,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content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-box)</a:t>
            </a:r>
          </a:p>
        </p:txBody>
      </p:sp>
    </p:spTree>
    <p:extLst>
      <p:ext uri="{BB962C8B-B14F-4D97-AF65-F5344CB8AC3E}">
        <p14:creationId xmlns:p14="http://schemas.microsoft.com/office/powerpoint/2010/main" val="317458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9F6AE-19ED-58A7-D9A5-F357CAD27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2856E87-A2D6-0BAA-B330-E2C1EBBDEBF0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DBADD59-4730-F3F1-99F4-F36DD6758144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0F9B4D5-3487-B6C0-36E0-619ED09A444A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background-</a:t>
            </a:r>
            <a:r>
              <a:rPr lang="pt-BR" sz="80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image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0E42E052-B504-B2E6-A66F-EB8BEEF9F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773DFDED-FC97-5AAB-142E-4525DE2C7B98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4AC5747F-CDEB-FB3A-EECA-26BDACEE3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D59AADB1-1B68-2F70-0920-044DD47A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53710A0-AA59-BCFA-03E7-59D7B38981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3612" y="3979107"/>
            <a:ext cx="14593915" cy="7720329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F66C8A1D-E351-521D-71D5-699E60BEA9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11528" y="3979106"/>
            <a:ext cx="7222243" cy="7720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89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35D03-8D89-A524-33F2-C35366D76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023D3F-5257-7464-FDD3-34BC67506ABB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A821D13-53AE-6D8B-62CC-1F784AE370A7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09B8F983-3654-706B-3049-CF02CB91160C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background-</a:t>
            </a:r>
            <a:r>
              <a:rPr lang="pt-BR" sz="80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repeat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878678A2-F189-3689-92E0-38AF413F4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BA4ABDFC-B453-865A-127C-D9AA8EBF5F7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C2FF7B0F-FB09-C2AF-2328-A1E715571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536E23C8-8F0C-D246-577A-90F05E634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1026" name="Picture 2" descr="Demo of the background-repeat property">
            <a:extLst>
              <a:ext uri="{FF2B5EF4-FFF2-40B4-BE49-F238E27FC236}">
                <a16:creationId xmlns:a16="http://schemas.microsoft.com/office/drawing/2014/main" id="{0785F82F-0F56-7A77-2BFA-634D94012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8" y="2679349"/>
            <a:ext cx="13905661" cy="996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419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12590-C17A-49FC-8C7E-0956BDD87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44BCBC5-BBD0-C224-3C90-5E153DBE734C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084980F7-A336-1325-45C5-85EC37616BEF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A7AC020-CCB2-6C55-5BF7-94557DDA6F87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background-position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87314F6-3F4B-593C-E68B-E4BC9FA35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35AE0937-D3A4-2A1B-EFE0-827A44B3864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BDDA51B0-B01F-EDA3-966C-6CBAA093A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CB0423FB-E4AB-876F-13E0-68CA19CCD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2532EC8-A7CC-9E76-78CE-48E9AB4F4E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6486" y="3274569"/>
            <a:ext cx="12251027" cy="9371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164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8F158-A906-F125-059F-A090836B6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80241C9-A343-0D62-C105-FF4B43F1FA8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866D9E9-EA6F-9452-2DA3-3A9CC6917CF0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00084E8-B384-5CA8-2CA0-4DBBAE52B3B5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background-position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4899E071-959E-BC14-8F9A-ABCA9985D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77C688CE-0DF1-0C72-5ACA-79B6B0519E70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6668A38A-5678-C702-3587-5E635F95C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85FE762-7D4E-CA90-CE7A-DA2DF1A8B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2FBE03CE-9473-5984-0F6D-355142CAA6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6045" y="3572566"/>
            <a:ext cx="14940155" cy="8219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0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D8AF9-1B73-6FC2-2A29-9BFD34ABB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5F5153E-AB90-1270-DC6B-ECECB13A23C6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E10D32E-3A6D-0E34-A535-A40F81827FFB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6B93E71F-0D21-6F7B-002D-E30662C32975}"/>
              </a:ext>
            </a:extLst>
          </p:cNvPr>
          <p:cNvSpPr txBox="1"/>
          <p:nvPr/>
        </p:nvSpPr>
        <p:spPr>
          <a:xfrm>
            <a:off x="1006413" y="600327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background-</a:t>
            </a:r>
            <a:r>
              <a:rPr lang="pt-BR" sz="80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origin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AAEC4DE2-EEA3-CE3C-2684-466747678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5BA936ED-C2BF-C894-69A5-7F773608B2E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B3AEDD24-94D5-0CFE-AE6F-1A239D44B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811A33DE-5A6E-786F-88A9-013B2D2E0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6B0A2BE-3502-4E37-0B51-71A91BD82C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0995" y="4271158"/>
            <a:ext cx="18702010" cy="6679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54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A7671-6C70-4708-A344-210544B27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16BDB84-E703-A055-FA50-4E0AC3875FF4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2793ED19-F494-3A20-29EF-FE3EF51E5816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E33426B4-C60D-1754-7470-33B6AB534BE1}"/>
              </a:ext>
            </a:extLst>
          </p:cNvPr>
          <p:cNvSpPr txBox="1"/>
          <p:nvPr/>
        </p:nvSpPr>
        <p:spPr>
          <a:xfrm>
            <a:off x="1006413" y="600327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background-clip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36B55D3F-0AC9-21F9-289B-526DE1DCBF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B4C90769-6FFC-617A-7B67-158599A7A7B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41451EF5-B0AA-87E6-95C4-8B47EB6B6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31374B28-9A3D-CE05-0428-278C1C85E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2698499F-71BD-BF11-5038-8A95871F47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5574" y="3674460"/>
            <a:ext cx="20289698" cy="7793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03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2E194-21E2-26B4-8AB3-CF05B2C1E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084617C-6D96-2147-D158-A4DCCB508B26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0F4F83E4-EB26-CFC5-A0D0-05ABC46BA36C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64CC79B0-00AA-1DDA-469C-9FBD544F8C91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Border 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B96C1DC9-DA3D-E939-2761-B7F56049E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A7649B42-6ACE-260F-6314-D115C6B440F6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72BC84AB-89CF-8D80-FAED-24179874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610E955F-81B2-CA81-2CC6-155DE9423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5DBE6E84-790C-44FF-C94D-E77DE9A6D9B9}"/>
              </a:ext>
            </a:extLst>
          </p:cNvPr>
          <p:cNvSpPr txBox="1"/>
          <p:nvPr/>
        </p:nvSpPr>
        <p:spPr>
          <a:xfrm>
            <a:off x="215153" y="2640211"/>
            <a:ext cx="234068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&lt;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width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 &lt;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style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 &lt;color&gt;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border-width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a largura da borda nesta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ordemtop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right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bottom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left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thin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medium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thick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unidadesde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medida)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-color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cor da borda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red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#hex,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rgb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(),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rgba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(),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hsl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(),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tranparent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currentColor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border-radius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define o raio do arredondamento dos cantos (unidades de medida nesta ordem top-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left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top-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right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bottom-right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e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bottom-left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border-style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</a:t>
            </a:r>
            <a:r>
              <a:rPr lang="en-US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define o </a:t>
            </a:r>
            <a:r>
              <a:rPr lang="en-US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estilo</a:t>
            </a:r>
            <a:r>
              <a:rPr lang="en-US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da </a:t>
            </a:r>
            <a:r>
              <a:rPr lang="en-US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borda</a:t>
            </a:r>
            <a:r>
              <a:rPr lang="en-US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(none, </a:t>
            </a:r>
            <a:r>
              <a:rPr lang="en-US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solid,dashed</a:t>
            </a:r>
            <a:r>
              <a:rPr lang="en-US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dotted, double, groove, ridge, inset, </a:t>
            </a:r>
            <a:r>
              <a:rPr lang="en-US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outset,hidden</a:t>
            </a:r>
            <a:r>
              <a:rPr lang="en-US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  <a:endParaRPr lang="pt-BR" sz="4000" dirty="0">
              <a:solidFill>
                <a:srgbClr val="0579CC"/>
              </a:solidFill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22E2EF18-02BF-875F-EB9D-722190A7E2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8677" y="8210617"/>
            <a:ext cx="10485094" cy="475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07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28C50-7997-3930-5F75-BE0A48D64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CEE2B71-0FDA-44CB-D634-E7065ADB4C3E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7E00451-A8EA-64E0-0DB5-D9F24E1A9A5B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7DEDF8AC-4A49-C341-2C3D-A019B7F82FBF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Flexbox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416326E9-8AF3-2F54-2FC2-D15934FFEC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5D6FBB05-912F-81A0-9897-F0176FC636F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A8798617-0207-F929-6CB0-1658A959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78271E53-A830-D1A1-14AF-336E75643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FA10E84E-0413-20A9-5897-A5D9F7FE416F}"/>
              </a:ext>
            </a:extLst>
          </p:cNvPr>
          <p:cNvSpPr txBox="1"/>
          <p:nvPr/>
        </p:nvSpPr>
        <p:spPr>
          <a:xfrm>
            <a:off x="215153" y="2640211"/>
            <a:ext cx="23406847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display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o container como flexível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inline-flex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flex-direction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a direção dos itens no eixo principal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row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row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-reverse,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column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column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-reverse)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-wrap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se os itens podem quebrar para a próxima linha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nowrap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wrap, wrap-reverse)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flex-flow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atalho para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flex-direction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e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-wrap (combinações como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row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wrap,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column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nowrap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etc.)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justify-content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alinha os itens no eixo principal (horizontal)(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-start,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flex-end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center,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space-between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space-around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space-evenly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align-items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alinha os itens no eixo cruzado (vertical)(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stretch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-start,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flex-end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center, baseline)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align-content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alinha várias linhas de itens (quando há quebra de linha)(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stretch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-start,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flex-end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center,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space-between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space-around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9836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Definindo Estilo no CSS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37DF21E7-64FC-57E0-6C7A-77EE4FD8FFAE}"/>
              </a:ext>
            </a:extLst>
          </p:cNvPr>
          <p:cNvSpPr txBox="1"/>
          <p:nvPr/>
        </p:nvSpPr>
        <p:spPr>
          <a:xfrm>
            <a:off x="1006413" y="2947735"/>
            <a:ext cx="22517099" cy="10618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 algn="just">
              <a:buFont typeface="+mj-lt"/>
              <a:buAutoNum type="arabicPeriod"/>
            </a:pP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Declarando Estilo via arquivo externo .</a:t>
            </a:r>
            <a:r>
              <a:rPr lang="pt-BR" sz="5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css</a:t>
            </a:r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5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&lt;link </a:t>
            </a:r>
            <a:r>
              <a:rPr lang="pt-BR" sz="48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rel</a:t>
            </a:r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</a:t>
            </a:r>
            <a:r>
              <a:rPr lang="pt-BR" sz="4800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“</a:t>
            </a:r>
            <a:r>
              <a:rPr lang="pt-BR" sz="4800" dirty="0" err="1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stylesheet</a:t>
            </a:r>
            <a:r>
              <a:rPr lang="pt-BR" sz="4800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”</a:t>
            </a:r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8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type</a:t>
            </a:r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</a:t>
            </a:r>
            <a:r>
              <a:rPr lang="pt-BR" sz="4800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“</a:t>
            </a:r>
            <a:r>
              <a:rPr lang="pt-BR" sz="4800" dirty="0" err="1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text</a:t>
            </a:r>
            <a:r>
              <a:rPr lang="pt-BR" sz="4800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/</a:t>
            </a:r>
            <a:r>
              <a:rPr lang="pt-BR" sz="4800" dirty="0" err="1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css</a:t>
            </a:r>
            <a:r>
              <a:rPr lang="pt-BR" sz="4800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”</a:t>
            </a:r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8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href</a:t>
            </a:r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=</a:t>
            </a:r>
            <a:r>
              <a:rPr lang="pt-BR" sz="4800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“estilo.css”</a:t>
            </a:r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&gt;</a:t>
            </a:r>
          </a:p>
          <a:p>
            <a:pPr lvl="1" algn="just"/>
            <a:endParaRPr lang="pt-BR" sz="4800" dirty="0">
              <a:solidFill>
                <a:srgbClr val="0579CC"/>
              </a:solidFill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914400" indent="-914400" algn="just">
              <a:buFont typeface="+mj-lt"/>
              <a:buAutoNum type="arabicPeriod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Escolhendo um seletor </a:t>
            </a:r>
          </a:p>
          <a:p>
            <a:pPr lvl="1" algn="just"/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h1 {</a:t>
            </a:r>
          </a:p>
          <a:p>
            <a:pPr lvl="1" algn="just"/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8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color</a:t>
            </a:r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800" dirty="0" err="1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red</a:t>
            </a:r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 </a:t>
            </a:r>
          </a:p>
          <a:p>
            <a:pPr lvl="1" algn="just"/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</a:t>
            </a:r>
          </a:p>
          <a:p>
            <a:pPr lvl="1" algn="just"/>
            <a:endParaRPr lang="pt-BR" sz="4800" dirty="0">
              <a:solidFill>
                <a:srgbClr val="0579CC"/>
              </a:solidFill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.cabeçalho {</a:t>
            </a:r>
          </a:p>
          <a:p>
            <a:pPr lvl="1" algn="just"/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	</a:t>
            </a:r>
            <a:r>
              <a:rPr lang="pt-BR" sz="48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color</a:t>
            </a:r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4800" dirty="0" err="1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red</a:t>
            </a:r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 </a:t>
            </a:r>
          </a:p>
          <a:p>
            <a:pPr lvl="1" algn="just"/>
            <a:r>
              <a:rPr lang="pt-BR" sz="48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}</a:t>
            </a:r>
          </a:p>
          <a:p>
            <a:pPr lvl="1" algn="just"/>
            <a:endParaRPr lang="pt-BR" sz="4800" dirty="0">
              <a:solidFill>
                <a:srgbClr val="0579CC"/>
              </a:solidFill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BF71108-0C36-A064-0223-B4510D12C178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40AEA4E8-7CE0-0C58-16F3-7948EAAAC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60370E49-B870-88F4-6973-4BFEC3385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97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99B8F-C183-9E9C-ED6B-40156E064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2CE56F-B6EC-68A0-EB93-8D93561B6112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4D08801-B5DF-E47F-068F-B4B985561AC9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17E92791-6769-D494-A121-63F967B7C864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Flexbox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1B791FEE-DD86-4940-B67B-7F5537B7D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93FCD1A9-E52F-A79C-0E35-F931FAAA1342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E51670C7-41D5-3ED3-00EB-E39C5DFE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C032A793-F37A-7E9A-0E3D-CF1859FC5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20FA0B3-5D4C-0620-9509-2394D10887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5248" y="2975827"/>
            <a:ext cx="15703951" cy="8973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83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4AF11-E500-DC21-4252-E774DB388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ADCAB34-7D13-673E-75A3-CE08C50901DB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F286951C-C71B-670F-4F67-9A0461257A12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6461C126-242F-8741-AD65-CFE474C0A148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Flexbox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42D87F3B-3EFF-8A41-4AFB-4781FAD50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B769765F-4AE9-638D-2649-972A0A2F512A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60BFACE7-0999-6617-7CB3-C71799F3D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987A1DEC-FCFF-03F5-829D-BF7D209F7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0EBC297-C907-70D4-8917-A925F5489F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8096" y="2344981"/>
            <a:ext cx="14267951" cy="10207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817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E77E6-DEEC-D008-715C-A4E79C7AF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B57A677-C27A-A2A4-0F57-0639F319B488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A28CEE6-B4A9-DD1C-4440-16FE3B4D615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02899DB7-161D-CE1F-53CB-405BA0830F15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89EF081-1A6B-3952-7D84-68613DF51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Vetores e ilustrações de Aluno computador para download gratuito | Freepik">
            <a:extLst>
              <a:ext uri="{FF2B5EF4-FFF2-40B4-BE49-F238E27FC236}">
                <a16:creationId xmlns:a16="http://schemas.microsoft.com/office/drawing/2014/main" id="{641C48EB-014D-B6FA-2F3D-D110FFFE8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19" y="4855949"/>
            <a:ext cx="8092071" cy="486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52403D16-4E86-FA2A-CC8B-3DF3FA68B84F}"/>
              </a:ext>
            </a:extLst>
          </p:cNvPr>
          <p:cNvSpPr txBox="1"/>
          <p:nvPr/>
        </p:nvSpPr>
        <p:spPr>
          <a:xfrm>
            <a:off x="8275320" y="2805433"/>
            <a:ext cx="1555146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Aplicar estilo no página pessoal</a:t>
            </a:r>
          </a:p>
          <a:p>
            <a:pPr algn="just"/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Alterar a fonte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Alterar a cor da fonte de acordo com o elemento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Alterar a cor de fundo de acordo com o elemento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Alterar o alinhamento do texto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Alterar o espaçamento da margem (box model)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Arredondar os cantos de alguns elemento</a:t>
            </a: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Arial" panose="020B0604020202020204" pitchFamily="34" charset="0"/>
              <a:buChar char="•"/>
            </a:pPr>
            <a:endParaRPr lang="pt-BR" sz="4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9342B01C-1ABE-3457-86D7-21B8900AB62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2CB12B01-A329-EFFA-7BDC-07AAF514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E1F7BFB-8F34-DD78-76DC-B5968F54E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5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68522-768B-EDAD-1BB2-F27DB41AC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FC4C21F-EC62-9CC7-A05F-A901421A47D1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E2D125D-B5C3-16D9-C46D-39970E84DB5A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DE97CE1A-F80E-F3F6-1BCA-B61DE910778F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72D4F642-6A2B-2EEB-F3F5-B25C65B55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Vetores e ilustrações de Aluno computador para download gratuito | Freepik">
            <a:extLst>
              <a:ext uri="{FF2B5EF4-FFF2-40B4-BE49-F238E27FC236}">
                <a16:creationId xmlns:a16="http://schemas.microsoft.com/office/drawing/2014/main" id="{EE8A96C5-8A0B-C472-8953-180FB29D5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19" y="4855949"/>
            <a:ext cx="8092071" cy="486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079B172A-C0DC-07CF-CFDD-EFD88362F9ED}"/>
              </a:ext>
            </a:extLst>
          </p:cNvPr>
          <p:cNvSpPr txBox="1"/>
          <p:nvPr/>
        </p:nvSpPr>
        <p:spPr>
          <a:xfrm>
            <a:off x="8275320" y="2805433"/>
            <a:ext cx="155514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Criar um formulário com validação igual a imagem abaixo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15D8895B-AB4A-EC75-FD0A-84C096DB8592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12E49AF8-7B85-34FC-C2E2-7260824AE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E86AD516-70AC-4FF1-2496-1F7D940F4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AB83A6D-971E-E807-E47C-A03FFC662B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6959" y="4267754"/>
            <a:ext cx="6502077" cy="776847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F87B1092-83F6-6CD1-D20D-E0063F9B60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55272" y="4674092"/>
            <a:ext cx="5926433" cy="7599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616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AEEEC7F3-07C6-4494-9397-7CFE86310FAA}"/>
              </a:ext>
            </a:extLst>
          </p:cNvPr>
          <p:cNvSpPr txBox="1"/>
          <p:nvPr/>
        </p:nvSpPr>
        <p:spPr>
          <a:xfrm>
            <a:off x="16490449" y="9902442"/>
            <a:ext cx="653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ftamberlini.dev.br</a:t>
            </a:r>
          </a:p>
        </p:txBody>
      </p:sp>
      <p:sp>
        <p:nvSpPr>
          <p:cNvPr id="19" name="Oval 23">
            <a:extLst>
              <a:ext uri="{FF2B5EF4-FFF2-40B4-BE49-F238E27FC236}">
                <a16:creationId xmlns:a16="http://schemas.microsoft.com/office/drawing/2014/main" id="{569F469D-9E7B-4CC9-BB42-BFF5A07F398D}"/>
              </a:ext>
            </a:extLst>
          </p:cNvPr>
          <p:cNvSpPr/>
          <p:nvPr/>
        </p:nvSpPr>
        <p:spPr>
          <a:xfrm>
            <a:off x="2558138" y="9738818"/>
            <a:ext cx="1208312" cy="120831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Futura Bk BT" panose="020B0502020204020303" pitchFamily="34" charset="0"/>
              </a:rPr>
              <a:t>c</a:t>
            </a:r>
          </a:p>
        </p:txBody>
      </p:sp>
      <p:pic>
        <p:nvPicPr>
          <p:cNvPr id="21" name="Picture 7">
            <a:extLst>
              <a:ext uri="{FF2B5EF4-FFF2-40B4-BE49-F238E27FC236}">
                <a16:creationId xmlns:a16="http://schemas.microsoft.com/office/drawing/2014/main" id="{1CADB059-CB2C-4F03-9DF1-47ACC6C210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8159" y="10073740"/>
            <a:ext cx="619616" cy="488403"/>
          </a:xfrm>
          <a:prstGeom prst="rect">
            <a:avLst/>
          </a:prstGeom>
        </p:spPr>
      </p:pic>
      <p:cxnSp>
        <p:nvCxnSpPr>
          <p:cNvPr id="22" name="Straight Connector 19">
            <a:extLst>
              <a:ext uri="{FF2B5EF4-FFF2-40B4-BE49-F238E27FC236}">
                <a16:creationId xmlns:a16="http://schemas.microsoft.com/office/drawing/2014/main" id="{93690DE0-50B8-4BE0-AA64-703AFE5673D4}"/>
              </a:ext>
            </a:extLst>
          </p:cNvPr>
          <p:cNvCxnSpPr/>
          <p:nvPr/>
        </p:nvCxnSpPr>
        <p:spPr>
          <a:xfrm>
            <a:off x="8493383" y="5611040"/>
            <a:ext cx="62000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53">
            <a:extLst>
              <a:ext uri="{FF2B5EF4-FFF2-40B4-BE49-F238E27FC236}">
                <a16:creationId xmlns:a16="http://schemas.microsoft.com/office/drawing/2014/main" id="{974C2307-0890-4583-9336-B28B75533561}"/>
              </a:ext>
            </a:extLst>
          </p:cNvPr>
          <p:cNvSpPr/>
          <p:nvPr/>
        </p:nvSpPr>
        <p:spPr>
          <a:xfrm>
            <a:off x="10619924" y="3168789"/>
            <a:ext cx="1990539" cy="19905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>
                  <a:lumMod val="85000"/>
                  <a:lumOff val="15000"/>
                </a:schemeClr>
              </a:solidFill>
              <a:latin typeface="Futura Bk BT" panose="020B0502020204020303" pitchFamily="34" charset="0"/>
            </a:endParaRPr>
          </a:p>
        </p:txBody>
      </p:sp>
      <p:sp>
        <p:nvSpPr>
          <p:cNvPr id="26" name="TextBox 76">
            <a:extLst>
              <a:ext uri="{FF2B5EF4-FFF2-40B4-BE49-F238E27FC236}">
                <a16:creationId xmlns:a16="http://schemas.microsoft.com/office/drawing/2014/main" id="{98825F93-5DA9-4B52-BB44-5A405A6BE94C}"/>
              </a:ext>
            </a:extLst>
          </p:cNvPr>
          <p:cNvSpPr txBox="1"/>
          <p:nvPr/>
        </p:nvSpPr>
        <p:spPr>
          <a:xfrm>
            <a:off x="6883810" y="5505332"/>
            <a:ext cx="9861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7" name="Picture 9">
            <a:extLst>
              <a:ext uri="{FF2B5EF4-FFF2-40B4-BE49-F238E27FC236}">
                <a16:creationId xmlns:a16="http://schemas.microsoft.com/office/drawing/2014/main" id="{73E7AF21-932B-4F00-B35D-BD19C8485F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9568" y="3697183"/>
            <a:ext cx="1091250" cy="93375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4C713A6C-2247-4E2D-AB31-4B73F9403364}"/>
              </a:ext>
            </a:extLst>
          </p:cNvPr>
          <p:cNvSpPr txBox="1"/>
          <p:nvPr/>
        </p:nvSpPr>
        <p:spPr>
          <a:xfrm>
            <a:off x="3891007" y="9927475"/>
            <a:ext cx="8719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fernando.alves@ifrj.edu.br</a:t>
            </a:r>
          </a:p>
        </p:txBody>
      </p:sp>
      <p:pic>
        <p:nvPicPr>
          <p:cNvPr id="6146" name="Picture 2" descr="Resultado de imagem para icon web">
            <a:extLst>
              <a:ext uri="{FF2B5EF4-FFF2-40B4-BE49-F238E27FC236}">
                <a16:creationId xmlns:a16="http://schemas.microsoft.com/office/drawing/2014/main" id="{A276F8A5-E7E6-47E1-BD62-CB9297095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0681" y="9738818"/>
            <a:ext cx="122872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DD621C17-B47D-DB0C-7B1E-D95CD11136F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FE2D41C-CCA6-7E81-44A0-B1514B71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id="{FEEA9658-0FC0-BE88-ED97-E77A657FE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1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2E194-21E2-26B4-8AB3-CF05B2C1E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084617C-6D96-2147-D158-A4DCCB508B26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0F4F83E4-EB26-CFC5-A0D0-05ABC46BA36C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64CC79B0-00AA-1DDA-469C-9FBD544F8C91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Definindo Estilo no CSS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B96C1DC9-DA3D-E939-2761-B7F56049E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DC6EC6B7-3532-B3BB-25A4-2DF767499F19}"/>
              </a:ext>
            </a:extLst>
          </p:cNvPr>
          <p:cNvSpPr txBox="1"/>
          <p:nvPr/>
        </p:nvSpPr>
        <p:spPr>
          <a:xfrm>
            <a:off x="933450" y="2416615"/>
            <a:ext cx="22517099" cy="9264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Alterando as propriedades de estilo:</a:t>
            </a:r>
          </a:p>
          <a:p>
            <a:pPr lvl="1" algn="just"/>
            <a:endParaRPr lang="pt-BR" sz="5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800" dirty="0">
                <a:latin typeface="Futura Bk BT" panose="020B0502020204020303"/>
                <a:ea typeface="Tahoma" panose="020B0604030504040204" pitchFamily="34" charset="0"/>
                <a:cs typeface="Courier New" panose="02070309020205020404" pitchFamily="49" charset="0"/>
              </a:rPr>
              <a:t>Texto e Fonte: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color -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cor do texto (nome da cor em inglês, #número hexadecimal - RGB,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rgb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())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font-family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tipo da fonte (“Arial”,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sans-serif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font-weight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peso da fonte (normal,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bold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100 a 900) 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font-style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estilo (normal,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italic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oblique)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text-align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alinhamento do texto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left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right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center,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justify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text-decoration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decoração do texto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none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underline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line-through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line-height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altura da linha (normal,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px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1.5)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letter-spacing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espaço entre letras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px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normal)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text-transform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transformação de texto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uppercase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lowercase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capitalize,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none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A7649B42-6ACE-260F-6314-D115C6B440F6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72BC84AB-89CF-8D80-FAED-24179874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610E955F-81B2-CA81-2CC6-155DE9423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67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B00F8-991B-A65E-9571-60E2DB65A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EE1A0A-5A87-C74D-A7C0-CFBBC4E755B8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3587DEBB-4C0D-CA15-77A4-F72C5D512A46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8634E7E8-02C3-7592-6392-8D6C5FF459EC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Definindo Estilo no CSS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8A2C270D-0122-5D5F-41AE-59E60566B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03115CC4-443C-61DE-9E03-CEF054AF8F11}"/>
              </a:ext>
            </a:extLst>
          </p:cNvPr>
          <p:cNvSpPr txBox="1"/>
          <p:nvPr/>
        </p:nvSpPr>
        <p:spPr>
          <a:xfrm>
            <a:off x="933450" y="2386311"/>
            <a:ext cx="22517099" cy="10495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Alterando as propriedades de estilo:</a:t>
            </a:r>
          </a:p>
          <a:p>
            <a:pPr lvl="1" algn="just"/>
            <a:endParaRPr lang="pt-BR" sz="5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800" dirty="0">
                <a:latin typeface="Futura Bk BT" panose="020B0502020204020303"/>
                <a:ea typeface="Tahoma" panose="020B0604030504040204" pitchFamily="34" charset="0"/>
                <a:cs typeface="Courier New" panose="02070309020205020404" pitchFamily="49" charset="0"/>
              </a:rPr>
              <a:t>Estilo visual, tamanho e espaçamento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background-color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cor de fundo (mesmo de color)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opacity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transparência (0.0 a 1.0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 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borda em volta do elemento (espessura estilo cor,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none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border-radius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arredondamento dos cantos (unidades de medida)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box-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shadow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sobra externa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offsetX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offsetY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blur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cor)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width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height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largura e altura do elemento (unidades de medida, auto,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max-content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max-width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max-height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tamanho máximo da largura e altura (unidades de medida)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min-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width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min-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height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tamanho mínimo da largura e altura (unidades de medida)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margin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espaço externo (unidades de medida)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padding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espaço interno (unidades de medida)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786025B-CE4F-7B16-58CB-21AD92858AA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6A75729E-7A7B-14F2-E3E4-AC269F936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8807B69A-3F22-6C28-CAF1-CB722B3A9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84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E5520-FE0E-F3CF-663F-AC54E6FF3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8F5FDF8-51FF-6916-1D7F-71D8229267AC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9448468-5124-46E2-ADDA-BB4B933EE587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1F0BEDFD-A63D-93E5-358D-8D4136D5B365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Definindo Estilo no CSS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7BFA037D-ABAA-9E7D-72AC-1A4C4E2F91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B2E75C1F-E513-9947-C1CA-687844F46C79}"/>
              </a:ext>
            </a:extLst>
          </p:cNvPr>
          <p:cNvSpPr txBox="1"/>
          <p:nvPr/>
        </p:nvSpPr>
        <p:spPr>
          <a:xfrm>
            <a:off x="933450" y="2386311"/>
            <a:ext cx="22517099" cy="9264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Alterando as propriedades de estilo:</a:t>
            </a:r>
          </a:p>
          <a:p>
            <a:pPr lvl="1" algn="just"/>
            <a:endParaRPr lang="pt-BR" sz="5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800" dirty="0">
                <a:latin typeface="Futura Bk BT" panose="020B0502020204020303"/>
                <a:ea typeface="Tahoma" panose="020B0604030504040204" pitchFamily="34" charset="0"/>
                <a:cs typeface="Courier New" panose="02070309020205020404" pitchFamily="49" charset="0"/>
              </a:rPr>
              <a:t>Layout e caixa (box model)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display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o tipo de exibição de um elemento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block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inline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flex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grid,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none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position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controla o posicionamento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static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relative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absolute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fixed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sticky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top, 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right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bottom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left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deslocamento relativo à posição (unidades de medida, auto)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float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alinha elementos lateralmente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left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right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none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clear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controla o comportamento do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float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left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right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both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none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z-index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ordem de empilhamento das camadas (inteiros)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box-</a:t>
            </a:r>
            <a:r>
              <a:rPr lang="pt-BR" sz="40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sizing</a:t>
            </a:r>
            <a:r>
              <a:rPr lang="pt-BR" sz="40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 define se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padding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e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contam no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width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content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-box, </a:t>
            </a:r>
            <a:r>
              <a:rPr lang="pt-BR" sz="4000" dirty="0" err="1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border</a:t>
            </a:r>
            <a:r>
              <a:rPr lang="pt-BR" sz="4000" dirty="0">
                <a:solidFill>
                  <a:srgbClr val="0579CC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-box)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396D8B7-20BA-E0CA-CD0F-19CF2E96A93A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17106B94-3B52-EAEC-BD5D-17A8C2D1A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5687E0E9-A020-D560-61E1-6C9339CA3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24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C8887-2763-28A0-622E-F5C95C754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1B5BC46-0E26-F900-0ECC-DA26B3B48B63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0D29E2FE-F250-8B4B-3C42-38EA0D966392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FE2C8A6C-9BAF-0AEB-7158-906639B2AC8F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Definindo Estilo no CSS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11F6234C-5603-FF93-69C4-0662FB9AF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9229B27E-13D2-2808-9009-0CDA3C6FE4D1}"/>
              </a:ext>
            </a:extLst>
          </p:cNvPr>
          <p:cNvSpPr txBox="1"/>
          <p:nvPr/>
        </p:nvSpPr>
        <p:spPr>
          <a:xfrm>
            <a:off x="933450" y="2386311"/>
            <a:ext cx="225170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Box Model</a:t>
            </a:r>
            <a:endParaRPr lang="pt-BR" sz="54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0112ABDD-E40C-8F4C-8E46-9EC39C848EA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83CCA7A3-9B30-8EB9-869C-9468A62E5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ED3E7D34-93BA-D60E-F07F-A5B65C572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84343E0-D232-B155-18D4-C4EF2D22F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438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6411FB4-8E19-2E81-9EAA-C959E3D1D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2438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9" name="Picture 5" descr="CSS box model - CSS: Cascading Style Sheets | MDN">
            <a:extLst>
              <a:ext uri="{FF2B5EF4-FFF2-40B4-BE49-F238E27FC236}">
                <a16:creationId xmlns:a16="http://schemas.microsoft.com/office/drawing/2014/main" id="{31B039E3-E9C6-E1BA-121E-0E341CAF9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074" y="3309641"/>
            <a:ext cx="11896725" cy="8876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3321D-AF12-FB7E-33B9-70A4B6B01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377A201-80DA-D992-B017-0FDECD476465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308A4DF-E7B9-EC21-1849-1860773F9B0D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8174E591-9C3D-00F6-93A4-1F85D6BF51C2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Definindo Estilo no CSS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DAC37F27-5753-7FCE-355D-15E38014C0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2160956B-98DA-8C99-85A1-D7B8AF6E2FAD}"/>
              </a:ext>
            </a:extLst>
          </p:cNvPr>
          <p:cNvSpPr txBox="1"/>
          <p:nvPr/>
        </p:nvSpPr>
        <p:spPr>
          <a:xfrm>
            <a:off x="933450" y="2386311"/>
            <a:ext cx="22517099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Unidades de Medida</a:t>
            </a:r>
          </a:p>
          <a:p>
            <a:pPr algn="just"/>
            <a:endParaRPr lang="pt-BR" b="1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endParaRPr lang="pt-BR" b="1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r>
              <a:rPr lang="pt-BR" b="1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#Medidas Absolutas</a:t>
            </a:r>
          </a:p>
          <a:p>
            <a:pPr lvl="1" algn="just"/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Unidades que são apresentadas da mesma forma em todos os lugares.</a:t>
            </a:r>
          </a:p>
          <a:p>
            <a:pPr lvl="1" algn="just"/>
            <a:endParaRPr lang="pt-BR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cm - centímetros ( 96px / 2.54 );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mm - milímetros ( 1/10cm );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q - ¼ de milímetro ( 1/40cm );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in - polegadas ( 2,54cm = 96px );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pc</a:t>
            </a: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pica ( 12pt ou 1/6in );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px</a:t>
            </a: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pixels ( 1/96in );</a:t>
            </a:r>
          </a:p>
          <a:p>
            <a:pPr marL="2400300" lvl="2" indent="-571500" algn="just">
              <a:buFont typeface="Wingdings" panose="05000000000000000000" pitchFamily="2" charset="2"/>
              <a:buChar char="§"/>
            </a:pPr>
            <a:r>
              <a:rPr lang="pt-BR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pt</a:t>
            </a: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pontos ( 1/71in ).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60C3D85-F634-9F51-4E72-B6CCD139EED8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DC6FD2C4-2466-E003-614B-DDE176C66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CC185452-783F-BFEE-C04D-96F4CE706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3AE9E233-B5DC-3718-DB59-3F636DE5B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438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DF3EA29-7B4C-C2FF-C526-9F6E69E36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2438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10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DDCC2-BBBE-DFE7-A7FA-3AA40203A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CC8FCEA-BB38-210E-EE61-F8AE1706522C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0A3B637-5D55-A589-1EFF-1DF238F8A71F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1E5CBC01-82B2-F6BE-1AAE-495C503AF796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Definindo Estilo no CSS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C168D597-46B1-8312-68A1-4BE275BF0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2ECFEC8E-D467-9D8E-1133-1F1EFAED6A34}"/>
              </a:ext>
            </a:extLst>
          </p:cNvPr>
          <p:cNvSpPr txBox="1"/>
          <p:nvPr/>
        </p:nvSpPr>
        <p:spPr>
          <a:xfrm>
            <a:off x="933450" y="2386311"/>
            <a:ext cx="22517099" cy="8125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Unidades de Medida</a:t>
            </a:r>
          </a:p>
          <a:p>
            <a:pPr algn="just"/>
            <a:endParaRPr lang="pt-BR" b="1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endParaRPr lang="pt-BR" b="1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r>
              <a:rPr lang="pt-BR" b="1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#Medidas Relativas</a:t>
            </a:r>
          </a:p>
          <a:p>
            <a:pPr lvl="1" algn="just"/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Tem seu valor em relação ao valor de uma outra propriedade.</a:t>
            </a:r>
          </a:p>
          <a:p>
            <a:pPr lvl="1" algn="just"/>
            <a:endParaRPr lang="pt-BR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% - porcentagem (tecnicamente % não é uma unidade, e sim, um tipo de dado);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em - relativo ao tamanho da fonte do elemento. Se o tamanho da fonte for 16px e você colocar 0.5em, o valor será igual a 8px;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rem - igual ao em, mas em relação ao tamanho da fonte do elemento raiz;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altura da letra x da fonte do elemento;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ch</a:t>
            </a: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largura mais espaçamento em volta do número 0 da fonte do elemento;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vw</a:t>
            </a: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relativo à largura da </a:t>
            </a:r>
            <a:r>
              <a:rPr lang="pt-BR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viewport</a:t>
            </a: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vh</a:t>
            </a: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- relativo à altura da </a:t>
            </a:r>
            <a:r>
              <a:rPr lang="pt-BR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viewport</a:t>
            </a:r>
            <a:r>
              <a:rPr lang="pt-BR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.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AF739BB9-22E2-177B-2E88-0C49931026C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AD321B48-CEBE-7D97-CF46-91A97034E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9733D35-6B71-21B0-4ECC-7E1DA3B87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351993D0-550F-1B4D-7C72-EEB54403F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438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467C723-353D-87A5-D039-44905A45A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2438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205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F5766-1712-BCF1-6BD6-37167D55C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8F9244E-A01F-7371-A543-6842E281F064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3B61527-74D4-1A7A-841D-2425E2E9B1F3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C2632B6B-2A84-DC39-FD35-CEA2C5D3D133}"/>
              </a:ext>
            </a:extLst>
          </p:cNvPr>
          <p:cNvSpPr txBox="1"/>
          <p:nvPr/>
        </p:nvSpPr>
        <p:spPr>
          <a:xfrm>
            <a:off x="1006413" y="600654"/>
            <a:ext cx="1775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Definindo Estilo no CSS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EAD0999-B43F-E674-1B48-9C2B9FCF9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4A783F1F-84E2-41D9-6089-1201FC228409}"/>
              </a:ext>
            </a:extLst>
          </p:cNvPr>
          <p:cNvSpPr txBox="1"/>
          <p:nvPr/>
        </p:nvSpPr>
        <p:spPr>
          <a:xfrm>
            <a:off x="933450" y="2386311"/>
            <a:ext cx="22517099" cy="904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Alterando o estilo de fonte </a:t>
            </a:r>
          </a:p>
          <a:p>
            <a:pPr algn="just"/>
            <a:endParaRPr lang="pt-BR" b="1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font-family</a:t>
            </a:r>
            <a:r>
              <a:rPr lang="pt-BR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</a:t>
            </a:r>
            <a:r>
              <a:rPr lang="pt-BR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'</a:t>
            </a:r>
            <a:r>
              <a:rPr lang="pt-BR" dirty="0" err="1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Trebuchet</a:t>
            </a:r>
            <a:r>
              <a:rPr lang="pt-BR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MS', 'Lucida </a:t>
            </a:r>
            <a:r>
              <a:rPr lang="pt-BR" dirty="0" err="1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Sans</a:t>
            </a:r>
            <a:r>
              <a:rPr lang="pt-BR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Unicode', 'Lucida Grande', 'Lucida </a:t>
            </a:r>
            <a:r>
              <a:rPr lang="pt-BR" dirty="0" err="1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Sans</a:t>
            </a:r>
            <a:r>
              <a:rPr lang="pt-BR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', Arial, </a:t>
            </a:r>
            <a:r>
              <a:rPr lang="pt-BR" dirty="0" err="1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sans-serif</a:t>
            </a:r>
            <a:r>
              <a:rPr lang="pt-BR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color: </a:t>
            </a:r>
            <a:r>
              <a:rPr lang="pt-BR" dirty="0" err="1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red</a:t>
            </a:r>
            <a:r>
              <a:rPr lang="pt-BR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</a:t>
            </a: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3600" dirty="0" err="1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text-align</a:t>
            </a:r>
            <a:r>
              <a:rPr lang="pt-BR" sz="3600" dirty="0">
                <a:solidFill>
                  <a:srgbClr val="FF000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: </a:t>
            </a:r>
            <a:r>
              <a:rPr lang="pt-BR" sz="3600" dirty="0">
                <a:solidFill>
                  <a:srgbClr val="7030A0"/>
                </a:solidFill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center;</a:t>
            </a:r>
          </a:p>
          <a:p>
            <a:pPr lvl="1" algn="just"/>
            <a:endParaRPr lang="pt-BR" dirty="0">
              <a:solidFill>
                <a:srgbClr val="7030A0"/>
              </a:solidFill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endParaRPr lang="pt-BR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Incluindo nova fonte externa</a:t>
            </a:r>
          </a:p>
          <a:p>
            <a:pPr algn="just"/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endParaRPr lang="pt-BR" b="1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Pesquisar fonte na internet (Google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fonts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Escolher uma fonte </a:t>
            </a:r>
          </a:p>
          <a:p>
            <a:pPr marL="1600200" lvl="1" indent="-685800" algn="just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Incluir referência desta fonte no código </a:t>
            </a:r>
            <a:r>
              <a:rPr lang="pt-BR" sz="44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html</a:t>
            </a:r>
            <a:r>
              <a:rPr lang="pt-BR" sz="4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definir a propriedade no CSS</a:t>
            </a:r>
          </a:p>
          <a:p>
            <a:pPr algn="just"/>
            <a:endParaRPr lang="pt-BR" b="1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4EEBB1A2-96EA-701B-78B9-104FF6E0C1C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907F1860-AEC5-6EA7-ACD3-53A401854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34EFDAB7-7507-64A7-56AE-6153BE096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03 – HTML e CSS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3A49547-6878-23B8-8765-64886BC00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438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E3964F0-3A50-F8D8-A178-77075BE6E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2438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58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12823</TotalTime>
  <Words>1674</Words>
  <Application>Microsoft Office PowerPoint</Application>
  <PresentationFormat>Personalizar</PresentationFormat>
  <Paragraphs>218</Paragraphs>
  <Slides>24</Slides>
  <Notes>23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32" baseType="lpstr">
      <vt:lpstr>Arial</vt:lpstr>
      <vt:lpstr>Arial Black</vt:lpstr>
      <vt:lpstr>Calibri</vt:lpstr>
      <vt:lpstr>Calibri Light</vt:lpstr>
      <vt:lpstr>Courier New</vt:lpstr>
      <vt:lpstr>Futura Bk BT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Fernando Tamberlini Alves</cp:lastModifiedBy>
  <cp:revision>502</cp:revision>
  <cp:lastPrinted>2022-06-11T19:51:40Z</cp:lastPrinted>
  <dcterms:created xsi:type="dcterms:W3CDTF">2014-09-26T10:57:37Z</dcterms:created>
  <dcterms:modified xsi:type="dcterms:W3CDTF">2025-09-25T02:17:11Z</dcterms:modified>
</cp:coreProperties>
</file>