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5" r:id="rId2"/>
    <p:sldId id="574" r:id="rId3"/>
    <p:sldId id="587" r:id="rId4"/>
    <p:sldId id="575" r:id="rId5"/>
    <p:sldId id="576" r:id="rId6"/>
    <p:sldId id="584" r:id="rId7"/>
    <p:sldId id="585" r:id="rId8"/>
    <p:sldId id="577" r:id="rId9"/>
    <p:sldId id="571" r:id="rId10"/>
    <p:sldId id="578" r:id="rId11"/>
    <p:sldId id="539" r:id="rId12"/>
    <p:sldId id="588" r:id="rId13"/>
    <p:sldId id="589" r:id="rId14"/>
    <p:sldId id="590" r:id="rId15"/>
    <p:sldId id="580" r:id="rId16"/>
    <p:sldId id="579" r:id="rId17"/>
    <p:sldId id="581" r:id="rId18"/>
    <p:sldId id="582" r:id="rId19"/>
    <p:sldId id="583" r:id="rId20"/>
    <p:sldId id="586" r:id="rId21"/>
    <p:sldId id="523" r:id="rId22"/>
    <p:sldId id="569" r:id="rId23"/>
    <p:sldId id="567" r:id="rId24"/>
    <p:sldId id="570" r:id="rId25"/>
    <p:sldId id="568" r:id="rId26"/>
    <p:sldId id="490" r:id="rId27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506"/>
    <a:srgbClr val="000000"/>
    <a:srgbClr val="FECD04"/>
    <a:srgbClr val="0579CC"/>
    <a:srgbClr val="286270"/>
    <a:srgbClr val="436B39"/>
    <a:srgbClr val="365422"/>
    <a:srgbClr val="33A9AF"/>
    <a:srgbClr val="C25252"/>
    <a:srgbClr val="DDD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74697" autoAdjust="0"/>
  </p:normalViewPr>
  <p:slideViewPr>
    <p:cSldViewPr snapToGrid="0">
      <p:cViewPr varScale="1">
        <p:scale>
          <a:sx n="38" d="100"/>
          <a:sy n="38" d="100"/>
        </p:scale>
        <p:origin x="2004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75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69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6C54C-98DB-A4AA-910A-805A28486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B21D602-C90F-7D39-10CF-5D0E13072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DCCFEC1-8029-BAB9-DA65-8B628B04C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6399AD1-150F-4E00-9AA8-BCAA088DAF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87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125B6-AE25-B5D1-109F-C293910B5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7AB6AB2-A55B-F2C5-958D-5B712F467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E2C623E-5619-CBD0-A99E-2D87B8743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6C5B6D-B9E6-BA19-EB1D-92D8F1646B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40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6ABA8-E212-5CB3-8E0F-15400859A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EF47B7E-52DD-9BD9-84F0-B2E924208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0ACF7D8-FE9B-9F4F-B18E-C209D846E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FB66A5-8EC1-8B65-A771-1954BCC1E8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60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D42DA-1FB4-D84F-8D70-E8556256E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12F5783-4223-6AB8-342B-374E43980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9C7E36A-7DC5-0896-BA30-CE543AD8F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56B88EA-142A-9455-03F3-C153D0F9F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A511B-1977-A8EF-8DA4-ACF4B0254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B50D8F7-29C7-BCC1-74B4-F9974F063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2DFA540-E1C2-060D-2AD4-DE7E1A333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946BA5E-4B92-2D61-0465-EF1631004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82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7BFF6-74C2-2C57-CA42-7C36DA62B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40F8D71-6AE6-DF2E-8CE9-2705F9C1BA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61399C2-BC35-69A1-D61A-806518F40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84AE17-22F2-37CA-1D08-9F0FF661A8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86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9B3DF-6386-F508-91B6-CB5E4E885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181F8D2-3C67-2D9C-9E68-1A90E2A61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C95A460-D745-E10E-8DA4-3374E5BCB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445863D-6ADC-41F4-3E23-CF9CF783EE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17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8AEB5-3428-97B7-02E5-B673BFEEE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FC1BDB9-6387-ED86-C517-DE9BFEE4CD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AAD64BD-0784-6220-E7C8-8BD24DD98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6488EB6-C465-CBF2-30E8-F5BCAFCA3C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01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7C129-C011-490C-A908-F9E0B11AB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AADF24A-8AA6-AFA5-0834-8FA7D59BD9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5D5D25E-BE94-C8EE-D6F2-03B1DF774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DC771DA-B519-0068-47EE-81170F3170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06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76A6A-72A2-6733-1115-96245B85B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169659B-7E35-807E-EBC2-03BB7240C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5A191E3-AB90-44EB-0CA0-F9F9D551D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28B207-2886-7C82-8112-C25198679C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6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75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49854-B351-54E6-7255-4CA1C4D45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160685A-5088-C006-0C82-208C001A1B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CE4A17C-3B3F-E20D-FB49-9B1787543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6CD3C5D-CFBC-AF2F-71CC-823865D3B0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28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5FA50-F6D0-BC50-466F-D994C7236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BF4190C-6C5D-9155-6E5D-ECCC2FD765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6582DE9-7303-4AF7-64B8-8D5A2E35F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0B804C6-D092-31CA-4401-919E43F8A8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83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80A9E-8D92-CD2F-A72F-65F5CEDEE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21C40E7-0A31-248C-FC4A-01690C4F13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142B8AC-052B-CB58-C155-BCB92DBA25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5C813D-A36B-64F4-EBE5-034A99AD7B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13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62327-455B-EC3B-1917-D7D9B6486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B6AE29B-5742-2B67-570E-FE7650E49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159249C-5034-12CD-9F6A-8155423B3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84B8AE8-9B1F-2800-FE48-5D68F16A8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20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D4D3E-66E9-E225-0924-23DB93D6B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F38954A-9E11-498F-D184-53C73E314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0F2A739-5F63-8358-ECD1-6598026F6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A8B48C8-AE76-B0B4-4A4C-F19133721F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79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453AA-200A-E2E6-9DBF-8C1768F60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EA6AB6F-8B9D-E1B1-A803-1928F120B0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E0A518A-9AA9-3997-8A98-7BEBCF3AA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68CCF0-CCC8-2E70-7423-3B5F0285B0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69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22ADA-2B3C-6795-3109-7A02B9EA2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3C990BC-24B8-3428-B6E7-5EBAC3E537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762130C-C00A-3E83-053F-6096DAE5F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9C2C5E-640D-F5C5-2E5F-4396C0F577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3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4B17F-6849-3F20-FE14-85E2E2D9F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9DA70A0-FF48-4EB6-5489-AF18D7F7E0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6DC275F-B084-716D-08A2-1BBA1B7D4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5061DE0-5E04-67F9-4BDB-3930AF0473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62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F9B01-783B-754D-E5C7-67B395EFB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C1DF9CD-BA33-CD50-22F6-362C750353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1B9A627-FD6F-FBC0-4EF0-40C3F1E70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F527E7-DA93-8265-5C71-6380E7622E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76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D4D3E-66E9-E225-0924-23DB93D6B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F38954A-9E11-498F-D184-53C73E314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0F2A739-5F63-8358-ECD1-6598026F6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A8B48C8-AE76-B0B4-4A4C-F19133721F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79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FB825-2820-6EBE-3050-927ECCFF5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025CA36-EDAB-0871-6626-D0E0DF2C06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7373798-20B9-22A5-2F7C-9626A2ABD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47C525-EDA7-8A88-527D-42F0D4FE2B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1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CCD2-6650-49F2-B618-DEA5E9E5922F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Programação Front-End I | Aula 02 – Introdução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2B55-6D88-40A9-B460-CA097D959591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Programação Front-End I | Aula 02 – Introdução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E240-D9B3-485D-9D54-27B01F5E2FE3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Programação Front-End I | Aula 02 – Introdução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6FB7-E1AB-4B64-8C67-E8B1BECDE532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Programação Front-End I | Aula 02 – Introdução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DEA4-A50A-4E92-A200-370376E1B21E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Programação Front-End I | Aula 02 – Introdução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CA45-8A9A-48EC-B415-37FB02768A3A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Programação Front-End I | Aula 02 – Introdução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3344-9281-4EFC-ACE0-37A0A92AF496}" type="datetime1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Programação Front-End I | Aula 02 – Introdução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B90D-F3E3-4FF7-829F-726517AC9EF0}" type="datetime1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Programação Front-End I | Aula 02 – Introdução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00B3-F0AB-4B95-BB76-6E552AC5AEC2}" type="datetime1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Programação Front-End I | Aula 02 – Introdução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FDC7-8A04-4AA0-9C00-CC061CF8C7C1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Programação Front-End I | Aula 02 – Introdução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D228-A1B0-4AD4-BF4E-DCA3822230C3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Programação Front-End I | Aula 02 – Introdução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FF45E-816F-4D79-8493-42C319295D68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Prof. Fernando Tamberlini Alves | Programação Front-End I | Aula 02 – Introdução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tamberlini.dev.br/202502/pfei_ex01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tamberlini.dev.br/202501/pfei_aula02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75C6ED-B3AD-460E-AC55-DC15C10096AE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86500"/>
            <a:ext cx="24384000" cy="27268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087" y="6572717"/>
            <a:ext cx="1040753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spc="100" dirty="0">
                <a:solidFill>
                  <a:schemeClr val="bg1"/>
                </a:solidFill>
                <a:latin typeface="Futura Bk BT" panose="020B05020202040203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Disciplina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Futura Bk BT" panose="020B0502020204020303" pitchFamily="34" charset="0"/>
              </a:rPr>
              <a:t>Programação Front-</a:t>
            </a:r>
            <a:r>
              <a:rPr lang="pt-BR" sz="4000" dirty="0" err="1">
                <a:solidFill>
                  <a:schemeClr val="bg1"/>
                </a:solidFill>
                <a:latin typeface="Futura Bk BT" panose="020B0502020204020303" pitchFamily="34" charset="0"/>
              </a:rPr>
              <a:t>End</a:t>
            </a:r>
            <a:r>
              <a:rPr lang="pt-BR" sz="4000" dirty="0">
                <a:solidFill>
                  <a:schemeClr val="bg1"/>
                </a:solidFill>
                <a:latin typeface="Futura Bk BT" panose="020B0502020204020303" pitchFamily="34" charset="0"/>
              </a:rPr>
              <a:t> I</a:t>
            </a:r>
            <a:endParaRPr lang="en-US" sz="4000" spc="100" dirty="0">
              <a:solidFill>
                <a:schemeClr val="bg1"/>
              </a:solidFill>
              <a:latin typeface="Futura Bk BT" panose="020B05020202040203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44127" y="7346155"/>
            <a:ext cx="937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spc="100" dirty="0">
                <a:solidFill>
                  <a:schemeClr val="bg1"/>
                </a:solidFill>
                <a:latin typeface="Futura Bk BT" panose="020B05020202040203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FERNANDO TAMBERLINI ALVES</a:t>
            </a:r>
            <a:endParaRPr lang="en-US" sz="3200" spc="100" dirty="0">
              <a:solidFill>
                <a:schemeClr val="bg1"/>
              </a:solidFill>
              <a:latin typeface="Futura Bk BT" panose="020B05020202040203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939874" y="6851907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2D10B37-ACD7-4888-9ED3-D7384BEC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7A66AC-7374-48AE-A3F6-28707B1C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End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1030" name="Picture 6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9E7B9563-E03B-495D-AB96-9B3EBBDB1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34" y="581235"/>
            <a:ext cx="14770279" cy="424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C7E2F-C7B3-6819-5825-1F35D7A76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86170D-1CE6-CBFE-724C-5B728937DEDE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4FF2228-9677-4E32-93C7-70610F04BE94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F0369EE4-7A88-A3E7-6A42-A872A549E809}"/>
              </a:ext>
            </a:extLst>
          </p:cNvPr>
          <p:cNvSpPr txBox="1"/>
          <p:nvPr/>
        </p:nvSpPr>
        <p:spPr>
          <a:xfrm>
            <a:off x="1006413" y="600654"/>
            <a:ext cx="17758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Expressão Regular - Exemplo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A7D31FE0-8610-DF91-AAE5-5D75F3C5B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7E604C3D-74C3-C705-15C5-8DCB319CC96E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F3D0D9EB-F2EC-6720-E573-6B54E34A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DFA87176-321E-E08E-4A20-0125F64F0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Front-End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D4C747F-CE64-2ABF-7CB8-719BA6A26EEB}"/>
              </a:ext>
            </a:extLst>
          </p:cNvPr>
          <p:cNvSpPr txBox="1"/>
          <p:nvPr/>
        </p:nvSpPr>
        <p:spPr>
          <a:xfrm>
            <a:off x="1447800" y="2843196"/>
            <a:ext cx="22378988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pt-BR" sz="4800" dirty="0"/>
              <a:t>Nome com pelo menos 3 letras</a:t>
            </a:r>
          </a:p>
          <a:p>
            <a:r>
              <a:rPr lang="pt-BR" sz="3200" dirty="0"/>
              <a:t>	</a:t>
            </a:r>
            <a:r>
              <a:rPr lang="pt-BR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</a:t>
            </a:r>
            <a:r>
              <a:rPr lang="pt-BR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t-BR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t-BR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t-BR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pattern</a:t>
            </a:r>
            <a:r>
              <a:rPr lang="pt-BR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="[A-</a:t>
            </a:r>
            <a:r>
              <a:rPr lang="pt-BR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pt-BR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-z]{3,}" </a:t>
            </a:r>
            <a:r>
              <a:rPr lang="pt-BR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pt-BR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="Digite pelo menos 3 letras"&gt;</a:t>
            </a:r>
          </a:p>
          <a:p>
            <a:endParaRPr lang="pt-BR" sz="4800" dirty="0"/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pt-BR" sz="4800" dirty="0"/>
              <a:t>Email com validação personalizada (não é necessário, pois </a:t>
            </a:r>
            <a:r>
              <a:rPr lang="pt-BR" sz="4800" dirty="0" err="1"/>
              <a:t>type</a:t>
            </a:r>
            <a:r>
              <a:rPr lang="pt-BR" sz="4800" dirty="0"/>
              <a:t>="</a:t>
            </a:r>
            <a:r>
              <a:rPr lang="pt-BR" sz="4800" dirty="0" err="1"/>
              <a:t>email</a:t>
            </a:r>
            <a:r>
              <a:rPr lang="pt-BR" sz="4800" dirty="0"/>
              <a:t>" já valida)</a:t>
            </a:r>
          </a:p>
          <a:p>
            <a:r>
              <a:rPr lang="pt-BR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pattern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="\d{5}-\d{3}"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="Formato: 12345-678"&gt;</a:t>
            </a:r>
          </a:p>
          <a:p>
            <a:endParaRPr lang="pt-BR" sz="4800" dirty="0"/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pt-BR" sz="4800" dirty="0"/>
              <a:t>Senha forte (mínimo 8, com letra maiúscula e número)</a:t>
            </a:r>
          </a:p>
          <a:p>
            <a:r>
              <a:rPr lang="pt-BR" sz="4800" dirty="0"/>
              <a:t>	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pattern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="(?=.*[A-Z])(?=.*\d)[A-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-z\d]{8,}"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="Mínimo 8 caracteres, incluindo uma letra maiúscula e um número"&gt;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4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Atividade Prática I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Vetores e ilustrações de Aluno computador para download gratuito | Freepik">
            <a:extLst>
              <a:ext uri="{FF2B5EF4-FFF2-40B4-BE49-F238E27FC236}">
                <a16:creationId xmlns:a16="http://schemas.microsoft.com/office/drawing/2014/main" id="{26A67E16-CDBA-AA8D-9A11-B5FD7CA9B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9" y="4855949"/>
            <a:ext cx="8092071" cy="48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7BF0C425-8E7E-BB2F-FFF3-E03BFE52332F}"/>
              </a:ext>
            </a:extLst>
          </p:cNvPr>
          <p:cNvSpPr txBox="1"/>
          <p:nvPr/>
        </p:nvSpPr>
        <p:spPr>
          <a:xfrm>
            <a:off x="8275320" y="2805433"/>
            <a:ext cx="15551468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Criar uma página pessoal contendo os seguintes elementos:</a:t>
            </a:r>
          </a:p>
          <a:p>
            <a:pPr marL="742950" indent="-742950" algn="just">
              <a:buFont typeface="+mj-lt"/>
              <a:buAutoNum type="arabicPeriod"/>
            </a:pPr>
            <a:endParaRPr lang="pt-BR" sz="4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57350" lvl="1" indent="-742950" algn="just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Cabeçalho (Título e Breve Descrição)</a:t>
            </a:r>
          </a:p>
          <a:p>
            <a:pPr marL="1657350" lvl="1" indent="-742950" algn="just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Menu de navegação (Filme, Livro e Sobre)</a:t>
            </a:r>
          </a:p>
          <a:p>
            <a:pPr marL="1657350" lvl="1" indent="-742950" algn="just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Seção de Filme</a:t>
            </a:r>
          </a:p>
          <a:p>
            <a:pPr marL="2571750" lvl="2" indent="-742950" algn="just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Vídeo com trailer do filme</a:t>
            </a:r>
          </a:p>
          <a:p>
            <a:pPr marL="2571750" lvl="2" indent="-742950" algn="just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Opinião pessoal sobre o filme</a:t>
            </a:r>
          </a:p>
          <a:p>
            <a:pPr marL="1657350" lvl="1" indent="-742950" algn="just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Seção do Livro</a:t>
            </a:r>
          </a:p>
          <a:p>
            <a:pPr marL="2571750" lvl="2" indent="-742950" algn="just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Imagem do Livro</a:t>
            </a:r>
          </a:p>
          <a:p>
            <a:pPr marL="2571750" lvl="2" indent="-742950" algn="just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Opinião pessoal sobre o livro</a:t>
            </a:r>
          </a:p>
          <a:p>
            <a:pPr marL="1657350" lvl="1" indent="-742950" algn="just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Seção Pessoal</a:t>
            </a:r>
          </a:p>
          <a:p>
            <a:pPr marL="2571750" lvl="2" indent="-742950" algn="just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Imagem do aluno</a:t>
            </a:r>
          </a:p>
          <a:p>
            <a:pPr marL="2571750" lvl="2" indent="-742950" algn="just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Breve descrição</a:t>
            </a:r>
          </a:p>
          <a:p>
            <a:pPr marL="2571750" lvl="2" indent="-742950" algn="just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Links para as Redes Pessoais, Github etc...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260657C1-1C95-4574-ED48-0E6B5B7718D2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43E458CF-6380-6DE1-8B70-5A4CC483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E7803A02-0E5D-F062-4A7E-CF08C6F9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Front-End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7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71F26-B27D-1AC9-F50B-0F36FF60E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7E18DC-74DD-8C03-3C5E-B0D5F300AAB0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BF5EE06-FB77-F7A7-3388-E46EAD7B69FC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154DEEAE-CB56-A848-0C44-200491EBDFD1}"/>
              </a:ext>
            </a:extLst>
          </p:cNvPr>
          <p:cNvSpPr txBox="1"/>
          <p:nvPr/>
        </p:nvSpPr>
        <p:spPr>
          <a:xfrm>
            <a:off x="1006413" y="809192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Atividade Prática I - Exemplo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53D135F2-923B-C7DF-822A-D0FFD6177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1D9A54E8-251F-F888-3F10-2DD44A1F9FD1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FE3CF168-4A85-16FB-AB8E-688C94E3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AA7764AA-FAFC-93D2-97BC-A15BFDEC9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Front-End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D2CD0BC-5088-9F0E-5719-731A684E3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227" y="2750709"/>
            <a:ext cx="13253570" cy="972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6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5B3C5-2CE4-CFDA-C017-9E8145AEF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712474-77EE-2C36-5BD0-2A2724434913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B3C15DE-A86D-594B-1F48-6FAC363CACF3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B96FC03-CE96-9F76-2BEC-AB5A2C3BC349}"/>
              </a:ext>
            </a:extLst>
          </p:cNvPr>
          <p:cNvSpPr txBox="1"/>
          <p:nvPr/>
        </p:nvSpPr>
        <p:spPr>
          <a:xfrm>
            <a:off x="1006413" y="809192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Atividade Prática I - Exemplo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073C0118-60A0-32A2-2D65-6BDAEBA0F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F603D1F5-05A6-C744-A385-29EA42E34A59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CCE5EAAF-BDCB-1439-7D9A-15733CCD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F741B8C2-40CB-BA3B-5D6A-D9341AEA7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Front-End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EA77DB-8747-AFFD-BF7C-25E543220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181" y="3093179"/>
            <a:ext cx="16325638" cy="903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4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0EA72-0F38-BC13-9F27-CC605D162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05C78C-1201-D8F7-DC67-F718A311C1A7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EA5F7D8-FCD5-8571-663A-B3A59C7DE0E6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34F834AE-0C77-9B2C-DFD0-E49F0275FFFA}"/>
              </a:ext>
            </a:extLst>
          </p:cNvPr>
          <p:cNvSpPr txBox="1"/>
          <p:nvPr/>
        </p:nvSpPr>
        <p:spPr>
          <a:xfrm>
            <a:off x="1006413" y="809192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Atividade Prática I - Exemplo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8DE61D83-A571-B0F9-4A80-DEBB95242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4E796C03-7405-721F-F7DC-38E5C8DAA3E0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DA4FFCEF-3C06-1FFC-30FD-ACF7B32D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C07EE849-2F29-1690-DB64-02C613489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Front-End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92A33B5-8BD9-BEEC-7A26-853C327F2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228" y="3088049"/>
            <a:ext cx="12027544" cy="904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8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FB46A-61AC-A079-07B5-54B611109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7074B0-C9E8-829D-5D37-2CC7A95F3FA0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555CB0E-1065-5F27-8616-14D3D0F59F23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11212023-8DA2-F5C4-C16A-475F7465B56F}"/>
              </a:ext>
            </a:extLst>
          </p:cNvPr>
          <p:cNvSpPr txBox="1"/>
          <p:nvPr/>
        </p:nvSpPr>
        <p:spPr>
          <a:xfrm>
            <a:off x="927007" y="672809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Folha de Estilo (CSS)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C2ABE6D5-D9E6-2EBF-9A75-74763A743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6">
            <a:extLst>
              <a:ext uri="{FF2B5EF4-FFF2-40B4-BE49-F238E27FC236}">
                <a16:creationId xmlns:a16="http://schemas.microsoft.com/office/drawing/2014/main" id="{212ABC22-C02A-3FA0-D087-E9EBFDD8FB91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22" name="Espaço Reservado para Número de Slide 1">
            <a:extLst>
              <a:ext uri="{FF2B5EF4-FFF2-40B4-BE49-F238E27FC236}">
                <a16:creationId xmlns:a16="http://schemas.microsoft.com/office/drawing/2014/main" id="{87515614-50E8-AF7A-86CD-5F54F1DF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Espaço Reservado para Rodapé 2">
            <a:extLst>
              <a:ext uri="{FF2B5EF4-FFF2-40B4-BE49-F238E27FC236}">
                <a16:creationId xmlns:a16="http://schemas.microsoft.com/office/drawing/2014/main" id="{37A6C246-588C-F797-8B97-7E7C154AF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Front-End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C90E53F-D046-00E2-2957-4B136E4FA86A}"/>
              </a:ext>
            </a:extLst>
          </p:cNvPr>
          <p:cNvSpPr txBox="1"/>
          <p:nvPr/>
        </p:nvSpPr>
        <p:spPr>
          <a:xfrm>
            <a:off x="1465201" y="3182427"/>
            <a:ext cx="22361587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i="0" dirty="0">
                <a:effectLst/>
                <a:latin typeface="Futura Bk BT" panose="020B0502020204020303"/>
              </a:rPr>
              <a:t>Definição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Uma folha de estilo é um arquivo ou conjunto de regras que define como os elementos de um documento digital serão apresentados visualmente.</a:t>
            </a:r>
          </a:p>
          <a:p>
            <a:endParaRPr lang="pt-BR" sz="4800" dirty="0">
              <a:latin typeface="Futura Bk BT" panose="020B0502020204020303"/>
            </a:endParaRPr>
          </a:p>
          <a:p>
            <a:r>
              <a:rPr lang="pt-BR" sz="4800" b="1" dirty="0">
                <a:latin typeface="Futura Bk BT" panose="020B0502020204020303"/>
              </a:rPr>
              <a:t>Principais Tipos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CSS (</a:t>
            </a:r>
            <a:r>
              <a:rPr lang="pt-BR" sz="4800" dirty="0" err="1">
                <a:latin typeface="Futura Bk BT" panose="020B0502020204020303"/>
              </a:rPr>
              <a:t>Cascading</a:t>
            </a:r>
            <a:r>
              <a:rPr lang="pt-BR" sz="4800" dirty="0">
                <a:latin typeface="Futura Bk BT" panose="020B0502020204020303"/>
              </a:rPr>
              <a:t> </a:t>
            </a:r>
            <a:r>
              <a:rPr lang="pt-BR" sz="4800" dirty="0" err="1">
                <a:latin typeface="Futura Bk BT" panose="020B0502020204020303"/>
              </a:rPr>
              <a:t>Style</a:t>
            </a:r>
            <a:r>
              <a:rPr lang="pt-BR" sz="4800" dirty="0">
                <a:latin typeface="Futura Bk BT" panose="020B0502020204020303"/>
              </a:rPr>
              <a:t> </a:t>
            </a:r>
            <a:r>
              <a:rPr lang="pt-BR" sz="4800" dirty="0" err="1">
                <a:latin typeface="Futura Bk BT" panose="020B0502020204020303"/>
              </a:rPr>
              <a:t>Sheets</a:t>
            </a:r>
            <a:r>
              <a:rPr lang="pt-BR" sz="4800" dirty="0">
                <a:latin typeface="Futura Bk BT" panose="020B0502020204020303"/>
              </a:rPr>
              <a:t>): Usadas para estilizar páginas web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XSL (</a:t>
            </a:r>
            <a:r>
              <a:rPr lang="pt-BR" sz="4800" dirty="0" err="1">
                <a:latin typeface="Futura Bk BT" panose="020B0502020204020303"/>
              </a:rPr>
              <a:t>eXtensible</a:t>
            </a:r>
            <a:r>
              <a:rPr lang="pt-BR" sz="4800" dirty="0">
                <a:latin typeface="Futura Bk BT" panose="020B0502020204020303"/>
              </a:rPr>
              <a:t> </a:t>
            </a:r>
            <a:r>
              <a:rPr lang="pt-BR" sz="4800" dirty="0" err="1">
                <a:latin typeface="Futura Bk BT" panose="020B0502020204020303"/>
              </a:rPr>
              <a:t>Stylesheet</a:t>
            </a:r>
            <a:r>
              <a:rPr lang="pt-BR" sz="4800" dirty="0">
                <a:latin typeface="Futura Bk BT" panose="020B0502020204020303"/>
              </a:rPr>
              <a:t> </a:t>
            </a:r>
            <a:r>
              <a:rPr lang="pt-BR" sz="4800" dirty="0" err="1">
                <a:latin typeface="Futura Bk BT" panose="020B0502020204020303"/>
              </a:rPr>
              <a:t>Language</a:t>
            </a:r>
            <a:r>
              <a:rPr lang="pt-BR" sz="4800" dirty="0">
                <a:latin typeface="Futura Bk BT" panose="020B0502020204020303"/>
              </a:rPr>
              <a:t>): Para documentos XML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Folhas de estilo para processadores de texto: Como no Word, Google </a:t>
            </a:r>
            <a:r>
              <a:rPr lang="pt-BR" sz="4800" dirty="0" err="1">
                <a:latin typeface="Futura Bk BT" panose="020B0502020204020303"/>
              </a:rPr>
              <a:t>Docs</a:t>
            </a:r>
            <a:r>
              <a:rPr lang="pt-BR" sz="4800" dirty="0">
                <a:latin typeface="Futura Bk BT" panose="020B0502020204020303"/>
              </a:rPr>
              <a:t>, etc.</a:t>
            </a:r>
            <a:endParaRPr lang="pt-BR" sz="4800" b="0" i="0" dirty="0">
              <a:effectLst/>
              <a:latin typeface="Futura Bk BT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224282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BA41C-F509-F755-08FC-35171435A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750409-A785-42D3-ED5F-0DAB39AAE828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ECE9C6C-55F4-A91F-CA8B-E912A15B909A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82981E9B-857A-8EFD-95C4-AB3DD9FC1573}"/>
              </a:ext>
            </a:extLst>
          </p:cNvPr>
          <p:cNvSpPr txBox="1"/>
          <p:nvPr/>
        </p:nvSpPr>
        <p:spPr>
          <a:xfrm>
            <a:off x="927007" y="672809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Folha de Estilo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A37A0AD9-FDA8-3277-0CFD-16EB821EE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6">
            <a:extLst>
              <a:ext uri="{FF2B5EF4-FFF2-40B4-BE49-F238E27FC236}">
                <a16:creationId xmlns:a16="http://schemas.microsoft.com/office/drawing/2014/main" id="{27E3303D-0BDD-835C-05BC-C1E74EE0504D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22" name="Espaço Reservado para Número de Slide 1">
            <a:extLst>
              <a:ext uri="{FF2B5EF4-FFF2-40B4-BE49-F238E27FC236}">
                <a16:creationId xmlns:a16="http://schemas.microsoft.com/office/drawing/2014/main" id="{83DD49BD-9645-B7C7-6F1E-032082DD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Espaço Reservado para Rodapé 2">
            <a:extLst>
              <a:ext uri="{FF2B5EF4-FFF2-40B4-BE49-F238E27FC236}">
                <a16:creationId xmlns:a16="http://schemas.microsoft.com/office/drawing/2014/main" id="{F24884E6-8CF7-E6F9-D4D1-6C780F36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Front-End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3A83AC5-F3F4-DC9E-E6FE-E38978F4D83D}"/>
              </a:ext>
            </a:extLst>
          </p:cNvPr>
          <p:cNvSpPr txBox="1"/>
          <p:nvPr/>
        </p:nvSpPr>
        <p:spPr>
          <a:xfrm>
            <a:off x="1248086" y="2697466"/>
            <a:ext cx="22361587" cy="1043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i="0" dirty="0">
                <a:effectLst/>
                <a:latin typeface="Futura Bk BT" panose="020B0502020204020303"/>
              </a:rPr>
              <a:t>Benefícios das Folhas de Estilo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i="0" dirty="0">
                <a:effectLst/>
                <a:latin typeface="Futura Bk BT" panose="020B0502020204020303"/>
              </a:rPr>
              <a:t>Consistência: Mantém aparência uniforme no documento ou site;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i="0" dirty="0">
                <a:effectLst/>
                <a:latin typeface="Futura Bk BT" panose="020B0502020204020303"/>
              </a:rPr>
              <a:t>Manutenção simplificada: Altere o estilo em um único lugar;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i="0" dirty="0">
                <a:effectLst/>
                <a:latin typeface="Futura Bk BT" panose="020B0502020204020303"/>
              </a:rPr>
              <a:t>Separação de responsabilidades: Conteúdo fica separado da apresentação;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i="0" dirty="0">
                <a:effectLst/>
                <a:latin typeface="Futura Bk BT" panose="020B0502020204020303"/>
              </a:rPr>
              <a:t>Adaptabilidade: Facilita responsividade para diferentes dispositivos</a:t>
            </a:r>
          </a:p>
          <a:p>
            <a:pPr>
              <a:buNone/>
            </a:pPr>
            <a:endParaRPr lang="pt-BR" sz="4800" b="1" dirty="0">
              <a:latin typeface="Futura Bk BT" panose="020B0502020204020303"/>
            </a:endParaRPr>
          </a:p>
          <a:p>
            <a:pPr>
              <a:buNone/>
            </a:pPr>
            <a:r>
              <a:rPr lang="pt-BR" sz="4800" b="1" dirty="0">
                <a:latin typeface="Futura Bk BT" panose="020B0502020204020303"/>
              </a:rPr>
              <a:t>Evolução das Folhas de Estilo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CSS1 (1996): Fontes, cores, alinhamento básico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CSS2 (1998): Posicionamento, z-index, mídia específica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CSS3 (2001-presente): Módulos independentes, animações, grid, </a:t>
            </a:r>
            <a:r>
              <a:rPr lang="pt-BR" sz="4800" dirty="0" err="1">
                <a:latin typeface="Futura Bk BT" panose="020B0502020204020303"/>
              </a:rPr>
              <a:t>flexbox</a:t>
            </a:r>
            <a:endParaRPr lang="pt-BR" sz="48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 err="1">
                <a:latin typeface="Futura Bk BT" panose="020B0502020204020303"/>
              </a:rPr>
              <a:t>Pré</a:t>
            </a:r>
            <a:r>
              <a:rPr lang="pt-BR" sz="4800" dirty="0">
                <a:latin typeface="Futura Bk BT" panose="020B0502020204020303"/>
              </a:rPr>
              <a:t>-processadores: SASS, LESS, </a:t>
            </a:r>
            <a:r>
              <a:rPr lang="pt-BR" sz="4800" dirty="0" err="1">
                <a:latin typeface="Futura Bk BT" panose="020B0502020204020303"/>
              </a:rPr>
              <a:t>Stylus</a:t>
            </a:r>
            <a:r>
              <a:rPr lang="pt-BR" sz="4800" dirty="0">
                <a:latin typeface="Futura Bk BT" panose="020B0502020204020303"/>
              </a:rPr>
              <a:t> (extensões de CSS)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800" i="0" dirty="0">
              <a:effectLst/>
              <a:latin typeface="Futura Bk BT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154453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45F71-4A04-1E07-DB32-F867E7434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BAD9DD-B9D9-8153-3E71-1278A18E70DB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C65F6A9-7FB4-3D2D-1791-858EE0E79F49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F1538EF4-16C4-5A98-4D32-2EEC70C83D86}"/>
              </a:ext>
            </a:extLst>
          </p:cNvPr>
          <p:cNvSpPr txBox="1"/>
          <p:nvPr/>
        </p:nvSpPr>
        <p:spPr>
          <a:xfrm>
            <a:off x="927007" y="672809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Folha de Estilo - Sintaxe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5C544398-2DC2-8042-2E70-8CCF33CBD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6">
            <a:extLst>
              <a:ext uri="{FF2B5EF4-FFF2-40B4-BE49-F238E27FC236}">
                <a16:creationId xmlns:a16="http://schemas.microsoft.com/office/drawing/2014/main" id="{BD685CEC-6B64-2DC5-8C9A-7F72E54832F9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22" name="Espaço Reservado para Número de Slide 1">
            <a:extLst>
              <a:ext uri="{FF2B5EF4-FFF2-40B4-BE49-F238E27FC236}">
                <a16:creationId xmlns:a16="http://schemas.microsoft.com/office/drawing/2014/main" id="{8A86B9F5-C96F-7C16-FD07-D12D5EC1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Espaço Reservado para Rodapé 2">
            <a:extLst>
              <a:ext uri="{FF2B5EF4-FFF2-40B4-BE49-F238E27FC236}">
                <a16:creationId xmlns:a16="http://schemas.microsoft.com/office/drawing/2014/main" id="{4D3F641A-7C42-B9FB-BBCF-2FB62427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Front-End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B270202-375F-C57E-9479-2C4633AC9825}"/>
              </a:ext>
            </a:extLst>
          </p:cNvPr>
          <p:cNvSpPr txBox="1"/>
          <p:nvPr/>
        </p:nvSpPr>
        <p:spPr>
          <a:xfrm>
            <a:off x="1465201" y="3182427"/>
            <a:ext cx="223615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i="0" dirty="0">
                <a:effectLst/>
                <a:latin typeface="Futura Bk BT" panose="020B0502020204020303"/>
              </a:rPr>
              <a:t>Sintaxe</a:t>
            </a:r>
          </a:p>
          <a:p>
            <a:endParaRPr lang="pt-BR" sz="4800" b="1" i="0" dirty="0">
              <a:effectLst/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i="0" dirty="0">
                <a:effectLst/>
                <a:latin typeface="Futura Bk BT" panose="020B0502020204020303"/>
              </a:rPr>
              <a:t>Seletor: Indica qual elemento será estilizado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i="0" dirty="0">
                <a:effectLst/>
                <a:latin typeface="Futura Bk BT" panose="020B0502020204020303"/>
              </a:rPr>
              <a:t>Propriedade: Aspecto a ser modificado (cor, tamanho, etc.)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i="0" dirty="0">
                <a:effectLst/>
                <a:latin typeface="Futura Bk BT" panose="020B0502020204020303"/>
              </a:rPr>
              <a:t>Valor: Como a propriedade será configurada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800" dirty="0">
              <a:latin typeface="Futura Bk BT" panose="020B0502020204020303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EA132BB-B430-7858-94C1-FC99FB4C7DE4}"/>
              </a:ext>
            </a:extLst>
          </p:cNvPr>
          <p:cNvSpPr txBox="1"/>
          <p:nvPr/>
        </p:nvSpPr>
        <p:spPr>
          <a:xfrm>
            <a:off x="5782970" y="8209795"/>
            <a:ext cx="122251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4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selector {</a:t>
            </a:r>
            <a:endParaRPr lang="en-US" sz="480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>
              <a:buNone/>
            </a:pPr>
            <a:r>
              <a:rPr lang="en-US" sz="4800" b="0" i="0" dirty="0">
                <a:solidFill>
                  <a:srgbClr val="FF313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property</a:t>
            </a:r>
            <a:r>
              <a:rPr lang="en-US" sz="4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4800" b="1" i="0" dirty="0">
                <a:solidFill>
                  <a:srgbClr val="951AB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US" sz="4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480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>
              <a:buNone/>
            </a:pPr>
            <a:r>
              <a:rPr lang="en-US" sz="4800" b="0" i="0" dirty="0">
                <a:solidFill>
                  <a:srgbClr val="FF313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property2</a:t>
            </a:r>
            <a:r>
              <a:rPr lang="en-US" sz="4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  <a:r>
              <a:rPr lang="en-US" sz="4800" b="1" i="0" dirty="0">
                <a:solidFill>
                  <a:srgbClr val="951AB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value2</a:t>
            </a:r>
            <a:r>
              <a:rPr lang="en-US" sz="4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480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48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480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0A68B-7FC2-09E8-5BD9-917B9B6B7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C88F3B-59F9-5074-AEC4-FD5A30EA1972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A0FB1DC-7050-15D0-9CBE-AD7851602F2D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F7C1839B-FBC6-AFD7-0DB3-25A37559299C}"/>
              </a:ext>
            </a:extLst>
          </p:cNvPr>
          <p:cNvSpPr txBox="1"/>
          <p:nvPr/>
        </p:nvSpPr>
        <p:spPr>
          <a:xfrm>
            <a:off x="927007" y="672809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Folha de Estilo - Declaração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3EB7371-395A-A042-7581-CB2C0CAFD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6">
            <a:extLst>
              <a:ext uri="{FF2B5EF4-FFF2-40B4-BE49-F238E27FC236}">
                <a16:creationId xmlns:a16="http://schemas.microsoft.com/office/drawing/2014/main" id="{901DE11A-102F-AC3F-E4A3-361F3E385946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22" name="Espaço Reservado para Número de Slide 1">
            <a:extLst>
              <a:ext uri="{FF2B5EF4-FFF2-40B4-BE49-F238E27FC236}">
                <a16:creationId xmlns:a16="http://schemas.microsoft.com/office/drawing/2014/main" id="{E167704F-355D-BD4A-314A-7A16B8197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Espaço Reservado para Rodapé 2">
            <a:extLst>
              <a:ext uri="{FF2B5EF4-FFF2-40B4-BE49-F238E27FC236}">
                <a16:creationId xmlns:a16="http://schemas.microsoft.com/office/drawing/2014/main" id="{7C7E5801-2782-E23F-DCA7-A7612E369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Front-End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196955B-17D1-D81D-F254-B17DF289E6D7}"/>
              </a:ext>
            </a:extLst>
          </p:cNvPr>
          <p:cNvSpPr txBox="1"/>
          <p:nvPr/>
        </p:nvSpPr>
        <p:spPr>
          <a:xfrm>
            <a:off x="1248086" y="2183730"/>
            <a:ext cx="22361587" cy="11910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4800" b="1" i="0" dirty="0">
              <a:effectLst/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i="0" dirty="0" err="1">
                <a:effectLst/>
                <a:latin typeface="Futura Bk BT" panose="020B0502020204020303"/>
              </a:rPr>
              <a:t>Inline</a:t>
            </a:r>
            <a:r>
              <a:rPr lang="pt-BR" sz="4800" i="0" dirty="0">
                <a:effectLst/>
                <a:latin typeface="Futura Bk BT" panose="020B0502020204020303"/>
              </a:rPr>
              <a:t>: Diretamente no elemento</a:t>
            </a:r>
          </a:p>
          <a:p>
            <a:pPr lvl="1"/>
            <a:r>
              <a:rPr lang="es-ES" sz="4800" dirty="0">
                <a:solidFill>
                  <a:srgbClr val="383A4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lvl="1"/>
            <a:r>
              <a:rPr lang="es-ES" sz="4800" dirty="0">
                <a:solidFill>
                  <a:srgbClr val="383A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ES" sz="4800" dirty="0">
                <a:solidFill>
                  <a:srgbClr val="383A4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s-ES" sz="4800" dirty="0">
                <a:solidFill>
                  <a:srgbClr val="E4564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 </a:t>
            </a:r>
            <a:r>
              <a:rPr lang="es-ES" sz="4800" dirty="0" err="1">
                <a:solidFill>
                  <a:srgbClr val="B76B0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style</a:t>
            </a:r>
            <a:r>
              <a:rPr lang="es-ES" sz="4800" dirty="0">
                <a:solidFill>
                  <a:srgbClr val="383A4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s-ES" sz="4800" dirty="0">
                <a:solidFill>
                  <a:srgbClr val="50A14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color: red;</a:t>
            </a:r>
            <a:r>
              <a:rPr lang="es-ES" sz="4800" dirty="0">
                <a:solidFill>
                  <a:srgbClr val="383A4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r>
              <a:rPr lang="es-E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Texto </a:t>
            </a:r>
            <a:r>
              <a:rPr lang="es-E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vermelho</a:t>
            </a:r>
            <a:r>
              <a:rPr lang="es-ES" sz="4800" dirty="0">
                <a:solidFill>
                  <a:srgbClr val="383A4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s-ES" sz="4800" dirty="0">
                <a:solidFill>
                  <a:srgbClr val="E4564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s-ES" sz="4800" dirty="0">
                <a:solidFill>
                  <a:srgbClr val="383A4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480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800" i="0" dirty="0">
              <a:effectLst/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i="0" dirty="0">
                <a:effectLst/>
                <a:latin typeface="Futura Bk BT" panose="020B0502020204020303"/>
              </a:rPr>
              <a:t>Interna: Na seção &lt;</a:t>
            </a:r>
            <a:r>
              <a:rPr lang="pt-BR" sz="4800" i="0" dirty="0" err="1">
                <a:effectLst/>
                <a:latin typeface="Futura Bk BT" panose="020B0502020204020303"/>
              </a:rPr>
              <a:t>head</a:t>
            </a:r>
            <a:r>
              <a:rPr lang="pt-BR" sz="4800" i="0" dirty="0">
                <a:effectLst/>
                <a:latin typeface="Futura Bk BT" panose="020B0502020204020303"/>
              </a:rPr>
              <a:t>&gt; do documento</a:t>
            </a:r>
          </a:p>
          <a:p>
            <a:pPr lvl="1"/>
            <a:endParaRPr lang="pt-BR" sz="4800" dirty="0">
              <a:latin typeface="Futura Bk BT" panose="020B0502020204020303"/>
            </a:endParaRPr>
          </a:p>
          <a:p>
            <a:pPr lvl="2"/>
            <a:r>
              <a:rPr lang="pt-BR" sz="4800" dirty="0">
                <a:solidFill>
                  <a:srgbClr val="383A4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t-BR" sz="4800" dirty="0" err="1">
                <a:solidFill>
                  <a:srgbClr val="E4564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style</a:t>
            </a:r>
            <a:r>
              <a:rPr lang="pt-BR" sz="4800" dirty="0">
                <a:solidFill>
                  <a:srgbClr val="383A4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2"/>
            <a:r>
              <a:rPr lang="pt-BR" sz="4800" dirty="0">
                <a:solidFill>
                  <a:srgbClr val="383A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4800" dirty="0">
                <a:solidFill>
                  <a:srgbClr val="50A14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pt-BR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4800" dirty="0">
                <a:solidFill>
                  <a:srgbClr val="383A4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t-BR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4800" dirty="0">
                <a:solidFill>
                  <a:srgbClr val="E4564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pt-BR" sz="4800" dirty="0">
                <a:solidFill>
                  <a:srgbClr val="383A4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t-BR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red</a:t>
            </a:r>
            <a:r>
              <a:rPr lang="pt-BR" sz="4800" dirty="0">
                <a:solidFill>
                  <a:srgbClr val="383A4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pt-BR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4800" dirty="0">
                <a:solidFill>
                  <a:srgbClr val="383A4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pt-BR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2"/>
            <a:r>
              <a:rPr lang="pt-BR" sz="4800" dirty="0">
                <a:solidFill>
                  <a:srgbClr val="383A4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t-BR" sz="4800" dirty="0" err="1">
                <a:solidFill>
                  <a:srgbClr val="E4564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style</a:t>
            </a:r>
            <a:r>
              <a:rPr lang="pt-BR" sz="4800" dirty="0">
                <a:solidFill>
                  <a:srgbClr val="383A4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t-BR" sz="4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pt-BR" sz="48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i="0" dirty="0">
                <a:effectLst/>
                <a:latin typeface="Futura Bk BT" panose="020B0502020204020303"/>
              </a:rPr>
              <a:t>Externa: Em arquivo separado (.</a:t>
            </a:r>
            <a:r>
              <a:rPr lang="pt-BR" sz="4800" i="0" dirty="0" err="1">
                <a:effectLst/>
                <a:latin typeface="Futura Bk BT" panose="020B0502020204020303"/>
              </a:rPr>
              <a:t>css</a:t>
            </a:r>
            <a:r>
              <a:rPr lang="pt-BR" sz="4800" i="0" dirty="0">
                <a:effectLst/>
                <a:latin typeface="Futura Bk BT" panose="020B0502020204020303"/>
              </a:rPr>
              <a:t>)</a:t>
            </a:r>
          </a:p>
          <a:p>
            <a:pPr lvl="1"/>
            <a:endParaRPr lang="pt-BR" sz="4800" dirty="0">
              <a:latin typeface="Futura Bk BT" panose="020B0502020204020303"/>
            </a:endParaRPr>
          </a:p>
          <a:p>
            <a:pPr lvl="1"/>
            <a:r>
              <a:rPr lang="pt-BR" sz="4800" i="0" dirty="0">
                <a:effectLst/>
                <a:latin typeface="Futura Bk BT" panose="020B0502020204020303"/>
              </a:rPr>
              <a:t>	</a:t>
            </a:r>
            <a:r>
              <a:rPr lang="pt-BR" sz="4800" dirty="0">
                <a:solidFill>
                  <a:srgbClr val="383A4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t-BR" sz="4800" dirty="0">
                <a:solidFill>
                  <a:srgbClr val="E4564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link </a:t>
            </a:r>
            <a:r>
              <a:rPr lang="pt-BR" sz="4800" dirty="0" err="1">
                <a:solidFill>
                  <a:srgbClr val="B76B0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</a:t>
            </a:r>
            <a:r>
              <a:rPr lang="pt-BR" sz="4800" dirty="0">
                <a:solidFill>
                  <a:srgbClr val="383A4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t-BR" sz="4800" dirty="0" err="1">
                <a:solidFill>
                  <a:srgbClr val="50A14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stylesheet</a:t>
            </a:r>
            <a:r>
              <a:rPr lang="pt-BR" sz="4800" dirty="0">
                <a:solidFill>
                  <a:srgbClr val="383A4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pt-BR" sz="4800" dirty="0">
                <a:solidFill>
                  <a:srgbClr val="E4564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4800" dirty="0" err="1">
                <a:solidFill>
                  <a:srgbClr val="B76B0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pt-BR" sz="4800" dirty="0">
                <a:solidFill>
                  <a:srgbClr val="383A4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t-BR" sz="4800" dirty="0">
                <a:solidFill>
                  <a:srgbClr val="50A14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estilos.css</a:t>
            </a:r>
            <a:r>
              <a:rPr lang="pt-BR" sz="4800" dirty="0">
                <a:solidFill>
                  <a:srgbClr val="383A4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endParaRPr lang="pt-BR" sz="4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pt-BR" sz="4800" i="0" dirty="0">
              <a:effectLst/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800" dirty="0">
              <a:latin typeface="Futura Bk BT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16147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DBE95-0CF4-5D00-8325-3797BE871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F38034-06DE-C844-696E-8F4B58BDAE77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8A52C90-E826-87F2-6E73-03E61EBD1CFC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D4B14167-19B1-D49B-5048-BD68581BEF8B}"/>
              </a:ext>
            </a:extLst>
          </p:cNvPr>
          <p:cNvSpPr txBox="1"/>
          <p:nvPr/>
        </p:nvSpPr>
        <p:spPr>
          <a:xfrm>
            <a:off x="927007" y="672809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Folha de Estilo - Seletores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5E94D973-A433-1052-2C19-363095199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6">
            <a:extLst>
              <a:ext uri="{FF2B5EF4-FFF2-40B4-BE49-F238E27FC236}">
                <a16:creationId xmlns:a16="http://schemas.microsoft.com/office/drawing/2014/main" id="{B2EFC624-9FEA-2FD7-8F56-5BEFE5700CAC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22" name="Espaço Reservado para Número de Slide 1">
            <a:extLst>
              <a:ext uri="{FF2B5EF4-FFF2-40B4-BE49-F238E27FC236}">
                <a16:creationId xmlns:a16="http://schemas.microsoft.com/office/drawing/2014/main" id="{ECD1DA7D-81E0-056C-5B0B-6D180E1B8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Espaço Reservado para Rodapé 2">
            <a:extLst>
              <a:ext uri="{FF2B5EF4-FFF2-40B4-BE49-F238E27FC236}">
                <a16:creationId xmlns:a16="http://schemas.microsoft.com/office/drawing/2014/main" id="{176868B2-080B-A58E-9D81-5D329298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Front-End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968B16B-179A-D8F8-C1B2-793A5A72160C}"/>
              </a:ext>
            </a:extLst>
          </p:cNvPr>
          <p:cNvGraphicFramePr>
            <a:graphicFrameLocks noGrp="1"/>
          </p:cNvGraphicFramePr>
          <p:nvPr/>
        </p:nvGraphicFramePr>
        <p:xfrm>
          <a:off x="1471888" y="2673249"/>
          <a:ext cx="21274059" cy="86909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81804">
                  <a:extLst>
                    <a:ext uri="{9D8B030D-6E8A-4147-A177-3AD203B41FA5}">
                      <a16:colId xmlns:a16="http://schemas.microsoft.com/office/drawing/2014/main" val="1356334533"/>
                    </a:ext>
                  </a:extLst>
                </a:gridCol>
                <a:gridCol w="16392255">
                  <a:extLst>
                    <a:ext uri="{9D8B030D-6E8A-4147-A177-3AD203B41FA5}">
                      <a16:colId xmlns:a16="http://schemas.microsoft.com/office/drawing/2014/main" val="1774191404"/>
                    </a:ext>
                  </a:extLst>
                </a:gridCol>
              </a:tblGrid>
              <a:tr h="1100848">
                <a:tc>
                  <a:txBody>
                    <a:bodyPr/>
                    <a:lstStyle/>
                    <a:p>
                      <a:r>
                        <a:rPr lang="pt-BR" sz="4800" dirty="0"/>
                        <a:t>Seletores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800" dirty="0"/>
                        <a:t>Descrição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803512"/>
                  </a:ext>
                </a:extLst>
              </a:tr>
              <a:tr h="1100848">
                <a:tc>
                  <a:txBody>
                    <a:bodyPr/>
                    <a:lstStyle/>
                    <a:p>
                      <a:r>
                        <a:rPr lang="pt-BR" sz="48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todos os elementos.</a:t>
                      </a:r>
                      <a:endParaRPr lang="pt-BR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507435"/>
                  </a:ext>
                </a:extLst>
              </a:tr>
              <a:tr h="1100848">
                <a:tc>
                  <a:txBody>
                    <a:bodyPr/>
                    <a:lstStyle/>
                    <a:p>
                      <a:r>
                        <a:rPr lang="pt-BR" sz="4800" dirty="0" err="1"/>
                        <a:t>div</a:t>
                      </a:r>
                      <a:endParaRPr lang="pt-BR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todas as </a:t>
                      </a:r>
                      <a:r>
                        <a:rPr lang="pt-BR" sz="4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tags</a:t>
                      </a:r>
                      <a:r>
                        <a:rPr lang="pt-BR" sz="4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</a:t>
                      </a:r>
                      <a:r>
                        <a:rPr lang="pt-BR" sz="4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</a:t>
                      </a:r>
                      <a:r>
                        <a:rPr lang="pt-BR" sz="4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  <a:endParaRPr lang="pt-BR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787659"/>
                  </a:ext>
                </a:extLst>
              </a:tr>
              <a:tr h="1100848">
                <a:tc>
                  <a:txBody>
                    <a:bodyPr/>
                    <a:lstStyle/>
                    <a:p>
                      <a:r>
                        <a:rPr lang="pt-BR" sz="4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div,p</a:t>
                      </a:r>
                      <a:endParaRPr lang="pt-BR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todas as </a:t>
                      </a:r>
                      <a:r>
                        <a:rPr lang="pt-BR" sz="4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tags</a:t>
                      </a:r>
                      <a:r>
                        <a:rPr lang="pt-BR" sz="4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</a:t>
                      </a:r>
                      <a:r>
                        <a:rPr lang="pt-BR" sz="4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</a:t>
                      </a:r>
                      <a:r>
                        <a:rPr lang="pt-BR" sz="4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e &lt;p&gt;.</a:t>
                      </a:r>
                      <a:endParaRPr lang="pt-BR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367233"/>
                  </a:ext>
                </a:extLst>
              </a:tr>
              <a:tr h="1632221">
                <a:tc>
                  <a:txBody>
                    <a:bodyPr/>
                    <a:lstStyle/>
                    <a:p>
                      <a:r>
                        <a:rPr lang="pt-BR" sz="4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</a:t>
                      </a:r>
                      <a:r>
                        <a:rPr lang="pt-BR" sz="4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&gt; p </a:t>
                      </a:r>
                      <a:endParaRPr lang="pt-BR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todas as </a:t>
                      </a:r>
                      <a:r>
                        <a:rPr lang="pt-BR" sz="4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tags</a:t>
                      </a:r>
                      <a:r>
                        <a:rPr lang="pt-BR" sz="4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&lt;p&gt; dentro das </a:t>
                      </a:r>
                      <a:r>
                        <a:rPr lang="pt-BR" sz="4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tags</a:t>
                      </a:r>
                      <a:r>
                        <a:rPr lang="pt-BR" sz="4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</a:t>
                      </a:r>
                      <a:r>
                        <a:rPr lang="pt-BR" sz="4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</a:t>
                      </a:r>
                      <a:r>
                        <a:rPr lang="pt-BR" sz="4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no 1º nível (</a:t>
                      </a:r>
                      <a:r>
                        <a:rPr lang="pt-BR" sz="4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tags</a:t>
                      </a:r>
                      <a:r>
                        <a:rPr lang="pt-BR" sz="4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&lt;p&gt; que são filhos diretos de &lt;</a:t>
                      </a:r>
                      <a:r>
                        <a:rPr lang="pt-BR" sz="4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</a:t>
                      </a:r>
                      <a:r>
                        <a:rPr lang="pt-BR" sz="4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  <a:endParaRPr lang="pt-BR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262724"/>
                  </a:ext>
                </a:extLst>
              </a:tr>
              <a:tr h="1100848">
                <a:tc>
                  <a:txBody>
                    <a:bodyPr/>
                    <a:lstStyle/>
                    <a:p>
                      <a:r>
                        <a:rPr lang="pt-BR" sz="4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pt-BR" sz="4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nomeclasse</a:t>
                      </a:r>
                      <a:r>
                        <a:rPr lang="pt-BR" sz="4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todos elementos com atributo </a:t>
                      </a:r>
                      <a:r>
                        <a:rPr lang="pt-BR" sz="4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lang="pt-BR" sz="4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igual </a:t>
                      </a:r>
                      <a:r>
                        <a:rPr lang="pt-BR" sz="4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anomeclasse</a:t>
                      </a:r>
                      <a:r>
                        <a:rPr lang="pt-BR" sz="4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4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113428"/>
                  </a:ext>
                </a:extLst>
              </a:tr>
              <a:tr h="1100848">
                <a:tc>
                  <a:txBody>
                    <a:bodyPr/>
                    <a:lstStyle/>
                    <a:p>
                      <a:r>
                        <a:rPr lang="pt-BR" sz="4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#nomeid </a:t>
                      </a:r>
                      <a:endParaRPr lang="pt-BR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elemento com atributo id igual a </a:t>
                      </a:r>
                      <a:r>
                        <a:rPr lang="pt-BR" sz="4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nomeid</a:t>
                      </a:r>
                      <a:endParaRPr lang="pt-BR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6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47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600654"/>
            <a:ext cx="17758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Elementos META 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37DF21E7-64FC-57E0-6C7A-77EE4FD8FFAE}"/>
              </a:ext>
            </a:extLst>
          </p:cNvPr>
          <p:cNvSpPr txBox="1"/>
          <p:nvPr/>
        </p:nvSpPr>
        <p:spPr>
          <a:xfrm>
            <a:off x="1006413" y="2947735"/>
            <a:ext cx="2251709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Elementos dentro do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que fornecem metadados sobre a página.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aparecem para o usuário, mas orientam: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Navegadores (exibição, cache, codificação)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Mecanismos de busca (SEO) (título, descrição, indexação)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Redes sociais (prévia ao compartilhar links)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Exemplos Comuns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Codificação: </a:t>
            </a:r>
          </a:p>
          <a:p>
            <a:pPr lvl="2" algn="just"/>
            <a:r>
              <a:rPr lang="pt-BR" sz="4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&lt;meta </a:t>
            </a:r>
            <a:r>
              <a:rPr lang="pt-BR" sz="4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charset</a:t>
            </a:r>
            <a:r>
              <a:rPr lang="pt-BR" sz="4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="UTF-8"&gt;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Responsividade: </a:t>
            </a:r>
          </a:p>
          <a:p>
            <a:pPr lvl="2" algn="just"/>
            <a:r>
              <a:rPr lang="pt-BR" sz="4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&lt;meta </a:t>
            </a:r>
            <a:r>
              <a:rPr lang="pt-BR" sz="4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name</a:t>
            </a:r>
            <a:r>
              <a:rPr lang="pt-BR" sz="4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="</a:t>
            </a:r>
            <a:r>
              <a:rPr lang="pt-BR" sz="4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viewport</a:t>
            </a:r>
            <a:r>
              <a:rPr lang="pt-BR" sz="4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" </a:t>
            </a:r>
            <a:r>
              <a:rPr lang="pt-BR" sz="4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content</a:t>
            </a:r>
            <a:r>
              <a:rPr lang="pt-BR" sz="4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="</a:t>
            </a:r>
            <a:r>
              <a:rPr lang="pt-BR" sz="4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width</a:t>
            </a:r>
            <a:r>
              <a:rPr lang="pt-BR" sz="4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=device-</a:t>
            </a:r>
            <a:r>
              <a:rPr lang="pt-BR" sz="4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width,initial</a:t>
            </a:r>
            <a:r>
              <a:rPr lang="pt-BR" sz="4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-</a:t>
            </a:r>
            <a:r>
              <a:rPr lang="pt-BR" sz="4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scale</a:t>
            </a:r>
            <a:r>
              <a:rPr lang="pt-BR" sz="4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=1.0"&gt;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Descrição (SEO): 	</a:t>
            </a:r>
          </a:p>
          <a:p>
            <a:pPr lvl="2" algn="just"/>
            <a:r>
              <a:rPr lang="pt-BR" sz="4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&lt;meta </a:t>
            </a:r>
            <a:r>
              <a:rPr lang="pt-BR" sz="4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name</a:t>
            </a:r>
            <a:r>
              <a:rPr lang="pt-BR" sz="4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="</a:t>
            </a:r>
            <a:r>
              <a:rPr lang="pt-BR" sz="4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description</a:t>
            </a:r>
            <a:r>
              <a:rPr lang="pt-BR" sz="4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" </a:t>
            </a:r>
            <a:r>
              <a:rPr lang="pt-BR" sz="4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content</a:t>
            </a:r>
            <a:r>
              <a:rPr lang="pt-BR" sz="4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="Resumo da página"&gt;</a:t>
            </a:r>
          </a:p>
          <a:p>
            <a:pPr algn="just"/>
            <a:endParaRPr lang="pt-BR" sz="4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pPr algn="just"/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Veja arquivo exemplo no página do Professor !</a:t>
            </a:r>
            <a:endParaRPr lang="pt-BR" sz="4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BF71108-0C36-A064-0223-B4510D12C178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40AEA4E8-7CE0-0C58-16F3-7948EAAA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60370E49-B870-88F4-6973-4BFEC338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Front-End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8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0D31D-F79C-37F3-96BF-E2473175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0BBF7F-0E8A-ADC8-112C-1CA0BDFC4482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1FAD3AD-17E8-81E2-C062-DE3C7B617841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DEDED19-B101-1626-5C68-A509CCC3A8FA}"/>
              </a:ext>
            </a:extLst>
          </p:cNvPr>
          <p:cNvSpPr txBox="1"/>
          <p:nvPr/>
        </p:nvSpPr>
        <p:spPr>
          <a:xfrm>
            <a:off x="927007" y="672809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CSS – </a:t>
            </a:r>
            <a:r>
              <a:rPr lang="pt-BR" sz="66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Cascading</a:t>
            </a:r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66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Style</a:t>
            </a:r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66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Sheets</a:t>
            </a:r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B40DD7DD-C3CE-E9C6-B263-5733DA290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6">
            <a:extLst>
              <a:ext uri="{FF2B5EF4-FFF2-40B4-BE49-F238E27FC236}">
                <a16:creationId xmlns:a16="http://schemas.microsoft.com/office/drawing/2014/main" id="{B08E80F1-EE4D-4160-8A67-525C71A1B191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22" name="Espaço Reservado para Número de Slide 1">
            <a:extLst>
              <a:ext uri="{FF2B5EF4-FFF2-40B4-BE49-F238E27FC236}">
                <a16:creationId xmlns:a16="http://schemas.microsoft.com/office/drawing/2014/main" id="{65FB2A38-CDFE-1914-1A72-0C8E9DCE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Espaço Reservado para Rodapé 2">
            <a:extLst>
              <a:ext uri="{FF2B5EF4-FFF2-40B4-BE49-F238E27FC236}">
                <a16:creationId xmlns:a16="http://schemas.microsoft.com/office/drawing/2014/main" id="{9257B99C-BA2B-9B8A-441F-5F1D75CC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Front-End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BF4CF63-2393-E848-E9E4-1DA483BED05C}"/>
              </a:ext>
            </a:extLst>
          </p:cNvPr>
          <p:cNvSpPr txBox="1"/>
          <p:nvPr/>
        </p:nvSpPr>
        <p:spPr>
          <a:xfrm>
            <a:off x="1465201" y="3182427"/>
            <a:ext cx="22361587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pt-BR" sz="4800" b="0" i="0" dirty="0">
                <a:effectLst/>
                <a:latin typeface="Futura Bk BT" panose="020B0502020204020303"/>
              </a:rPr>
              <a:t>Livro Texto – Plataforma Árvore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pt-BR" sz="48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800" b="0" i="0" dirty="0">
              <a:effectLst/>
              <a:latin typeface="Futura Bk BT" panose="020B0502020204020303"/>
            </a:endParaRPr>
          </a:p>
          <a:p>
            <a:pPr lvl="1"/>
            <a:r>
              <a:rPr lang="pt-BR" sz="4800" b="0" i="0" dirty="0">
                <a:effectLst/>
                <a:latin typeface="Futura Bk BT" panose="020B0502020204020303"/>
              </a:rPr>
              <a:t>	CSS Eficiente</a:t>
            </a:r>
          </a:p>
          <a:p>
            <a:pPr lvl="1"/>
            <a:r>
              <a:rPr lang="pt-BR" sz="4800" b="0" i="0" dirty="0">
                <a:effectLst/>
                <a:latin typeface="Futura Bk BT" panose="020B0502020204020303"/>
              </a:rPr>
              <a:t>	Autor: Tárcio Zemel </a:t>
            </a:r>
          </a:p>
          <a:p>
            <a:pPr lvl="1"/>
            <a:r>
              <a:rPr lang="pt-BR" sz="4800" dirty="0">
                <a:latin typeface="Futura Bk BT" panose="020B0502020204020303"/>
              </a:rPr>
              <a:t>	Editora: Casa do Código</a:t>
            </a:r>
          </a:p>
          <a:p>
            <a:pPr lvl="1"/>
            <a:r>
              <a:rPr lang="pt-BR" sz="4800" b="0" i="0" dirty="0">
                <a:effectLst/>
                <a:latin typeface="Futura Bk BT" panose="020B0502020204020303"/>
              </a:rPr>
              <a:t>	Capítulos: 1 e 2</a:t>
            </a:r>
          </a:p>
          <a:p>
            <a:pPr lvl="1"/>
            <a:r>
              <a:rPr lang="pt-BR" sz="4800" dirty="0">
                <a:latin typeface="Futura Bk BT" panose="020B0502020204020303"/>
              </a:rPr>
              <a:t>	</a:t>
            </a:r>
            <a:endParaRPr lang="pt-BR" sz="4800" b="0" i="0" dirty="0">
              <a:effectLst/>
              <a:latin typeface="Futura Bk BT" panose="020B0502020204020303"/>
            </a:endParaRPr>
          </a:p>
          <a:p>
            <a:pPr marL="685800" indent="-685800" algn="l">
              <a:buFont typeface="Wingdings" panose="05000000000000000000" pitchFamily="2" charset="2"/>
              <a:buChar char="§"/>
            </a:pPr>
            <a:endParaRPr lang="pt-BR" sz="4800" b="0" i="0" dirty="0">
              <a:effectLst/>
              <a:latin typeface="Futura Bk BT" panose="020B0502020204020303"/>
            </a:endParaRPr>
          </a:p>
          <a:p>
            <a:pPr marL="685800" indent="-685800" algn="l">
              <a:buFont typeface="Wingdings" panose="05000000000000000000" pitchFamily="2" charset="2"/>
              <a:buChar char="§"/>
            </a:pPr>
            <a:endParaRPr lang="pt-BR" sz="4800" b="0" i="0" dirty="0">
              <a:effectLst/>
              <a:latin typeface="Futura Bk BT" panose="020B0502020204020303"/>
            </a:endParaRPr>
          </a:p>
          <a:p>
            <a:pPr algn="l"/>
            <a:endParaRPr lang="pt-BR" sz="4800" b="0" i="0" dirty="0">
              <a:effectLst/>
              <a:latin typeface="Futura Bk BT" panose="020B0502020204020303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065F84C-7B7A-10DE-BE09-29F2330EA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413" y="4439477"/>
            <a:ext cx="4294187" cy="634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52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600654"/>
            <a:ext cx="17758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Elementos de Bloco e de Linha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37DF21E7-64FC-57E0-6C7A-77EE4FD8FFAE}"/>
              </a:ext>
            </a:extLst>
          </p:cNvPr>
          <p:cNvSpPr txBox="1"/>
          <p:nvPr/>
        </p:nvSpPr>
        <p:spPr>
          <a:xfrm>
            <a:off x="1006413" y="2947735"/>
            <a:ext cx="22517099" cy="1221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HTML, todos os elementos podem ser classificados em duas categorias: elementos de bloco e elementos de linha. </a:t>
            </a:r>
          </a:p>
          <a:p>
            <a:pPr algn="just"/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000" b="1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elementos de bloco: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Ocupam toda a largura disponível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Sempre começam em uma nova linha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Causam uma quebra de linha após seu término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Podem conter outros elementos de bloco e elementos de linha</a:t>
            </a:r>
          </a:p>
          <a:p>
            <a:pPr lvl="1" algn="just"/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000" b="1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elementos de linha: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Ocupam apenas o espaço necessário para seu conteúdo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causam quebras de linha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Fluem junto com o texto e outros elementos de linha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Normalmente só podem conter outros elementos de linha e texto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5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5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BF71108-0C36-A064-0223-B4510D12C178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40AEA4E8-7CE0-0C58-16F3-7948EAAA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60370E49-B870-88F4-6973-4BFEC338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End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B7B02-3456-AC3B-9440-A46D6E8A7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B9378B-879E-C791-3920-3F6781F4C31B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8A6FEFB-0EAB-B16A-029A-99C8AF525448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6C524DE2-7F58-3311-50A0-EA05B803A3CB}"/>
              </a:ext>
            </a:extLst>
          </p:cNvPr>
          <p:cNvSpPr txBox="1"/>
          <p:nvPr/>
        </p:nvSpPr>
        <p:spPr>
          <a:xfrm>
            <a:off x="1006413" y="600654"/>
            <a:ext cx="17758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Elementos de Bloco e de Linha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D2BF2F5-F777-6BE3-8FE6-74A579F12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457C0250-E016-E595-706B-8F8D02451450}"/>
              </a:ext>
            </a:extLst>
          </p:cNvPr>
          <p:cNvSpPr txBox="1"/>
          <p:nvPr/>
        </p:nvSpPr>
        <p:spPr>
          <a:xfrm>
            <a:off x="1006413" y="2947735"/>
            <a:ext cx="22517099" cy="1160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elementos de bloco: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Títulos: &lt;h1&gt; a &lt;h6&gt;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Estrutura: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article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&lt;header&gt;,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footer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aside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Texto: &lt;p&gt;,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blockquote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Listas: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ul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ol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&lt;li&gt;, &lt;dl&gt;,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dt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dd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Tabelas: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tr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thead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tbody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tfoot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Outros: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fieldset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&lt;figure&gt;,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figcaption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canvas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video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audio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hr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</a:p>
          <a:p>
            <a:pPr algn="just"/>
            <a:endParaRPr lang="pt-BR" sz="4000" b="1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000" b="1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elementos de linha: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Formatação de texto: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span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&lt;em&gt;, &lt;b&gt;, &lt;i&gt;,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&lt;sub&gt;,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&lt;cite&gt;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Links e mídia: &lt;a&gt;,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img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br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Formulários: &lt;input&gt;,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button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label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textarea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Semânticos: &lt;time&gt;, &lt;q&gt;,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abbr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&lt;data&gt;,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dfn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kbd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&lt;var&gt;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5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5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2900106-6CF0-596C-8270-6BB9C568F8DA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2993A6A8-745E-A678-AB02-E086F71BD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FC4A6025-D565-55D3-5B9A-F5FA7B1FA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End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5AD82-D415-0708-F4F0-2DA07590B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918FB8-AD54-7279-E9B8-3798A4F08AAA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660EF6C-B89B-E928-893A-002C2BF7CF97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32B6538E-E47B-4F50-B84E-3F71C6D66A80}"/>
              </a:ext>
            </a:extLst>
          </p:cNvPr>
          <p:cNvSpPr txBox="1"/>
          <p:nvPr/>
        </p:nvSpPr>
        <p:spPr>
          <a:xfrm>
            <a:off x="1006413" y="600654"/>
            <a:ext cx="17758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Elementos de Bloco e de Linha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5EB1D108-60A2-B0A1-E3D1-3187CEE0D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D2727B25-B06F-899F-C685-717046CB6FE4}"/>
              </a:ext>
            </a:extLst>
          </p:cNvPr>
          <p:cNvSpPr txBox="1"/>
          <p:nvPr/>
        </p:nvSpPr>
        <p:spPr>
          <a:xfrm>
            <a:off x="1006413" y="2947735"/>
            <a:ext cx="22517099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pt-BR" sz="4000" b="1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tag</a:t>
            </a:r>
            <a:r>
              <a:rPr lang="pt-BR" sz="4000" b="1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</a:t>
            </a:r>
            <a:r>
              <a:rPr lang="pt-BR" sz="4000" b="1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</a:t>
            </a:r>
            <a:r>
              <a:rPr lang="pt-BR" sz="4000" b="1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é um elemento de bloco e é uma das </a:t>
            </a:r>
            <a:r>
              <a:rPr lang="pt-BR" sz="4000" b="1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tags</a:t>
            </a:r>
            <a:r>
              <a:rPr lang="pt-BR" sz="4000" b="1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mais utilizadas no HTML.</a:t>
            </a:r>
          </a:p>
          <a:p>
            <a:pPr algn="just"/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Características principais:</a:t>
            </a:r>
          </a:p>
          <a:p>
            <a:pPr marL="2400300" lvl="2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É um contêiner genérico para agrupar conteúdo</a:t>
            </a:r>
          </a:p>
          <a:p>
            <a:pPr marL="2400300" lvl="2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Ocupa 100% da largura disponível do elemento pai</a:t>
            </a:r>
          </a:p>
          <a:p>
            <a:pPr marL="2400300" lvl="2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Sempre inicia em uma nova linha</a:t>
            </a:r>
          </a:p>
          <a:p>
            <a:pPr marL="2400300" lvl="2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É ideal para criar seções e estruturar o layout da página</a:t>
            </a:r>
          </a:p>
          <a:p>
            <a:pPr algn="just"/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000" b="1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pt-BR" sz="4000" b="1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tag</a:t>
            </a:r>
            <a:r>
              <a:rPr lang="pt-BR" sz="4000" b="1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</a:t>
            </a:r>
            <a:r>
              <a:rPr lang="pt-BR" sz="4000" b="1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span</a:t>
            </a:r>
            <a:r>
              <a:rPr lang="pt-BR" sz="4000" b="1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é um elemento de linha e também é muito utilizada.</a:t>
            </a:r>
          </a:p>
          <a:p>
            <a:pPr algn="just"/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Características principais:</a:t>
            </a:r>
          </a:p>
          <a:p>
            <a:pPr marL="2400300" lvl="2" indent="-571500" algn="just">
              <a:buFont typeface="Arial" panose="020B0604020202020204" pitchFamily="34" charset="0"/>
              <a:buChar char="•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É um contêiner genérico em linha</a:t>
            </a:r>
          </a:p>
          <a:p>
            <a:pPr marL="2400300" lvl="2" indent="-571500" algn="just">
              <a:buFont typeface="Arial" panose="020B0604020202020204" pitchFamily="34" charset="0"/>
              <a:buChar char="•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Ocupa apenas o espaço necessário para seu conteúdo</a:t>
            </a:r>
          </a:p>
          <a:p>
            <a:pPr marL="2400300" lvl="2" indent="-571500" algn="just">
              <a:buFont typeface="Arial" panose="020B0604020202020204" pitchFamily="34" charset="0"/>
              <a:buChar char="•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Não causa quebras de linha</a:t>
            </a:r>
          </a:p>
          <a:p>
            <a:pPr marL="2400300" lvl="2" indent="-571500" algn="just">
              <a:buFont typeface="Arial" panose="020B0604020202020204" pitchFamily="34" charset="0"/>
              <a:buChar char="•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É ideal para aplicar estilos a partes específicas de texto</a:t>
            </a:r>
            <a:endParaRPr lang="pt-BR" sz="5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47BADC7-D6AF-81FE-D431-B97B1F11F077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FCE7C3E7-FDF9-467A-3FDC-C5C9B4E4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1315F4E4-078C-5C13-26A3-D869F130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End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8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7A712-CEC8-498C-4FE2-A26CD99DD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7BDB47-D60E-CC81-08F4-72423FDF31F7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D22FFB8-D1D5-CDBB-3213-FC08DEA9638D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D7C1282A-2D37-DA9E-BBD0-96CAAA030113}"/>
              </a:ext>
            </a:extLst>
          </p:cNvPr>
          <p:cNvSpPr txBox="1"/>
          <p:nvPr/>
        </p:nvSpPr>
        <p:spPr>
          <a:xfrm>
            <a:off x="1006413" y="600654"/>
            <a:ext cx="17758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Elementos de Bloco e de Linha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3F27DA78-CE3E-7FD7-BD31-3147E4361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C1010749-85DA-BF8C-182E-22D2DDF90571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8EB72138-563F-4BED-A534-0CFB26B8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CB9C3863-6945-3D63-D594-BA48C2A0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End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5122" name="Picture 2" descr="Block Level Element vs Inline Level Elements : HTML, CSS | by Leroy Leow |  Medium">
            <a:extLst>
              <a:ext uri="{FF2B5EF4-FFF2-40B4-BE49-F238E27FC236}">
                <a16:creationId xmlns:a16="http://schemas.microsoft.com/office/drawing/2014/main" id="{64A06A06-D9E7-B59C-0398-A4EF42461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79" y="3996098"/>
            <a:ext cx="7928695" cy="792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enhuma descrição de foto disponível.">
            <a:extLst>
              <a:ext uri="{FF2B5EF4-FFF2-40B4-BE49-F238E27FC236}">
                <a16:creationId xmlns:a16="http://schemas.microsoft.com/office/drawing/2014/main" id="{B3C19374-BBA0-470D-33B6-9369C94F4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626" y="4273062"/>
            <a:ext cx="7249982" cy="76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17609F76-CC43-891F-7668-DFEADA3ED6C7}"/>
              </a:ext>
            </a:extLst>
          </p:cNvPr>
          <p:cNvSpPr txBox="1"/>
          <p:nvPr/>
        </p:nvSpPr>
        <p:spPr>
          <a:xfrm>
            <a:off x="2097657" y="3117974"/>
            <a:ext cx="7928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Comportamento Padrão</a:t>
            </a:r>
            <a:endParaRPr lang="pt-BR" sz="5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1A842F83-66D5-E4E1-17B7-19D4327272E9}"/>
              </a:ext>
            </a:extLst>
          </p:cNvPr>
          <p:cNvSpPr txBox="1"/>
          <p:nvPr/>
        </p:nvSpPr>
        <p:spPr>
          <a:xfrm>
            <a:off x="13890913" y="3128691"/>
            <a:ext cx="7928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 ser alterado no CSS</a:t>
            </a:r>
            <a:endParaRPr lang="pt-BR" sz="5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8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B0313-00EA-CF12-9C85-0429DF7F0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8C228E-1A79-5C1F-5586-695707D4A587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E01C192-E81D-D983-E88C-97962B5E5ED7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0952B32F-4D56-EBAB-CF51-EA433491A88F}"/>
              </a:ext>
            </a:extLst>
          </p:cNvPr>
          <p:cNvSpPr txBox="1"/>
          <p:nvPr/>
        </p:nvSpPr>
        <p:spPr>
          <a:xfrm>
            <a:off x="1006413" y="600654"/>
            <a:ext cx="17758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Elementos de Bloco e de Linha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AA7DE143-85BA-30CE-02CE-E23AF2D0E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E57BEBF3-5410-E261-F733-028229699FFB}"/>
              </a:ext>
            </a:extLst>
          </p:cNvPr>
          <p:cNvSpPr txBox="1"/>
          <p:nvPr/>
        </p:nvSpPr>
        <p:spPr>
          <a:xfrm>
            <a:off x="1006413" y="2947735"/>
            <a:ext cx="2251709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 Usar Cada Um?</a:t>
            </a:r>
          </a:p>
          <a:p>
            <a:pPr algn="just"/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Use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quando precisar:</a:t>
            </a:r>
          </a:p>
          <a:p>
            <a:pPr marL="3314700" lvl="3" indent="-571500" algn="just">
              <a:buFont typeface="Arial" panose="020B0604020202020204" pitchFamily="34" charset="0"/>
              <a:buChar char="•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Criar seções ou contêineres maiores</a:t>
            </a:r>
          </a:p>
          <a:p>
            <a:pPr marL="3314700" lvl="3" indent="-571500" algn="just">
              <a:buFont typeface="Arial" panose="020B0604020202020204" pitchFamily="34" charset="0"/>
              <a:buChar char="•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Agrupar elementos relacionados</a:t>
            </a:r>
          </a:p>
          <a:p>
            <a:pPr marL="3314700" lvl="3" indent="-571500" algn="just">
              <a:buFont typeface="Arial" panose="020B0604020202020204" pitchFamily="34" charset="0"/>
              <a:buChar char="•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Estruturar o layout da página</a:t>
            </a:r>
          </a:p>
          <a:p>
            <a:pPr algn="just"/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Use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span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quando precisar:</a:t>
            </a:r>
          </a:p>
          <a:p>
            <a:pPr marL="3314700" lvl="3" indent="-571500" algn="just">
              <a:buFont typeface="Arial" panose="020B0604020202020204" pitchFamily="34" charset="0"/>
              <a:buChar char="•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Estilizar parte específica de um texto</a:t>
            </a:r>
          </a:p>
          <a:p>
            <a:pPr marL="3314700" lvl="3" indent="-571500" algn="just">
              <a:buFont typeface="Arial" panose="020B0604020202020204" pitchFamily="34" charset="0"/>
              <a:buChar char="•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Aplicar formatações dentro de um parágrafo</a:t>
            </a:r>
          </a:p>
          <a:p>
            <a:pPr marL="3314700" lvl="3" indent="-571500" algn="just">
              <a:buFont typeface="Arial" panose="020B0604020202020204" pitchFamily="34" charset="0"/>
              <a:buChar char="•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Adicionar comportamentos a partes específicas de conteúdo</a:t>
            </a:r>
            <a:endParaRPr lang="pt-BR" sz="5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67D2617-D3EA-5A4B-192F-39B80070E44D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2CC5FD67-8DBC-4EA7-BEBF-193051D2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68F1E95E-E4A4-5B79-4A33-44297AD8B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End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Dúvidas?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EEEC7F3-07C6-4494-9397-7CFE86310FAA}"/>
              </a:ext>
            </a:extLst>
          </p:cNvPr>
          <p:cNvSpPr txBox="1"/>
          <p:nvPr/>
        </p:nvSpPr>
        <p:spPr>
          <a:xfrm>
            <a:off x="16490449" y="9902442"/>
            <a:ext cx="653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spc="1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ftamberlini.dev.br</a:t>
            </a:r>
          </a:p>
        </p:txBody>
      </p:sp>
      <p:sp>
        <p:nvSpPr>
          <p:cNvPr id="19" name="Oval 23">
            <a:extLst>
              <a:ext uri="{FF2B5EF4-FFF2-40B4-BE49-F238E27FC236}">
                <a16:creationId xmlns:a16="http://schemas.microsoft.com/office/drawing/2014/main" id="{569F469D-9E7B-4CC9-BB42-BFF5A07F398D}"/>
              </a:ext>
            </a:extLst>
          </p:cNvPr>
          <p:cNvSpPr/>
          <p:nvPr/>
        </p:nvSpPr>
        <p:spPr>
          <a:xfrm>
            <a:off x="2558138" y="9738818"/>
            <a:ext cx="1208312" cy="1208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utura Bk BT" panose="020B0502020204020303" pitchFamily="34" charset="0"/>
              </a:rPr>
              <a:t>c</a:t>
            </a: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1CADB059-CB2C-4F03-9DF1-47ACC6C21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159" y="10073740"/>
            <a:ext cx="619616" cy="488403"/>
          </a:xfrm>
          <a:prstGeom prst="rect">
            <a:avLst/>
          </a:prstGeom>
        </p:spPr>
      </p:pic>
      <p:cxnSp>
        <p:nvCxnSpPr>
          <p:cNvPr id="22" name="Straight Connector 19">
            <a:extLst>
              <a:ext uri="{FF2B5EF4-FFF2-40B4-BE49-F238E27FC236}">
                <a16:creationId xmlns:a16="http://schemas.microsoft.com/office/drawing/2014/main" id="{93690DE0-50B8-4BE0-AA64-703AFE5673D4}"/>
              </a:ext>
            </a:extLst>
          </p:cNvPr>
          <p:cNvCxnSpPr/>
          <p:nvPr/>
        </p:nvCxnSpPr>
        <p:spPr>
          <a:xfrm>
            <a:off x="8493383" y="5611040"/>
            <a:ext cx="62000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53">
            <a:extLst>
              <a:ext uri="{FF2B5EF4-FFF2-40B4-BE49-F238E27FC236}">
                <a16:creationId xmlns:a16="http://schemas.microsoft.com/office/drawing/2014/main" id="{974C2307-0890-4583-9336-B28B75533561}"/>
              </a:ext>
            </a:extLst>
          </p:cNvPr>
          <p:cNvSpPr/>
          <p:nvPr/>
        </p:nvSpPr>
        <p:spPr>
          <a:xfrm>
            <a:off x="10619924" y="3168789"/>
            <a:ext cx="1990539" cy="19905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26" name="TextBox 76">
            <a:extLst>
              <a:ext uri="{FF2B5EF4-FFF2-40B4-BE49-F238E27FC236}">
                <a16:creationId xmlns:a16="http://schemas.microsoft.com/office/drawing/2014/main" id="{98825F93-5DA9-4B52-BB44-5A405A6BE94C}"/>
              </a:ext>
            </a:extLst>
          </p:cNvPr>
          <p:cNvSpPr txBox="1"/>
          <p:nvPr/>
        </p:nvSpPr>
        <p:spPr>
          <a:xfrm>
            <a:off x="6883810" y="5505332"/>
            <a:ext cx="986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spc="1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Dúvidas?</a:t>
            </a:r>
            <a:endParaRPr lang="en-US" sz="8000" b="1" spc="1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73E7AF21-932B-4F00-B35D-BD19C8485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568" y="3697183"/>
            <a:ext cx="1091250" cy="9337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4C713A6C-2247-4E2D-AB31-4B73F9403364}"/>
              </a:ext>
            </a:extLst>
          </p:cNvPr>
          <p:cNvSpPr txBox="1"/>
          <p:nvPr/>
        </p:nvSpPr>
        <p:spPr>
          <a:xfrm>
            <a:off x="3891007" y="9927475"/>
            <a:ext cx="8719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spc="1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fernando.alves@ifrj.edu.br</a:t>
            </a:r>
          </a:p>
        </p:txBody>
      </p:sp>
      <p:pic>
        <p:nvPicPr>
          <p:cNvPr id="6146" name="Picture 2" descr="Resultado de imagem para icon web">
            <a:extLst>
              <a:ext uri="{FF2B5EF4-FFF2-40B4-BE49-F238E27FC236}">
                <a16:creationId xmlns:a16="http://schemas.microsoft.com/office/drawing/2014/main" id="{A276F8A5-E7E6-47E1-BD62-CB9297095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681" y="9738818"/>
            <a:ext cx="12287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DD621C17-B47D-DB0C-7B1E-D95CD11136F1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3FE2D41C-CCA6-7E81-44A0-B1514B71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Espaço Reservado para Rodapé 2">
            <a:extLst>
              <a:ext uri="{FF2B5EF4-FFF2-40B4-BE49-F238E27FC236}">
                <a16:creationId xmlns:a16="http://schemas.microsoft.com/office/drawing/2014/main" id="{FEEA9658-0FC0-BE88-ED97-E77A657F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Front-End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9D928-2DC4-D991-7897-D1CB06180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258839-0E18-C151-7C38-F760F7DB56BF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4A0FC2F-F36D-BF20-5E99-41FAB17FA90E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570239EC-0972-68BE-60DC-3177362B6CAC}"/>
              </a:ext>
            </a:extLst>
          </p:cNvPr>
          <p:cNvSpPr txBox="1"/>
          <p:nvPr/>
        </p:nvSpPr>
        <p:spPr>
          <a:xfrm>
            <a:off x="1006413" y="600654"/>
            <a:ext cx="17758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Elementos Básicos HTML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A79DE835-1787-C718-41DF-483C4BE4B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35A2C94A-6FF4-C7BF-CB96-67E5D1D22CDE}"/>
              </a:ext>
            </a:extLst>
          </p:cNvPr>
          <p:cNvSpPr txBox="1"/>
          <p:nvPr/>
        </p:nvSpPr>
        <p:spPr>
          <a:xfrm>
            <a:off x="1006413" y="2947735"/>
            <a:ext cx="22517099" cy="95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Parágrafos, Linhas Horizontais e Símbolos Especiais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Imagens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Ícones da Página (favicon)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Cabeçalhos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Tags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Não Semântica/Semântica 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(b/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i/em, 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u, 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big, 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sub)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</a:t>
            </a:r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Citações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Listas (Ordenadas/Não Ordenadas)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Lista de Definições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 Externo, Link Interno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Áudio/Vídeo/Iframe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Time/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</a:t>
            </a:r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Veja arquivo exemplo no página do Professor !</a:t>
            </a:r>
            <a:endParaRPr lang="pt-BR" sz="5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89CC6ED-C6AF-5B70-8284-590D4571E3F4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F7E46C89-B6A7-35EB-D6AB-C202BDBE1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B9CFF1C8-89A5-0551-27EE-E4C94669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Front-End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8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4B3A1-9CFA-5414-376D-462829A81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FECB9E-2DE9-CC94-E480-E8C16111B441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7D0A8D7-F4E8-1830-B340-03F19AE5F181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D92875C8-4080-7EF6-D71A-340F0C824891}"/>
              </a:ext>
            </a:extLst>
          </p:cNvPr>
          <p:cNvSpPr txBox="1"/>
          <p:nvPr/>
        </p:nvSpPr>
        <p:spPr>
          <a:xfrm>
            <a:off x="1006413" y="600654"/>
            <a:ext cx="17758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Formulário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2D56FDE0-A8F7-179B-8D98-5F284338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E9BDCD4A-435B-8D1D-99F1-EC37F13F3A1E}"/>
              </a:ext>
            </a:extLst>
          </p:cNvPr>
          <p:cNvSpPr txBox="1"/>
          <p:nvPr/>
        </p:nvSpPr>
        <p:spPr>
          <a:xfrm>
            <a:off x="1006413" y="2947735"/>
            <a:ext cx="225170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5400" dirty="0">
                <a:solidFill>
                  <a:schemeClr val="dk1"/>
                </a:solidFill>
              </a:rPr>
              <a:t>Um formulário é composto basicamente de campos de coleta de dados (chamamos de </a:t>
            </a:r>
            <a:r>
              <a:rPr lang="pt-BR" sz="5400" b="1" dirty="0">
                <a:solidFill>
                  <a:schemeClr val="dk1"/>
                </a:solidFill>
              </a:rPr>
              <a:t>input </a:t>
            </a:r>
            <a:r>
              <a:rPr lang="pt-BR" sz="5400" dirty="0">
                <a:solidFill>
                  <a:schemeClr val="dk1"/>
                </a:solidFill>
              </a:rPr>
              <a:t>ou </a:t>
            </a:r>
            <a:r>
              <a:rPr lang="pt-BR" sz="5400" b="1" dirty="0" err="1">
                <a:solidFill>
                  <a:schemeClr val="dk1"/>
                </a:solidFill>
              </a:rPr>
              <a:t>textarea</a:t>
            </a:r>
            <a:r>
              <a:rPr lang="pt-BR" sz="5400" dirty="0">
                <a:solidFill>
                  <a:schemeClr val="dk1"/>
                </a:solidFill>
              </a:rPr>
              <a:t>) e de etiquetas desses campos (chamamos de </a:t>
            </a:r>
            <a:r>
              <a:rPr lang="pt-BR" sz="5400" b="1" dirty="0" err="1">
                <a:solidFill>
                  <a:schemeClr val="dk1"/>
                </a:solidFill>
              </a:rPr>
              <a:t>labels</a:t>
            </a:r>
            <a:r>
              <a:rPr lang="pt-BR" sz="5400" dirty="0">
                <a:solidFill>
                  <a:schemeClr val="dk1"/>
                </a:solidFill>
              </a:rPr>
              <a:t>). </a:t>
            </a:r>
          </a:p>
          <a:p>
            <a:pPr algn="just"/>
            <a:endParaRPr lang="pt-BR" sz="5400" dirty="0">
              <a:latin typeface="Futura Bk BT" panose="020B0502020204020303"/>
              <a:ea typeface="Tahom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CB24CB3-6993-934E-BD46-5B232E91A94F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965EB0AF-253F-4F75-59F8-CDB0DCB2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A786138F-2250-7F78-9090-9D01DB425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Front-End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6" name="Google Shape;78;p16">
            <a:extLst>
              <a:ext uri="{FF2B5EF4-FFF2-40B4-BE49-F238E27FC236}">
                <a16:creationId xmlns:a16="http://schemas.microsoft.com/office/drawing/2014/main" id="{A99B62F8-25F4-086B-8BA7-4C9EC8AC661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86600" y="7351945"/>
            <a:ext cx="5601900" cy="34163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BAD5BF8-A48A-2BA6-6835-46CD1F4D3A71}"/>
              </a:ext>
            </a:extLst>
          </p:cNvPr>
          <p:cNvSpPr txBox="1"/>
          <p:nvPr/>
        </p:nvSpPr>
        <p:spPr>
          <a:xfrm>
            <a:off x="2647950" y="6576061"/>
            <a:ext cx="12230100" cy="5316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3600" b="1" dirty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pt-BR" sz="3600" b="1" dirty="0" err="1">
                <a:latin typeface="Courier New"/>
                <a:ea typeface="Courier New"/>
                <a:cs typeface="Courier New"/>
                <a:sym typeface="Courier New"/>
              </a:rPr>
              <a:t>form</a:t>
            </a:r>
            <a:r>
              <a:rPr lang="pt-BR" sz="36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t-BR" sz="3600" b="1" dirty="0" err="1">
                <a:latin typeface="Courier New"/>
                <a:ea typeface="Courier New"/>
                <a:cs typeface="Courier New"/>
                <a:sym typeface="Courier New"/>
              </a:rPr>
              <a:t>action</a:t>
            </a:r>
            <a:r>
              <a:rPr lang="pt-BR" sz="3600" b="1" dirty="0">
                <a:latin typeface="Courier New"/>
                <a:ea typeface="Courier New"/>
                <a:cs typeface="Courier New"/>
                <a:sym typeface="Courier New"/>
              </a:rPr>
              <a:t>="/</a:t>
            </a:r>
            <a:r>
              <a:rPr lang="pt-BR" sz="3600" b="1" dirty="0" err="1">
                <a:latin typeface="Courier New"/>
                <a:ea typeface="Courier New"/>
                <a:cs typeface="Courier New"/>
                <a:sym typeface="Courier New"/>
              </a:rPr>
              <a:t>novoCliente</a:t>
            </a:r>
            <a:r>
              <a:rPr lang="pt-BR" sz="3600" b="1" dirty="0">
                <a:latin typeface="Courier New"/>
                <a:ea typeface="Courier New"/>
                <a:cs typeface="Courier New"/>
                <a:sym typeface="Courier New"/>
              </a:rPr>
              <a:t>"&gt;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Courier New"/>
                <a:ea typeface="Courier New"/>
                <a:cs typeface="Courier New"/>
                <a:sym typeface="Courier New"/>
              </a:rPr>
              <a:t>        Nome:&lt;</a:t>
            </a:r>
            <a:r>
              <a:rPr lang="pt-BR" sz="3600" b="1" dirty="0" err="1">
                <a:latin typeface="Courier New"/>
                <a:ea typeface="Courier New"/>
                <a:cs typeface="Courier New"/>
                <a:sym typeface="Courier New"/>
              </a:rPr>
              <a:t>br</a:t>
            </a:r>
            <a:r>
              <a:rPr lang="pt-BR" sz="3600" b="1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Courier New"/>
                <a:ea typeface="Courier New"/>
                <a:cs typeface="Courier New"/>
                <a:sym typeface="Courier New"/>
              </a:rPr>
              <a:t>        &lt;input </a:t>
            </a:r>
            <a:r>
              <a:rPr lang="pt-BR" sz="3600" b="1" dirty="0" err="1"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pt-BR" sz="3600" b="1" dirty="0">
                <a:latin typeface="Courier New"/>
                <a:ea typeface="Courier New"/>
                <a:cs typeface="Courier New"/>
                <a:sym typeface="Courier New"/>
              </a:rPr>
              <a:t>="nome" /&gt;&lt;</a:t>
            </a:r>
            <a:r>
              <a:rPr lang="pt-BR" sz="3600" b="1" dirty="0" err="1">
                <a:latin typeface="Courier New"/>
                <a:ea typeface="Courier New"/>
                <a:cs typeface="Courier New"/>
                <a:sym typeface="Courier New"/>
              </a:rPr>
              <a:t>br</a:t>
            </a:r>
            <a:r>
              <a:rPr lang="pt-BR" sz="3600" b="1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Courier New"/>
                <a:ea typeface="Courier New"/>
                <a:cs typeface="Courier New"/>
                <a:sym typeface="Courier New"/>
              </a:rPr>
              <a:t>        Mensagem:&lt;</a:t>
            </a:r>
            <a:r>
              <a:rPr lang="pt-BR" sz="3600" b="1" dirty="0" err="1">
                <a:latin typeface="Courier New"/>
                <a:ea typeface="Courier New"/>
                <a:cs typeface="Courier New"/>
                <a:sym typeface="Courier New"/>
              </a:rPr>
              <a:t>br</a:t>
            </a:r>
            <a:r>
              <a:rPr lang="pt-BR" sz="3600" b="1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Courier New"/>
                <a:ea typeface="Courier New"/>
                <a:cs typeface="Courier New"/>
                <a:sym typeface="Courier New"/>
              </a:rPr>
              <a:t>        &lt;</a:t>
            </a:r>
            <a:r>
              <a:rPr lang="pt-BR" sz="3600" b="1" dirty="0" err="1">
                <a:latin typeface="Courier New"/>
                <a:ea typeface="Courier New"/>
                <a:cs typeface="Courier New"/>
                <a:sym typeface="Courier New"/>
              </a:rPr>
              <a:t>textarea</a:t>
            </a:r>
            <a:r>
              <a:rPr lang="pt-BR" sz="36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t-BR" sz="3600" b="1" dirty="0" err="1"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pt-BR" sz="3600" b="1" dirty="0">
                <a:latin typeface="Courier New"/>
                <a:ea typeface="Courier New"/>
                <a:cs typeface="Courier New"/>
                <a:sym typeface="Courier New"/>
              </a:rPr>
              <a:t>="msg"&gt;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pt-BR" sz="3600" b="1" dirty="0"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pt-BR" sz="3600" b="1" dirty="0" err="1">
                <a:latin typeface="Courier New"/>
                <a:ea typeface="Courier New"/>
                <a:cs typeface="Courier New"/>
                <a:sym typeface="Courier New"/>
              </a:rPr>
              <a:t>textarea</a:t>
            </a:r>
            <a:r>
              <a:rPr lang="pt-BR" sz="3600" b="1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lang="pt-BR" sz="3600" b="1" dirty="0" err="1">
                <a:latin typeface="Courier New"/>
                <a:ea typeface="Courier New"/>
                <a:cs typeface="Courier New"/>
                <a:sym typeface="Courier New"/>
              </a:rPr>
              <a:t>form</a:t>
            </a:r>
            <a:r>
              <a:rPr lang="pt-BR" sz="3600" b="1" dirty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8799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91C9F-CC0C-69C3-C5BD-29305EF3E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6EE266-9943-52E9-D564-A56F62B5D443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51A2D36-A2BB-1159-8519-6B27AC8CD496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D97901C9-242D-27E7-B30B-B026B66584A6}"/>
              </a:ext>
            </a:extLst>
          </p:cNvPr>
          <p:cNvSpPr txBox="1"/>
          <p:nvPr/>
        </p:nvSpPr>
        <p:spPr>
          <a:xfrm>
            <a:off x="1006413" y="600654"/>
            <a:ext cx="17758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Formulário - Elementos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FED22D16-CD68-88DC-9E03-34A588893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0776F2B3-1278-E3E5-3351-C62EABC7D8AF}"/>
              </a:ext>
            </a:extLst>
          </p:cNvPr>
          <p:cNvSpPr txBox="1"/>
          <p:nvPr/>
        </p:nvSpPr>
        <p:spPr>
          <a:xfrm>
            <a:off x="857250" y="2337923"/>
            <a:ext cx="22517099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campos do HTML podem ser separados em: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Coleta de texto. 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Coleta de opções.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Botões de controle.</a:t>
            </a:r>
          </a:p>
          <a:p>
            <a:pPr algn="just"/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São dois atributos obrigatórios: 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</a:t>
            </a:r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indica o tipo do atributo (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ex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 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checkbox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indica o nome do atributo que o conteúdo do input irá enviar. Por exemplo, no campo nome, se digitarmos Yuri e enviarmos o formulário, o corpo da requisição vai como nome=Yuri.</a:t>
            </a:r>
          </a:p>
          <a:p>
            <a:pPr algn="just"/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Principais Elementos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&lt;input&gt; – campo de texto, senha, 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etc.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textarea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– campo de texto longo.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e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– listas suspensas.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label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– rótulo para um campo.</a:t>
            </a:r>
          </a:p>
          <a:p>
            <a:pPr marL="1485900" lvl="1" indent="-571500" algn="just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button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– botão (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reset ou personalizado).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2C09B0F-203C-DE02-D777-FBA9C9557C43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E7925F13-13B5-1268-0C49-1A8CDF6B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5B1F1161-40A1-2152-1371-6719539F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Front-End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396FB-1000-935B-0995-8F1243074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F056FE-0602-A6FE-F7A7-6DAB96E240C7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4799ADD-4421-11A9-0213-6FB63F13F02E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C0CFA896-150B-3B96-4665-C8692C736413}"/>
              </a:ext>
            </a:extLst>
          </p:cNvPr>
          <p:cNvSpPr txBox="1"/>
          <p:nvPr/>
        </p:nvSpPr>
        <p:spPr>
          <a:xfrm>
            <a:off x="1006413" y="600654"/>
            <a:ext cx="17758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Formulário - Elementos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ABD69FA7-0F2F-8CAD-F131-3CFDD838C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242E73AC-1D20-85DD-9DF5-B914E5F82B2F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4BB4E074-A2AB-0302-CC65-D9D01151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49FBE504-6F27-3403-2516-A89F76616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Front-End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87D365-CE7E-45EF-9413-1C9020A71D9A}"/>
              </a:ext>
            </a:extLst>
          </p:cNvPr>
          <p:cNvSpPr txBox="1"/>
          <p:nvPr/>
        </p:nvSpPr>
        <p:spPr>
          <a:xfrm>
            <a:off x="6076950" y="5810935"/>
            <a:ext cx="1223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9D54432-DF27-54F7-4FF6-C81B2BE00579}"/>
              </a:ext>
            </a:extLst>
          </p:cNvPr>
          <p:cNvSpPr txBox="1"/>
          <p:nvPr/>
        </p:nvSpPr>
        <p:spPr>
          <a:xfrm>
            <a:off x="6076950" y="5810935"/>
            <a:ext cx="1223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8932997-DDF5-4130-1783-A145C116B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950" y="3649220"/>
            <a:ext cx="6499756" cy="8393971"/>
          </a:xfrm>
          <a:prstGeom prst="rect">
            <a:avLst/>
          </a:prstGeom>
        </p:spPr>
      </p:pic>
      <p:sp>
        <p:nvSpPr>
          <p:cNvPr id="16" name="TextBox 8">
            <a:extLst>
              <a:ext uri="{FF2B5EF4-FFF2-40B4-BE49-F238E27FC236}">
                <a16:creationId xmlns:a16="http://schemas.microsoft.com/office/drawing/2014/main" id="{13E52574-642F-89DE-0627-879082E695EB}"/>
              </a:ext>
            </a:extLst>
          </p:cNvPr>
          <p:cNvSpPr txBox="1"/>
          <p:nvPr/>
        </p:nvSpPr>
        <p:spPr>
          <a:xfrm>
            <a:off x="857250" y="2528656"/>
            <a:ext cx="22517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5400" dirty="0">
                <a:solidFill>
                  <a:schemeClr val="dk1"/>
                </a:solidFill>
              </a:rPr>
              <a:t>Resumo e Livro Texto – Cap. 5</a:t>
            </a:r>
          </a:p>
          <a:p>
            <a:pPr algn="just"/>
            <a:endParaRPr lang="pt-BR" sz="5400" dirty="0">
              <a:latin typeface="Futura Bk BT" panose="020B0502020204020303"/>
              <a:ea typeface="Tahoma" panose="020B0604030504040204" pitchFamily="34" charset="0"/>
              <a:cs typeface="Courier New" panose="02070309020205020404" pitchFamily="49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B6B3ABD-EA66-246C-4578-705703E4B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118" y="4999672"/>
            <a:ext cx="4139082" cy="611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E5E9B-27F3-FDC7-A71A-61D8D7E3A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098C02-349A-9C9F-ABFC-F82BC04A26B5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33C4AD3-0C41-54C0-B434-755CC379B1EE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CFBA8B2F-ADDE-163B-23C5-EAD1A2DD43E5}"/>
              </a:ext>
            </a:extLst>
          </p:cNvPr>
          <p:cNvSpPr txBox="1"/>
          <p:nvPr/>
        </p:nvSpPr>
        <p:spPr>
          <a:xfrm>
            <a:off x="1006413" y="600654"/>
            <a:ext cx="17758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Formulário - Atributos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4BA4D8E9-A2A1-F903-7112-353FAA1D0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32E9EB29-A32E-2B01-7E88-7BDBE7874349}"/>
              </a:ext>
            </a:extLst>
          </p:cNvPr>
          <p:cNvSpPr txBox="1"/>
          <p:nvPr/>
        </p:nvSpPr>
        <p:spPr>
          <a:xfrm>
            <a:off x="1727574" y="3487846"/>
            <a:ext cx="209288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Atributos Importantes dos Campos dos Formulários HTML</a:t>
            </a:r>
          </a:p>
          <a:p>
            <a:pPr algn="just"/>
            <a:endParaRPr lang="pt-BR" sz="48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8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required</a:t>
            </a: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torna o campo obrigatório.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min, </a:t>
            </a:r>
            <a:r>
              <a:rPr lang="pt-BR" sz="48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sz="48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maxlength</a:t>
            </a: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limites numéricos ou de texto.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8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pattern</a:t>
            </a: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expressão regular para validação personalizada.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8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</a:t>
            </a: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controla a validação automática (</a:t>
            </a:r>
            <a:r>
              <a:rPr lang="pt-BR" sz="48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</a:t>
            </a: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sz="48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etc.).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8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indica um valor inicial ao campo, ou uma seleção.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8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readonly</a:t>
            </a: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indica que o campo está como leitura apenas.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8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placeholder</a:t>
            </a: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coloca um texto explicativo dentro do campo.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31BD122-E7BB-97F9-5517-3A0CF9B5AE03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8AF6230E-721F-42E1-3EA2-13F4E6323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EB451939-A6AA-7B74-240F-BCAB36C6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Front-End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4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830D2-E9B9-76A1-879C-ABBC6FEDA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D8F07E-2A70-DC17-6C17-DEA0DE23D025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EFB2A4C-9A91-1C56-B0C4-8EFF769E1951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389D40C9-4BB6-3359-FBEF-612347096EB4}"/>
              </a:ext>
            </a:extLst>
          </p:cNvPr>
          <p:cNvSpPr txBox="1"/>
          <p:nvPr/>
        </p:nvSpPr>
        <p:spPr>
          <a:xfrm>
            <a:off x="1006413" y="600654"/>
            <a:ext cx="17758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Expressão Regular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AF8EC2C7-F14A-CF0B-48B0-6195BD37C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8B195EC8-DEBD-D5D3-804C-B9F49D3B1E2B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2A2F03A9-C07C-FF90-E30F-F4E4EB5E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8EFA8A14-6124-5052-70F7-B7AA748FD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Front-End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E145E13-C90E-A071-2183-D3ACE2A3FF37}"/>
              </a:ext>
            </a:extLst>
          </p:cNvPr>
          <p:cNvGraphicFramePr>
            <a:graphicFrameLocks noGrp="1"/>
          </p:cNvGraphicFramePr>
          <p:nvPr/>
        </p:nvGraphicFramePr>
        <p:xfrm>
          <a:off x="1296894" y="2847480"/>
          <a:ext cx="21767800" cy="9601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5140">
                  <a:extLst>
                    <a:ext uri="{9D8B030D-6E8A-4147-A177-3AD203B41FA5}">
                      <a16:colId xmlns:a16="http://schemas.microsoft.com/office/drawing/2014/main" val="2263826004"/>
                    </a:ext>
                  </a:extLst>
                </a:gridCol>
                <a:gridCol w="8548760">
                  <a:extLst>
                    <a:ext uri="{9D8B030D-6E8A-4147-A177-3AD203B41FA5}">
                      <a16:colId xmlns:a16="http://schemas.microsoft.com/office/drawing/2014/main" val="1247078833"/>
                    </a:ext>
                  </a:extLst>
                </a:gridCol>
                <a:gridCol w="2402242">
                  <a:extLst>
                    <a:ext uri="{9D8B030D-6E8A-4147-A177-3AD203B41FA5}">
                      <a16:colId xmlns:a16="http://schemas.microsoft.com/office/drawing/2014/main" val="519831377"/>
                    </a:ext>
                  </a:extLst>
                </a:gridCol>
                <a:gridCol w="8481658">
                  <a:extLst>
                    <a:ext uri="{9D8B030D-6E8A-4147-A177-3AD203B41FA5}">
                      <a16:colId xmlns:a16="http://schemas.microsoft.com/office/drawing/2014/main" val="2400404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Símbolo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Significado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Exemplo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O que valida?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Qualquer caractere (exceto nova linha)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a.b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algo como "a*b", "a9b", "a_b"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3854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\d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Qualquer dígito (0–9)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\d{4}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exatamente 4 dígitos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35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\w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Letra, número ou underline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\w+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uma ou mais letras ou números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1576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[abc]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Um caractere entre os listados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[abc]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"a", "b" ou "c"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9860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[^abc]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Qualquer caractere, exceto a, b ou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[^0-9]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qualquer coisa que não seja número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04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[a-z]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Faixa de caracteres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[A-Za-z]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letras maiúsculas e minúsculas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714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Um ou mais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\d+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1 ou mais dígitos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711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Zero ou mais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\d*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pode não ter número algum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784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Zero ou 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\d?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pode ter no máximo um número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605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{n}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Exatamente n vezes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\d{5}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exatamente 5 dígitos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415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{n,}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Pelo menos n vezes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\d{2,}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2 ou mais dígitos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7483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{n,m}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Entre n e m vezes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\d{2,4}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de 2 a 4 dígitos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4160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^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Início da string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^abc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deve começar com "abc"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6606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Fim da string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abc$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deve terminar com "abc"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5782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42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4B3A1-9CFA-5414-376D-462829A81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FECB9E-2DE9-CC94-E480-E8C16111B441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7D0A8D7-F4E8-1830-B340-03F19AE5F181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D92875C8-4080-7EF6-D71A-340F0C824891}"/>
              </a:ext>
            </a:extLst>
          </p:cNvPr>
          <p:cNvSpPr txBox="1"/>
          <p:nvPr/>
        </p:nvSpPr>
        <p:spPr>
          <a:xfrm>
            <a:off x="1006413" y="600654"/>
            <a:ext cx="17758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Formulário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2D56FDE0-A8F7-179B-8D98-5F284338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E9BDCD4A-435B-8D1D-99F1-EC37F13F3A1E}"/>
              </a:ext>
            </a:extLst>
          </p:cNvPr>
          <p:cNvSpPr txBox="1"/>
          <p:nvPr/>
        </p:nvSpPr>
        <p:spPr>
          <a:xfrm>
            <a:off x="1006413" y="2947735"/>
            <a:ext cx="22517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O elemento &lt;</a:t>
            </a:r>
            <a:r>
              <a:rPr lang="pt-BR" sz="40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</a:t>
            </a:r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em HTML é usado para criar formulários que permitem que os usuários enviem dados para um servidor ou realizem interações em uma página.</a:t>
            </a:r>
            <a:endParaRPr lang="pt-BR" sz="5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CB24CB3-6993-934E-BD46-5B232E91A94F}"/>
              </a:ext>
            </a:extLst>
          </p:cNvPr>
          <p:cNvSpPr/>
          <p:nvPr/>
        </p:nvSpPr>
        <p:spPr>
          <a:xfrm>
            <a:off x="-22412" y="1297315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965EB0AF-253F-4F75-59F8-CDB0DCB2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00" y="13112751"/>
            <a:ext cx="1118347" cy="457199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A786138F-2250-7F78-9090-9D01DB425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29762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Programação Front-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End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I | Aula 02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BFC65B1C-4E71-CA71-11A3-1C8CB0BD3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058769"/>
              </p:ext>
            </p:extLst>
          </p:nvPr>
        </p:nvGraphicFramePr>
        <p:xfrm>
          <a:off x="1950212" y="4970458"/>
          <a:ext cx="20629500" cy="5577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56788">
                  <a:extLst>
                    <a:ext uri="{9D8B030D-6E8A-4147-A177-3AD203B41FA5}">
                      <a16:colId xmlns:a16="http://schemas.microsoft.com/office/drawing/2014/main" val="3991710245"/>
                    </a:ext>
                  </a:extLst>
                </a:gridCol>
                <a:gridCol w="10496212">
                  <a:extLst>
                    <a:ext uri="{9D8B030D-6E8A-4147-A177-3AD203B41FA5}">
                      <a16:colId xmlns:a16="http://schemas.microsoft.com/office/drawing/2014/main" val="3702607243"/>
                    </a:ext>
                  </a:extLst>
                </a:gridCol>
                <a:gridCol w="6876500">
                  <a:extLst>
                    <a:ext uri="{9D8B030D-6E8A-4147-A177-3AD203B41FA5}">
                      <a16:colId xmlns:a16="http://schemas.microsoft.com/office/drawing/2014/main" val="2872493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Atributo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Descrição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Exemplo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17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Define a URL para onde os dados do formulário serão enviados.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action="/enviar.php"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8147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Define o método de envio dos dados: GET ou POST.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method="post"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823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enctype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Define como os dados devem ser codificados ao serem enviados.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enctype="multipart/form-data" (para envio de arquivos)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307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Define onde a resposta será exibida (_self, _blank, etc).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target="_blank"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11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autocomplete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Habilita ou desabilita a autocompletação dos campos.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autocomplete="on"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7204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novalidate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Ignora a validação HTML5 ao enviar o formulário.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novalidate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3676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47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12466</TotalTime>
  <Words>2412</Words>
  <Application>Microsoft Office PowerPoint</Application>
  <PresentationFormat>Personalizar</PresentationFormat>
  <Paragraphs>399</Paragraphs>
  <Slides>26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Courier New</vt:lpstr>
      <vt:lpstr>Futura Bk BT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Fernando Tamberlini Alves</cp:lastModifiedBy>
  <cp:revision>495</cp:revision>
  <cp:lastPrinted>2022-06-11T19:51:40Z</cp:lastPrinted>
  <dcterms:created xsi:type="dcterms:W3CDTF">2014-09-26T10:57:37Z</dcterms:created>
  <dcterms:modified xsi:type="dcterms:W3CDTF">2025-09-18T03:51:05Z</dcterms:modified>
</cp:coreProperties>
</file>