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5"/>
  </p:notesMasterIdLst>
  <p:sldIdLst>
    <p:sldId id="265" r:id="rId2"/>
    <p:sldId id="523" r:id="rId3"/>
    <p:sldId id="524" r:id="rId4"/>
    <p:sldId id="472" r:id="rId5"/>
    <p:sldId id="511" r:id="rId6"/>
    <p:sldId id="541" r:id="rId7"/>
    <p:sldId id="525" r:id="rId8"/>
    <p:sldId id="526" r:id="rId9"/>
    <p:sldId id="474" r:id="rId10"/>
    <p:sldId id="544" r:id="rId11"/>
    <p:sldId id="514" r:id="rId12"/>
    <p:sldId id="545" r:id="rId13"/>
    <p:sldId id="546" r:id="rId14"/>
    <p:sldId id="547" r:id="rId15"/>
    <p:sldId id="549" r:id="rId16"/>
    <p:sldId id="550" r:id="rId17"/>
    <p:sldId id="551" r:id="rId18"/>
    <p:sldId id="516" r:id="rId19"/>
    <p:sldId id="552" r:id="rId20"/>
    <p:sldId id="554" r:id="rId21"/>
    <p:sldId id="556" r:id="rId22"/>
    <p:sldId id="555" r:id="rId23"/>
    <p:sldId id="557" r:id="rId24"/>
    <p:sldId id="521" r:id="rId25"/>
    <p:sldId id="561" r:id="rId26"/>
    <p:sldId id="563" r:id="rId27"/>
    <p:sldId id="562" r:id="rId28"/>
    <p:sldId id="558" r:id="rId29"/>
    <p:sldId id="564" r:id="rId30"/>
    <p:sldId id="565" r:id="rId31"/>
    <p:sldId id="540" r:id="rId32"/>
    <p:sldId id="539" r:id="rId33"/>
    <p:sldId id="490" r:id="rId34"/>
  </p:sldIdLst>
  <p:sldSz cx="24384000" cy="13716000"/>
  <p:notesSz cx="6858000" cy="9144000"/>
  <p:defaultTextStyle>
    <a:defPPr>
      <a:defRPr lang="en-US"/>
    </a:defPPr>
    <a:lvl1pPr marL="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4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8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32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76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20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64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4008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52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506"/>
    <a:srgbClr val="000000"/>
    <a:srgbClr val="FECD04"/>
    <a:srgbClr val="0579CC"/>
    <a:srgbClr val="286270"/>
    <a:srgbClr val="436B39"/>
    <a:srgbClr val="365422"/>
    <a:srgbClr val="33A9AF"/>
    <a:srgbClr val="C25252"/>
    <a:srgbClr val="DDD9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07" autoAdjust="0"/>
    <p:restoredTop sz="74697" autoAdjust="0"/>
  </p:normalViewPr>
  <p:slideViewPr>
    <p:cSldViewPr snapToGrid="0">
      <p:cViewPr varScale="1">
        <p:scale>
          <a:sx n="24" d="100"/>
          <a:sy n="24" d="100"/>
        </p:scale>
        <p:origin x="1800" y="2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3" d="100"/>
        <a:sy n="63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051A69-C562-4FC5-92DC-994CDC1376A2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747B73-6B03-4EF3-AD40-683CE00DABF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632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4755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0535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CC09AF-B888-B366-4F2E-D4D415463B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226B8614-EA3A-C1A5-CF9E-0FDD9336FD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3B794068-8B67-947A-7D2B-DC0CDBF5BD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654ED1E-E1B9-DC6C-E3B1-3D70C704BD3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4185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DE4C9D-CB52-95BC-FDC1-824445BB96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B116FF98-64C8-4CBB-513C-935B837644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F8070D12-F7D4-148C-CBF6-7509C5A62E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B54B2C0-8E12-E0AD-00BB-32BB730C63C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3805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E8EF4F-F2E0-8D9B-AE61-8F517C5D4C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886A772B-6EB6-065E-4E0A-6FB551919B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262AED69-ADD2-5FA7-6E9D-19981EE518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912C746-54B4-331A-8F38-53655CD9BFE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4481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FC29C4-697A-5955-6953-3CBE73817B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D4B8D481-399B-8506-F34B-426A7330A8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044C45C4-B64A-B09A-C3D6-BFAD264470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A64B38E-C261-3627-FCDE-1CE8B5C4B3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05567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7433C-A9F3-E578-9160-28D4E6B2E1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8CBEA3F8-561B-32F0-3F44-CB98E54A2C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38EAEF75-852F-8CA6-C6CB-CEE78EF186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ABF93DE-4B5C-4091-3787-4E4D6AD295D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4629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4897EC-9ED2-4A41-70E1-FD208D95B6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BEFA48D3-84C5-31CD-817B-9E221DCE3A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54A12FC8-6105-D2FB-5FC4-26AD1B7D7E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E8D55AB-CF3B-508A-A35F-F57C0EBB15C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31715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4836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01C7D4-02BD-F118-671B-5069F374C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4E6615AB-7D78-1621-25CF-1D1A157150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4D7298C0-E6B9-7C12-F4D0-7428C33024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F1D29EE-616E-6D3D-ECF9-4F33023A2F7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54254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8FB12C-0EA4-1872-0C4E-02BCACD4DA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A22D93CB-70CB-CEF7-8859-CCC386CAC9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A3469636-02BF-D8AF-F418-4F540D6BE1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68F5817-6ECC-70C0-977C-C704131D79B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45136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41733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11A82B-D8F4-A9E3-72A8-7362FC108B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5B58AA31-B8C3-19AA-9BED-73AD1887A1E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0030F896-4758-8211-D498-1805E7997C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42CA149-02D4-D272-C654-1ADDEF00B14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93606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94554C-B692-BD58-D365-74171DEA02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0B7C68B2-CAA0-5AE5-514B-E3D55023E6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D003A57C-7DC3-2F00-E35A-CF43B4C98B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CED2B3A-D0AA-AF21-7FE7-8103903F2F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151884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47327F-0390-F013-3109-5E1E710481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2CCD8F25-F626-B4D7-71C8-3CB0AAE4B9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32423918-EBFC-6457-351D-2EC82DCB51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207678C-D131-D2A4-D871-C113BBF731D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74434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78418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015130-532B-5A79-2CDE-C41A878AB7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1402E9B3-8069-3D33-7061-7E25750FC0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DFDFCA28-6501-B381-4FB4-B4AFCBCD8C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0BAA52C-24AA-1255-824E-91A1A5BA085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72649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CD0DF6-CC89-B2DE-5B0F-5FFAE84AD4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6BB72BC1-BC9D-C9AF-ED3C-9A1FAD6F01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A4C16312-908A-184A-6164-60E3F8D000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67CFB0B-BB65-DA7C-FD71-5956E169F1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76545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920B6C-0C58-C9D3-282A-A3B020BA25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B7F46CFB-9E58-3ECC-5039-7FE3419F8C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131CAC4E-127A-300E-6653-C899A499B0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275F894-088C-62FD-00C1-245ACD681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05681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34CFF2-FAF0-FAE9-FEB7-55BCD38825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80514D61-A58C-B9E6-BCEB-D781E6F907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4A44122E-F2A5-42F5-059F-4BFC5D701B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6F99957-A622-EF3F-2E2C-7D35DE8CC5D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50125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8068FA-CB18-DC72-8251-86F5E1B161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6B502A2B-B36A-6DEC-81B6-EB2B2DDC54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1EF535D7-8B89-0DAC-C149-0565AFF411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D91FFED-C093-04FC-AD76-3D4A077253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46197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2F0270-CB6A-E7DE-E567-23F23454E8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F69F5C42-4800-263F-B2DA-51C45DAF00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07BBC37A-15A3-B0E1-C135-750A86E0BE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C0BEB95-8B82-2C56-7BF7-B0C183E3C28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8520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47555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47555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16916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46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6061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578679-C66A-9BB4-1596-35DF0647F4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0C1C3192-D149-3DB9-5D93-33F755989C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4869EC1D-CCC6-B7C2-2AB2-959FB5A91A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40DA6EE-9056-C009-FF7A-A92218625E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782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887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3233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4188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2FA55D-5961-C1D9-8284-CCD8AFBCDE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0E4DA7E2-C41F-54DD-06B3-1736D2EC38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69C26498-926D-CAC5-CCE1-000EBD5145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BD820B9-3A80-B17A-B188-0B317E8E21D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399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0" y="2244726"/>
            <a:ext cx="18288000" cy="4775200"/>
          </a:xfrm>
        </p:spPr>
        <p:txBody>
          <a:bodyPr anchor="b"/>
          <a:lstStyle>
            <a:lvl1pPr algn="ctr">
              <a:defRPr sz="1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0" y="7204076"/>
            <a:ext cx="18288000" cy="3311524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D6515-D3B5-4E2C-83FF-C9E5FC81CB79}" type="datetime1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01 – Introdução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808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54C72-AB08-452C-935A-91CC58BCBA7F}" type="datetime1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01 – Introdução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527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49800" y="730250"/>
            <a:ext cx="5257800" cy="1162367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400" y="730250"/>
            <a:ext cx="15468600" cy="1162367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7AC7A-C848-4858-90CB-6B806D0EB26E}" type="datetime1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01 – Introdução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411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D2D5-08FB-4DE6-9C56-8A33ECCE52A4}" type="datetime1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01 – Introdução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080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700" y="3419477"/>
            <a:ext cx="21031200" cy="5705474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700" y="9178927"/>
            <a:ext cx="21031200" cy="3000374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9144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EF88D-EB6F-44AA-AF4C-EFA929B9DA90}" type="datetime1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01 – Introdução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334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400" y="3651250"/>
            <a:ext cx="10363200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44400" y="3651250"/>
            <a:ext cx="10363200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32D28-6062-40D0-846F-BA15D17367FB}" type="datetime1">
              <a:rPr lang="en-US" smtClean="0"/>
              <a:t>9/2/2025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01 – Introdução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96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730251"/>
            <a:ext cx="21031200" cy="26511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577" y="3362326"/>
            <a:ext cx="10315574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577" y="5010150"/>
            <a:ext cx="10315574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4400" y="3362326"/>
            <a:ext cx="10366376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4400" y="5010150"/>
            <a:ext cx="10366376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C33AB-4EBD-4AD8-9D36-41B901671B98}" type="datetime1">
              <a:rPr lang="en-US" smtClean="0"/>
              <a:t>9/2/2025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01 – Introdução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02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B453D-F4A4-4885-A00D-06DB2900E5D2}" type="datetime1">
              <a:rPr lang="en-US" smtClean="0"/>
              <a:t>9/2/2025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01 – Introdução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409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29DCA-7ECD-4451-BB77-0E3940E2556C}" type="datetime1">
              <a:rPr lang="en-US" smtClean="0"/>
              <a:t>9/2/2025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01 – Introdução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284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6376" y="1974851"/>
            <a:ext cx="12344400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71AFB-FED5-4038-A033-AFDF845D5678}" type="datetime1">
              <a:rPr lang="en-US" smtClean="0"/>
              <a:t>9/2/2025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01 – Introdução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504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366376" y="1974851"/>
            <a:ext cx="12344400" cy="9747250"/>
          </a:xfrm>
        </p:spPr>
        <p:txBody>
          <a:bodyPr anchor="t"/>
          <a:lstStyle>
            <a:lvl1pPr marL="0" indent="0">
              <a:buNone/>
              <a:defRPr sz="6400"/>
            </a:lvl1pPr>
            <a:lvl2pPr marL="914400" indent="0">
              <a:buNone/>
              <a:defRPr sz="5600"/>
            </a:lvl2pPr>
            <a:lvl3pPr marL="1828800" indent="0">
              <a:buNone/>
              <a:defRPr sz="48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6BA73-3FAE-4283-B361-04D478F4FEE4}" type="datetime1">
              <a:rPr lang="en-US" smtClean="0"/>
              <a:t>9/2/2025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01 – Introdução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426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400" y="730251"/>
            <a:ext cx="21031200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400" y="3651250"/>
            <a:ext cx="21031200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6400" y="12712701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A62321-488B-432A-B3F7-7D750D29E505}" type="datetime1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7200" y="12712701"/>
            <a:ext cx="82296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/>
              <a:t>Prof. Fernando Tamberlini Alves | Programação Front-end I | Aula 01 – Introdução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21200" y="12712701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246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w3.org/TR/html53/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fernando.alves@ifrj.edu.br" TargetMode="Externa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emf"/><Relationship Id="rId4" Type="http://schemas.openxmlformats.org/officeDocument/2006/relationships/image" Target="../media/image1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>
            <a:extLst>
              <a:ext uri="{FF2B5EF4-FFF2-40B4-BE49-F238E27FC236}">
                <a16:creationId xmlns:a16="http://schemas.microsoft.com/office/drawing/2014/main" id="{ED75C6ED-B3AD-460E-AC55-DC15C10096AE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6286500"/>
            <a:ext cx="24384000" cy="2726871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28087" y="6572717"/>
            <a:ext cx="10407535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spc="100" dirty="0">
                <a:solidFill>
                  <a:schemeClr val="bg1"/>
                </a:solidFill>
                <a:latin typeface="Futura Bk BT" panose="020B05020202040203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Disciplina</a:t>
            </a:r>
          </a:p>
          <a:p>
            <a:pPr algn="ctr"/>
            <a:r>
              <a:rPr lang="pt-BR" sz="4000" dirty="0">
                <a:solidFill>
                  <a:schemeClr val="bg1"/>
                </a:solidFill>
                <a:latin typeface="Futura Bk BT" panose="020B0502020204020303" pitchFamily="34" charset="0"/>
              </a:rPr>
              <a:t>Programação Front-</a:t>
            </a:r>
            <a:r>
              <a:rPr lang="pt-BR" sz="4000" dirty="0" err="1">
                <a:solidFill>
                  <a:schemeClr val="bg1"/>
                </a:solidFill>
                <a:latin typeface="Futura Bk BT" panose="020B0502020204020303" pitchFamily="34" charset="0"/>
              </a:rPr>
              <a:t>End</a:t>
            </a:r>
            <a:r>
              <a:rPr lang="pt-BR" sz="4000" dirty="0">
                <a:solidFill>
                  <a:schemeClr val="bg1"/>
                </a:solidFill>
                <a:latin typeface="Futura Bk BT" panose="020B0502020204020303" pitchFamily="34" charset="0"/>
              </a:rPr>
              <a:t> I</a:t>
            </a:r>
            <a:endParaRPr lang="en-US" sz="4000" spc="100" dirty="0">
              <a:solidFill>
                <a:schemeClr val="bg1"/>
              </a:solidFill>
              <a:latin typeface="Futura Bk BT" panose="020B0502020204020303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2444127" y="7346155"/>
            <a:ext cx="93767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spc="100" dirty="0">
                <a:solidFill>
                  <a:schemeClr val="bg1"/>
                </a:solidFill>
                <a:latin typeface="Futura Bk BT" panose="020B05020202040203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PROF. FERNANDO TAMBERLINI ALVES</a:t>
            </a:r>
            <a:endParaRPr lang="en-US" sz="3200" spc="100" dirty="0">
              <a:solidFill>
                <a:schemeClr val="bg1"/>
              </a:solidFill>
              <a:latin typeface="Futura Bk BT" panose="020B0502020204020303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1939874" y="6851907"/>
            <a:ext cx="0" cy="1573273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62D10B37-ACD7-4888-9ED3-D7384BEC8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D57A66AC-7374-48AE-A3F6-28707B1C8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</a:t>
            </a:r>
            <a:r>
              <a:rPr lang="pt-BR" sz="2800" dirty="0" err="1">
                <a:solidFill>
                  <a:schemeClr val="bg1"/>
                </a:solidFill>
                <a:latin typeface="Futura Bk BT" panose="020B0502020204020303" pitchFamily="34" charset="0"/>
              </a:rPr>
              <a:t>End</a:t>
            </a:r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 I | Aula 01 – Introdução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pic>
        <p:nvPicPr>
          <p:cNvPr id="1030" name="Picture 6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9E7B9563-E03B-495D-AB96-9B3EBBDB1E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4734" y="581235"/>
            <a:ext cx="14770279" cy="4241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3289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98E9D9-B6FC-10A1-750F-F601823D07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D0C0A6F-C874-5557-09BD-6B7334E6DB55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C7E26CC2-497A-EE2E-D8BD-33FD827657A1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60954357-816F-2A04-73E7-17A0A2905CD4}"/>
              </a:ext>
            </a:extLst>
          </p:cNvPr>
          <p:cNvSpPr txBox="1"/>
          <p:nvPr/>
        </p:nvSpPr>
        <p:spPr>
          <a:xfrm>
            <a:off x="1006413" y="809192"/>
            <a:ext cx="170810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Bibliografia Básica</a:t>
            </a:r>
            <a:endParaRPr lang="en-US" sz="80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TextBox 8">
            <a:extLst>
              <a:ext uri="{FF2B5EF4-FFF2-40B4-BE49-F238E27FC236}">
                <a16:creationId xmlns:a16="http://schemas.microsoft.com/office/drawing/2014/main" id="{BC8AF986-2E6F-3A23-548E-022170C49048}"/>
              </a:ext>
            </a:extLst>
          </p:cNvPr>
          <p:cNvSpPr txBox="1"/>
          <p:nvPr/>
        </p:nvSpPr>
        <p:spPr>
          <a:xfrm>
            <a:off x="853536" y="2183730"/>
            <a:ext cx="22517099" cy="8956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48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sz="48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PINHO, D. M. </a:t>
            </a:r>
            <a:r>
              <a:rPr lang="pt-BR" sz="48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ECMAScript</a:t>
            </a:r>
            <a:r>
              <a:rPr lang="pt-BR" sz="48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6. Entre de Cabeça no futuro do Javascript.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endParaRPr lang="pt-BR" sz="48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sz="48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VALENTE, M. T (2020). Engenharia de Software Moderna: Princípios e Práticas para Desenvolvimento de Software com Produtividade, Editora: Independente.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endParaRPr lang="pt-BR" sz="48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sz="48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ZEMEL, T. CSS Eficiente - técnicas e ferramentas que fazem a diferença nos seus estilos. Editora Casa do Código</a:t>
            </a:r>
          </a:p>
          <a:p>
            <a:pPr algn="just"/>
            <a:endParaRPr lang="pt-BR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pt-BR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pt-BR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pt-BR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763AC7E5-987B-58F8-AB63-5AB834B207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4F0B185C-A12C-69D5-7AFB-74CDC7AB620E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AC0A9153-A471-069C-6543-EAFBD7649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10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Espaço Reservado para Rodapé 2">
            <a:extLst>
              <a:ext uri="{FF2B5EF4-FFF2-40B4-BE49-F238E27FC236}">
                <a16:creationId xmlns:a16="http://schemas.microsoft.com/office/drawing/2014/main" id="{EA9ED661-CB0C-63BE-182F-22C14910C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</a:t>
            </a:r>
            <a:r>
              <a:rPr lang="pt-BR" sz="2800" dirty="0" err="1">
                <a:solidFill>
                  <a:schemeClr val="bg1"/>
                </a:solidFill>
                <a:latin typeface="Futura Bk BT" panose="020B0502020204020303" pitchFamily="34" charset="0"/>
              </a:rPr>
              <a:t>End</a:t>
            </a:r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 I | Aula 01 – Introdução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6481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/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9560AA70-139C-4738-896D-421A126AD600}"/>
              </a:ext>
            </a:extLst>
          </p:cNvPr>
          <p:cNvSpPr txBox="1"/>
          <p:nvPr/>
        </p:nvSpPr>
        <p:spPr>
          <a:xfrm>
            <a:off x="1006413" y="809192"/>
            <a:ext cx="170810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Requisição WEB</a:t>
            </a:r>
            <a:endParaRPr lang="en-US" sz="80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E29FDD59-64FE-484F-8B59-797967A45D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>
            <a:extLst>
              <a:ext uri="{FF2B5EF4-FFF2-40B4-BE49-F238E27FC236}">
                <a16:creationId xmlns:a16="http://schemas.microsoft.com/office/drawing/2014/main" id="{EBB2614A-04A2-921A-D9AC-76C5286C77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269" y="2947735"/>
            <a:ext cx="7348317" cy="2781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8">
            <a:extLst>
              <a:ext uri="{FF2B5EF4-FFF2-40B4-BE49-F238E27FC236}">
                <a16:creationId xmlns:a16="http://schemas.microsoft.com/office/drawing/2014/main" id="{770E019A-0F12-7CC2-6F01-CA812E46CFE5}"/>
              </a:ext>
            </a:extLst>
          </p:cNvPr>
          <p:cNvSpPr txBox="1"/>
          <p:nvPr/>
        </p:nvSpPr>
        <p:spPr>
          <a:xfrm>
            <a:off x="1116879" y="6505282"/>
            <a:ext cx="22150241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41350" lvl="0" indent="-571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Wingdings" panose="05000000000000000000" pitchFamily="2" charset="2"/>
              <a:buChar char="§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Principal padrão arquitetural adotado na Internet​</a:t>
            </a:r>
          </a:p>
          <a:p>
            <a:pPr marL="641350" lvl="0" indent="-571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Wingdings" panose="05000000000000000000" pitchFamily="2" charset="2"/>
              <a:buChar char="§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Processamento distribuído entre dois elementos​</a:t>
            </a:r>
          </a:p>
          <a:p>
            <a:pPr marL="1098550" lvl="1" indent="-571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Wingdings" panose="05000000000000000000" pitchFamily="2" charset="2"/>
              <a:buChar char="§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Cliente: requisita serviços.​</a:t>
            </a:r>
          </a:p>
          <a:p>
            <a:pPr marL="1098550" lvl="1" indent="-571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Wingdings" panose="05000000000000000000" pitchFamily="2" charset="2"/>
              <a:buChar char="§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Servidor: realiza os serviços pedidos pelos clientes​.</a:t>
            </a:r>
          </a:p>
          <a:p>
            <a:pPr marL="641350" lvl="0" indent="-571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Wingdings" panose="05000000000000000000" pitchFamily="2" charset="2"/>
              <a:buChar char="§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Exige comunicação entre os dois elementos​</a:t>
            </a:r>
          </a:p>
          <a:p>
            <a:pPr marL="1098550" lvl="1" indent="-571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Wingdings" panose="05000000000000000000" pitchFamily="2" charset="2"/>
              <a:buChar char="§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Necessidade de uma rede entre os computadores​ (internet).</a:t>
            </a:r>
          </a:p>
          <a:p>
            <a:pPr marL="1098550" lvl="1" indent="-571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Wingdings" panose="05000000000000000000" pitchFamily="2" charset="2"/>
              <a:buChar char="§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Necessidade de um protocolo de comunicação​ (HTTP).</a:t>
            </a:r>
          </a:p>
          <a:p>
            <a:pPr marL="1098550" lvl="1" indent="-571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Wingdings" panose="05000000000000000000" pitchFamily="2" charset="2"/>
              <a:buChar char="§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Necessidade de um mecanismo de localização (URL).</a:t>
            </a:r>
            <a:endParaRPr lang="pt-BR" sz="4800" dirty="0">
              <a:latin typeface="Futura Bk BT" panose="020B0502020204020303"/>
            </a:endParaRP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AF84DF1-207C-7479-941C-5C08BB4E738D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5" name="Espaço Reservado para Número de Slide 1">
            <a:extLst>
              <a:ext uri="{FF2B5EF4-FFF2-40B4-BE49-F238E27FC236}">
                <a16:creationId xmlns:a16="http://schemas.microsoft.com/office/drawing/2014/main" id="{6B4F92B6-81B9-A3D4-8185-57D2F2654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Espaço Reservado para Rodapé 2">
            <a:extLst>
              <a:ext uri="{FF2B5EF4-FFF2-40B4-BE49-F238E27FC236}">
                <a16:creationId xmlns:a16="http://schemas.microsoft.com/office/drawing/2014/main" id="{2DFE89D9-82BE-22BE-85BD-8D8E23940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</a:t>
            </a:r>
            <a:r>
              <a:rPr lang="pt-BR" sz="2800" dirty="0" err="1">
                <a:solidFill>
                  <a:schemeClr val="bg1"/>
                </a:solidFill>
                <a:latin typeface="Futura Bk BT" panose="020B0502020204020303" pitchFamily="34" charset="0"/>
              </a:rPr>
              <a:t>End</a:t>
            </a:r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 I | Aula 01 – Introdução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4834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3F0D3D-0419-80EF-07E4-04B692EAFF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1953706-DF59-F648-F4D7-F353807160CA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5BC4C620-745B-1ACD-25BF-04EB9E60B78A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A02B9DFD-D59E-8AE4-94BE-A253C9A2B4A1}"/>
              </a:ext>
            </a:extLst>
          </p:cNvPr>
          <p:cNvSpPr txBox="1"/>
          <p:nvPr/>
        </p:nvSpPr>
        <p:spPr>
          <a:xfrm>
            <a:off x="1006413" y="809192"/>
            <a:ext cx="170810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URI vs. URL vs. URN</a:t>
            </a:r>
            <a:endParaRPr lang="en-US" sz="80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3192CA82-AC24-B218-55AB-80B9C597AB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8">
            <a:extLst>
              <a:ext uri="{FF2B5EF4-FFF2-40B4-BE49-F238E27FC236}">
                <a16:creationId xmlns:a16="http://schemas.microsoft.com/office/drawing/2014/main" id="{B60CBFAA-7FDA-CC31-B2C6-0E28152A0B7B}"/>
              </a:ext>
            </a:extLst>
          </p:cNvPr>
          <p:cNvSpPr txBox="1"/>
          <p:nvPr/>
        </p:nvSpPr>
        <p:spPr>
          <a:xfrm>
            <a:off x="634279" y="3176831"/>
            <a:ext cx="22150241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985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</a:pPr>
            <a:r>
              <a:rPr lang="pt-BR" sz="4800" b="1" dirty="0">
                <a:solidFill>
                  <a:schemeClr val="dk1"/>
                </a:solidFill>
                <a:latin typeface="Futura Bk BT" panose="020B0502020204020303"/>
              </a:rPr>
              <a:t>URI (</a:t>
            </a:r>
            <a:r>
              <a:rPr lang="pt-BR" sz="4800" b="1" dirty="0" err="1">
                <a:solidFill>
                  <a:schemeClr val="dk1"/>
                </a:solidFill>
                <a:latin typeface="Futura Bk BT" panose="020B0502020204020303"/>
              </a:rPr>
              <a:t>Uniform</a:t>
            </a:r>
            <a:r>
              <a:rPr lang="pt-BR" sz="4800" b="1" dirty="0">
                <a:solidFill>
                  <a:schemeClr val="dk1"/>
                </a:solidFill>
                <a:latin typeface="Futura Bk BT" panose="020B0502020204020303"/>
              </a:rPr>
              <a:t> </a:t>
            </a:r>
            <a:r>
              <a:rPr lang="pt-BR" sz="4800" b="1" dirty="0" err="1">
                <a:solidFill>
                  <a:schemeClr val="dk1"/>
                </a:solidFill>
                <a:latin typeface="Futura Bk BT" panose="020B0502020204020303"/>
              </a:rPr>
              <a:t>Resource</a:t>
            </a:r>
            <a:r>
              <a:rPr lang="pt-BR" sz="4800" b="1" dirty="0">
                <a:solidFill>
                  <a:schemeClr val="dk1"/>
                </a:solidFill>
                <a:latin typeface="Futura Bk BT" panose="020B0502020204020303"/>
              </a:rPr>
              <a:t> </a:t>
            </a:r>
            <a:r>
              <a:rPr lang="pt-BR" sz="4800" b="1" dirty="0" err="1">
                <a:solidFill>
                  <a:schemeClr val="dk1"/>
                </a:solidFill>
                <a:latin typeface="Futura Bk BT" panose="020B0502020204020303"/>
              </a:rPr>
              <a:t>Identifier</a:t>
            </a:r>
            <a:r>
              <a:rPr lang="pt-BR" sz="4800" b="1" dirty="0">
                <a:solidFill>
                  <a:schemeClr val="dk1"/>
                </a:solidFill>
                <a:latin typeface="Futura Bk BT" panose="020B0502020204020303"/>
              </a:rPr>
              <a:t>)</a:t>
            </a:r>
          </a:p>
          <a:p>
            <a:pPr marL="641350" lvl="0" indent="-571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Wingdings" panose="05000000000000000000" pitchFamily="2" charset="2"/>
              <a:buChar char="§"/>
            </a:pPr>
            <a:endParaRPr lang="pt-BR" sz="4800" dirty="0">
              <a:solidFill>
                <a:schemeClr val="dk1"/>
              </a:solidFill>
              <a:latin typeface="Futura Bk BT" panose="020B0502020204020303"/>
            </a:endParaRPr>
          </a:p>
          <a:p>
            <a:pPr marL="1555750" lvl="1" indent="-571500">
              <a:buClr>
                <a:schemeClr val="dk1"/>
              </a:buClr>
              <a:buSzPts val="2500"/>
              <a:buFont typeface="Wingdings" panose="05000000000000000000" pitchFamily="2" charset="2"/>
              <a:buChar char="§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Definição: </a:t>
            </a:r>
          </a:p>
          <a:p>
            <a:pPr marL="2470150" lvl="2" indent="-571500">
              <a:buClr>
                <a:schemeClr val="dk1"/>
              </a:buClr>
              <a:buSzPts val="2500"/>
              <a:buFont typeface="Wingdings" panose="05000000000000000000" pitchFamily="2" charset="2"/>
              <a:buChar char="§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Uma URI é uma sequência de caracteres usada para identificar ou localizar um recurso na internet.</a:t>
            </a:r>
          </a:p>
          <a:p>
            <a:pPr marL="1555750" lvl="1" indent="-571500">
              <a:buClr>
                <a:schemeClr val="dk1"/>
              </a:buClr>
              <a:buSzPts val="2500"/>
              <a:buFont typeface="Wingdings" panose="05000000000000000000" pitchFamily="2" charset="2"/>
              <a:buChar char="§"/>
            </a:pPr>
            <a:endParaRPr lang="pt-BR" sz="4800" dirty="0">
              <a:solidFill>
                <a:schemeClr val="dk1"/>
              </a:solidFill>
              <a:latin typeface="Futura Bk BT" panose="020B0502020204020303"/>
            </a:endParaRPr>
          </a:p>
          <a:p>
            <a:pPr marL="1555750" lvl="1" indent="-571500">
              <a:buClr>
                <a:schemeClr val="dk1"/>
              </a:buClr>
              <a:buSzPts val="2500"/>
              <a:buFont typeface="Wingdings" panose="05000000000000000000" pitchFamily="2" charset="2"/>
              <a:buChar char="§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Exemplos:</a:t>
            </a:r>
          </a:p>
          <a:p>
            <a:pPr marL="2470150" lvl="2" indent="-571500">
              <a:buClr>
                <a:schemeClr val="dk1"/>
              </a:buClr>
              <a:buSzPts val="2500"/>
              <a:buFont typeface="Wingdings" panose="05000000000000000000" pitchFamily="2" charset="2"/>
              <a:buChar char="§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http://example.com/page</a:t>
            </a:r>
          </a:p>
          <a:p>
            <a:pPr marL="2470150" lvl="2" indent="-571500">
              <a:buClr>
                <a:schemeClr val="dk1"/>
              </a:buClr>
              <a:buSzPts val="2500"/>
              <a:buFont typeface="Wingdings" panose="05000000000000000000" pitchFamily="2" charset="2"/>
              <a:buChar char="§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urn:isbn:0451450523</a:t>
            </a:r>
          </a:p>
          <a:p>
            <a:pPr marL="69850">
              <a:buClr>
                <a:schemeClr val="dk1"/>
              </a:buClr>
              <a:buSzPts val="2500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	</a:t>
            </a:r>
            <a:endParaRPr lang="pt-BR" sz="4800" dirty="0">
              <a:latin typeface="Futura Bk BT" panose="020B0502020204020303"/>
            </a:endParaRP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4A0EEA3-62B9-3084-7AFD-69D51D66C49A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5" name="Espaço Reservado para Número de Slide 1">
            <a:extLst>
              <a:ext uri="{FF2B5EF4-FFF2-40B4-BE49-F238E27FC236}">
                <a16:creationId xmlns:a16="http://schemas.microsoft.com/office/drawing/2014/main" id="{ABBD6450-F008-9300-BCE8-DA3A31E61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Espaço Reservado para Rodapé 2">
            <a:extLst>
              <a:ext uri="{FF2B5EF4-FFF2-40B4-BE49-F238E27FC236}">
                <a16:creationId xmlns:a16="http://schemas.microsoft.com/office/drawing/2014/main" id="{8DA11B68-CD62-A8A2-32BC-DFC69C9D7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</a:t>
            </a:r>
            <a:r>
              <a:rPr lang="pt-BR" sz="2800" dirty="0" err="1">
                <a:solidFill>
                  <a:schemeClr val="bg1"/>
                </a:solidFill>
                <a:latin typeface="Futura Bk BT" panose="020B0502020204020303" pitchFamily="34" charset="0"/>
              </a:rPr>
              <a:t>End</a:t>
            </a:r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 I | Aula 01 – Introdução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9185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23C55C-64A2-92B0-926B-2A19BC039E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5E8640E-EE18-DEFE-7D9D-E463BC60542F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56C763BF-3A0B-5A02-C69E-9F9E9E8CAA8D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54E63F85-131E-7DE1-A8E7-9B46769DDF2C}"/>
              </a:ext>
            </a:extLst>
          </p:cNvPr>
          <p:cNvSpPr txBox="1"/>
          <p:nvPr/>
        </p:nvSpPr>
        <p:spPr>
          <a:xfrm>
            <a:off x="1006413" y="809192"/>
            <a:ext cx="170810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URI vs. URL vs. URN</a:t>
            </a:r>
            <a:endParaRPr lang="en-US" sz="80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7EC21CE3-27EA-9350-4A28-AC97ECDA45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8">
            <a:extLst>
              <a:ext uri="{FF2B5EF4-FFF2-40B4-BE49-F238E27FC236}">
                <a16:creationId xmlns:a16="http://schemas.microsoft.com/office/drawing/2014/main" id="{C6E7920C-24FC-9405-B240-BEAA706780B3}"/>
              </a:ext>
            </a:extLst>
          </p:cNvPr>
          <p:cNvSpPr txBox="1"/>
          <p:nvPr/>
        </p:nvSpPr>
        <p:spPr>
          <a:xfrm>
            <a:off x="634279" y="3176831"/>
            <a:ext cx="22150241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985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</a:pPr>
            <a:r>
              <a:rPr lang="pt-BR" sz="4800" b="1" dirty="0">
                <a:solidFill>
                  <a:schemeClr val="dk1"/>
                </a:solidFill>
                <a:latin typeface="Futura Bk BT" panose="020B0502020204020303"/>
              </a:rPr>
              <a:t>URL (</a:t>
            </a:r>
            <a:r>
              <a:rPr lang="pt-BR" sz="4800" b="1" dirty="0" err="1">
                <a:solidFill>
                  <a:schemeClr val="dk1"/>
                </a:solidFill>
                <a:latin typeface="Futura Bk BT" panose="020B0502020204020303"/>
              </a:rPr>
              <a:t>Uniform</a:t>
            </a:r>
            <a:r>
              <a:rPr lang="pt-BR" sz="4800" b="1" dirty="0">
                <a:solidFill>
                  <a:schemeClr val="dk1"/>
                </a:solidFill>
                <a:latin typeface="Futura Bk BT" panose="020B0502020204020303"/>
              </a:rPr>
              <a:t> </a:t>
            </a:r>
            <a:r>
              <a:rPr lang="pt-BR" sz="4800" b="1" dirty="0" err="1">
                <a:solidFill>
                  <a:schemeClr val="dk1"/>
                </a:solidFill>
                <a:latin typeface="Futura Bk BT" panose="020B0502020204020303"/>
              </a:rPr>
              <a:t>Resource</a:t>
            </a:r>
            <a:r>
              <a:rPr lang="pt-BR" sz="4800" b="1" dirty="0">
                <a:solidFill>
                  <a:schemeClr val="dk1"/>
                </a:solidFill>
                <a:latin typeface="Futura Bk BT" panose="020B0502020204020303"/>
              </a:rPr>
              <a:t> </a:t>
            </a:r>
            <a:r>
              <a:rPr lang="pt-BR" sz="4800" b="1" dirty="0" err="1">
                <a:solidFill>
                  <a:schemeClr val="dk1"/>
                </a:solidFill>
                <a:latin typeface="Futura Bk BT" panose="020B0502020204020303"/>
              </a:rPr>
              <a:t>Locator</a:t>
            </a:r>
            <a:r>
              <a:rPr lang="pt-BR" sz="4800" b="1" dirty="0">
                <a:solidFill>
                  <a:schemeClr val="dk1"/>
                </a:solidFill>
                <a:latin typeface="Futura Bk BT" panose="020B0502020204020303"/>
              </a:rPr>
              <a:t>)</a:t>
            </a:r>
          </a:p>
          <a:p>
            <a:pPr marL="6985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</a:pPr>
            <a:endParaRPr lang="pt-BR" sz="4800" dirty="0">
              <a:solidFill>
                <a:schemeClr val="dk1"/>
              </a:solidFill>
              <a:latin typeface="Futura Bk BT" panose="020B0502020204020303"/>
            </a:endParaRPr>
          </a:p>
          <a:p>
            <a:pPr marL="1555750" lvl="1" indent="-571500">
              <a:buClr>
                <a:schemeClr val="dk1"/>
              </a:buClr>
              <a:buSzPts val="2500"/>
              <a:buFont typeface="Wingdings" panose="05000000000000000000" pitchFamily="2" charset="2"/>
              <a:buChar char="§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Definição: </a:t>
            </a:r>
          </a:p>
          <a:p>
            <a:pPr marL="2470150" lvl="2" indent="-571500">
              <a:buClr>
                <a:schemeClr val="dk1"/>
              </a:buClr>
              <a:buSzPts val="2500"/>
              <a:buFont typeface="Wingdings" panose="05000000000000000000" pitchFamily="2" charset="2"/>
              <a:buChar char="§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Uma URL é uma URI que indica o local exato onde um recurso está disponível e especifica como acessá-lo, geralmente incluindo protocolo e caminho.</a:t>
            </a:r>
          </a:p>
          <a:p>
            <a:pPr marL="2470150" lvl="2" indent="-571500">
              <a:buClr>
                <a:schemeClr val="dk1"/>
              </a:buClr>
              <a:buSzPts val="2500"/>
              <a:buFont typeface="Wingdings" panose="05000000000000000000" pitchFamily="2" charset="2"/>
              <a:buChar char="§"/>
            </a:pPr>
            <a:endParaRPr lang="pt-BR" sz="4800" dirty="0">
              <a:solidFill>
                <a:schemeClr val="dk1"/>
              </a:solidFill>
              <a:latin typeface="Futura Bk BT" panose="020B0502020204020303"/>
            </a:endParaRPr>
          </a:p>
          <a:p>
            <a:pPr marL="1555750" lvl="1" indent="-571500">
              <a:buClr>
                <a:schemeClr val="dk1"/>
              </a:buClr>
              <a:buSzPts val="2500"/>
              <a:buFont typeface="Wingdings" panose="05000000000000000000" pitchFamily="2" charset="2"/>
              <a:buChar char="§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Exemplos:</a:t>
            </a:r>
          </a:p>
          <a:p>
            <a:pPr marL="2470150" lvl="2" indent="-571500">
              <a:buClr>
                <a:schemeClr val="dk1"/>
              </a:buClr>
              <a:buSzPts val="2500"/>
              <a:buFont typeface="Wingdings" panose="05000000000000000000" pitchFamily="2" charset="2"/>
              <a:buChar char="§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http://ftamberlini.dev.br/index.html</a:t>
            </a:r>
          </a:p>
          <a:p>
            <a:pPr marL="2470150" lvl="2" indent="-571500">
              <a:buClr>
                <a:schemeClr val="dk1"/>
              </a:buClr>
              <a:buSzPts val="2500"/>
              <a:buFont typeface="Wingdings" panose="05000000000000000000" pitchFamily="2" charset="2"/>
              <a:buChar char="§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https://www.youtube.com/watch?v=123ab</a:t>
            </a:r>
            <a:endParaRPr lang="pt-BR" sz="4800" dirty="0">
              <a:latin typeface="Futura Bk BT" panose="020B0502020204020303"/>
            </a:endParaRP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DE8148D-A774-180D-AED2-0D9E6CAAB057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5" name="Espaço Reservado para Número de Slide 1">
            <a:extLst>
              <a:ext uri="{FF2B5EF4-FFF2-40B4-BE49-F238E27FC236}">
                <a16:creationId xmlns:a16="http://schemas.microsoft.com/office/drawing/2014/main" id="{8871BABD-E380-7B1B-946D-92E3FFED3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13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Espaço Reservado para Rodapé 2">
            <a:extLst>
              <a:ext uri="{FF2B5EF4-FFF2-40B4-BE49-F238E27FC236}">
                <a16:creationId xmlns:a16="http://schemas.microsoft.com/office/drawing/2014/main" id="{A0B8ABCE-FAF5-0EF9-3460-28D02D901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</a:t>
            </a:r>
            <a:r>
              <a:rPr lang="pt-BR" sz="2800" dirty="0" err="1">
                <a:solidFill>
                  <a:schemeClr val="bg1"/>
                </a:solidFill>
                <a:latin typeface="Futura Bk BT" panose="020B0502020204020303" pitchFamily="34" charset="0"/>
              </a:rPr>
              <a:t>End</a:t>
            </a:r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 I | Aula 01 – Introdução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0465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3BFC7C-1FB3-E634-6F33-F88F44BAC4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2421FCF-3136-2DF5-E1F0-E363A4AEEBEE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CF01CF1B-9996-C3DB-0139-DB1EEAC5E202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E88064EC-21FD-3663-5DC9-DDBD380B8878}"/>
              </a:ext>
            </a:extLst>
          </p:cNvPr>
          <p:cNvSpPr txBox="1"/>
          <p:nvPr/>
        </p:nvSpPr>
        <p:spPr>
          <a:xfrm>
            <a:off x="1006413" y="809192"/>
            <a:ext cx="170810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URI vs. URL vs. URN</a:t>
            </a:r>
            <a:endParaRPr lang="en-US" sz="80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2C46E425-C7EF-B68A-299A-BF11DA780F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8">
            <a:extLst>
              <a:ext uri="{FF2B5EF4-FFF2-40B4-BE49-F238E27FC236}">
                <a16:creationId xmlns:a16="http://schemas.microsoft.com/office/drawing/2014/main" id="{66ABF976-34A5-264A-F9F3-22AABC9C5D53}"/>
              </a:ext>
            </a:extLst>
          </p:cNvPr>
          <p:cNvSpPr txBox="1"/>
          <p:nvPr/>
        </p:nvSpPr>
        <p:spPr>
          <a:xfrm>
            <a:off x="735879" y="2511252"/>
            <a:ext cx="22150241" cy="9694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985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</a:pPr>
            <a:r>
              <a:rPr lang="pt-BR" sz="4800" b="1" dirty="0">
                <a:solidFill>
                  <a:schemeClr val="dk1"/>
                </a:solidFill>
                <a:latin typeface="Futura Bk BT" panose="020B0502020204020303"/>
              </a:rPr>
              <a:t>Componentes básicos de uma URL:</a:t>
            </a:r>
          </a:p>
          <a:p>
            <a:pPr marL="6985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</a:pPr>
            <a:endParaRPr lang="pt-BR" sz="4800" b="1" dirty="0">
              <a:solidFill>
                <a:schemeClr val="dk1"/>
              </a:solidFill>
              <a:latin typeface="Futura Bk BT" panose="020B0502020204020303"/>
            </a:endParaRPr>
          </a:p>
          <a:p>
            <a:pPr marL="6985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</a:pPr>
            <a:endParaRPr lang="pt-BR" sz="4800" dirty="0">
              <a:solidFill>
                <a:schemeClr val="dk1"/>
              </a:solidFill>
              <a:latin typeface="Futura Bk BT" panose="020B0502020204020303"/>
            </a:endParaRPr>
          </a:p>
          <a:p>
            <a:pPr marL="6985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</a:pPr>
            <a:endParaRPr lang="pt-BR" sz="4800" dirty="0">
              <a:solidFill>
                <a:schemeClr val="dk1"/>
              </a:solidFill>
              <a:latin typeface="Futura Bk BT" panose="020B0502020204020303"/>
            </a:endParaRPr>
          </a:p>
          <a:p>
            <a:pPr marL="6985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</a:pPr>
            <a:endParaRPr lang="pt-BR" sz="4800" dirty="0">
              <a:solidFill>
                <a:schemeClr val="dk1"/>
              </a:solidFill>
              <a:latin typeface="Futura Bk BT" panose="020B0502020204020303"/>
            </a:endParaRPr>
          </a:p>
          <a:p>
            <a:pPr marL="1555750" lvl="1" indent="-571500">
              <a:buClr>
                <a:schemeClr val="dk1"/>
              </a:buClr>
              <a:buSzPts val="2500"/>
              <a:buFont typeface="Wingdings" panose="05000000000000000000" pitchFamily="2" charset="2"/>
              <a:buChar char="§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Protocolo: método usado para acessar o recurso (HTTP, FTP, HTTPS, etc.)</a:t>
            </a:r>
          </a:p>
          <a:p>
            <a:pPr marL="1555750" lvl="1" indent="-571500">
              <a:buClr>
                <a:schemeClr val="dk1"/>
              </a:buClr>
              <a:buSzPts val="2500"/>
              <a:buFont typeface="Wingdings" panose="05000000000000000000" pitchFamily="2" charset="2"/>
              <a:buChar char="§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Host: domínio ou endereço IP.</a:t>
            </a:r>
          </a:p>
          <a:p>
            <a:pPr marL="1555750" lvl="1" indent="-571500">
              <a:buClr>
                <a:schemeClr val="dk1"/>
              </a:buClr>
              <a:buSzPts val="2500"/>
              <a:buFont typeface="Wingdings" panose="05000000000000000000" pitchFamily="2" charset="2"/>
              <a:buChar char="§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Porta: indica qual porta o servidor está ouvindo.</a:t>
            </a:r>
          </a:p>
          <a:p>
            <a:pPr marL="1555750" lvl="1" indent="-571500">
              <a:buClr>
                <a:schemeClr val="dk1"/>
              </a:buClr>
              <a:buSzPts val="2500"/>
              <a:buFont typeface="Wingdings" panose="05000000000000000000" pitchFamily="2" charset="2"/>
              <a:buChar char="§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Caminho: localização do recurso dentro do servidor.</a:t>
            </a:r>
          </a:p>
          <a:p>
            <a:pPr marL="1555750" lvl="1" indent="-571500">
              <a:buClr>
                <a:schemeClr val="dk1"/>
              </a:buClr>
              <a:buSzPts val="2500"/>
              <a:buFont typeface="Wingdings" panose="05000000000000000000" pitchFamily="2" charset="2"/>
              <a:buChar char="§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Consulta: parâmetros adicionais enviados para o servidor.</a:t>
            </a:r>
          </a:p>
          <a:p>
            <a:pPr marL="1555750" lvl="1" indent="-571500">
              <a:buClr>
                <a:schemeClr val="dk1"/>
              </a:buClr>
              <a:buSzPts val="2500"/>
              <a:buFont typeface="Wingdings" panose="05000000000000000000" pitchFamily="2" charset="2"/>
              <a:buChar char="§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Fragmento: referência interna a um ponto específico dentro do recurso.</a:t>
            </a:r>
            <a:endParaRPr lang="pt-BR" sz="4800" dirty="0">
              <a:latin typeface="Futura Bk BT" panose="020B0502020204020303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3F4689E-0001-1183-A362-5CD05BA8214B}"/>
              </a:ext>
            </a:extLst>
          </p:cNvPr>
          <p:cNvSpPr txBox="1"/>
          <p:nvPr/>
        </p:nvSpPr>
        <p:spPr>
          <a:xfrm>
            <a:off x="2936813" y="4026908"/>
            <a:ext cx="18932587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https://www.example.com:80/path/resource.html?query=abc#section</a:t>
            </a:r>
          </a:p>
          <a:p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|-----| |-------------| |-| |---------------| |-------| |-----|</a:t>
            </a:r>
          </a:p>
          <a:p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Protocolo      Host    Porta     Caminho        Consulta  Fragmento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D879A17-A70A-30CC-4DA1-C1F60865925F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6" name="Espaço Reservado para Número de Slide 1">
            <a:extLst>
              <a:ext uri="{FF2B5EF4-FFF2-40B4-BE49-F238E27FC236}">
                <a16:creationId xmlns:a16="http://schemas.microsoft.com/office/drawing/2014/main" id="{96A92AB8-3D3C-3591-90D3-650D89C97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14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Espaço Reservado para Rodapé 2">
            <a:extLst>
              <a:ext uri="{FF2B5EF4-FFF2-40B4-BE49-F238E27FC236}">
                <a16:creationId xmlns:a16="http://schemas.microsoft.com/office/drawing/2014/main" id="{7CB7898A-2F0C-36E3-8F51-5065DC99F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</a:t>
            </a:r>
            <a:r>
              <a:rPr lang="pt-BR" sz="2800" dirty="0" err="1">
                <a:solidFill>
                  <a:schemeClr val="bg1"/>
                </a:solidFill>
                <a:latin typeface="Futura Bk BT" panose="020B0502020204020303" pitchFamily="34" charset="0"/>
              </a:rPr>
              <a:t>End</a:t>
            </a:r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 I | Aula 01 – Introdução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1871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7799D3-CA97-884B-44CB-430CB8EE87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96B6365-15D4-712D-DFCD-547DB9FA25FA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FA78CEEE-DBAD-FB87-3AFB-3CF490D10FDC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B882BF94-C651-0DA0-AED2-0651F675CA0A}"/>
              </a:ext>
            </a:extLst>
          </p:cNvPr>
          <p:cNvSpPr txBox="1"/>
          <p:nvPr/>
        </p:nvSpPr>
        <p:spPr>
          <a:xfrm>
            <a:off x="1006413" y="809192"/>
            <a:ext cx="170810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URI vs. URL vs. URN</a:t>
            </a:r>
            <a:endParaRPr lang="en-US" sz="80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Espaço Reservado para Número de Slide 1">
            <a:extLst>
              <a:ext uri="{FF2B5EF4-FFF2-40B4-BE49-F238E27FC236}">
                <a16:creationId xmlns:a16="http://schemas.microsoft.com/office/drawing/2014/main" id="{2A9A2AF0-5292-CA8A-2CD3-E69FF0455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530047" y="13077826"/>
            <a:ext cx="5486400" cy="730250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15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5" name="Espaço Reservado para Rodapé 2">
            <a:extLst>
              <a:ext uri="{FF2B5EF4-FFF2-40B4-BE49-F238E27FC236}">
                <a16:creationId xmlns:a16="http://schemas.microsoft.com/office/drawing/2014/main" id="{AD01ACDF-18E6-27E7-914B-EA84745FB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30778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01 – Introdução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B76D4B0B-590E-00E0-64F2-756AB5CF0A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6">
            <a:extLst>
              <a:ext uri="{FF2B5EF4-FFF2-40B4-BE49-F238E27FC236}">
                <a16:creationId xmlns:a16="http://schemas.microsoft.com/office/drawing/2014/main" id="{E2422295-1FDC-942D-B535-D922C2C2FC7E}"/>
              </a:ext>
            </a:extLst>
          </p:cNvPr>
          <p:cNvSpPr/>
          <p:nvPr/>
        </p:nvSpPr>
        <p:spPr>
          <a:xfrm>
            <a:off x="-26126" y="13223980"/>
            <a:ext cx="24406412" cy="736496"/>
          </a:xfrm>
          <a:prstGeom prst="rect">
            <a:avLst/>
          </a:prstGeom>
          <a:solidFill>
            <a:srgbClr val="000000"/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16" name="Espaço Reservado para Número de Slide 1">
            <a:extLst>
              <a:ext uri="{FF2B5EF4-FFF2-40B4-BE49-F238E27FC236}">
                <a16:creationId xmlns:a16="http://schemas.microsoft.com/office/drawing/2014/main" id="{35C6381E-B3B2-CB9E-AF09-ADBC28F8B4F5}"/>
              </a:ext>
            </a:extLst>
          </p:cNvPr>
          <p:cNvSpPr txBox="1">
            <a:spLocks/>
          </p:cNvSpPr>
          <p:nvPr/>
        </p:nvSpPr>
        <p:spPr>
          <a:xfrm>
            <a:off x="18526333" y="13230226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18288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43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576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5720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486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00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15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pPr/>
              <a:t>15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Espaço Reservado para Rodapé 2">
            <a:extLst>
              <a:ext uri="{FF2B5EF4-FFF2-40B4-BE49-F238E27FC236}">
                <a16:creationId xmlns:a16="http://schemas.microsoft.com/office/drawing/2014/main" id="{94FF64E1-C84A-5426-E561-428E76DC8CCD}"/>
              </a:ext>
            </a:extLst>
          </p:cNvPr>
          <p:cNvSpPr txBox="1">
            <a:spLocks/>
          </p:cNvSpPr>
          <p:nvPr/>
        </p:nvSpPr>
        <p:spPr>
          <a:xfrm>
            <a:off x="211439" y="13230226"/>
            <a:ext cx="23801294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18288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43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576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5720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486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00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15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Modelagem de Domínio e Conceitos de Orientação a Objetos| Aula 01 – Introdução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TextBox 8">
            <a:extLst>
              <a:ext uri="{FF2B5EF4-FFF2-40B4-BE49-F238E27FC236}">
                <a16:creationId xmlns:a16="http://schemas.microsoft.com/office/drawing/2014/main" id="{4D9EDA34-1CDB-6852-0276-141FC306A2AF}"/>
              </a:ext>
            </a:extLst>
          </p:cNvPr>
          <p:cNvSpPr txBox="1"/>
          <p:nvPr/>
        </p:nvSpPr>
        <p:spPr>
          <a:xfrm>
            <a:off x="634279" y="3176831"/>
            <a:ext cx="22150241" cy="8956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985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</a:pPr>
            <a:r>
              <a:rPr lang="pt-BR" sz="4800" b="1" dirty="0">
                <a:solidFill>
                  <a:schemeClr val="dk1"/>
                </a:solidFill>
                <a:latin typeface="Futura Bk BT" panose="020B0502020204020303"/>
              </a:rPr>
              <a:t>URN (</a:t>
            </a:r>
            <a:r>
              <a:rPr lang="pt-BR" sz="4800" b="1" dirty="0" err="1">
                <a:solidFill>
                  <a:schemeClr val="dk1"/>
                </a:solidFill>
                <a:latin typeface="Futura Bk BT" panose="020B0502020204020303"/>
              </a:rPr>
              <a:t>Uniform</a:t>
            </a:r>
            <a:r>
              <a:rPr lang="pt-BR" sz="4800" b="1" dirty="0">
                <a:solidFill>
                  <a:schemeClr val="dk1"/>
                </a:solidFill>
                <a:latin typeface="Futura Bk BT" panose="020B0502020204020303"/>
              </a:rPr>
              <a:t> </a:t>
            </a:r>
            <a:r>
              <a:rPr lang="pt-BR" sz="4800" b="1" dirty="0" err="1">
                <a:solidFill>
                  <a:schemeClr val="dk1"/>
                </a:solidFill>
                <a:latin typeface="Futura Bk BT" panose="020B0502020204020303"/>
              </a:rPr>
              <a:t>Resource</a:t>
            </a:r>
            <a:r>
              <a:rPr lang="pt-BR" sz="4800" b="1" dirty="0">
                <a:solidFill>
                  <a:schemeClr val="dk1"/>
                </a:solidFill>
                <a:latin typeface="Futura Bk BT" panose="020B0502020204020303"/>
              </a:rPr>
              <a:t> </a:t>
            </a:r>
            <a:r>
              <a:rPr lang="pt-BR" sz="4800" b="1" dirty="0" err="1">
                <a:solidFill>
                  <a:schemeClr val="dk1"/>
                </a:solidFill>
                <a:latin typeface="Futura Bk BT" panose="020B0502020204020303"/>
              </a:rPr>
              <a:t>Name</a:t>
            </a:r>
            <a:r>
              <a:rPr lang="pt-BR" sz="4800" b="1" dirty="0">
                <a:solidFill>
                  <a:schemeClr val="dk1"/>
                </a:solidFill>
                <a:latin typeface="Futura Bk BT" panose="020B0502020204020303"/>
              </a:rPr>
              <a:t>)</a:t>
            </a:r>
          </a:p>
          <a:p>
            <a:pPr marL="6985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</a:pPr>
            <a:endParaRPr lang="pt-BR" sz="4800" dirty="0">
              <a:solidFill>
                <a:schemeClr val="dk1"/>
              </a:solidFill>
              <a:latin typeface="Futura Bk BT" panose="020B0502020204020303"/>
            </a:endParaRPr>
          </a:p>
          <a:p>
            <a:pPr marL="1555750" lvl="1" indent="-571500">
              <a:buClr>
                <a:schemeClr val="dk1"/>
              </a:buClr>
              <a:buSzPts val="2500"/>
              <a:buFont typeface="Wingdings" panose="05000000000000000000" pitchFamily="2" charset="2"/>
              <a:buChar char="§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Definição: </a:t>
            </a:r>
          </a:p>
          <a:p>
            <a:pPr marL="2470150" lvl="2" indent="-571500">
              <a:buClr>
                <a:schemeClr val="dk1"/>
              </a:buClr>
              <a:buSzPts val="2500"/>
              <a:buFont typeface="Wingdings" panose="05000000000000000000" pitchFamily="2" charset="2"/>
              <a:buChar char="§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Uma URN é uma URI que identifica um recurso exclusivamente pelo nome, independentemente da sua localização atual ou método de acesso. Ela não especifica como acessar o recurso, apenas o nome ou identificador único.</a:t>
            </a:r>
          </a:p>
          <a:p>
            <a:pPr marL="2470150" lvl="2" indent="-571500">
              <a:buClr>
                <a:schemeClr val="dk1"/>
              </a:buClr>
              <a:buSzPts val="2500"/>
              <a:buFont typeface="Wingdings" panose="05000000000000000000" pitchFamily="2" charset="2"/>
              <a:buChar char="§"/>
            </a:pPr>
            <a:endParaRPr lang="pt-BR" sz="4800" dirty="0">
              <a:solidFill>
                <a:schemeClr val="dk1"/>
              </a:solidFill>
              <a:latin typeface="Futura Bk BT" panose="020B0502020204020303"/>
            </a:endParaRPr>
          </a:p>
          <a:p>
            <a:pPr marL="1555750" lvl="1" indent="-571500">
              <a:buClr>
                <a:schemeClr val="dk1"/>
              </a:buClr>
              <a:buSzPts val="2500"/>
              <a:buFont typeface="Wingdings" panose="05000000000000000000" pitchFamily="2" charset="2"/>
              <a:buChar char="§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Exemplos:</a:t>
            </a:r>
          </a:p>
          <a:p>
            <a:pPr marL="2470150" lvl="2" indent="-571500">
              <a:buClr>
                <a:schemeClr val="dk1"/>
              </a:buClr>
              <a:buSzPts val="2500"/>
              <a:buFont typeface="Wingdings" panose="05000000000000000000" pitchFamily="2" charset="2"/>
              <a:buChar char="§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urn:isbn:978-3-16-148410-0 (livro identificado por ISBN)</a:t>
            </a:r>
          </a:p>
          <a:p>
            <a:pPr marL="2470150" lvl="2" indent="-571500">
              <a:buClr>
                <a:schemeClr val="dk1"/>
              </a:buClr>
              <a:buSzPts val="2500"/>
              <a:buFont typeface="Wingdings" panose="05000000000000000000" pitchFamily="2" charset="2"/>
              <a:buChar char="§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urn:doi:10.1000/182 (identificador digital DOI de artigos científicos)</a:t>
            </a:r>
            <a:endParaRPr lang="pt-BR" sz="4800" dirty="0">
              <a:latin typeface="Futura Bk BT" panose="020B0502020204020303"/>
            </a:endParaRPr>
          </a:p>
        </p:txBody>
      </p:sp>
    </p:spTree>
    <p:extLst>
      <p:ext uri="{BB962C8B-B14F-4D97-AF65-F5344CB8AC3E}">
        <p14:creationId xmlns:p14="http://schemas.microsoft.com/office/powerpoint/2010/main" val="1230999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A126DF-B871-50A2-8779-2329028819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1116F82-3C82-6AA2-44EA-BBE8F69F5E17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F481A0F3-4955-6BDB-8690-5473D8E3064D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667B381A-82DC-96FE-DAA8-10FF41845230}"/>
              </a:ext>
            </a:extLst>
          </p:cNvPr>
          <p:cNvSpPr txBox="1"/>
          <p:nvPr/>
        </p:nvSpPr>
        <p:spPr>
          <a:xfrm>
            <a:off x="1006413" y="809192"/>
            <a:ext cx="170810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URI vs. URL vs. URN</a:t>
            </a:r>
            <a:endParaRPr lang="en-US" sz="80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40710F23-9CBF-7075-3C5E-1A7084AF1D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8">
            <a:extLst>
              <a:ext uri="{FF2B5EF4-FFF2-40B4-BE49-F238E27FC236}">
                <a16:creationId xmlns:a16="http://schemas.microsoft.com/office/drawing/2014/main" id="{4F1EA7B0-A6DC-3586-D612-6BE83B61D878}"/>
              </a:ext>
            </a:extLst>
          </p:cNvPr>
          <p:cNvSpPr txBox="1"/>
          <p:nvPr/>
        </p:nvSpPr>
        <p:spPr>
          <a:xfrm>
            <a:off x="634279" y="3176831"/>
            <a:ext cx="22150241" cy="8217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985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</a:pPr>
            <a:r>
              <a:rPr lang="pt-BR" sz="4800" b="1" dirty="0">
                <a:solidFill>
                  <a:schemeClr val="dk1"/>
                </a:solidFill>
                <a:latin typeface="Futura Bk BT" panose="020B0502020204020303"/>
              </a:rPr>
              <a:t>Observação:</a:t>
            </a:r>
          </a:p>
          <a:p>
            <a:pPr marL="6985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</a:pPr>
            <a:endParaRPr lang="pt-BR" sz="4800" dirty="0">
              <a:solidFill>
                <a:schemeClr val="dk1"/>
              </a:solidFill>
              <a:latin typeface="Futura Bk BT" panose="020B0502020204020303"/>
            </a:endParaRPr>
          </a:p>
          <a:p>
            <a:pPr marL="1555750" lvl="1" indent="-571500">
              <a:buClr>
                <a:schemeClr val="dk1"/>
              </a:buClr>
              <a:buSzPts val="2500"/>
              <a:buFont typeface="Wingdings" panose="05000000000000000000" pitchFamily="2" charset="2"/>
              <a:buChar char="§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URI é um conceito amplo que inclui URLs (localizadores) e </a:t>
            </a:r>
            <a:r>
              <a:rPr lang="pt-BR" sz="4800" dirty="0" err="1">
                <a:solidFill>
                  <a:schemeClr val="dk1"/>
                </a:solidFill>
                <a:latin typeface="Futura Bk BT" panose="020B0502020204020303"/>
              </a:rPr>
              <a:t>URNs</a:t>
            </a: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 (nomes).</a:t>
            </a:r>
          </a:p>
          <a:p>
            <a:pPr marL="1555750" lvl="1" indent="-571500">
              <a:buClr>
                <a:schemeClr val="dk1"/>
              </a:buClr>
              <a:buSzPts val="2500"/>
              <a:buFont typeface="Wingdings" panose="05000000000000000000" pitchFamily="2" charset="2"/>
              <a:buChar char="§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URL indica especificamente como acessar e onde está o recurso.</a:t>
            </a:r>
          </a:p>
          <a:p>
            <a:pPr marL="1555750" lvl="1" indent="-571500">
              <a:buClr>
                <a:schemeClr val="dk1"/>
              </a:buClr>
              <a:buSzPts val="2500"/>
              <a:buFont typeface="Wingdings" panose="05000000000000000000" pitchFamily="2" charset="2"/>
              <a:buChar char="§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URN fornece apenas um identificador exclusivo, sem dizer onde está ou como acessar o recurso.</a:t>
            </a:r>
          </a:p>
          <a:p>
            <a:pPr marL="984250" lvl="1">
              <a:buClr>
                <a:schemeClr val="dk1"/>
              </a:buClr>
              <a:buSzPts val="2500"/>
            </a:pPr>
            <a:endParaRPr lang="pt-BR" sz="4800" dirty="0">
              <a:solidFill>
                <a:schemeClr val="dk1"/>
              </a:solidFill>
              <a:latin typeface="Futura Bk BT" panose="020B0502020204020303"/>
            </a:endParaRPr>
          </a:p>
          <a:p>
            <a:pPr marL="984250" lvl="1">
              <a:buClr>
                <a:schemeClr val="dk1"/>
              </a:buClr>
              <a:buSzPts val="2500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A URI é o termo mais abrangente, pois inclui URLs e </a:t>
            </a:r>
            <a:r>
              <a:rPr lang="pt-BR" sz="4800" dirty="0" err="1">
                <a:solidFill>
                  <a:schemeClr val="dk1"/>
                </a:solidFill>
                <a:latin typeface="Futura Bk BT" panose="020B0502020204020303"/>
              </a:rPr>
              <a:t>URNs</a:t>
            </a: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. Todas as  URLs e </a:t>
            </a:r>
            <a:r>
              <a:rPr lang="pt-BR" sz="4800" dirty="0" err="1">
                <a:solidFill>
                  <a:schemeClr val="dk1"/>
                </a:solidFill>
                <a:latin typeface="Futura Bk BT" panose="020B0502020204020303"/>
              </a:rPr>
              <a:t>URNs</a:t>
            </a: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 são </a:t>
            </a:r>
            <a:r>
              <a:rPr lang="pt-BR" sz="4800" dirty="0" err="1">
                <a:solidFill>
                  <a:schemeClr val="dk1"/>
                </a:solidFill>
                <a:latin typeface="Futura Bk BT" panose="020B0502020204020303"/>
              </a:rPr>
              <a:t>URIs</a:t>
            </a: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, mas nem todas as </a:t>
            </a:r>
            <a:r>
              <a:rPr lang="pt-BR" sz="4800" dirty="0" err="1">
                <a:solidFill>
                  <a:schemeClr val="dk1"/>
                </a:solidFill>
                <a:latin typeface="Futura Bk BT" panose="020B0502020204020303"/>
              </a:rPr>
              <a:t>URIs</a:t>
            </a: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 são URLs ou </a:t>
            </a:r>
            <a:r>
              <a:rPr lang="pt-BR" sz="4800" dirty="0" err="1">
                <a:solidFill>
                  <a:schemeClr val="dk1"/>
                </a:solidFill>
                <a:latin typeface="Futura Bk BT" panose="020B0502020204020303"/>
              </a:rPr>
              <a:t>URNs</a:t>
            </a: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.</a:t>
            </a:r>
            <a:endParaRPr lang="pt-BR" sz="4800" dirty="0">
              <a:latin typeface="Futura Bk BT" panose="020B0502020204020303"/>
            </a:endParaRPr>
          </a:p>
          <a:p>
            <a:pPr marL="1555750" lvl="1" indent="-571500">
              <a:buClr>
                <a:schemeClr val="dk1"/>
              </a:buClr>
              <a:buSzPts val="2500"/>
              <a:buFont typeface="Wingdings" panose="05000000000000000000" pitchFamily="2" charset="2"/>
              <a:buChar char="§"/>
            </a:pPr>
            <a:endParaRPr lang="pt-BR" sz="4800" dirty="0">
              <a:solidFill>
                <a:schemeClr val="dk1"/>
              </a:solidFill>
              <a:latin typeface="Futura Bk BT" panose="020B0502020204020303"/>
            </a:endParaRP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A201A27-947F-8E55-D255-56B51E9B99BE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5" name="Espaço Reservado para Número de Slide 1">
            <a:extLst>
              <a:ext uri="{FF2B5EF4-FFF2-40B4-BE49-F238E27FC236}">
                <a16:creationId xmlns:a16="http://schemas.microsoft.com/office/drawing/2014/main" id="{370504E1-F1C4-A49D-514E-73D26D93C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Espaço Reservado para Rodapé 2">
            <a:extLst>
              <a:ext uri="{FF2B5EF4-FFF2-40B4-BE49-F238E27FC236}">
                <a16:creationId xmlns:a16="http://schemas.microsoft.com/office/drawing/2014/main" id="{6C132967-BDCF-4F79-A0F7-8D93088A1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</a:t>
            </a:r>
            <a:r>
              <a:rPr lang="pt-BR" sz="2800" dirty="0" err="1">
                <a:solidFill>
                  <a:schemeClr val="bg1"/>
                </a:solidFill>
                <a:latin typeface="Futura Bk BT" panose="020B0502020204020303" pitchFamily="34" charset="0"/>
              </a:rPr>
              <a:t>End</a:t>
            </a:r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 I | Aula 01 – Introdução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6595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D89E25-E931-76E8-9719-7A63EC43ED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FDE3AA2-7D5F-AD14-7AE3-0D3E8BCC6B10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78D18EFB-4EFD-EE30-3A3B-2E5E0A5998F3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948F3914-7DD2-8330-3BF7-A4F7283DEB43}"/>
              </a:ext>
            </a:extLst>
          </p:cNvPr>
          <p:cNvSpPr txBox="1"/>
          <p:nvPr/>
        </p:nvSpPr>
        <p:spPr>
          <a:xfrm>
            <a:off x="1006413" y="809192"/>
            <a:ext cx="170810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URI vs. URL vs. URN</a:t>
            </a:r>
            <a:endParaRPr lang="en-US" sz="80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91E2A2E7-73F6-8A9E-557E-915FDB12F6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Google Shape;98;p19">
            <a:extLst>
              <a:ext uri="{FF2B5EF4-FFF2-40B4-BE49-F238E27FC236}">
                <a16:creationId xmlns:a16="http://schemas.microsoft.com/office/drawing/2014/main" id="{A90C9200-7124-CEAD-AA08-2424C0040A39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6890497" y="4448198"/>
            <a:ext cx="5696018" cy="535335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6">
            <a:extLst>
              <a:ext uri="{FF2B5EF4-FFF2-40B4-BE49-F238E27FC236}">
                <a16:creationId xmlns:a16="http://schemas.microsoft.com/office/drawing/2014/main" id="{2A3B19F0-88F3-DDEC-C7AE-FF87E3549C49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6" name="Espaço Reservado para Número de Slide 1">
            <a:extLst>
              <a:ext uri="{FF2B5EF4-FFF2-40B4-BE49-F238E27FC236}">
                <a16:creationId xmlns:a16="http://schemas.microsoft.com/office/drawing/2014/main" id="{EBA35D59-1DC7-3E50-6CAA-75D211540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17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Espaço Reservado para Rodapé 2">
            <a:extLst>
              <a:ext uri="{FF2B5EF4-FFF2-40B4-BE49-F238E27FC236}">
                <a16:creationId xmlns:a16="http://schemas.microsoft.com/office/drawing/2014/main" id="{B31A7D2D-013F-B678-9E4E-232DDBC5D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</a:t>
            </a:r>
            <a:r>
              <a:rPr lang="pt-BR" sz="2800" dirty="0" err="1">
                <a:solidFill>
                  <a:schemeClr val="bg1"/>
                </a:solidFill>
                <a:latin typeface="Futura Bk BT" panose="020B0502020204020303" pitchFamily="34" charset="0"/>
              </a:rPr>
              <a:t>End</a:t>
            </a:r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 I | Aula 01 – Introdução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790F0700-4CA5-D40A-4413-CEE7512A36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36157" y="4448198"/>
            <a:ext cx="14137261" cy="5084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33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/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9560AA70-139C-4738-896D-421A126AD600}"/>
              </a:ext>
            </a:extLst>
          </p:cNvPr>
          <p:cNvSpPr txBox="1"/>
          <p:nvPr/>
        </p:nvSpPr>
        <p:spPr>
          <a:xfrm>
            <a:off x="1006413" y="809192"/>
            <a:ext cx="170810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Protocolo HTTP</a:t>
            </a:r>
            <a:endParaRPr lang="en-US" sz="80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E29FDD59-64FE-484F-8B59-797967A45D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8">
            <a:extLst>
              <a:ext uri="{FF2B5EF4-FFF2-40B4-BE49-F238E27FC236}">
                <a16:creationId xmlns:a16="http://schemas.microsoft.com/office/drawing/2014/main" id="{94B56D30-0DEA-9F7E-90EC-D6293465C347}"/>
              </a:ext>
            </a:extLst>
          </p:cNvPr>
          <p:cNvSpPr txBox="1"/>
          <p:nvPr/>
        </p:nvSpPr>
        <p:spPr>
          <a:xfrm>
            <a:off x="761279" y="2829734"/>
            <a:ext cx="22150241" cy="9694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985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</a:pPr>
            <a:r>
              <a:rPr lang="pt-BR" sz="4800" b="1" dirty="0">
                <a:solidFill>
                  <a:schemeClr val="dk1"/>
                </a:solidFill>
                <a:latin typeface="Futura Bk BT" panose="020B0502020204020303"/>
              </a:rPr>
              <a:t>HTTP significa Hypertext </a:t>
            </a:r>
            <a:r>
              <a:rPr lang="pt-BR" sz="4800" b="1" dirty="0" err="1">
                <a:solidFill>
                  <a:schemeClr val="dk1"/>
                </a:solidFill>
                <a:latin typeface="Futura Bk BT" panose="020B0502020204020303"/>
              </a:rPr>
              <a:t>Transfer</a:t>
            </a:r>
            <a:r>
              <a:rPr lang="pt-BR" sz="4800" b="1" dirty="0">
                <a:solidFill>
                  <a:schemeClr val="dk1"/>
                </a:solidFill>
                <a:latin typeface="Futura Bk BT" panose="020B0502020204020303"/>
              </a:rPr>
              <a:t> </a:t>
            </a:r>
            <a:r>
              <a:rPr lang="pt-BR" sz="4800" b="1" dirty="0" err="1">
                <a:solidFill>
                  <a:schemeClr val="dk1"/>
                </a:solidFill>
                <a:latin typeface="Futura Bk BT" panose="020B0502020204020303"/>
              </a:rPr>
              <a:t>Protocol</a:t>
            </a:r>
            <a:r>
              <a:rPr lang="pt-BR" sz="4800" b="1" dirty="0">
                <a:solidFill>
                  <a:schemeClr val="dk1"/>
                </a:solidFill>
                <a:latin typeface="Futura Bk BT" panose="020B0502020204020303"/>
              </a:rPr>
              <a:t> (Protocolo de Transferência de Hipertexto).</a:t>
            </a:r>
          </a:p>
          <a:p>
            <a:pPr marL="6985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</a:pPr>
            <a:endParaRPr lang="pt-BR" sz="4800" dirty="0">
              <a:solidFill>
                <a:schemeClr val="dk1"/>
              </a:solidFill>
              <a:latin typeface="Futura Bk BT" panose="020B0502020204020303"/>
            </a:endParaRPr>
          </a:p>
          <a:p>
            <a:pPr marL="984250" lvl="1">
              <a:buClr>
                <a:schemeClr val="dk1"/>
              </a:buClr>
              <a:buSzPts val="2500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Definição: </a:t>
            </a:r>
          </a:p>
          <a:p>
            <a:pPr marL="2470150" lvl="2" indent="-571500">
              <a:buClr>
                <a:schemeClr val="dk1"/>
              </a:buClr>
              <a:buSzPts val="2500"/>
              <a:buFont typeface="Wingdings" panose="05000000000000000000" pitchFamily="2" charset="2"/>
              <a:buChar char="§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É um protocolo de comunicação entre clientes e servidores que define como as informações são trocadas na web.</a:t>
            </a:r>
          </a:p>
          <a:p>
            <a:pPr marL="2470150" lvl="2" indent="-571500">
              <a:buClr>
                <a:schemeClr val="dk1"/>
              </a:buClr>
              <a:buSzPts val="2500"/>
              <a:buFont typeface="Wingdings" panose="05000000000000000000" pitchFamily="2" charset="2"/>
              <a:buChar char="§"/>
            </a:pPr>
            <a:endParaRPr lang="pt-BR" sz="4800" dirty="0">
              <a:solidFill>
                <a:schemeClr val="dk1"/>
              </a:solidFill>
              <a:latin typeface="Futura Bk BT" panose="020B0502020204020303"/>
            </a:endParaRPr>
          </a:p>
          <a:p>
            <a:pPr marL="984250" lvl="1">
              <a:buClr>
                <a:schemeClr val="dk1"/>
              </a:buClr>
              <a:buSzPts val="2500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Cliente: </a:t>
            </a:r>
          </a:p>
          <a:p>
            <a:pPr marL="2470150" lvl="2" indent="-571500">
              <a:buClr>
                <a:schemeClr val="dk1"/>
              </a:buClr>
              <a:buSzPts val="2500"/>
              <a:buFont typeface="Wingdings" panose="05000000000000000000" pitchFamily="2" charset="2"/>
              <a:buChar char="§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Geralmente é o navegador (Chrome, Firefox, Safari, etc.).</a:t>
            </a:r>
          </a:p>
          <a:p>
            <a:pPr marL="1898650" lvl="2">
              <a:buClr>
                <a:schemeClr val="dk1"/>
              </a:buClr>
              <a:buSzPts val="2500"/>
            </a:pPr>
            <a:endParaRPr lang="pt-BR" sz="4800" dirty="0">
              <a:solidFill>
                <a:schemeClr val="dk1"/>
              </a:solidFill>
              <a:latin typeface="Futura Bk BT" panose="020B0502020204020303"/>
            </a:endParaRPr>
          </a:p>
          <a:p>
            <a:pPr marL="984250" lvl="1">
              <a:buClr>
                <a:schemeClr val="dk1"/>
              </a:buClr>
              <a:buSzPts val="2500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Servidor: </a:t>
            </a:r>
          </a:p>
          <a:p>
            <a:pPr marL="2470150" lvl="2" indent="-571500">
              <a:buClr>
                <a:schemeClr val="dk1"/>
              </a:buClr>
              <a:buSzPts val="2500"/>
              <a:buFont typeface="Wingdings" panose="05000000000000000000" pitchFamily="2" charset="2"/>
              <a:buChar char="§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É o computador que armazena e disponibiliza os sites e aplicações web.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78CEA632-FD87-BB39-3A5F-D1B41BA2E285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5" name="Espaço Reservado para Número de Slide 1">
            <a:extLst>
              <a:ext uri="{FF2B5EF4-FFF2-40B4-BE49-F238E27FC236}">
                <a16:creationId xmlns:a16="http://schemas.microsoft.com/office/drawing/2014/main" id="{FF68DA78-491C-4C9C-125F-71C119CF1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18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Espaço Reservado para Rodapé 2">
            <a:extLst>
              <a:ext uri="{FF2B5EF4-FFF2-40B4-BE49-F238E27FC236}">
                <a16:creationId xmlns:a16="http://schemas.microsoft.com/office/drawing/2014/main" id="{474B5C0B-B96A-2129-0E7A-6C9AB72C5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</a:t>
            </a:r>
            <a:r>
              <a:rPr lang="pt-BR" sz="2800" dirty="0" err="1">
                <a:solidFill>
                  <a:schemeClr val="bg1"/>
                </a:solidFill>
                <a:latin typeface="Futura Bk BT" panose="020B0502020204020303" pitchFamily="34" charset="0"/>
              </a:rPr>
              <a:t>End</a:t>
            </a:r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 I | Aula 01 – Introdução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6920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DA9678-C961-9E42-A3D7-809E79B1C7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F9B0339-CA07-C8DC-04E0-6FCDADE2BA1D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76B91048-9C2F-CF8B-4475-B81B725B1A10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78050C33-7985-F3A8-EF0F-91B60873C6C1}"/>
              </a:ext>
            </a:extLst>
          </p:cNvPr>
          <p:cNvSpPr txBox="1"/>
          <p:nvPr/>
        </p:nvSpPr>
        <p:spPr>
          <a:xfrm>
            <a:off x="1006413" y="809192"/>
            <a:ext cx="170810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Protocolo HTTP</a:t>
            </a:r>
            <a:endParaRPr lang="en-US" sz="80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77761601-10F2-2A3A-F427-B9A903BF3D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8">
            <a:extLst>
              <a:ext uri="{FF2B5EF4-FFF2-40B4-BE49-F238E27FC236}">
                <a16:creationId xmlns:a16="http://schemas.microsoft.com/office/drawing/2014/main" id="{3308CE71-C642-0745-D7FD-380EFA4A74EE}"/>
              </a:ext>
            </a:extLst>
          </p:cNvPr>
          <p:cNvSpPr txBox="1"/>
          <p:nvPr/>
        </p:nvSpPr>
        <p:spPr>
          <a:xfrm>
            <a:off x="456479" y="2947735"/>
            <a:ext cx="22150241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84250" lvl="1">
              <a:buClr>
                <a:schemeClr val="dk1"/>
              </a:buClr>
              <a:buSzPts val="2500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O protocolo HTTP funciona com base em um modelo simples chamado pedido-resposta:</a:t>
            </a:r>
          </a:p>
          <a:p>
            <a:pPr marL="984250" lvl="1">
              <a:buClr>
                <a:schemeClr val="dk1"/>
              </a:buClr>
              <a:buSzPts val="2500"/>
            </a:pPr>
            <a:endParaRPr lang="pt-BR" sz="4800" dirty="0">
              <a:solidFill>
                <a:schemeClr val="dk1"/>
              </a:solidFill>
              <a:latin typeface="Futura Bk BT" panose="020B0502020204020303"/>
            </a:endParaRPr>
          </a:p>
          <a:p>
            <a:pPr marL="1670050" lvl="1" indent="-685800">
              <a:buClr>
                <a:schemeClr val="dk1"/>
              </a:buClr>
              <a:buSzPts val="2500"/>
              <a:buFont typeface="Wingdings" panose="05000000000000000000" pitchFamily="2" charset="2"/>
              <a:buChar char="§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O cliente faz uma requisição ao servidor pedindo algum recurso (uma página HTML, imagem, vídeo, etc.).</a:t>
            </a:r>
          </a:p>
          <a:p>
            <a:pPr marL="1670050" lvl="1" indent="-685800">
              <a:buClr>
                <a:schemeClr val="dk1"/>
              </a:buClr>
              <a:buSzPts val="2500"/>
              <a:buFont typeface="Wingdings" panose="05000000000000000000" pitchFamily="2" charset="2"/>
              <a:buChar char="§"/>
            </a:pPr>
            <a:endParaRPr lang="pt-BR" sz="4800" dirty="0">
              <a:solidFill>
                <a:schemeClr val="dk1"/>
              </a:solidFill>
              <a:latin typeface="Futura Bk BT" panose="020B0502020204020303"/>
            </a:endParaRPr>
          </a:p>
          <a:p>
            <a:pPr marL="1670050" lvl="1" indent="-685800">
              <a:buClr>
                <a:schemeClr val="dk1"/>
              </a:buClr>
              <a:buSzPts val="2500"/>
              <a:buFont typeface="Wingdings" panose="05000000000000000000" pitchFamily="2" charset="2"/>
              <a:buChar char="§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O servidor recebe essa requisição, processa-a e devolve uma resposta contendo o recurso solicitado ou uma mensagem de erro caso o recurso não exista.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1F6F9223-BA06-8C0B-1874-A1326898AE7D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5" name="Espaço Reservado para Número de Slide 1">
            <a:extLst>
              <a:ext uri="{FF2B5EF4-FFF2-40B4-BE49-F238E27FC236}">
                <a16:creationId xmlns:a16="http://schemas.microsoft.com/office/drawing/2014/main" id="{F8711513-A5B7-E28D-8CA0-448A9DA55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19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Espaço Reservado para Rodapé 2">
            <a:extLst>
              <a:ext uri="{FF2B5EF4-FFF2-40B4-BE49-F238E27FC236}">
                <a16:creationId xmlns:a16="http://schemas.microsoft.com/office/drawing/2014/main" id="{5B170AC2-66F9-BA38-33AA-DFB0389FA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</a:t>
            </a:r>
            <a:r>
              <a:rPr lang="pt-BR" sz="2800" dirty="0" err="1">
                <a:solidFill>
                  <a:schemeClr val="bg1"/>
                </a:solidFill>
                <a:latin typeface="Futura Bk BT" panose="020B0502020204020303" pitchFamily="34" charset="0"/>
              </a:rPr>
              <a:t>End</a:t>
            </a:r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 I | Aula 01 – Introdução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9458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/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9560AA70-139C-4738-896D-421A126AD600}"/>
              </a:ext>
            </a:extLst>
          </p:cNvPr>
          <p:cNvSpPr txBox="1"/>
          <p:nvPr/>
        </p:nvSpPr>
        <p:spPr>
          <a:xfrm>
            <a:off x="1006413" y="488527"/>
            <a:ext cx="170810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Sumário</a:t>
            </a:r>
            <a:endParaRPr lang="en-US" sz="80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E29FDD59-64FE-484F-8B59-797967A45D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8">
            <a:extLst>
              <a:ext uri="{FF2B5EF4-FFF2-40B4-BE49-F238E27FC236}">
                <a16:creationId xmlns:a16="http://schemas.microsoft.com/office/drawing/2014/main" id="{37DF21E7-64FC-57E0-6C7A-77EE4FD8FFAE}"/>
              </a:ext>
            </a:extLst>
          </p:cNvPr>
          <p:cNvSpPr txBox="1"/>
          <p:nvPr/>
        </p:nvSpPr>
        <p:spPr>
          <a:xfrm>
            <a:off x="1309689" y="3896247"/>
            <a:ext cx="22517099" cy="7571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0" indent="-1143000" algn="just">
              <a:buFont typeface="Wingdings" panose="05000000000000000000" pitchFamily="2" charset="2"/>
              <a:buChar char="§"/>
            </a:pPr>
            <a:r>
              <a:rPr lang="pt-BR" sz="5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Apresentação da disciplina</a:t>
            </a:r>
          </a:p>
          <a:p>
            <a:pPr marL="1143000" indent="-1143000" algn="just">
              <a:buFont typeface="Wingdings" panose="05000000000000000000" pitchFamily="2" charset="2"/>
              <a:buChar char="§"/>
            </a:pPr>
            <a:endParaRPr lang="pt-BR" sz="5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143000" indent="-1143000" algn="just">
              <a:buFont typeface="Wingdings" panose="05000000000000000000" pitchFamily="2" charset="2"/>
              <a:buChar char="§"/>
            </a:pPr>
            <a:r>
              <a:rPr lang="pt-BR" sz="5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Ementa e Objetivo da Disciplina</a:t>
            </a:r>
          </a:p>
          <a:p>
            <a:pPr marL="1143000" indent="-1143000" algn="just">
              <a:buFont typeface="Wingdings" panose="05000000000000000000" pitchFamily="2" charset="2"/>
              <a:buChar char="§"/>
            </a:pPr>
            <a:endParaRPr lang="pt-BR" sz="5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143000" indent="-1143000" algn="just">
              <a:buFont typeface="Wingdings" panose="05000000000000000000" pitchFamily="2" charset="2"/>
              <a:buChar char="§"/>
            </a:pPr>
            <a:r>
              <a:rPr lang="pt-BR" sz="5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Tópicos da Disciplina</a:t>
            </a:r>
          </a:p>
          <a:p>
            <a:pPr marL="1143000" indent="-1143000" algn="just">
              <a:buFont typeface="Wingdings" panose="05000000000000000000" pitchFamily="2" charset="2"/>
              <a:buChar char="§"/>
            </a:pPr>
            <a:endParaRPr lang="pt-BR" sz="5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143000" indent="-1143000" algn="just">
              <a:buFont typeface="Wingdings" panose="05000000000000000000" pitchFamily="2" charset="2"/>
              <a:buChar char="§"/>
            </a:pPr>
            <a:r>
              <a:rPr lang="pt-BR" sz="5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Bibliografia</a:t>
            </a:r>
          </a:p>
          <a:p>
            <a:pPr marL="1143000" indent="-1143000" algn="just">
              <a:buFont typeface="Wingdings" panose="05000000000000000000" pitchFamily="2" charset="2"/>
              <a:buChar char="§"/>
            </a:pPr>
            <a:endParaRPr lang="pt-BR" sz="5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143000" indent="-1143000" algn="just">
              <a:buFont typeface="Wingdings" panose="05000000000000000000" pitchFamily="2" charset="2"/>
              <a:buChar char="§"/>
            </a:pPr>
            <a:r>
              <a:rPr lang="pt-BR" sz="5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Ferramentas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2BF71108-0C36-A064-0223-B4510D12C178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4" name="Espaço Reservado para Número de Slide 1">
            <a:extLst>
              <a:ext uri="{FF2B5EF4-FFF2-40B4-BE49-F238E27FC236}">
                <a16:creationId xmlns:a16="http://schemas.microsoft.com/office/drawing/2014/main" id="{40AEA4E8-7CE0-0C58-16F3-7948EAAAC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60370E49-B870-88F4-6973-4BFEC3385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</a:t>
            </a:r>
            <a:r>
              <a:rPr lang="pt-BR" sz="2800" dirty="0" err="1">
                <a:solidFill>
                  <a:schemeClr val="bg1"/>
                </a:solidFill>
                <a:latin typeface="Futura Bk BT" panose="020B0502020204020303" pitchFamily="34" charset="0"/>
              </a:rPr>
              <a:t>End</a:t>
            </a:r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 I | Aula 01 – Introdução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797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16C435-9F91-DBCA-E876-E23C203DE9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F947FBB-5644-F861-290E-7A0158F84D1E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D7A03E17-2A14-8FA7-FF70-4E9678D73965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5ED92069-374C-0090-EA38-E00999A34328}"/>
              </a:ext>
            </a:extLst>
          </p:cNvPr>
          <p:cNvSpPr txBox="1"/>
          <p:nvPr/>
        </p:nvSpPr>
        <p:spPr>
          <a:xfrm>
            <a:off x="1006413" y="809192"/>
            <a:ext cx="170810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Estrutura de uma Requisição</a:t>
            </a:r>
            <a:endParaRPr lang="en-US" sz="80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C752D168-1923-C683-B76D-6008A79F50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8">
            <a:extLst>
              <a:ext uri="{FF2B5EF4-FFF2-40B4-BE49-F238E27FC236}">
                <a16:creationId xmlns:a16="http://schemas.microsoft.com/office/drawing/2014/main" id="{D2CE1EFA-7656-6CBA-1769-4B603EFB20CE}"/>
              </a:ext>
            </a:extLst>
          </p:cNvPr>
          <p:cNvSpPr txBox="1"/>
          <p:nvPr/>
        </p:nvSpPr>
        <p:spPr>
          <a:xfrm>
            <a:off x="761279" y="2829734"/>
            <a:ext cx="21920921" cy="9694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84250" lvl="1">
              <a:buClr>
                <a:schemeClr val="dk1"/>
              </a:buClr>
              <a:buSzPts val="2500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Uma requisição HTTP possui três partes principais:</a:t>
            </a:r>
          </a:p>
          <a:p>
            <a:pPr marL="984250" lvl="1">
              <a:buClr>
                <a:schemeClr val="dk1"/>
              </a:buClr>
              <a:buSzPts val="2500"/>
            </a:pPr>
            <a:endParaRPr lang="pt-BR" sz="4800" dirty="0">
              <a:solidFill>
                <a:schemeClr val="dk1"/>
              </a:solidFill>
              <a:latin typeface="Futura Bk BT" panose="020B0502020204020303"/>
            </a:endParaRPr>
          </a:p>
          <a:p>
            <a:pPr marL="1898650" lvl="2">
              <a:buClr>
                <a:schemeClr val="dk1"/>
              </a:buClr>
              <a:buSzPts val="2500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1. Linha de Requisição</a:t>
            </a:r>
          </a:p>
          <a:p>
            <a:pPr marL="1898650" lvl="2">
              <a:buClr>
                <a:schemeClr val="dk1"/>
              </a:buClr>
              <a:buSzPts val="2500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2. Cabeçalhos (</a:t>
            </a:r>
            <a:r>
              <a:rPr lang="pt-BR" sz="4800" dirty="0" err="1">
                <a:solidFill>
                  <a:schemeClr val="dk1"/>
                </a:solidFill>
                <a:latin typeface="Futura Bk BT" panose="020B0502020204020303"/>
              </a:rPr>
              <a:t>Headers</a:t>
            </a: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)</a:t>
            </a:r>
          </a:p>
          <a:p>
            <a:pPr marL="1898650" lvl="2">
              <a:buClr>
                <a:schemeClr val="dk1"/>
              </a:buClr>
              <a:buSzPts val="2500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3. Corpo da Mensagem (opcional)</a:t>
            </a:r>
          </a:p>
          <a:p>
            <a:pPr marL="984250" lvl="1">
              <a:buClr>
                <a:schemeClr val="dk1"/>
              </a:buClr>
              <a:buSzPts val="2500"/>
            </a:pPr>
            <a:endParaRPr lang="pt-BR" sz="4800" dirty="0">
              <a:solidFill>
                <a:schemeClr val="dk1"/>
              </a:solidFill>
              <a:latin typeface="Futura Bk BT" panose="020B0502020204020303"/>
            </a:endParaRPr>
          </a:p>
          <a:p>
            <a:pPr marL="984250" lvl="1">
              <a:buClr>
                <a:schemeClr val="dk1"/>
              </a:buClr>
              <a:buSzPts val="2500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Exemplo de Requisição HTTP:</a:t>
            </a:r>
          </a:p>
          <a:p>
            <a:pPr marL="984250" lvl="1">
              <a:buClr>
                <a:schemeClr val="dk1"/>
              </a:buClr>
              <a:buSzPts val="2500"/>
            </a:pPr>
            <a:endParaRPr lang="pt-BR" sz="4800" dirty="0">
              <a:solidFill>
                <a:schemeClr val="dk1"/>
              </a:solidFill>
              <a:latin typeface="Futura Bk BT" panose="020B0502020204020303"/>
            </a:endParaRPr>
          </a:p>
          <a:p>
            <a:pPr marL="1898650" lvl="2">
              <a:buClr>
                <a:schemeClr val="dk1"/>
              </a:buClr>
              <a:buSzPts val="2500"/>
            </a:pPr>
            <a:r>
              <a:rPr lang="pt-BR" sz="4800" dirty="0">
                <a:solidFill>
                  <a:schemeClr val="dk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(1) GET /pagina.html HTTP/1.1</a:t>
            </a:r>
          </a:p>
          <a:p>
            <a:pPr marL="1898650" lvl="2">
              <a:buClr>
                <a:schemeClr val="dk1"/>
              </a:buClr>
              <a:buSzPts val="2500"/>
            </a:pPr>
            <a:r>
              <a:rPr lang="pt-BR" sz="4800" dirty="0">
                <a:solidFill>
                  <a:schemeClr val="dk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(2) Host: www.exemplo.com</a:t>
            </a:r>
          </a:p>
          <a:p>
            <a:pPr marL="1898650" lvl="2">
              <a:buClr>
                <a:schemeClr val="dk1"/>
              </a:buClr>
              <a:buSzPts val="2500"/>
            </a:pPr>
            <a:r>
              <a:rPr lang="pt-BR" sz="4800" dirty="0">
                <a:solidFill>
                  <a:schemeClr val="dk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t-BR" sz="4800" dirty="0" err="1">
                <a:solidFill>
                  <a:schemeClr val="dk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User</a:t>
            </a:r>
            <a:r>
              <a:rPr lang="pt-BR" sz="4800" dirty="0">
                <a:solidFill>
                  <a:schemeClr val="dk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-Agent: Mozilla/5.0</a:t>
            </a:r>
          </a:p>
          <a:p>
            <a:pPr marL="1898650" lvl="2">
              <a:buClr>
                <a:schemeClr val="dk1"/>
              </a:buClr>
              <a:buSzPts val="2500"/>
            </a:pPr>
            <a:r>
              <a:rPr lang="pt-BR" sz="4800" dirty="0">
                <a:solidFill>
                  <a:schemeClr val="dk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t-BR" sz="4800" dirty="0" err="1">
                <a:solidFill>
                  <a:schemeClr val="dk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Accept</a:t>
            </a:r>
            <a:r>
              <a:rPr lang="pt-BR" sz="4800" dirty="0">
                <a:solidFill>
                  <a:schemeClr val="dk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pt-BR" sz="4800" dirty="0" err="1">
                <a:solidFill>
                  <a:schemeClr val="dk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</a:t>
            </a:r>
            <a:r>
              <a:rPr lang="pt-BR" sz="4800" dirty="0">
                <a:solidFill>
                  <a:schemeClr val="dk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pt-BR" sz="4800" dirty="0" err="1">
                <a:solidFill>
                  <a:schemeClr val="dk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html</a:t>
            </a:r>
            <a:endParaRPr lang="pt-BR" sz="4800" dirty="0">
              <a:solidFill>
                <a:schemeClr val="dk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84250" lvl="1">
              <a:buClr>
                <a:schemeClr val="dk1"/>
              </a:buClr>
              <a:buSzPts val="2500"/>
            </a:pPr>
            <a:endParaRPr lang="pt-BR" sz="4800" dirty="0">
              <a:solidFill>
                <a:schemeClr val="dk1"/>
              </a:solidFill>
              <a:latin typeface="Futura Bk BT" panose="020B0502020204020303"/>
            </a:endParaRP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1172F5E0-8B43-AABB-3873-EF85AE30A632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5" name="Espaço Reservado para Número de Slide 1">
            <a:extLst>
              <a:ext uri="{FF2B5EF4-FFF2-40B4-BE49-F238E27FC236}">
                <a16:creationId xmlns:a16="http://schemas.microsoft.com/office/drawing/2014/main" id="{F12D3EFC-CF8A-70B0-21B9-8E0B20AEF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20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Espaço Reservado para Rodapé 2">
            <a:extLst>
              <a:ext uri="{FF2B5EF4-FFF2-40B4-BE49-F238E27FC236}">
                <a16:creationId xmlns:a16="http://schemas.microsoft.com/office/drawing/2014/main" id="{D412F073-A775-6F8C-D208-B9375C8EA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</a:t>
            </a:r>
            <a:r>
              <a:rPr lang="pt-BR" sz="2800" dirty="0" err="1">
                <a:solidFill>
                  <a:schemeClr val="bg1"/>
                </a:solidFill>
                <a:latin typeface="Futura Bk BT" panose="020B0502020204020303" pitchFamily="34" charset="0"/>
              </a:rPr>
              <a:t>End</a:t>
            </a:r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 I | Aula 01 – Introdução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1459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529E6-EC47-971E-A469-AAD2E9FA88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4D7A39E-D09E-C9A4-BDB8-2DF4D4BB0949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692921BD-DE2B-FC85-4D36-1D6BE3A0E4D7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8C203235-C54B-D5B4-4239-87DD83F915D6}"/>
              </a:ext>
            </a:extLst>
          </p:cNvPr>
          <p:cNvSpPr txBox="1"/>
          <p:nvPr/>
        </p:nvSpPr>
        <p:spPr>
          <a:xfrm>
            <a:off x="1006413" y="822314"/>
            <a:ext cx="170810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Estrutura de uma Resposta</a:t>
            </a:r>
            <a:endParaRPr lang="en-US" sz="80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99B92F3D-F7EB-8879-007F-80700098A1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8">
            <a:extLst>
              <a:ext uri="{FF2B5EF4-FFF2-40B4-BE49-F238E27FC236}">
                <a16:creationId xmlns:a16="http://schemas.microsoft.com/office/drawing/2014/main" id="{2E3AD30A-5CEC-9B4B-BAD5-6801ECD323B6}"/>
              </a:ext>
            </a:extLst>
          </p:cNvPr>
          <p:cNvSpPr txBox="1"/>
          <p:nvPr/>
        </p:nvSpPr>
        <p:spPr>
          <a:xfrm>
            <a:off x="443779" y="2533587"/>
            <a:ext cx="22606721" cy="10433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84250" lvl="1">
              <a:buClr>
                <a:schemeClr val="dk1"/>
              </a:buClr>
              <a:buSzPts val="2500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Uma requisição HTTP possui três partes principais:</a:t>
            </a:r>
          </a:p>
          <a:p>
            <a:pPr marL="984250" lvl="1">
              <a:buClr>
                <a:schemeClr val="dk1"/>
              </a:buClr>
              <a:buSzPts val="2500"/>
            </a:pPr>
            <a:endParaRPr lang="pt-BR" sz="4800" dirty="0">
              <a:solidFill>
                <a:schemeClr val="dk1"/>
              </a:solidFill>
              <a:latin typeface="Futura Bk BT" panose="020B0502020204020303"/>
            </a:endParaRPr>
          </a:p>
          <a:p>
            <a:pPr marL="1898650" lvl="2">
              <a:buClr>
                <a:schemeClr val="dk1"/>
              </a:buClr>
              <a:buSzPts val="2500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1. Linha de Status</a:t>
            </a:r>
          </a:p>
          <a:p>
            <a:pPr marL="1898650" lvl="2">
              <a:buClr>
                <a:schemeClr val="dk1"/>
              </a:buClr>
              <a:buSzPts val="2500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2. Cabeçalhos (</a:t>
            </a:r>
            <a:r>
              <a:rPr lang="pt-BR" sz="4800" dirty="0" err="1">
                <a:solidFill>
                  <a:schemeClr val="dk1"/>
                </a:solidFill>
                <a:latin typeface="Futura Bk BT" panose="020B0502020204020303"/>
              </a:rPr>
              <a:t>Headers</a:t>
            </a: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)</a:t>
            </a:r>
          </a:p>
          <a:p>
            <a:pPr marL="1898650" lvl="2">
              <a:buClr>
                <a:schemeClr val="dk1"/>
              </a:buClr>
              <a:buSzPts val="2500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3. Corpo da Mensagem (opcional)</a:t>
            </a:r>
          </a:p>
          <a:p>
            <a:pPr marL="984250" lvl="1">
              <a:buClr>
                <a:schemeClr val="dk1"/>
              </a:buClr>
              <a:buSzPts val="2500"/>
            </a:pPr>
            <a:endParaRPr lang="pt-BR" sz="4800" dirty="0">
              <a:solidFill>
                <a:schemeClr val="dk1"/>
              </a:solidFill>
              <a:latin typeface="Futura Bk BT" panose="020B0502020204020303"/>
            </a:endParaRPr>
          </a:p>
          <a:p>
            <a:pPr marL="984250" lvl="1">
              <a:buClr>
                <a:schemeClr val="dk1"/>
              </a:buClr>
              <a:buSzPts val="2500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Exemplo de Resposta HTTP:</a:t>
            </a:r>
          </a:p>
          <a:p>
            <a:pPr marL="984250" lvl="1">
              <a:buClr>
                <a:schemeClr val="dk1"/>
              </a:buClr>
              <a:buSzPts val="2500"/>
            </a:pPr>
            <a:endParaRPr lang="pt-BR" sz="4800" dirty="0">
              <a:solidFill>
                <a:schemeClr val="dk1"/>
              </a:solidFill>
              <a:latin typeface="Futura Bk BT" panose="020B0502020204020303"/>
            </a:endParaRPr>
          </a:p>
          <a:p>
            <a:pPr marL="1898650" lvl="2">
              <a:buClr>
                <a:schemeClr val="dk1"/>
              </a:buClr>
              <a:buSzPts val="2500"/>
            </a:pPr>
            <a:r>
              <a:rPr lang="pt-BR" sz="4800" dirty="0">
                <a:solidFill>
                  <a:schemeClr val="dk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(1) HTTP/1.1 200 OK</a:t>
            </a:r>
          </a:p>
          <a:p>
            <a:pPr marL="1898650" lvl="2">
              <a:buClr>
                <a:schemeClr val="dk1"/>
              </a:buClr>
              <a:buSzPts val="2500"/>
            </a:pPr>
            <a:r>
              <a:rPr lang="pt-BR" sz="4800" dirty="0">
                <a:solidFill>
                  <a:schemeClr val="dk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(2) Date: </a:t>
            </a:r>
            <a:r>
              <a:rPr lang="pt-BR" sz="4800" dirty="0" err="1">
                <a:solidFill>
                  <a:schemeClr val="dk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Tue</a:t>
            </a:r>
            <a:r>
              <a:rPr lang="pt-BR" sz="4800" dirty="0">
                <a:solidFill>
                  <a:schemeClr val="dk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02 </a:t>
            </a:r>
            <a:r>
              <a:rPr lang="pt-BR" sz="4800" dirty="0" err="1">
                <a:solidFill>
                  <a:schemeClr val="dk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Apr</a:t>
            </a:r>
            <a:r>
              <a:rPr lang="pt-BR" sz="4800" dirty="0">
                <a:solidFill>
                  <a:schemeClr val="dk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2025 12:00:00 GMT</a:t>
            </a:r>
          </a:p>
          <a:p>
            <a:pPr marL="1898650" lvl="2">
              <a:buClr>
                <a:schemeClr val="dk1"/>
              </a:buClr>
              <a:buSzPts val="2500"/>
            </a:pPr>
            <a:r>
              <a:rPr lang="pt-BR" sz="4800" dirty="0">
                <a:solidFill>
                  <a:schemeClr val="dk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t-BR" sz="4800" dirty="0" err="1">
                <a:solidFill>
                  <a:schemeClr val="dk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Content-Type</a:t>
            </a:r>
            <a:r>
              <a:rPr lang="pt-BR" sz="4800" dirty="0">
                <a:solidFill>
                  <a:schemeClr val="dk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pt-BR" sz="4800" dirty="0" err="1">
                <a:solidFill>
                  <a:schemeClr val="dk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</a:t>
            </a:r>
            <a:r>
              <a:rPr lang="pt-BR" sz="4800" dirty="0">
                <a:solidFill>
                  <a:schemeClr val="dk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pt-BR" sz="4800" dirty="0" err="1">
                <a:solidFill>
                  <a:schemeClr val="dk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html</a:t>
            </a:r>
            <a:r>
              <a:rPr lang="pt-BR" sz="4800" dirty="0">
                <a:solidFill>
                  <a:schemeClr val="dk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pt-BR" sz="4800" dirty="0" err="1">
                <a:solidFill>
                  <a:schemeClr val="dk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charset</a:t>
            </a:r>
            <a:r>
              <a:rPr lang="pt-BR" sz="4800" dirty="0">
                <a:solidFill>
                  <a:schemeClr val="dk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=UTF-8</a:t>
            </a:r>
          </a:p>
          <a:p>
            <a:pPr marL="1898650" lvl="2">
              <a:buClr>
                <a:schemeClr val="dk1"/>
              </a:buClr>
              <a:buSzPts val="2500"/>
            </a:pPr>
            <a:r>
              <a:rPr lang="pt-BR" sz="4800" dirty="0">
                <a:solidFill>
                  <a:schemeClr val="dk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t-BR" sz="4800" dirty="0" err="1">
                <a:solidFill>
                  <a:schemeClr val="dk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Content-Length</a:t>
            </a:r>
            <a:r>
              <a:rPr lang="pt-BR" sz="4800" dirty="0">
                <a:solidFill>
                  <a:schemeClr val="dk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1234</a:t>
            </a:r>
          </a:p>
          <a:p>
            <a:pPr marL="1898650" lvl="2">
              <a:buClr>
                <a:schemeClr val="dk1"/>
              </a:buClr>
              <a:buSzPts val="2500"/>
            </a:pPr>
            <a:endParaRPr lang="pt-BR" sz="4800" dirty="0">
              <a:solidFill>
                <a:schemeClr val="dk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898650" lvl="2">
              <a:buClr>
                <a:schemeClr val="dk1"/>
              </a:buClr>
              <a:buSzPts val="2500"/>
            </a:pPr>
            <a:r>
              <a:rPr lang="pt-BR" sz="4800" dirty="0">
                <a:solidFill>
                  <a:schemeClr val="dk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(3) &lt;</a:t>
            </a:r>
            <a:r>
              <a:rPr lang="pt-BR" sz="4800" dirty="0" err="1">
                <a:solidFill>
                  <a:schemeClr val="dk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html</a:t>
            </a:r>
            <a:r>
              <a:rPr lang="pt-BR" sz="4800" dirty="0">
                <a:solidFill>
                  <a:schemeClr val="dk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  &lt;!-- Conteúdo HTML aqui --&gt; &lt;/</a:t>
            </a:r>
            <a:r>
              <a:rPr lang="pt-BR" sz="4800" dirty="0" err="1">
                <a:solidFill>
                  <a:schemeClr val="dk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html</a:t>
            </a:r>
            <a:r>
              <a:rPr lang="pt-BR" sz="4800" dirty="0">
                <a:solidFill>
                  <a:schemeClr val="dk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t-BR" sz="4800" dirty="0">
              <a:solidFill>
                <a:schemeClr val="dk1"/>
              </a:solidFill>
              <a:latin typeface="Futura Bk BT" panose="020B0502020204020303"/>
            </a:endParaRP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20BC8143-02D7-F18D-1CC1-85D0CCD879B7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5" name="Espaço Reservado para Número de Slide 1">
            <a:extLst>
              <a:ext uri="{FF2B5EF4-FFF2-40B4-BE49-F238E27FC236}">
                <a16:creationId xmlns:a16="http://schemas.microsoft.com/office/drawing/2014/main" id="{393CBF47-695B-8ED9-478F-DB124391F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21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Espaço Reservado para Rodapé 2">
            <a:extLst>
              <a:ext uri="{FF2B5EF4-FFF2-40B4-BE49-F238E27FC236}">
                <a16:creationId xmlns:a16="http://schemas.microsoft.com/office/drawing/2014/main" id="{3D45C2CC-302C-373A-19F9-C5765FA69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</a:t>
            </a:r>
            <a:r>
              <a:rPr lang="pt-BR" sz="2800" dirty="0" err="1">
                <a:solidFill>
                  <a:schemeClr val="bg1"/>
                </a:solidFill>
                <a:latin typeface="Futura Bk BT" panose="020B0502020204020303" pitchFamily="34" charset="0"/>
              </a:rPr>
              <a:t>End</a:t>
            </a:r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 I | Aula 01 – Introdução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032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61F292-8501-BD03-5D2F-9224CA406A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FE93B1C-27F0-A76B-9E4D-9754E0B0310F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1BDF1F18-A46B-9110-FAF1-2F7FE2D792F2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2E6662D2-3BB9-B791-5875-471A83C39FC3}"/>
              </a:ext>
            </a:extLst>
          </p:cNvPr>
          <p:cNvSpPr txBox="1"/>
          <p:nvPr/>
        </p:nvSpPr>
        <p:spPr>
          <a:xfrm>
            <a:off x="1006413" y="809192"/>
            <a:ext cx="170810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Métodos HTTP</a:t>
            </a:r>
            <a:endParaRPr lang="en-US" sz="80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FCE67290-7A3B-387B-1204-93625EC08F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6">
            <a:extLst>
              <a:ext uri="{FF2B5EF4-FFF2-40B4-BE49-F238E27FC236}">
                <a16:creationId xmlns:a16="http://schemas.microsoft.com/office/drawing/2014/main" id="{6DFD0467-AF0A-8BD1-20FE-11EC0417DEC3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5" name="Espaço Reservado para Número de Slide 1">
            <a:extLst>
              <a:ext uri="{FF2B5EF4-FFF2-40B4-BE49-F238E27FC236}">
                <a16:creationId xmlns:a16="http://schemas.microsoft.com/office/drawing/2014/main" id="{999C4933-8B01-F60C-58D3-91438CE64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22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Espaço Reservado para Rodapé 2">
            <a:extLst>
              <a:ext uri="{FF2B5EF4-FFF2-40B4-BE49-F238E27FC236}">
                <a16:creationId xmlns:a16="http://schemas.microsoft.com/office/drawing/2014/main" id="{360ECA8C-47FD-8B4A-6EA2-7B7CD0881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</a:t>
            </a:r>
            <a:r>
              <a:rPr lang="pt-BR" sz="2800" dirty="0" err="1">
                <a:solidFill>
                  <a:schemeClr val="bg1"/>
                </a:solidFill>
                <a:latin typeface="Futura Bk BT" panose="020B0502020204020303" pitchFamily="34" charset="0"/>
              </a:rPr>
              <a:t>End</a:t>
            </a:r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 I | Aula 01 – Introdução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C2FE552F-3F0E-7A26-122D-C896E9F805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4400441"/>
              </p:ext>
            </p:extLst>
          </p:nvPr>
        </p:nvGraphicFramePr>
        <p:xfrm>
          <a:off x="1917700" y="4970620"/>
          <a:ext cx="20548599" cy="61264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667000">
                  <a:extLst>
                    <a:ext uri="{9D8B030D-6E8A-4147-A177-3AD203B41FA5}">
                      <a16:colId xmlns:a16="http://schemas.microsoft.com/office/drawing/2014/main" val="3496231366"/>
                    </a:ext>
                  </a:extLst>
                </a:gridCol>
                <a:gridCol w="11032066">
                  <a:extLst>
                    <a:ext uri="{9D8B030D-6E8A-4147-A177-3AD203B41FA5}">
                      <a16:colId xmlns:a16="http://schemas.microsoft.com/office/drawing/2014/main" val="2354022359"/>
                    </a:ext>
                  </a:extLst>
                </a:gridCol>
                <a:gridCol w="6849533">
                  <a:extLst>
                    <a:ext uri="{9D8B030D-6E8A-4147-A177-3AD203B41FA5}">
                      <a16:colId xmlns:a16="http://schemas.microsoft.com/office/drawing/2014/main" val="62377276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pt-BR" sz="4000" dirty="0">
                          <a:latin typeface="Futura Bk BT" panose="020B0502020204020303"/>
                        </a:rPr>
                        <a:t>Método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4000" dirty="0">
                          <a:latin typeface="Futura Bk BT" panose="020B0502020204020303"/>
                        </a:rPr>
                        <a:t>Descrição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4000" dirty="0">
                          <a:latin typeface="Futura Bk BT" panose="020B0502020204020303"/>
                        </a:rPr>
                        <a:t>Exemplo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266450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4000">
                          <a:latin typeface="Futura Bk BT" panose="020B0502020204020303"/>
                        </a:rPr>
                        <a:t>GET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4000" dirty="0">
                          <a:latin typeface="Futura Bk BT" panose="020B0502020204020303"/>
                        </a:rPr>
                        <a:t>Obtém um recurso (somente leitura).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4000">
                          <a:latin typeface="Futura Bk BT" panose="020B0502020204020303"/>
                        </a:rPr>
                        <a:t>Buscar página HTML.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59189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4000">
                          <a:latin typeface="Futura Bk BT" panose="020B0502020204020303"/>
                        </a:rPr>
                        <a:t>POST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4000" dirty="0">
                          <a:latin typeface="Futura Bk BT" panose="020B0502020204020303"/>
                        </a:rPr>
                        <a:t>Envia dados para criação ou processamento.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4000" dirty="0">
                          <a:latin typeface="Futura Bk BT" panose="020B0502020204020303"/>
                        </a:rPr>
                        <a:t>Enviar formulário.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751418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4000">
                          <a:latin typeface="Futura Bk BT" panose="020B0502020204020303"/>
                        </a:rPr>
                        <a:t>PUT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4000">
                          <a:latin typeface="Futura Bk BT" panose="020B0502020204020303"/>
                        </a:rPr>
                        <a:t>Atualiza completamente um recurso existente.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4000" dirty="0">
                          <a:latin typeface="Futura Bk BT" panose="020B0502020204020303"/>
                        </a:rPr>
                        <a:t>Atualizar dados do usuário.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0823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4000">
                          <a:latin typeface="Futura Bk BT" panose="020B0502020204020303"/>
                        </a:rPr>
                        <a:t>PATCH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4000">
                          <a:latin typeface="Futura Bk BT" panose="020B0502020204020303"/>
                        </a:rPr>
                        <a:t>Atualiza parcialmente um recurso existente.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4000">
                          <a:latin typeface="Futura Bk BT" panose="020B0502020204020303"/>
                        </a:rPr>
                        <a:t>Alterar nome do usuário.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72468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4000">
                          <a:latin typeface="Futura Bk BT" panose="020B0502020204020303"/>
                        </a:rPr>
                        <a:t>DELETE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4000">
                          <a:latin typeface="Futura Bk BT" panose="020B0502020204020303"/>
                        </a:rPr>
                        <a:t>Remove um recurso específico.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4000" dirty="0">
                          <a:latin typeface="Futura Bk BT" panose="020B0502020204020303"/>
                        </a:rPr>
                        <a:t>Deletar um comentário.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9988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4000">
                          <a:latin typeface="Futura Bk BT" panose="020B0502020204020303"/>
                        </a:rPr>
                        <a:t>HEAD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4000">
                          <a:latin typeface="Futura Bk BT" panose="020B0502020204020303"/>
                        </a:rPr>
                        <a:t>Igual ao GET, mas sem corpo na resposta.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4000" dirty="0">
                          <a:latin typeface="Futura Bk BT" panose="020B0502020204020303"/>
                        </a:rPr>
                        <a:t>Verificar status de recurso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34811187"/>
                  </a:ext>
                </a:extLst>
              </a:tr>
            </a:tbl>
          </a:graphicData>
        </a:graphic>
      </p:graphicFrame>
      <p:sp>
        <p:nvSpPr>
          <p:cNvPr id="6" name="TextBox 8">
            <a:extLst>
              <a:ext uri="{FF2B5EF4-FFF2-40B4-BE49-F238E27FC236}">
                <a16:creationId xmlns:a16="http://schemas.microsoft.com/office/drawing/2014/main" id="{8291D942-12C2-3A50-1343-B0FEA725FDF2}"/>
              </a:ext>
            </a:extLst>
          </p:cNvPr>
          <p:cNvSpPr txBox="1"/>
          <p:nvPr/>
        </p:nvSpPr>
        <p:spPr>
          <a:xfrm>
            <a:off x="634279" y="2653813"/>
            <a:ext cx="2260672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84250" lvl="1">
              <a:buClr>
                <a:schemeClr val="dk1"/>
              </a:buClr>
              <a:buSzPts val="2500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Métodos (verbos) HTTP indicam o que o servidor deve fazer ao receber a requisição</a:t>
            </a:r>
          </a:p>
        </p:txBody>
      </p:sp>
    </p:spTree>
    <p:extLst>
      <p:ext uri="{BB962C8B-B14F-4D97-AF65-F5344CB8AC3E}">
        <p14:creationId xmlns:p14="http://schemas.microsoft.com/office/powerpoint/2010/main" val="825664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47CD6E-9DE6-B86F-E666-3DCD2EDB4F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858D2AE-1D6E-C5B7-02F6-35CFEB3BF34E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D28421E2-BAC6-F2DB-4FF3-ED006BDDA0E8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1D013DC8-F788-E33F-32B8-6A6B8897E900}"/>
              </a:ext>
            </a:extLst>
          </p:cNvPr>
          <p:cNvSpPr txBox="1"/>
          <p:nvPr/>
        </p:nvSpPr>
        <p:spPr>
          <a:xfrm>
            <a:off x="1006413" y="809192"/>
            <a:ext cx="170810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Códigos de Status HTTP</a:t>
            </a:r>
            <a:endParaRPr lang="en-US" sz="80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C9EFDC8D-F853-6739-9C94-1E9E8C86C7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6">
            <a:extLst>
              <a:ext uri="{FF2B5EF4-FFF2-40B4-BE49-F238E27FC236}">
                <a16:creationId xmlns:a16="http://schemas.microsoft.com/office/drawing/2014/main" id="{2B4A0650-F826-B013-0FEC-CF597A79E201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5" name="Espaço Reservado para Número de Slide 1">
            <a:extLst>
              <a:ext uri="{FF2B5EF4-FFF2-40B4-BE49-F238E27FC236}">
                <a16:creationId xmlns:a16="http://schemas.microsoft.com/office/drawing/2014/main" id="{C960CD24-79CF-5267-BB3D-191BA0BB9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23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Espaço Reservado para Rodapé 2">
            <a:extLst>
              <a:ext uri="{FF2B5EF4-FFF2-40B4-BE49-F238E27FC236}">
                <a16:creationId xmlns:a16="http://schemas.microsoft.com/office/drawing/2014/main" id="{2F87B6B0-531B-DF7C-634F-584FBE818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</a:t>
            </a:r>
            <a:r>
              <a:rPr lang="pt-BR" sz="2800" dirty="0" err="1">
                <a:solidFill>
                  <a:schemeClr val="bg1"/>
                </a:solidFill>
                <a:latin typeface="Futura Bk BT" panose="020B0502020204020303" pitchFamily="34" charset="0"/>
              </a:rPr>
              <a:t>End</a:t>
            </a:r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 I | Aula 01 – Introdução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46D7F98F-07DB-7BEF-6F74-629C4DADFF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554330"/>
              </p:ext>
            </p:extLst>
          </p:nvPr>
        </p:nvGraphicFramePr>
        <p:xfrm>
          <a:off x="1663339" y="4005992"/>
          <a:ext cx="21882461" cy="67360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026261">
                  <a:extLst>
                    <a:ext uri="{9D8B030D-6E8A-4147-A177-3AD203B41FA5}">
                      <a16:colId xmlns:a16="http://schemas.microsoft.com/office/drawing/2014/main" val="3496231366"/>
                    </a:ext>
                  </a:extLst>
                </a:gridCol>
                <a:gridCol w="10562046">
                  <a:extLst>
                    <a:ext uri="{9D8B030D-6E8A-4147-A177-3AD203B41FA5}">
                      <a16:colId xmlns:a16="http://schemas.microsoft.com/office/drawing/2014/main" val="2354022359"/>
                    </a:ext>
                  </a:extLst>
                </a:gridCol>
                <a:gridCol w="7294154">
                  <a:extLst>
                    <a:ext uri="{9D8B030D-6E8A-4147-A177-3AD203B41FA5}">
                      <a16:colId xmlns:a16="http://schemas.microsoft.com/office/drawing/2014/main" val="62377276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pt-BR" sz="4000">
                          <a:latin typeface="Futura Bk BT" panose="020B0502020204020303"/>
                        </a:rPr>
                        <a:t>Categoria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4000" dirty="0">
                          <a:latin typeface="Futura Bk BT" panose="020B0502020204020303"/>
                        </a:rPr>
                        <a:t>Significado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4000" dirty="0">
                          <a:latin typeface="Futura Bk BT" panose="020B0502020204020303"/>
                        </a:rPr>
                        <a:t>Exemplos Comuns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266450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4000" dirty="0">
                          <a:latin typeface="Futura Bk BT" panose="020B0502020204020303"/>
                        </a:rPr>
                        <a:t>1xx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4000">
                          <a:latin typeface="Futura Bk BT" panose="020B0502020204020303"/>
                        </a:rPr>
                        <a:t>Informativo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4000" dirty="0">
                          <a:latin typeface="Futura Bk BT" panose="020B0502020204020303"/>
                        </a:rPr>
                        <a:t>100 Continue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59189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4000">
                          <a:latin typeface="Futura Bk BT" panose="020B0502020204020303"/>
                        </a:rPr>
                        <a:t>2xx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4000">
                          <a:latin typeface="Futura Bk BT" panose="020B0502020204020303"/>
                        </a:rPr>
                        <a:t>Sucesso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4000" dirty="0">
                          <a:latin typeface="Futura Bk BT" panose="020B0502020204020303"/>
                        </a:rPr>
                        <a:t>200 OK, 201 </a:t>
                      </a:r>
                      <a:r>
                        <a:rPr lang="pt-BR" sz="4000" dirty="0" err="1">
                          <a:latin typeface="Futura Bk BT" panose="020B0502020204020303"/>
                        </a:rPr>
                        <a:t>Created</a:t>
                      </a:r>
                      <a:endParaRPr lang="pt-BR" sz="4000" dirty="0">
                        <a:latin typeface="Futura Bk BT" panose="020B0502020204020303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751418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4000">
                          <a:latin typeface="Futura Bk BT" panose="020B0502020204020303"/>
                        </a:rPr>
                        <a:t>3xx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4000">
                          <a:latin typeface="Futura Bk BT" panose="020B0502020204020303"/>
                        </a:rPr>
                        <a:t>Redirecionamento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4000">
                          <a:latin typeface="Futura Bk BT" panose="020B0502020204020303"/>
                        </a:rPr>
                        <a:t>301 Moved Permanently, 302 Found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0823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4000">
                          <a:latin typeface="Futura Bk BT" panose="020B0502020204020303"/>
                        </a:rPr>
                        <a:t>4xx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4000">
                          <a:latin typeface="Futura Bk BT" panose="020B0502020204020303"/>
                        </a:rPr>
                        <a:t>Erro no cliente (solicitação inválida)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4000">
                          <a:latin typeface="Futura Bk BT" panose="020B0502020204020303"/>
                        </a:rPr>
                        <a:t>400 Bad Request, 404 Not Found, 403 Forbidden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72468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4000">
                          <a:latin typeface="Futura Bk BT" panose="020B0502020204020303"/>
                        </a:rPr>
                        <a:t>5xx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4000">
                          <a:latin typeface="Futura Bk BT" panose="020B0502020204020303"/>
                        </a:rPr>
                        <a:t>Erro no servidor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v-SE" sz="4000">
                          <a:latin typeface="Futura Bk BT" panose="020B0502020204020303"/>
                        </a:rPr>
                        <a:t>500 Internal Server Error, 502 Bad Gatewa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9988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4000">
                          <a:latin typeface="Futura Bk BT" panose="020B0502020204020303"/>
                        </a:rPr>
                        <a:t>Categoria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4000" dirty="0">
                          <a:latin typeface="Futura Bk BT" panose="020B0502020204020303"/>
                        </a:rPr>
                        <a:t>Significado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4000" dirty="0">
                          <a:latin typeface="Futura Bk BT" panose="020B0502020204020303"/>
                        </a:rPr>
                        <a:t>Exemplos Comuns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34811187"/>
                  </a:ext>
                </a:extLst>
              </a:tr>
            </a:tbl>
          </a:graphicData>
        </a:graphic>
      </p:graphicFrame>
      <p:sp>
        <p:nvSpPr>
          <p:cNvPr id="6" name="TextBox 8">
            <a:extLst>
              <a:ext uri="{FF2B5EF4-FFF2-40B4-BE49-F238E27FC236}">
                <a16:creationId xmlns:a16="http://schemas.microsoft.com/office/drawing/2014/main" id="{575D7DB4-3B45-EE5C-E365-A1E143C3D51A}"/>
              </a:ext>
            </a:extLst>
          </p:cNvPr>
          <p:cNvSpPr txBox="1"/>
          <p:nvPr/>
        </p:nvSpPr>
        <p:spPr>
          <a:xfrm>
            <a:off x="634279" y="2653813"/>
            <a:ext cx="226067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84250" lvl="1">
              <a:buClr>
                <a:schemeClr val="dk1"/>
              </a:buClr>
              <a:buSzPts val="2500"/>
            </a:pPr>
            <a:r>
              <a:rPr lang="pt-BR" sz="4800" dirty="0">
                <a:solidFill>
                  <a:schemeClr val="dk1"/>
                </a:solidFill>
                <a:latin typeface="Futura Bk BT" panose="020B0502020204020303"/>
              </a:rPr>
              <a:t>Os códigos são classificados em categorias:</a:t>
            </a:r>
          </a:p>
        </p:txBody>
      </p:sp>
    </p:spTree>
    <p:extLst>
      <p:ext uri="{BB962C8B-B14F-4D97-AF65-F5344CB8AC3E}">
        <p14:creationId xmlns:p14="http://schemas.microsoft.com/office/powerpoint/2010/main" val="1720918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/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9560AA70-139C-4738-896D-421A126AD600}"/>
              </a:ext>
            </a:extLst>
          </p:cNvPr>
          <p:cNvSpPr txBox="1"/>
          <p:nvPr/>
        </p:nvSpPr>
        <p:spPr>
          <a:xfrm>
            <a:off x="1006413" y="865728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Criando uma Página Estática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E29FDD59-64FE-484F-8B59-797967A45D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2" name="Picture 2" descr="HTML5 – Wikipédia, a enciclopédia livre">
            <a:extLst>
              <a:ext uri="{FF2B5EF4-FFF2-40B4-BE49-F238E27FC236}">
                <a16:creationId xmlns:a16="http://schemas.microsoft.com/office/drawing/2014/main" id="{BC8A60C1-E9B2-70CB-C5FF-D0EEC7F95F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1" y="3333958"/>
            <a:ext cx="4617720" cy="4617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6" name="Picture 6" descr="Css - ícones de marcas e logotipos grátis">
            <a:extLst>
              <a:ext uri="{FF2B5EF4-FFF2-40B4-BE49-F238E27FC236}">
                <a16:creationId xmlns:a16="http://schemas.microsoft.com/office/drawing/2014/main" id="{8B6807CA-EB15-4A19-F3E1-22A823C98A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1" y="8869825"/>
            <a:ext cx="1632437" cy="1632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8" name="Picture 8" descr="Javascript Icon - Download in Flat Style">
            <a:extLst>
              <a:ext uri="{FF2B5EF4-FFF2-40B4-BE49-F238E27FC236}">
                <a16:creationId xmlns:a16="http://schemas.microsoft.com/office/drawing/2014/main" id="{50834457-315A-F955-9E26-5A25391A9F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9974" y="8894805"/>
            <a:ext cx="1632437" cy="1632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6641CABE-56BB-A9B6-1F94-93D07C9CC8D5}"/>
              </a:ext>
            </a:extLst>
          </p:cNvPr>
          <p:cNvSpPr txBox="1"/>
          <p:nvPr/>
        </p:nvSpPr>
        <p:spPr>
          <a:xfrm>
            <a:off x="7522547" y="2871615"/>
            <a:ext cx="15371955" cy="8710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 algn="l">
              <a:buFont typeface="Wingdings" panose="05000000000000000000" pitchFamily="2" charset="2"/>
              <a:buChar char="q"/>
            </a:pPr>
            <a:r>
              <a:rPr lang="pt-BR" sz="4000" b="1" i="0" dirty="0">
                <a:effectLst/>
                <a:latin typeface="Futura Bk BT" panose="020B0502020204020303"/>
              </a:rPr>
              <a:t>HTML</a:t>
            </a:r>
            <a:r>
              <a:rPr lang="pt-BR" sz="4000" b="0" i="0" dirty="0">
                <a:effectLst/>
                <a:latin typeface="Futura Bk BT" panose="020B0502020204020303"/>
              </a:rPr>
              <a:t>: linguagem de marcação utilizada para estruturar os elementos da página, como parágrafos, links, títulos, tabelas, imagens e até vídeos.</a:t>
            </a:r>
          </a:p>
          <a:p>
            <a:pPr marL="571500" indent="-571500" algn="l">
              <a:buFont typeface="Wingdings" panose="05000000000000000000" pitchFamily="2" charset="2"/>
              <a:buChar char="q"/>
            </a:pPr>
            <a:endParaRPr lang="pt-BR" sz="4000" b="0" i="0" dirty="0">
              <a:effectLst/>
              <a:latin typeface="Futura Bk BT" panose="020B0502020204020303"/>
            </a:endParaRPr>
          </a:p>
          <a:p>
            <a:pPr marL="571500" indent="-571500" algn="l">
              <a:buFont typeface="Wingdings" panose="05000000000000000000" pitchFamily="2" charset="2"/>
              <a:buChar char="q"/>
            </a:pPr>
            <a:endParaRPr lang="pt-BR" sz="4000" b="0" i="0" dirty="0">
              <a:effectLst/>
              <a:latin typeface="Futura Bk BT" panose="020B0502020204020303"/>
            </a:endParaRPr>
          </a:p>
          <a:p>
            <a:pPr marL="571500" indent="-571500" algn="l">
              <a:buFont typeface="Wingdings" panose="05000000000000000000" pitchFamily="2" charset="2"/>
              <a:buChar char="q"/>
            </a:pPr>
            <a:r>
              <a:rPr lang="pt-BR" sz="4000" b="1" i="0" dirty="0">
                <a:effectLst/>
                <a:latin typeface="Futura Bk BT" panose="020B0502020204020303"/>
              </a:rPr>
              <a:t>CSS:</a:t>
            </a:r>
            <a:r>
              <a:rPr lang="pt-BR" sz="4000" b="0" i="0" dirty="0">
                <a:effectLst/>
                <a:latin typeface="Futura Bk BT" panose="020B0502020204020303"/>
              </a:rPr>
              <a:t> linguagem de estilos utilizada para definir cores, fontes, tamanhos, posicionamento e qualquer outro valor estético para os elementos da página.</a:t>
            </a:r>
          </a:p>
          <a:p>
            <a:pPr marL="571500" indent="-571500" algn="l">
              <a:buFont typeface="Wingdings" panose="05000000000000000000" pitchFamily="2" charset="2"/>
              <a:buChar char="q"/>
            </a:pPr>
            <a:endParaRPr lang="pt-BR" sz="4000" dirty="0">
              <a:latin typeface="Futura Bk BT" panose="020B0502020204020303"/>
            </a:endParaRPr>
          </a:p>
          <a:p>
            <a:pPr marL="571500" indent="-571500" algn="l">
              <a:buFont typeface="Wingdings" panose="05000000000000000000" pitchFamily="2" charset="2"/>
              <a:buChar char="q"/>
            </a:pPr>
            <a:endParaRPr lang="pt-BR" sz="4000" b="0" i="0" dirty="0">
              <a:effectLst/>
              <a:latin typeface="Futura Bk BT" panose="020B0502020204020303"/>
            </a:endParaRPr>
          </a:p>
          <a:p>
            <a:pPr marL="571500" indent="-571500" algn="l">
              <a:buFont typeface="Wingdings" panose="05000000000000000000" pitchFamily="2" charset="2"/>
              <a:buChar char="q"/>
            </a:pPr>
            <a:r>
              <a:rPr lang="pt-BR" sz="4000" b="1" i="0" dirty="0">
                <a:effectLst/>
                <a:latin typeface="Futura Bk BT" panose="020B0502020204020303"/>
              </a:rPr>
              <a:t>Javascript:</a:t>
            </a:r>
            <a:r>
              <a:rPr lang="pt-BR" sz="4000" b="0" i="0" dirty="0">
                <a:effectLst/>
                <a:latin typeface="Futura Bk BT" panose="020B0502020204020303"/>
              </a:rPr>
              <a:t> linguagem de programação utilizada para deixar a página com mais movimento, podendo atualizar elementos dinamicamente e lidar melhor com dados enviados e recebidos na página.</a:t>
            </a:r>
          </a:p>
        </p:txBody>
      </p:sp>
      <p:sp>
        <p:nvSpPr>
          <p:cNvPr id="2" name="Rectangle 6">
            <a:extLst>
              <a:ext uri="{FF2B5EF4-FFF2-40B4-BE49-F238E27FC236}">
                <a16:creationId xmlns:a16="http://schemas.microsoft.com/office/drawing/2014/main" id="{DB60035A-6B22-ED24-2747-48D3F46CFC27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4" name="Espaço Reservado para Número de Slide 1">
            <a:extLst>
              <a:ext uri="{FF2B5EF4-FFF2-40B4-BE49-F238E27FC236}">
                <a16:creationId xmlns:a16="http://schemas.microsoft.com/office/drawing/2014/main" id="{BD05957A-DC32-6700-A9F5-AAA1A6820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24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36B63EE5-BEED-4055-4C60-A012A20C8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</a:t>
            </a:r>
            <a:r>
              <a:rPr lang="pt-BR" sz="2800" dirty="0" err="1">
                <a:solidFill>
                  <a:schemeClr val="bg1"/>
                </a:solidFill>
                <a:latin typeface="Futura Bk BT" panose="020B0502020204020303" pitchFamily="34" charset="0"/>
              </a:rPr>
              <a:t>End</a:t>
            </a:r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 I | Aula 01 – Introdução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839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8ABE93-B93F-FA33-2F6C-9D8F7BE7AE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F8FED22-8D27-38BF-5697-D333B84FDAFA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0B26FFFA-407B-CFB5-BB8F-BD7880F0EE10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297AC9B9-E3BB-E8AC-BF01-EDEE4C1EF2B6}"/>
              </a:ext>
            </a:extLst>
          </p:cNvPr>
          <p:cNvSpPr txBox="1"/>
          <p:nvPr/>
        </p:nvSpPr>
        <p:spPr>
          <a:xfrm>
            <a:off x="1006413" y="865728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6600" b="1" i="0" dirty="0">
                <a:effectLst/>
                <a:latin typeface="Futura Bk BT" panose="020B0502020204020303"/>
              </a:rPr>
              <a:t>Introdução a linguagem HTML 5</a:t>
            </a:r>
            <a:endParaRPr lang="pt-BR" sz="6600" b="0" i="0" dirty="0">
              <a:effectLst/>
              <a:latin typeface="Futura Bk BT" panose="020B0502020204020303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B673E168-6FB1-195E-07AD-94419E08D0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2" name="Picture 2" descr="HTML5 – Wikipédia, a enciclopédia livre">
            <a:extLst>
              <a:ext uri="{FF2B5EF4-FFF2-40B4-BE49-F238E27FC236}">
                <a16:creationId xmlns:a16="http://schemas.microsoft.com/office/drawing/2014/main" id="{BF30095C-EC00-0E64-FA93-2395CA9525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413" y="2947735"/>
            <a:ext cx="2863641" cy="2863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946F438B-A817-5DB6-6BDE-5FCCA94C3C78}"/>
              </a:ext>
            </a:extLst>
          </p:cNvPr>
          <p:cNvSpPr txBox="1"/>
          <p:nvPr/>
        </p:nvSpPr>
        <p:spPr>
          <a:xfrm>
            <a:off x="3930458" y="3037522"/>
            <a:ext cx="19437542" cy="88331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pt-BR" sz="4800" b="0" i="0" dirty="0">
                <a:effectLst/>
                <a:latin typeface="Futura Bk BT" panose="020B0502020204020303"/>
              </a:rPr>
              <a:t>HTML - </a:t>
            </a:r>
            <a:r>
              <a:rPr lang="pt-BR" sz="4800" b="0" i="0" dirty="0" err="1">
                <a:effectLst/>
                <a:latin typeface="Futura Bk BT" panose="020B0502020204020303"/>
              </a:rPr>
              <a:t>HyperText</a:t>
            </a:r>
            <a:r>
              <a:rPr lang="pt-BR" sz="4800" b="0" i="0" dirty="0">
                <a:effectLst/>
                <a:latin typeface="Futura Bk BT" panose="020B0502020204020303"/>
              </a:rPr>
              <a:t> Markup </a:t>
            </a:r>
            <a:r>
              <a:rPr lang="pt-BR" sz="4800" b="0" i="0" dirty="0" err="1">
                <a:effectLst/>
                <a:latin typeface="Futura Bk BT" panose="020B0502020204020303"/>
              </a:rPr>
              <a:t>Language</a:t>
            </a:r>
            <a:endParaRPr lang="pt-BR" sz="4800" b="0" i="0" dirty="0">
              <a:effectLst/>
              <a:latin typeface="Futura Bk BT" panose="020B0502020204020303"/>
            </a:endParaRPr>
          </a:p>
          <a:p>
            <a:pPr marL="571500" indent="-571500" algn="l">
              <a:buFont typeface="Wingdings" panose="05000000000000000000" pitchFamily="2" charset="2"/>
              <a:buChar char="§"/>
            </a:pPr>
            <a:endParaRPr lang="pt-BR" sz="4800" b="0" i="0" dirty="0">
              <a:effectLst/>
              <a:latin typeface="Futura Bk BT" panose="020B0502020204020303"/>
            </a:endParaRPr>
          </a:p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pt-BR" sz="4800" b="0" i="0" dirty="0">
                <a:effectLst/>
                <a:latin typeface="Futura Bk BT" panose="020B0502020204020303"/>
              </a:rPr>
              <a:t>HTML significa linguagem de marcação de hipertexto.</a:t>
            </a:r>
          </a:p>
          <a:p>
            <a:pPr marL="571500" indent="-571500" algn="l">
              <a:buFont typeface="Wingdings" panose="05000000000000000000" pitchFamily="2" charset="2"/>
              <a:buChar char="§"/>
            </a:pPr>
            <a:endParaRPr lang="pt-BR" sz="4800" b="0" i="0" dirty="0">
              <a:effectLst/>
              <a:latin typeface="Futura Bk BT" panose="020B0502020204020303"/>
            </a:endParaRPr>
          </a:p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pt-BR" sz="4800" b="0" i="0" dirty="0">
                <a:effectLst/>
                <a:latin typeface="Futura Bk BT" panose="020B0502020204020303"/>
              </a:rPr>
              <a:t>Hipertexto é um texto com características extras, como formatação, imagens, multimídia e links para outros documentos.</a:t>
            </a:r>
          </a:p>
          <a:p>
            <a:pPr marL="571500" indent="-571500" algn="l">
              <a:buFont typeface="Wingdings" panose="05000000000000000000" pitchFamily="2" charset="2"/>
              <a:buChar char="§"/>
            </a:pPr>
            <a:endParaRPr lang="pt-BR" sz="4800" b="0" i="0" dirty="0">
              <a:effectLst/>
              <a:latin typeface="Futura Bk BT" panose="020B0502020204020303"/>
            </a:endParaRPr>
          </a:p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pt-BR" sz="4800" b="0" i="0" dirty="0">
                <a:effectLst/>
                <a:latin typeface="Futura Bk BT" panose="020B0502020204020303"/>
              </a:rPr>
              <a:t>Markup é o processo de formatar o texto e adicionar símbolos extras. Cada símbolo usado pela marcação no HTML é um comando que diz ao browser como exibir o texto</a:t>
            </a:r>
          </a:p>
          <a:p>
            <a:pPr marL="571500" indent="-571500" algn="l">
              <a:buFont typeface="Wingdings" panose="05000000000000000000" pitchFamily="2" charset="2"/>
              <a:buChar char="q"/>
            </a:pPr>
            <a:endParaRPr lang="pt-BR" sz="4000" b="0" i="0" dirty="0">
              <a:effectLst/>
              <a:latin typeface="Futura Bk BT" panose="020B0502020204020303"/>
            </a:endParaRPr>
          </a:p>
        </p:txBody>
      </p:sp>
      <p:sp>
        <p:nvSpPr>
          <p:cNvPr id="2" name="Rectangle 6">
            <a:extLst>
              <a:ext uri="{FF2B5EF4-FFF2-40B4-BE49-F238E27FC236}">
                <a16:creationId xmlns:a16="http://schemas.microsoft.com/office/drawing/2014/main" id="{D5367C39-B457-68A9-C7EC-711DBD628029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4" name="Espaço Reservado para Número de Slide 1">
            <a:extLst>
              <a:ext uri="{FF2B5EF4-FFF2-40B4-BE49-F238E27FC236}">
                <a16:creationId xmlns:a16="http://schemas.microsoft.com/office/drawing/2014/main" id="{D468FF22-3F75-BE9D-B365-A2AB4A551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25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F4CD5754-128B-C180-2014-CBEEBAD8F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</a:t>
            </a:r>
            <a:r>
              <a:rPr lang="pt-BR" sz="2800" dirty="0" err="1">
                <a:solidFill>
                  <a:schemeClr val="bg1"/>
                </a:solidFill>
                <a:latin typeface="Futura Bk BT" panose="020B0502020204020303" pitchFamily="34" charset="0"/>
              </a:rPr>
              <a:t>End</a:t>
            </a:r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 I | Aula 01 – Introdução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3362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C6D23C-6F2C-0771-7C19-167928B792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2F3D73B-5E45-8DDD-36E4-48E5E08991A6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90488B65-32BC-64A2-EBD5-1645AB9063DC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50FE9D96-7A59-2EA0-2FB7-AE420915A087}"/>
              </a:ext>
            </a:extLst>
          </p:cNvPr>
          <p:cNvSpPr txBox="1"/>
          <p:nvPr/>
        </p:nvSpPr>
        <p:spPr>
          <a:xfrm>
            <a:off x="1006413" y="865728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6600" b="1" i="0" dirty="0">
                <a:effectLst/>
                <a:latin typeface="Futura Bk BT" panose="020B0502020204020303"/>
              </a:rPr>
              <a:t>Introdução a linguagem HTML 5</a:t>
            </a:r>
            <a:endParaRPr lang="pt-BR" sz="6600" b="0" i="0" dirty="0">
              <a:effectLst/>
              <a:latin typeface="Futura Bk BT" panose="020B0502020204020303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84196DC9-9347-0808-01BC-9026D8A65B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70CBA34D-1A67-4B7F-8B1C-D3C9EA1BD98D}"/>
              </a:ext>
            </a:extLst>
          </p:cNvPr>
          <p:cNvSpPr txBox="1"/>
          <p:nvPr/>
        </p:nvSpPr>
        <p:spPr>
          <a:xfrm>
            <a:off x="1006413" y="3037522"/>
            <a:ext cx="22361587" cy="96949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pt-BR" sz="4800" b="0" i="0" dirty="0">
                <a:effectLst/>
                <a:latin typeface="Futura Bk BT" panose="020B0502020204020303"/>
              </a:rPr>
              <a:t>O HTML5 combina novos elementos, dando mais recursos para a formatação das páginas, principalmente relacionados a vídeos e interatividade.</a:t>
            </a:r>
          </a:p>
          <a:p>
            <a:pPr marL="571500" indent="-571500" algn="l">
              <a:buFont typeface="Wingdings" panose="05000000000000000000" pitchFamily="2" charset="2"/>
              <a:buChar char="§"/>
            </a:pPr>
            <a:endParaRPr lang="pt-BR" sz="4800" b="0" i="0" dirty="0">
              <a:effectLst/>
              <a:latin typeface="Futura Bk BT" panose="020B0502020204020303"/>
            </a:endParaRPr>
          </a:p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pt-BR" sz="4800" b="0" i="0" dirty="0">
                <a:effectLst/>
                <a:latin typeface="Futura Bk BT" panose="020B0502020204020303"/>
              </a:rPr>
              <a:t>Além de recursos, as marcações adicionam maior valor semântico.</a:t>
            </a:r>
          </a:p>
          <a:p>
            <a:pPr marL="571500" indent="-571500" algn="l">
              <a:buFont typeface="Wingdings" panose="05000000000000000000" pitchFamily="2" charset="2"/>
              <a:buChar char="§"/>
            </a:pPr>
            <a:endParaRPr lang="pt-BR" sz="4800" b="0" i="0" dirty="0">
              <a:effectLst/>
              <a:latin typeface="Futura Bk BT" panose="020B0502020204020303"/>
            </a:endParaRPr>
          </a:p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pt-BR" sz="4800" b="0" i="0" dirty="0">
                <a:effectLst/>
                <a:latin typeface="Futura Bk BT" panose="020B0502020204020303"/>
              </a:rPr>
              <a:t>Apesar do número 5 ser usado na marca, essa especificação está sempre em evolução:</a:t>
            </a:r>
          </a:p>
          <a:p>
            <a:pPr marL="1485900" lvl="1" indent="-571500">
              <a:buFont typeface="Wingdings" panose="05000000000000000000" pitchFamily="2" charset="2"/>
              <a:buChar char="§"/>
            </a:pPr>
            <a:r>
              <a:rPr lang="pt-BR" sz="4800" b="0" i="0" dirty="0">
                <a:effectLst/>
                <a:latin typeface="Futura Bk BT" panose="020B0502020204020303"/>
              </a:rPr>
              <a:t>Versão 5.2 também lançada (Dez/2017).</a:t>
            </a:r>
          </a:p>
          <a:p>
            <a:pPr marL="1485900" lvl="1" indent="-571500">
              <a:buFont typeface="Wingdings" panose="05000000000000000000" pitchFamily="2" charset="2"/>
              <a:buChar char="§"/>
            </a:pPr>
            <a:r>
              <a:rPr lang="pt-BR" sz="4800" b="0" i="0" dirty="0">
                <a:effectLst/>
                <a:latin typeface="Futura Bk BT" panose="020B0502020204020303"/>
              </a:rPr>
              <a:t>Versão 5.3 sendo especificada (</a:t>
            </a:r>
            <a:r>
              <a:rPr lang="pt-BR" sz="4800" b="0" i="0" dirty="0">
                <a:effectLst/>
                <a:latin typeface="Futura Bk BT" panose="020B0502020204020303"/>
                <a:hlinkClick r:id="rId4"/>
              </a:rPr>
              <a:t>https://www.w3.org/TR/html53/</a:t>
            </a:r>
            <a:r>
              <a:rPr lang="pt-BR" sz="4800" b="0" i="0" dirty="0">
                <a:effectLst/>
                <a:latin typeface="Futura Bk BT" panose="020B0502020204020303"/>
              </a:rPr>
              <a:t>).</a:t>
            </a:r>
          </a:p>
          <a:p>
            <a:pPr lvl="1"/>
            <a:endParaRPr lang="pt-BR" sz="4800" b="0" i="0" dirty="0">
              <a:effectLst/>
              <a:latin typeface="Futura Bk BT" panose="020B0502020204020303"/>
            </a:endParaRPr>
          </a:p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pt-BR" sz="4800" b="0" i="0" dirty="0">
                <a:effectLst/>
                <a:latin typeface="Futura Bk BT" panose="020B0502020204020303"/>
              </a:rPr>
              <a:t>Cada versão traz mais poder em recursos e semântica as páginas da web.</a:t>
            </a:r>
            <a:endParaRPr lang="pt-BR" sz="4000" b="0" i="0" dirty="0">
              <a:effectLst/>
              <a:latin typeface="Futura Bk BT" panose="020B0502020204020303"/>
            </a:endParaRPr>
          </a:p>
        </p:txBody>
      </p:sp>
      <p:sp>
        <p:nvSpPr>
          <p:cNvPr id="2" name="Rectangle 6">
            <a:extLst>
              <a:ext uri="{FF2B5EF4-FFF2-40B4-BE49-F238E27FC236}">
                <a16:creationId xmlns:a16="http://schemas.microsoft.com/office/drawing/2014/main" id="{0C76BAF0-0FD1-6307-070E-2EAABEF5710F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4" name="Espaço Reservado para Número de Slide 1">
            <a:extLst>
              <a:ext uri="{FF2B5EF4-FFF2-40B4-BE49-F238E27FC236}">
                <a16:creationId xmlns:a16="http://schemas.microsoft.com/office/drawing/2014/main" id="{7BBB5E07-5C41-7669-1457-443389E38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26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A3AFB5FC-C6FB-FFA0-6279-530025B20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</a:t>
            </a:r>
            <a:r>
              <a:rPr lang="pt-BR" sz="2800" dirty="0" err="1">
                <a:solidFill>
                  <a:schemeClr val="bg1"/>
                </a:solidFill>
                <a:latin typeface="Futura Bk BT" panose="020B0502020204020303" pitchFamily="34" charset="0"/>
              </a:rPr>
              <a:t>End</a:t>
            </a:r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 I | Aula 01 – Introdução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2350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2B56B4-DC8C-769B-CCEC-132D4D4BE2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6BEE013-8911-4704-2BE3-55FE0B7CF789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6DC6F18D-C867-F577-C88A-DB8FB9795CAD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3C24318E-61E5-B28C-8CF2-1DE1BE2317E5}"/>
              </a:ext>
            </a:extLst>
          </p:cNvPr>
          <p:cNvSpPr txBox="1"/>
          <p:nvPr/>
        </p:nvSpPr>
        <p:spPr>
          <a:xfrm>
            <a:off x="1006413" y="865728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6600" b="1" i="0" dirty="0">
                <a:effectLst/>
                <a:latin typeface="Futura Bk BT" panose="020B0502020204020303"/>
              </a:rPr>
              <a:t>Não é uma linguagem de programação!</a:t>
            </a:r>
            <a:endParaRPr lang="pt-BR" sz="6600" b="0" i="0" dirty="0">
              <a:effectLst/>
              <a:latin typeface="Futura Bk BT" panose="020B0502020204020303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6D3F146E-9302-E027-FAE1-3E3257F7FD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92E1C4CF-2C65-4C90-26E2-730A4C7E39E1}"/>
              </a:ext>
            </a:extLst>
          </p:cNvPr>
          <p:cNvSpPr txBox="1"/>
          <p:nvPr/>
        </p:nvSpPr>
        <p:spPr>
          <a:xfrm>
            <a:off x="1006413" y="3037522"/>
            <a:ext cx="22361587" cy="96949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pt-BR" sz="4800" b="0" i="0" dirty="0">
                <a:effectLst/>
                <a:latin typeface="Futura Bk BT" panose="020B0502020204020303"/>
              </a:rPr>
              <a:t>HTML não possui estruturas comuns em linguagens de programação</a:t>
            </a:r>
          </a:p>
          <a:p>
            <a:pPr algn="l"/>
            <a:endParaRPr lang="pt-BR" sz="4800" b="0" i="0" dirty="0">
              <a:effectLst/>
              <a:latin typeface="Futura Bk BT" panose="020B0502020204020303"/>
            </a:endParaRPr>
          </a:p>
          <a:p>
            <a:pPr marL="1600200" lvl="1" indent="-685800">
              <a:buFont typeface="Wingdings" panose="05000000000000000000" pitchFamily="2" charset="2"/>
              <a:buChar char="§"/>
            </a:pPr>
            <a:r>
              <a:rPr lang="pt-BR" sz="4800" b="0" i="0" dirty="0">
                <a:effectLst/>
                <a:latin typeface="Futura Bk BT" panose="020B0502020204020303"/>
              </a:rPr>
              <a:t>Estruturas de seleção</a:t>
            </a:r>
          </a:p>
          <a:p>
            <a:pPr marL="2514600" lvl="2" indent="-685800">
              <a:buFont typeface="Wingdings" panose="05000000000000000000" pitchFamily="2" charset="2"/>
              <a:buChar char="§"/>
            </a:pPr>
            <a:r>
              <a:rPr lang="pt-BR" sz="4800" b="0" i="0" dirty="0" err="1">
                <a:effectLst/>
                <a:latin typeface="Futura Bk BT" panose="020B0502020204020303"/>
              </a:rPr>
              <a:t>if</a:t>
            </a:r>
            <a:r>
              <a:rPr lang="pt-BR" sz="4800" b="0" i="0" dirty="0">
                <a:effectLst/>
                <a:latin typeface="Futura Bk BT" panose="020B0502020204020303"/>
              </a:rPr>
              <a:t>, </a:t>
            </a:r>
            <a:r>
              <a:rPr lang="pt-BR" sz="4800" b="0" i="0" dirty="0" err="1">
                <a:effectLst/>
                <a:latin typeface="Futura Bk BT" panose="020B0502020204020303"/>
              </a:rPr>
              <a:t>else</a:t>
            </a:r>
            <a:r>
              <a:rPr lang="pt-BR" sz="4800" b="0" i="0" dirty="0">
                <a:effectLst/>
                <a:latin typeface="Futura Bk BT" panose="020B0502020204020303"/>
              </a:rPr>
              <a:t>, switch case</a:t>
            </a:r>
          </a:p>
          <a:p>
            <a:pPr marL="2514600" lvl="2" indent="-685800">
              <a:buFont typeface="Wingdings" panose="05000000000000000000" pitchFamily="2" charset="2"/>
              <a:buChar char="§"/>
            </a:pPr>
            <a:endParaRPr lang="pt-BR" sz="4800" b="0" i="0" dirty="0">
              <a:effectLst/>
              <a:latin typeface="Futura Bk BT" panose="020B0502020204020303"/>
            </a:endParaRPr>
          </a:p>
          <a:p>
            <a:pPr marL="1600200" lvl="1" indent="-685800">
              <a:buFont typeface="Wingdings" panose="05000000000000000000" pitchFamily="2" charset="2"/>
              <a:buChar char="§"/>
            </a:pPr>
            <a:r>
              <a:rPr lang="pt-BR" sz="4800" b="0" i="0" dirty="0">
                <a:effectLst/>
                <a:latin typeface="Futura Bk BT" panose="020B0502020204020303"/>
              </a:rPr>
              <a:t>Estruturas de repetição</a:t>
            </a:r>
          </a:p>
          <a:p>
            <a:pPr marL="2514600" lvl="2" indent="-685800">
              <a:buFont typeface="Wingdings" panose="05000000000000000000" pitchFamily="2" charset="2"/>
              <a:buChar char="§"/>
            </a:pPr>
            <a:r>
              <a:rPr lang="pt-BR" sz="4800" b="0" i="0" dirty="0">
                <a:effectLst/>
                <a:latin typeface="Futura Bk BT" panose="020B0502020204020303"/>
              </a:rPr>
              <a:t>for, </a:t>
            </a:r>
            <a:r>
              <a:rPr lang="pt-BR" sz="4800" b="0" i="0" dirty="0" err="1">
                <a:effectLst/>
                <a:latin typeface="Futura Bk BT" panose="020B0502020204020303"/>
              </a:rPr>
              <a:t>while</a:t>
            </a:r>
            <a:r>
              <a:rPr lang="pt-BR" sz="4800" b="0" i="0" dirty="0">
                <a:effectLst/>
                <a:latin typeface="Futura Bk BT" panose="020B0502020204020303"/>
              </a:rPr>
              <a:t>, do...</a:t>
            </a:r>
            <a:r>
              <a:rPr lang="pt-BR" sz="4800" b="0" i="0" dirty="0" err="1">
                <a:effectLst/>
                <a:latin typeface="Futura Bk BT" panose="020B0502020204020303"/>
              </a:rPr>
              <a:t>while</a:t>
            </a:r>
            <a:endParaRPr lang="pt-BR" sz="4800" b="0" i="0" dirty="0">
              <a:effectLst/>
              <a:latin typeface="Futura Bk BT" panose="020B0502020204020303"/>
            </a:endParaRPr>
          </a:p>
          <a:p>
            <a:pPr marL="685800" indent="-685800" algn="l">
              <a:buFont typeface="Wingdings" panose="05000000000000000000" pitchFamily="2" charset="2"/>
              <a:buChar char="§"/>
            </a:pPr>
            <a:endParaRPr lang="pt-BR" sz="4800" b="0" i="0" dirty="0">
              <a:effectLst/>
              <a:latin typeface="Futura Bk BT" panose="020B0502020204020303"/>
            </a:endParaRPr>
          </a:p>
          <a:p>
            <a:pPr marL="1600200" lvl="1" indent="-685800">
              <a:buFont typeface="Wingdings" panose="05000000000000000000" pitchFamily="2" charset="2"/>
              <a:buChar char="§"/>
            </a:pPr>
            <a:r>
              <a:rPr lang="pt-BR" sz="4800" b="0" i="0" dirty="0">
                <a:effectLst/>
                <a:latin typeface="Futura Bk BT" panose="020B0502020204020303"/>
              </a:rPr>
              <a:t>Variáveis</a:t>
            </a:r>
          </a:p>
          <a:p>
            <a:pPr marL="685800" indent="-685800" algn="l">
              <a:buFont typeface="Wingdings" panose="05000000000000000000" pitchFamily="2" charset="2"/>
              <a:buChar char="§"/>
            </a:pPr>
            <a:endParaRPr lang="pt-BR" sz="4800" b="0" i="0" dirty="0">
              <a:effectLst/>
              <a:latin typeface="Futura Bk BT" panose="020B0502020204020303"/>
            </a:endParaRPr>
          </a:p>
          <a:p>
            <a:pPr marL="1600200" lvl="1" indent="-685800">
              <a:buFont typeface="Wingdings" panose="05000000000000000000" pitchFamily="2" charset="2"/>
              <a:buChar char="§"/>
            </a:pPr>
            <a:r>
              <a:rPr lang="pt-BR" sz="4800" b="0" i="0" dirty="0">
                <a:effectLst/>
                <a:latin typeface="Futura Bk BT" panose="020B0502020204020303"/>
              </a:rPr>
              <a:t>Métodos</a:t>
            </a:r>
          </a:p>
          <a:p>
            <a:pPr marL="685800" indent="-685800" algn="l">
              <a:buFont typeface="Wingdings" panose="05000000000000000000" pitchFamily="2" charset="2"/>
              <a:buChar char="§"/>
            </a:pPr>
            <a:endParaRPr lang="pt-BR" sz="4800" b="0" i="0" dirty="0">
              <a:effectLst/>
              <a:latin typeface="Futura Bk BT" panose="020B0502020204020303"/>
            </a:endParaRPr>
          </a:p>
          <a:p>
            <a:pPr marL="1600200" lvl="1" indent="-685800">
              <a:buFont typeface="Wingdings" panose="05000000000000000000" pitchFamily="2" charset="2"/>
              <a:buChar char="§"/>
            </a:pPr>
            <a:r>
              <a:rPr lang="pt-BR" sz="4800" b="0" i="0" dirty="0">
                <a:effectLst/>
                <a:latin typeface="Futura Bk BT" panose="020B0502020204020303"/>
              </a:rPr>
              <a:t>Classes</a:t>
            </a:r>
          </a:p>
        </p:txBody>
      </p:sp>
      <p:sp>
        <p:nvSpPr>
          <p:cNvPr id="2" name="Rectangle 6">
            <a:extLst>
              <a:ext uri="{FF2B5EF4-FFF2-40B4-BE49-F238E27FC236}">
                <a16:creationId xmlns:a16="http://schemas.microsoft.com/office/drawing/2014/main" id="{1EB33BEE-3C89-4FA7-4194-3D0D1D28693E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4" name="Espaço Reservado para Número de Slide 1">
            <a:extLst>
              <a:ext uri="{FF2B5EF4-FFF2-40B4-BE49-F238E27FC236}">
                <a16:creationId xmlns:a16="http://schemas.microsoft.com/office/drawing/2014/main" id="{A4A9C1B1-36F1-7F91-E2DE-CA8579FE1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27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4F615202-CDED-C7A3-B4E0-99B2A31D7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</a:t>
            </a:r>
            <a:r>
              <a:rPr lang="pt-BR" sz="2800" dirty="0" err="1">
                <a:solidFill>
                  <a:schemeClr val="bg1"/>
                </a:solidFill>
                <a:latin typeface="Futura Bk BT" panose="020B0502020204020303" pitchFamily="34" charset="0"/>
              </a:rPr>
              <a:t>End</a:t>
            </a:r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 I | Aula 01 – Introdução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7970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BDFD12-435E-51D0-7258-BC70733E82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EC92A97-9C51-B499-45B9-593F7CB68EEF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D848BF20-3FC3-42AF-8B15-2D14C413BB0E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C3409D07-34F2-44CB-3063-ACCFE1F94983}"/>
              </a:ext>
            </a:extLst>
          </p:cNvPr>
          <p:cNvSpPr txBox="1"/>
          <p:nvPr/>
        </p:nvSpPr>
        <p:spPr>
          <a:xfrm>
            <a:off x="1006413" y="798966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Como funciona o HTML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7613D39B-FD49-BEE9-9FE1-1841195307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angle 6">
            <a:extLst>
              <a:ext uri="{FF2B5EF4-FFF2-40B4-BE49-F238E27FC236}">
                <a16:creationId xmlns:a16="http://schemas.microsoft.com/office/drawing/2014/main" id="{D14384E0-08A6-B094-414A-EA7887F7EF3F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22" name="Espaço Reservado para Número de Slide 1">
            <a:extLst>
              <a:ext uri="{FF2B5EF4-FFF2-40B4-BE49-F238E27FC236}">
                <a16:creationId xmlns:a16="http://schemas.microsoft.com/office/drawing/2014/main" id="{378232D5-D59D-39FC-4E9F-CE321A74A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28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3" name="Espaço Reservado para Rodapé 2">
            <a:extLst>
              <a:ext uri="{FF2B5EF4-FFF2-40B4-BE49-F238E27FC236}">
                <a16:creationId xmlns:a16="http://schemas.microsoft.com/office/drawing/2014/main" id="{9ED57250-C980-604F-CDEA-544C1576C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</a:t>
            </a:r>
            <a:r>
              <a:rPr lang="pt-BR" sz="2800" dirty="0" err="1">
                <a:solidFill>
                  <a:schemeClr val="bg1"/>
                </a:solidFill>
                <a:latin typeface="Futura Bk BT" panose="020B0502020204020303" pitchFamily="34" charset="0"/>
              </a:rPr>
              <a:t>End</a:t>
            </a:r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 I | Aula 01 – Introdução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3D1993F5-A844-238D-E7D8-B3A1C673FEAF}"/>
              </a:ext>
            </a:extLst>
          </p:cNvPr>
          <p:cNvSpPr txBox="1"/>
          <p:nvPr/>
        </p:nvSpPr>
        <p:spPr>
          <a:xfrm>
            <a:off x="1006413" y="3037522"/>
            <a:ext cx="22361587" cy="104336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85800" indent="-685800" algn="l">
              <a:buFont typeface="Wingdings" panose="05000000000000000000" pitchFamily="2" charset="2"/>
              <a:buChar char="§"/>
            </a:pPr>
            <a:r>
              <a:rPr lang="pt-BR" sz="4800" b="0" i="0" dirty="0">
                <a:effectLst/>
                <a:latin typeface="Futura Bk BT" panose="020B0502020204020303"/>
              </a:rPr>
              <a:t>Um arquivo HTML é um arquivo de texto com uma extensão específica (.</a:t>
            </a:r>
            <a:r>
              <a:rPr lang="pt-BR" sz="4800" b="0" i="0" dirty="0" err="1">
                <a:effectLst/>
                <a:latin typeface="Futura Bk BT" panose="020B0502020204020303"/>
              </a:rPr>
              <a:t>html</a:t>
            </a:r>
            <a:r>
              <a:rPr lang="pt-BR" sz="4800" b="0" i="0" dirty="0">
                <a:effectLst/>
                <a:latin typeface="Futura Bk BT" panose="020B0502020204020303"/>
              </a:rPr>
              <a:t> ou .</a:t>
            </a:r>
            <a:r>
              <a:rPr lang="pt-BR" sz="4800" b="0" i="0" dirty="0" err="1">
                <a:effectLst/>
                <a:latin typeface="Futura Bk BT" panose="020B0502020204020303"/>
              </a:rPr>
              <a:t>htm</a:t>
            </a:r>
            <a:r>
              <a:rPr lang="pt-BR" sz="4800" b="0" i="0" dirty="0">
                <a:effectLst/>
                <a:latin typeface="Futura Bk BT" panose="020B0502020204020303"/>
              </a:rPr>
              <a:t>)</a:t>
            </a:r>
          </a:p>
          <a:p>
            <a:pPr marL="685800" indent="-685800" algn="l">
              <a:buFont typeface="Wingdings" panose="05000000000000000000" pitchFamily="2" charset="2"/>
              <a:buChar char="§"/>
            </a:pPr>
            <a:endParaRPr lang="pt-BR" sz="4800" b="0" i="0" dirty="0">
              <a:effectLst/>
              <a:latin typeface="Futura Bk BT" panose="020B0502020204020303"/>
            </a:endParaRPr>
          </a:p>
          <a:p>
            <a:pPr marL="685800" indent="-685800" algn="l">
              <a:buFont typeface="Wingdings" panose="05000000000000000000" pitchFamily="2" charset="2"/>
              <a:buChar char="§"/>
            </a:pPr>
            <a:r>
              <a:rPr lang="pt-BR" sz="4800" b="0" i="0" dirty="0">
                <a:effectLst/>
                <a:latin typeface="Futura Bk BT" panose="020B0502020204020303"/>
              </a:rPr>
              <a:t>O navegador, ao receber um arquivo HTML do servidor, interpreta este arquivo e apresenta a interface gráfica para o usuário</a:t>
            </a:r>
          </a:p>
          <a:p>
            <a:pPr marL="685800" indent="-685800" algn="l">
              <a:buFont typeface="Wingdings" panose="05000000000000000000" pitchFamily="2" charset="2"/>
              <a:buChar char="§"/>
            </a:pPr>
            <a:endParaRPr lang="pt-BR" sz="4800" b="0" i="0" dirty="0">
              <a:effectLst/>
              <a:latin typeface="Futura Bk BT" panose="020B0502020204020303"/>
            </a:endParaRPr>
          </a:p>
          <a:p>
            <a:pPr marL="685800" indent="-685800" algn="l">
              <a:buFont typeface="Wingdings" panose="05000000000000000000" pitchFamily="2" charset="2"/>
              <a:buChar char="§"/>
            </a:pPr>
            <a:r>
              <a:rPr lang="pt-BR" sz="4800" b="0" i="0" dirty="0">
                <a:effectLst/>
                <a:latin typeface="Futura Bk BT" panose="020B0502020204020303"/>
              </a:rPr>
              <a:t>Um arquivo HTML puro é composto basicamente de uma estrutura de marcadores aninhados e seus atributos.</a:t>
            </a:r>
          </a:p>
          <a:p>
            <a:pPr marL="685800" indent="-685800" algn="l">
              <a:buFont typeface="Wingdings" panose="05000000000000000000" pitchFamily="2" charset="2"/>
              <a:buChar char="§"/>
            </a:pPr>
            <a:endParaRPr lang="pt-BR" sz="4800" dirty="0">
              <a:latin typeface="Futura Bk BT" panose="020B0502020204020303"/>
            </a:endParaRPr>
          </a:p>
          <a:p>
            <a:pPr marL="685800" indent="-685800">
              <a:buFont typeface="Wingdings" panose="05000000000000000000" pitchFamily="2" charset="2"/>
              <a:buChar char="§"/>
            </a:pPr>
            <a:r>
              <a:rPr lang="pt-BR" sz="4800" dirty="0">
                <a:latin typeface="Futura Bk BT" panose="020B0502020204020303"/>
              </a:rPr>
              <a:t>Os marcadores dizem ao browser como o texto, a informação e as imagens serão exibidas.</a:t>
            </a:r>
          </a:p>
          <a:p>
            <a:pPr marL="685800" indent="-685800" algn="l">
              <a:buFont typeface="Wingdings" panose="05000000000000000000" pitchFamily="2" charset="2"/>
              <a:buChar char="§"/>
            </a:pPr>
            <a:endParaRPr lang="pt-BR" sz="4800" dirty="0">
              <a:latin typeface="Futura Bk BT" panose="020B0502020204020303"/>
            </a:endParaRPr>
          </a:p>
          <a:p>
            <a:pPr marL="685800" indent="-685800">
              <a:buFont typeface="Wingdings" panose="05000000000000000000" pitchFamily="2" charset="2"/>
              <a:buChar char="§"/>
            </a:pPr>
            <a:r>
              <a:rPr lang="pt-BR" sz="4800" dirty="0">
                <a:latin typeface="Futura Bk BT" panose="020B0502020204020303"/>
              </a:rPr>
              <a:t>Um marcador começa com "&lt;" e termina com "&gt;"</a:t>
            </a:r>
            <a:endParaRPr lang="pt-BR" sz="4800" b="0" i="0" dirty="0">
              <a:effectLst/>
              <a:latin typeface="Futura Bk BT" panose="020B0502020204020303"/>
            </a:endParaRPr>
          </a:p>
          <a:p>
            <a:pPr algn="l"/>
            <a:endParaRPr lang="pt-BR" sz="4800" b="0" i="0" dirty="0">
              <a:effectLst/>
              <a:latin typeface="Futura Bk BT" panose="020B0502020204020303"/>
            </a:endParaRPr>
          </a:p>
        </p:txBody>
      </p:sp>
    </p:spTree>
    <p:extLst>
      <p:ext uri="{BB962C8B-B14F-4D97-AF65-F5344CB8AC3E}">
        <p14:creationId xmlns:p14="http://schemas.microsoft.com/office/powerpoint/2010/main" val="2584768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4C27C9-67D7-E62D-1583-4BECEA8697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2195F6C-7BFA-7CC3-4B00-A3473E639AB9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CC9B3B8B-DC07-3219-E77E-348B20E56A9F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B7654504-7A1B-E58B-0039-3AC28746819A}"/>
              </a:ext>
            </a:extLst>
          </p:cNvPr>
          <p:cNvSpPr txBox="1"/>
          <p:nvPr/>
        </p:nvSpPr>
        <p:spPr>
          <a:xfrm>
            <a:off x="1006413" y="798966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Como funciona o HTML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78E61298-3DFD-97A4-3364-7E60EDB73C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angle 6">
            <a:extLst>
              <a:ext uri="{FF2B5EF4-FFF2-40B4-BE49-F238E27FC236}">
                <a16:creationId xmlns:a16="http://schemas.microsoft.com/office/drawing/2014/main" id="{D05153E6-C647-11F1-1386-A445973E4528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22" name="Espaço Reservado para Número de Slide 1">
            <a:extLst>
              <a:ext uri="{FF2B5EF4-FFF2-40B4-BE49-F238E27FC236}">
                <a16:creationId xmlns:a16="http://schemas.microsoft.com/office/drawing/2014/main" id="{1935ECE0-A301-87C5-2A16-8C747A6BE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29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3" name="Espaço Reservado para Rodapé 2">
            <a:extLst>
              <a:ext uri="{FF2B5EF4-FFF2-40B4-BE49-F238E27FC236}">
                <a16:creationId xmlns:a16="http://schemas.microsoft.com/office/drawing/2014/main" id="{A5071EFB-3A03-FE5D-3CD7-8A1B75A3A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</a:t>
            </a:r>
            <a:r>
              <a:rPr lang="pt-BR" sz="2800" dirty="0" err="1">
                <a:solidFill>
                  <a:schemeClr val="bg1"/>
                </a:solidFill>
                <a:latin typeface="Futura Bk BT" panose="020B0502020204020303" pitchFamily="34" charset="0"/>
              </a:rPr>
              <a:t>End</a:t>
            </a:r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 I | Aula 01 – Introdução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971217C2-933D-3BD7-E668-BA8296F536CC}"/>
              </a:ext>
            </a:extLst>
          </p:cNvPr>
          <p:cNvSpPr txBox="1"/>
          <p:nvPr/>
        </p:nvSpPr>
        <p:spPr>
          <a:xfrm>
            <a:off x="1006413" y="3037522"/>
            <a:ext cx="22361587" cy="82176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85800" indent="-685800" algn="l">
              <a:buFont typeface="Wingdings" panose="05000000000000000000" pitchFamily="2" charset="2"/>
              <a:buChar char="§"/>
            </a:pPr>
            <a:r>
              <a:rPr lang="pt-BR" sz="4800" b="0" i="0" dirty="0">
                <a:effectLst/>
                <a:latin typeface="Futura Bk BT" panose="020B0502020204020303"/>
              </a:rPr>
              <a:t>Entre os sinais &lt; &gt; o nome do marcador.</a:t>
            </a:r>
          </a:p>
          <a:p>
            <a:pPr algn="l"/>
            <a:endParaRPr lang="pt-BR" sz="4800" b="0" i="0" dirty="0">
              <a:effectLst/>
              <a:latin typeface="Futura Bk BT" panose="020B0502020204020303"/>
            </a:endParaRPr>
          </a:p>
          <a:p>
            <a:pPr marL="685800" indent="-685800" algn="l">
              <a:buFont typeface="Wingdings" panose="05000000000000000000" pitchFamily="2" charset="2"/>
              <a:buChar char="§"/>
            </a:pPr>
            <a:r>
              <a:rPr lang="pt-BR" sz="4800" b="0" i="0" dirty="0">
                <a:effectLst/>
                <a:latin typeface="Futura Bk BT" panose="020B0502020204020303"/>
              </a:rPr>
              <a:t>O formato genérico de um marcador é :</a:t>
            </a:r>
          </a:p>
          <a:p>
            <a:pPr marL="685800" indent="-685800" algn="l">
              <a:buFont typeface="Wingdings" panose="05000000000000000000" pitchFamily="2" charset="2"/>
              <a:buChar char="§"/>
            </a:pPr>
            <a:endParaRPr lang="pt-BR" sz="4800" dirty="0">
              <a:latin typeface="Futura Bk BT" panose="020B0502020204020303"/>
              <a:cs typeface="Courier New" panose="02070309020205020404" pitchFamily="49" charset="0"/>
            </a:endParaRPr>
          </a:p>
          <a:p>
            <a:pPr algn="ctr"/>
            <a:r>
              <a:rPr lang="pt-BR" sz="48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t-BR" sz="4800" b="0" i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marcador&gt; Texto &lt;/marcador&gt;</a:t>
            </a:r>
          </a:p>
          <a:p>
            <a:pPr algn="ctr"/>
            <a:endParaRPr lang="pt-BR" sz="4800" b="0" i="0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685800" indent="-685800" algn="just">
              <a:buFont typeface="Wingdings" panose="05000000000000000000" pitchFamily="2" charset="2"/>
              <a:buChar char="§"/>
            </a:pPr>
            <a:r>
              <a:rPr lang="pt-BR" sz="4800" b="0" i="0" dirty="0">
                <a:effectLst/>
                <a:latin typeface="Futura Bk BT" panose="020B0502020204020303"/>
              </a:rPr>
              <a:t>Alguns marcadores não necessitam de fechamento, então assumem o seguinte formato:</a:t>
            </a:r>
          </a:p>
          <a:p>
            <a:pPr marL="685800" indent="-685800" algn="l">
              <a:buFont typeface="Wingdings" panose="05000000000000000000" pitchFamily="2" charset="2"/>
              <a:buChar char="§"/>
            </a:pPr>
            <a:endParaRPr lang="pt-BR" sz="4800" b="0" i="0" dirty="0">
              <a:effectLst/>
              <a:latin typeface="Futura Bk BT" panose="020B0502020204020303"/>
            </a:endParaRPr>
          </a:p>
          <a:p>
            <a:pPr algn="ctr"/>
            <a:r>
              <a:rPr lang="pt-BR" sz="4800" b="0" i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&lt;marcador /&gt;</a:t>
            </a:r>
          </a:p>
          <a:p>
            <a:pPr algn="l"/>
            <a:endParaRPr lang="pt-BR" sz="4800" b="0" i="0" dirty="0">
              <a:effectLst/>
              <a:latin typeface="Futura Bk BT" panose="020B0502020204020303"/>
            </a:endParaRPr>
          </a:p>
        </p:txBody>
      </p:sp>
    </p:spTree>
    <p:extLst>
      <p:ext uri="{BB962C8B-B14F-4D97-AF65-F5344CB8AC3E}">
        <p14:creationId xmlns:p14="http://schemas.microsoft.com/office/powerpoint/2010/main" val="3058118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/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9560AA70-139C-4738-896D-421A126AD600}"/>
              </a:ext>
            </a:extLst>
          </p:cNvPr>
          <p:cNvSpPr txBox="1"/>
          <p:nvPr/>
        </p:nvSpPr>
        <p:spPr>
          <a:xfrm>
            <a:off x="1006413" y="798966"/>
            <a:ext cx="170810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Disciplina PFEI – 2025.02</a:t>
            </a:r>
            <a:endParaRPr lang="en-US" sz="80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E29FDD59-64FE-484F-8B59-797967A45D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8">
            <a:extLst>
              <a:ext uri="{FF2B5EF4-FFF2-40B4-BE49-F238E27FC236}">
                <a16:creationId xmlns:a16="http://schemas.microsoft.com/office/drawing/2014/main" id="{37DF21E7-64FC-57E0-6C7A-77EE4FD8FFAE}"/>
              </a:ext>
            </a:extLst>
          </p:cNvPr>
          <p:cNvSpPr txBox="1"/>
          <p:nvPr/>
        </p:nvSpPr>
        <p:spPr>
          <a:xfrm>
            <a:off x="1309689" y="3896247"/>
            <a:ext cx="22517099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0" indent="-1143000" algn="just">
              <a:buFont typeface="Wingdings" panose="05000000000000000000" pitchFamily="2" charset="2"/>
              <a:buChar char="§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Programação Front-</a:t>
            </a:r>
            <a:r>
              <a:rPr lang="pt-BR" sz="44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end</a:t>
            </a: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I</a:t>
            </a:r>
          </a:p>
          <a:p>
            <a:pPr marL="1143000" indent="-1143000" algn="just">
              <a:buFont typeface="Wingdings" panose="05000000000000000000" pitchFamily="2" charset="2"/>
              <a:buChar char="§"/>
            </a:pP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143000" indent="-1143000" algn="just">
              <a:buFont typeface="Wingdings" panose="05000000000000000000" pitchFamily="2" charset="2"/>
              <a:buChar char="§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Fernando Tamberlini Alves</a:t>
            </a:r>
          </a:p>
          <a:p>
            <a:pPr algn="just"/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E-mail: </a:t>
            </a: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fernando.alves@ifrj.edu.br</a:t>
            </a: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Site: ftamberlini.dev.br</a:t>
            </a:r>
          </a:p>
          <a:p>
            <a:pPr algn="just"/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</a:p>
          <a:p>
            <a:pPr marL="1143000" indent="-1143000" algn="just">
              <a:buFont typeface="Wingdings" panose="05000000000000000000" pitchFamily="2" charset="2"/>
              <a:buChar char="§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Horário: 5ª feira – 08:30 até 11:45 – Matutino</a:t>
            </a:r>
          </a:p>
          <a:p>
            <a:pPr lvl="3" algn="just"/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5ª feira – 13:15 até 16:15 – Vespertino</a:t>
            </a:r>
          </a:p>
          <a:p>
            <a:pPr algn="just"/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143000" indent="-1143000" algn="just">
              <a:buFont typeface="Wingdings" panose="05000000000000000000" pitchFamily="2" charset="2"/>
              <a:buChar char="§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Local: Laboratório 201 – IFRJ/CSJM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09D246E3-0525-C5C5-216C-83B99FBD8A7E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4" name="Espaço Reservado para Número de Slide 1">
            <a:extLst>
              <a:ext uri="{FF2B5EF4-FFF2-40B4-BE49-F238E27FC236}">
                <a16:creationId xmlns:a16="http://schemas.microsoft.com/office/drawing/2014/main" id="{FA32ACB8-AAEC-56B4-C17F-B904BF4D3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365ED3E4-15DE-AAA9-F103-DB5CB93E7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</a:t>
            </a:r>
            <a:r>
              <a:rPr lang="pt-BR" sz="2800" dirty="0" err="1">
                <a:solidFill>
                  <a:schemeClr val="bg1"/>
                </a:solidFill>
                <a:latin typeface="Futura Bk BT" panose="020B0502020204020303" pitchFamily="34" charset="0"/>
              </a:rPr>
              <a:t>End</a:t>
            </a:r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 I | Aula 01 – Introdução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2775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BDB394-CCF8-B8CA-8B31-FCE130D6A3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B7B57A2-1BFA-C8E9-E04F-BFE79ECC9699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95123653-73A5-BA98-DD08-C15151B175BA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E8638966-C14C-5630-B34F-C74E667F431A}"/>
              </a:ext>
            </a:extLst>
          </p:cNvPr>
          <p:cNvSpPr txBox="1"/>
          <p:nvPr/>
        </p:nvSpPr>
        <p:spPr>
          <a:xfrm>
            <a:off x="1006413" y="798966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Como funciona o HTML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573C3519-B05E-0894-4246-F79F2B3B37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angle 6">
            <a:extLst>
              <a:ext uri="{FF2B5EF4-FFF2-40B4-BE49-F238E27FC236}">
                <a16:creationId xmlns:a16="http://schemas.microsoft.com/office/drawing/2014/main" id="{59389FED-3B90-C3EC-DC0D-6FF51E941D03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22" name="Espaço Reservado para Número de Slide 1">
            <a:extLst>
              <a:ext uri="{FF2B5EF4-FFF2-40B4-BE49-F238E27FC236}">
                <a16:creationId xmlns:a16="http://schemas.microsoft.com/office/drawing/2014/main" id="{75290919-8E24-61C1-E803-ABE6BD39D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30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3" name="Espaço Reservado para Rodapé 2">
            <a:extLst>
              <a:ext uri="{FF2B5EF4-FFF2-40B4-BE49-F238E27FC236}">
                <a16:creationId xmlns:a16="http://schemas.microsoft.com/office/drawing/2014/main" id="{3057B503-E21F-122D-1104-F53B5D913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</a:t>
            </a:r>
            <a:r>
              <a:rPr lang="pt-BR" sz="2800" dirty="0" err="1">
                <a:solidFill>
                  <a:schemeClr val="bg1"/>
                </a:solidFill>
                <a:latin typeface="Futura Bk BT" panose="020B0502020204020303" pitchFamily="34" charset="0"/>
              </a:rPr>
              <a:t>End</a:t>
            </a:r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 I | Aula 01 – Introdução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75024F5-98A9-3508-CCCC-032BE147378E}"/>
              </a:ext>
            </a:extLst>
          </p:cNvPr>
          <p:cNvSpPr txBox="1"/>
          <p:nvPr/>
        </p:nvSpPr>
        <p:spPr>
          <a:xfrm>
            <a:off x="1011206" y="2947735"/>
            <a:ext cx="22361587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85800" indent="-685800" algn="l">
              <a:buFont typeface="Wingdings" panose="05000000000000000000" pitchFamily="2" charset="2"/>
              <a:buChar char="§"/>
            </a:pPr>
            <a:r>
              <a:rPr lang="pt-BR" sz="4800" b="0" i="0" dirty="0">
                <a:effectLst/>
                <a:latin typeface="Futura Bk BT" panose="020B0502020204020303"/>
              </a:rPr>
              <a:t>Os atributos definem propriedades dos marcadores, como tamanho, nome, identificador, classes CSS e valores</a:t>
            </a:r>
          </a:p>
          <a:p>
            <a:pPr marL="685800" indent="-685800" algn="l">
              <a:buFont typeface="Wingdings" panose="05000000000000000000" pitchFamily="2" charset="2"/>
              <a:buChar char="§"/>
            </a:pPr>
            <a:endParaRPr lang="pt-BR" sz="4800" b="0" i="0" dirty="0">
              <a:effectLst/>
              <a:latin typeface="Futura Bk BT" panose="020B0502020204020303"/>
            </a:endParaRPr>
          </a:p>
          <a:p>
            <a:pPr algn="ctr"/>
            <a:r>
              <a:rPr lang="pt-BR" sz="4800" b="0" i="0" dirty="0">
                <a:solidFill>
                  <a:srgbClr val="002060"/>
                </a:solidFill>
                <a:effectLst/>
                <a:latin typeface="Futura Bk BT" panose="020B0502020204020303"/>
              </a:rPr>
              <a:t>&lt;marcador </a:t>
            </a:r>
            <a:r>
              <a:rPr lang="pt-BR" sz="4800" b="0" i="0" dirty="0">
                <a:solidFill>
                  <a:srgbClr val="FF0506"/>
                </a:solidFill>
                <a:effectLst/>
                <a:latin typeface="Futura Bk BT" panose="020B0502020204020303"/>
              </a:rPr>
              <a:t>atributo</a:t>
            </a:r>
            <a:r>
              <a:rPr lang="pt-BR" sz="4800" b="0" i="0" dirty="0">
                <a:effectLst/>
                <a:latin typeface="Futura Bk BT" panose="020B0502020204020303"/>
              </a:rPr>
              <a:t>=</a:t>
            </a:r>
            <a:r>
              <a:rPr lang="pt-BR" sz="4800" b="1" i="0" dirty="0">
                <a:solidFill>
                  <a:srgbClr val="7030A0"/>
                </a:solidFill>
                <a:effectLst/>
                <a:latin typeface="Futura Bk BT" panose="020B0502020204020303"/>
              </a:rPr>
              <a:t>'valor'</a:t>
            </a:r>
            <a:r>
              <a:rPr lang="pt-BR" sz="4800" b="0" i="0" dirty="0">
                <a:solidFill>
                  <a:srgbClr val="002060"/>
                </a:solidFill>
                <a:effectLst/>
                <a:latin typeface="Futura Bk BT" panose="020B0502020204020303"/>
              </a:rPr>
              <a:t>&gt;</a:t>
            </a:r>
            <a:r>
              <a:rPr lang="pt-BR" sz="4800" b="0" i="0" dirty="0">
                <a:effectLst/>
                <a:latin typeface="Futura Bk BT" panose="020B0502020204020303"/>
              </a:rPr>
              <a:t> Texto </a:t>
            </a:r>
            <a:r>
              <a:rPr lang="pt-BR" sz="4800" b="0" i="0" dirty="0">
                <a:solidFill>
                  <a:srgbClr val="002060"/>
                </a:solidFill>
                <a:effectLst/>
                <a:latin typeface="Futura Bk BT" panose="020B0502020204020303"/>
              </a:rPr>
              <a:t>&lt;/marcador&gt;</a:t>
            </a:r>
          </a:p>
          <a:p>
            <a:pPr algn="l"/>
            <a:endParaRPr lang="pt-BR" sz="4800" b="0" i="0" dirty="0">
              <a:effectLst/>
              <a:latin typeface="Futura Bk BT" panose="020B0502020204020303"/>
            </a:endParaRPr>
          </a:p>
          <a:p>
            <a:pPr marL="685800" indent="-685800" algn="l">
              <a:buFont typeface="Wingdings" panose="05000000000000000000" pitchFamily="2" charset="2"/>
              <a:buChar char="§"/>
            </a:pPr>
            <a:r>
              <a:rPr lang="pt-BR" sz="4800" b="0" i="0" dirty="0">
                <a:effectLst/>
                <a:latin typeface="Futura Bk BT" panose="020B0502020204020303"/>
              </a:rPr>
              <a:t>O HTML não é case </a:t>
            </a:r>
            <a:r>
              <a:rPr lang="pt-BR" sz="4800" b="0" i="0" dirty="0" err="1">
                <a:effectLst/>
                <a:latin typeface="Futura Bk BT" panose="020B0502020204020303"/>
              </a:rPr>
              <a:t>sensitive</a:t>
            </a:r>
            <a:r>
              <a:rPr lang="pt-BR" sz="4800" b="0" i="0" dirty="0">
                <a:effectLst/>
                <a:latin typeface="Futura Bk BT" panose="020B0502020204020303"/>
              </a:rPr>
              <a:t>, ou seja, não diferencia letras maiúsculas de minúsculas. Entretanto, a forma padronizada é utilizar apenas letras minúsculas. </a:t>
            </a:r>
          </a:p>
        </p:txBody>
      </p:sp>
    </p:spTree>
    <p:extLst>
      <p:ext uri="{BB962C8B-B14F-4D97-AF65-F5344CB8AC3E}">
        <p14:creationId xmlns:p14="http://schemas.microsoft.com/office/powerpoint/2010/main" val="1090421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/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9560AA70-139C-4738-896D-421A126AD600}"/>
              </a:ext>
            </a:extLst>
          </p:cNvPr>
          <p:cNvSpPr txBox="1"/>
          <p:nvPr/>
        </p:nvSpPr>
        <p:spPr>
          <a:xfrm>
            <a:off x="1006413" y="798966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Estrutura Básica HTML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E29FDD59-64FE-484F-8B59-797967A45D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Imagem 18">
            <a:extLst>
              <a:ext uri="{FF2B5EF4-FFF2-40B4-BE49-F238E27FC236}">
                <a16:creationId xmlns:a16="http://schemas.microsoft.com/office/drawing/2014/main" id="{C228B91C-4FD6-FBD1-F1DE-30FE9A4F09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95111" y="3330000"/>
            <a:ext cx="17774064" cy="8229792"/>
          </a:xfrm>
          <a:prstGeom prst="rect">
            <a:avLst/>
          </a:prstGeom>
        </p:spPr>
      </p:pic>
      <p:sp>
        <p:nvSpPr>
          <p:cNvPr id="21" name="Rectangle 6">
            <a:extLst>
              <a:ext uri="{FF2B5EF4-FFF2-40B4-BE49-F238E27FC236}">
                <a16:creationId xmlns:a16="http://schemas.microsoft.com/office/drawing/2014/main" id="{1E837B26-6AB3-1B5F-3B45-D31BD04AEE77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22" name="Espaço Reservado para Número de Slide 1">
            <a:extLst>
              <a:ext uri="{FF2B5EF4-FFF2-40B4-BE49-F238E27FC236}">
                <a16:creationId xmlns:a16="http://schemas.microsoft.com/office/drawing/2014/main" id="{5B99701D-7968-1EC5-E432-5850E69F4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31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3" name="Espaço Reservado para Rodapé 2">
            <a:extLst>
              <a:ext uri="{FF2B5EF4-FFF2-40B4-BE49-F238E27FC236}">
                <a16:creationId xmlns:a16="http://schemas.microsoft.com/office/drawing/2014/main" id="{34F70C99-1D3E-E180-7B60-28966D37F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</a:t>
            </a:r>
            <a:r>
              <a:rPr lang="pt-BR" sz="2800" dirty="0" err="1">
                <a:solidFill>
                  <a:schemeClr val="bg1"/>
                </a:solidFill>
                <a:latin typeface="Futura Bk BT" panose="020B0502020204020303" pitchFamily="34" charset="0"/>
              </a:rPr>
              <a:t>End</a:t>
            </a:r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 I | Aula 01 – Introdução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2908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/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9560AA70-139C-4738-896D-421A126AD600}"/>
              </a:ext>
            </a:extLst>
          </p:cNvPr>
          <p:cNvSpPr txBox="1"/>
          <p:nvPr/>
        </p:nvSpPr>
        <p:spPr>
          <a:xfrm>
            <a:off x="1006413" y="809192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Atividade Prática I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E29FDD59-64FE-484F-8B59-797967A45D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 descr="Vetores e ilustrações de Aluno computador para download gratuito | Freepik">
            <a:extLst>
              <a:ext uri="{FF2B5EF4-FFF2-40B4-BE49-F238E27FC236}">
                <a16:creationId xmlns:a16="http://schemas.microsoft.com/office/drawing/2014/main" id="{26A67E16-CDBA-AA8D-9A11-B5FD7CA9B3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319" y="4855949"/>
            <a:ext cx="8092071" cy="4860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8">
            <a:extLst>
              <a:ext uri="{FF2B5EF4-FFF2-40B4-BE49-F238E27FC236}">
                <a16:creationId xmlns:a16="http://schemas.microsoft.com/office/drawing/2014/main" id="{7BF0C425-8E7E-BB2F-FFF3-E03BFE52332F}"/>
              </a:ext>
            </a:extLst>
          </p:cNvPr>
          <p:cNvSpPr txBox="1"/>
          <p:nvPr/>
        </p:nvSpPr>
        <p:spPr>
          <a:xfrm>
            <a:off x="8275320" y="2805433"/>
            <a:ext cx="1555146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just">
              <a:buFont typeface="+mj-lt"/>
              <a:buAutoNum type="arabicPeriod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A partir do Resumo de HTML, criar uma página estática contendo:</a:t>
            </a:r>
          </a:p>
          <a:p>
            <a:pPr marL="742950" indent="-742950" algn="just">
              <a:buFont typeface="+mj-lt"/>
              <a:buAutoNum type="arabicPeriod"/>
            </a:pP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400300" lvl="2" indent="-571500" algn="just">
              <a:buFont typeface="Wingdings" panose="05000000000000000000" pitchFamily="2" charset="2"/>
              <a:buChar char="§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Cabeçalhos</a:t>
            </a:r>
          </a:p>
          <a:p>
            <a:pPr marL="2400300" lvl="2" indent="-571500" algn="just">
              <a:buFont typeface="Wingdings" panose="05000000000000000000" pitchFamily="2" charset="2"/>
              <a:buChar char="§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Parágrafos</a:t>
            </a:r>
          </a:p>
          <a:p>
            <a:pPr marL="2400300" lvl="2" indent="-571500" algn="just">
              <a:buFont typeface="Wingdings" panose="05000000000000000000" pitchFamily="2" charset="2"/>
              <a:buChar char="§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Listas</a:t>
            </a:r>
          </a:p>
          <a:p>
            <a:pPr marL="2400300" lvl="2" indent="-571500" algn="just">
              <a:buFont typeface="Wingdings" panose="05000000000000000000" pitchFamily="2" charset="2"/>
              <a:buChar char="§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Links</a:t>
            </a:r>
          </a:p>
          <a:p>
            <a:pPr marL="2400300" lvl="2" indent="-571500" algn="just">
              <a:buFont typeface="Wingdings" panose="05000000000000000000" pitchFamily="2" charset="2"/>
              <a:buChar char="§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Imagem</a:t>
            </a:r>
          </a:p>
          <a:p>
            <a:pPr marL="2400300" lvl="2" indent="-571500" algn="just">
              <a:buFont typeface="Wingdings" panose="05000000000000000000" pitchFamily="2" charset="2"/>
              <a:buChar char="§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Tabela</a:t>
            </a:r>
          </a:p>
        </p:txBody>
      </p:sp>
      <p:sp>
        <p:nvSpPr>
          <p:cNvPr id="2" name="Rectangle 6">
            <a:extLst>
              <a:ext uri="{FF2B5EF4-FFF2-40B4-BE49-F238E27FC236}">
                <a16:creationId xmlns:a16="http://schemas.microsoft.com/office/drawing/2014/main" id="{260657C1-1C95-4574-ED48-0E6B5B7718D2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43E458CF-6380-6DE1-8B70-5A4CC483B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32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E7803A02-0E5D-F062-4A7E-CF08C6F94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</a:t>
            </a:r>
            <a:r>
              <a:rPr lang="pt-BR" sz="2800" dirty="0" err="1">
                <a:solidFill>
                  <a:schemeClr val="bg1"/>
                </a:solidFill>
                <a:latin typeface="Futura Bk BT" panose="020B0502020204020303" pitchFamily="34" charset="0"/>
              </a:rPr>
              <a:t>End</a:t>
            </a:r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 I | Aula 01 – Introdução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9773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/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9560AA70-139C-4738-896D-421A126AD600}"/>
              </a:ext>
            </a:extLst>
          </p:cNvPr>
          <p:cNvSpPr txBox="1"/>
          <p:nvPr/>
        </p:nvSpPr>
        <p:spPr>
          <a:xfrm>
            <a:off x="1006413" y="809192"/>
            <a:ext cx="170810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Dúvidas?</a:t>
            </a:r>
            <a:endParaRPr lang="en-US" sz="80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E29FDD59-64FE-484F-8B59-797967A45D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AEEEC7F3-07C6-4494-9397-7CFE86310FAA}"/>
              </a:ext>
            </a:extLst>
          </p:cNvPr>
          <p:cNvSpPr txBox="1"/>
          <p:nvPr/>
        </p:nvSpPr>
        <p:spPr>
          <a:xfrm>
            <a:off x="16490449" y="9902442"/>
            <a:ext cx="6530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b="1" spc="1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ftamberlini.dev.br</a:t>
            </a:r>
          </a:p>
        </p:txBody>
      </p:sp>
      <p:sp>
        <p:nvSpPr>
          <p:cNvPr id="19" name="Oval 23">
            <a:extLst>
              <a:ext uri="{FF2B5EF4-FFF2-40B4-BE49-F238E27FC236}">
                <a16:creationId xmlns:a16="http://schemas.microsoft.com/office/drawing/2014/main" id="{569F469D-9E7B-4CC9-BB42-BFF5A07F398D}"/>
              </a:ext>
            </a:extLst>
          </p:cNvPr>
          <p:cNvSpPr/>
          <p:nvPr/>
        </p:nvSpPr>
        <p:spPr>
          <a:xfrm>
            <a:off x="2558138" y="9738818"/>
            <a:ext cx="1208312" cy="1208312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Futura Bk BT" panose="020B0502020204020303" pitchFamily="34" charset="0"/>
              </a:rPr>
              <a:t>c</a:t>
            </a:r>
          </a:p>
        </p:txBody>
      </p:sp>
      <p:pic>
        <p:nvPicPr>
          <p:cNvPr id="21" name="Picture 7">
            <a:extLst>
              <a:ext uri="{FF2B5EF4-FFF2-40B4-BE49-F238E27FC236}">
                <a16:creationId xmlns:a16="http://schemas.microsoft.com/office/drawing/2014/main" id="{1CADB059-CB2C-4F03-9DF1-47ACC6C210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68159" y="10073740"/>
            <a:ext cx="619616" cy="488403"/>
          </a:xfrm>
          <a:prstGeom prst="rect">
            <a:avLst/>
          </a:prstGeom>
        </p:spPr>
      </p:pic>
      <p:cxnSp>
        <p:nvCxnSpPr>
          <p:cNvPr id="22" name="Straight Connector 19">
            <a:extLst>
              <a:ext uri="{FF2B5EF4-FFF2-40B4-BE49-F238E27FC236}">
                <a16:creationId xmlns:a16="http://schemas.microsoft.com/office/drawing/2014/main" id="{93690DE0-50B8-4BE0-AA64-703AFE5673D4}"/>
              </a:ext>
            </a:extLst>
          </p:cNvPr>
          <p:cNvCxnSpPr/>
          <p:nvPr/>
        </p:nvCxnSpPr>
        <p:spPr>
          <a:xfrm>
            <a:off x="8493383" y="5611040"/>
            <a:ext cx="62000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53">
            <a:extLst>
              <a:ext uri="{FF2B5EF4-FFF2-40B4-BE49-F238E27FC236}">
                <a16:creationId xmlns:a16="http://schemas.microsoft.com/office/drawing/2014/main" id="{974C2307-0890-4583-9336-B28B75533561}"/>
              </a:ext>
            </a:extLst>
          </p:cNvPr>
          <p:cNvSpPr/>
          <p:nvPr/>
        </p:nvSpPr>
        <p:spPr>
          <a:xfrm>
            <a:off x="10619924" y="3168789"/>
            <a:ext cx="1990539" cy="199053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tx1">
                  <a:lumMod val="85000"/>
                  <a:lumOff val="15000"/>
                </a:schemeClr>
              </a:solidFill>
              <a:latin typeface="Futura Bk BT" panose="020B0502020204020303" pitchFamily="34" charset="0"/>
            </a:endParaRPr>
          </a:p>
        </p:txBody>
      </p:sp>
      <p:sp>
        <p:nvSpPr>
          <p:cNvPr id="26" name="TextBox 76">
            <a:extLst>
              <a:ext uri="{FF2B5EF4-FFF2-40B4-BE49-F238E27FC236}">
                <a16:creationId xmlns:a16="http://schemas.microsoft.com/office/drawing/2014/main" id="{98825F93-5DA9-4B52-BB44-5A405A6BE94C}"/>
              </a:ext>
            </a:extLst>
          </p:cNvPr>
          <p:cNvSpPr txBox="1"/>
          <p:nvPr/>
        </p:nvSpPr>
        <p:spPr>
          <a:xfrm>
            <a:off x="6883810" y="5505332"/>
            <a:ext cx="986114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0" b="1" spc="1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Dúvidas?</a:t>
            </a:r>
            <a:endParaRPr lang="en-US" sz="8000" b="1" spc="1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7" name="Picture 9">
            <a:extLst>
              <a:ext uri="{FF2B5EF4-FFF2-40B4-BE49-F238E27FC236}">
                <a16:creationId xmlns:a16="http://schemas.microsoft.com/office/drawing/2014/main" id="{73E7AF21-932B-4F00-B35D-BD19C8485F3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069568" y="3697183"/>
            <a:ext cx="1091250" cy="933750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28" name="CaixaDeTexto 27">
            <a:extLst>
              <a:ext uri="{FF2B5EF4-FFF2-40B4-BE49-F238E27FC236}">
                <a16:creationId xmlns:a16="http://schemas.microsoft.com/office/drawing/2014/main" id="{4C713A6C-2247-4E2D-AB31-4B73F9403364}"/>
              </a:ext>
            </a:extLst>
          </p:cNvPr>
          <p:cNvSpPr txBox="1"/>
          <p:nvPr/>
        </p:nvSpPr>
        <p:spPr>
          <a:xfrm>
            <a:off x="3891007" y="9927475"/>
            <a:ext cx="87194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b="1" spc="1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fernando.alves@ifrj.edu.br</a:t>
            </a:r>
          </a:p>
        </p:txBody>
      </p:sp>
      <p:pic>
        <p:nvPicPr>
          <p:cNvPr id="6146" name="Picture 2" descr="Resultado de imagem para icon web">
            <a:extLst>
              <a:ext uri="{FF2B5EF4-FFF2-40B4-BE49-F238E27FC236}">
                <a16:creationId xmlns:a16="http://schemas.microsoft.com/office/drawing/2014/main" id="{A276F8A5-E7E6-47E1-BD62-CB9297095B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10681" y="9738818"/>
            <a:ext cx="1228725" cy="1228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DD621C17-B47D-DB0C-7B1E-D95CD11136F1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3FE2D41C-CCA6-7E81-44A0-B1514B71A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33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Espaço Reservado para Rodapé 2">
            <a:extLst>
              <a:ext uri="{FF2B5EF4-FFF2-40B4-BE49-F238E27FC236}">
                <a16:creationId xmlns:a16="http://schemas.microsoft.com/office/drawing/2014/main" id="{FEEA9658-0FC0-BE88-ED97-E77A657FE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</a:t>
            </a:r>
            <a:r>
              <a:rPr lang="pt-BR" sz="2800" dirty="0" err="1">
                <a:solidFill>
                  <a:schemeClr val="bg1"/>
                </a:solidFill>
                <a:latin typeface="Futura Bk BT" panose="020B0502020204020303" pitchFamily="34" charset="0"/>
              </a:rPr>
              <a:t>End</a:t>
            </a:r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 I | Aula 01 – Introdução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0018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/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9560AA70-139C-4738-896D-421A126AD600}"/>
              </a:ext>
            </a:extLst>
          </p:cNvPr>
          <p:cNvSpPr txBox="1"/>
          <p:nvPr/>
        </p:nvSpPr>
        <p:spPr>
          <a:xfrm>
            <a:off x="1006413" y="798966"/>
            <a:ext cx="170810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Ementa e Objetivo Geral</a:t>
            </a:r>
            <a:endParaRPr lang="en-US" sz="80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E29FDD59-64FE-484F-8B59-797967A45D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8">
            <a:extLst>
              <a:ext uri="{FF2B5EF4-FFF2-40B4-BE49-F238E27FC236}">
                <a16:creationId xmlns:a16="http://schemas.microsoft.com/office/drawing/2014/main" id="{37DF21E7-64FC-57E0-6C7A-77EE4FD8FFAE}"/>
              </a:ext>
            </a:extLst>
          </p:cNvPr>
          <p:cNvSpPr txBox="1"/>
          <p:nvPr/>
        </p:nvSpPr>
        <p:spPr>
          <a:xfrm>
            <a:off x="2568036" y="2912014"/>
            <a:ext cx="190881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Criação de Páginas Web estáticas. A linguagem HTML. CSS. Integração de HTML e Javascript.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6B229CF7-4E38-F869-7C2C-64E36FD815D5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5" name="Espaço Reservado para Número de Slide 1">
            <a:extLst>
              <a:ext uri="{FF2B5EF4-FFF2-40B4-BE49-F238E27FC236}">
                <a16:creationId xmlns:a16="http://schemas.microsoft.com/office/drawing/2014/main" id="{E957CA0A-2D1E-796A-BF5A-2E6392A02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Espaço Reservado para Rodapé 2">
            <a:extLst>
              <a:ext uri="{FF2B5EF4-FFF2-40B4-BE49-F238E27FC236}">
                <a16:creationId xmlns:a16="http://schemas.microsoft.com/office/drawing/2014/main" id="{8FD77121-784A-996C-B851-CCEAE9606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</a:t>
            </a:r>
            <a:r>
              <a:rPr lang="pt-BR" sz="2800" dirty="0" err="1">
                <a:solidFill>
                  <a:schemeClr val="bg1"/>
                </a:solidFill>
                <a:latin typeface="Futura Bk BT" panose="020B0502020204020303" pitchFamily="34" charset="0"/>
              </a:rPr>
              <a:t>End</a:t>
            </a:r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 I | Aula 01 – Introdução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pic>
        <p:nvPicPr>
          <p:cNvPr id="7" name="Picture 2" descr="HTML5 – Wikipédia, a enciclopédia livre">
            <a:extLst>
              <a:ext uri="{FF2B5EF4-FFF2-40B4-BE49-F238E27FC236}">
                <a16:creationId xmlns:a16="http://schemas.microsoft.com/office/drawing/2014/main" id="{3DAABEF0-9A78-8C56-91DE-93121EA8A6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4184" y="6740545"/>
            <a:ext cx="4119562" cy="4119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3AEA0C48-647B-32D7-2965-1C4E49788E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57269" y="6740545"/>
            <a:ext cx="2916094" cy="4119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>
            <a:extLst>
              <a:ext uri="{FF2B5EF4-FFF2-40B4-BE49-F238E27FC236}">
                <a16:creationId xmlns:a16="http://schemas.microsoft.com/office/drawing/2014/main" id="{BCE90958-8195-9912-BE28-313CDEE6A4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36328" y="6740545"/>
            <a:ext cx="2916094" cy="4119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F23E0C24-204F-5D92-E955-E7CF5A0DD87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58748" y="7097605"/>
            <a:ext cx="7637793" cy="3405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749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/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9560AA70-139C-4738-896D-421A126AD600}"/>
              </a:ext>
            </a:extLst>
          </p:cNvPr>
          <p:cNvSpPr txBox="1"/>
          <p:nvPr/>
        </p:nvSpPr>
        <p:spPr>
          <a:xfrm>
            <a:off x="1006413" y="798966"/>
            <a:ext cx="170810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Objetivos Gerais</a:t>
            </a:r>
            <a:endParaRPr lang="en-US" sz="80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E29FDD59-64FE-484F-8B59-797967A45D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8">
            <a:extLst>
              <a:ext uri="{FF2B5EF4-FFF2-40B4-BE49-F238E27FC236}">
                <a16:creationId xmlns:a16="http://schemas.microsoft.com/office/drawing/2014/main" id="{37DF21E7-64FC-57E0-6C7A-77EE4FD8FFAE}"/>
              </a:ext>
            </a:extLst>
          </p:cNvPr>
          <p:cNvSpPr txBox="1"/>
          <p:nvPr/>
        </p:nvSpPr>
        <p:spPr>
          <a:xfrm>
            <a:off x="1006413" y="3369655"/>
            <a:ext cx="22336187" cy="8894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 algn="just">
              <a:buFont typeface="Wingdings" panose="05000000000000000000" pitchFamily="2" charset="2"/>
              <a:buChar char="§"/>
            </a:pPr>
            <a:r>
              <a:rPr lang="pt-BR" sz="4400" dirty="0">
                <a:latin typeface="Futura Bk BT" panose="020B0502020204020303"/>
              </a:rPr>
              <a:t>Capacitar o estudante a compreender os fundamentos do desenvolvimento Front-End.</a:t>
            </a:r>
          </a:p>
          <a:p>
            <a:pPr marL="857250" indent="-857250" algn="just">
              <a:buFont typeface="Wingdings" panose="05000000000000000000" pitchFamily="2" charset="2"/>
              <a:buChar char="§"/>
            </a:pPr>
            <a:endParaRPr lang="pt-BR" sz="4400" dirty="0">
              <a:latin typeface="Futura Bk BT" panose="020B0502020204020303"/>
            </a:endParaRPr>
          </a:p>
          <a:p>
            <a:pPr marL="857250" indent="-857250" algn="just">
              <a:buFont typeface="Wingdings" panose="05000000000000000000" pitchFamily="2" charset="2"/>
              <a:buChar char="§"/>
            </a:pPr>
            <a:r>
              <a:rPr lang="pt-BR" sz="4400" dirty="0">
                <a:latin typeface="Futura Bk BT" panose="020B0502020204020303"/>
              </a:rPr>
              <a:t>Capacitar o estudante para utilizar ferramentas de criação de protótipo de interfaces;</a:t>
            </a:r>
          </a:p>
          <a:p>
            <a:pPr marL="857250" indent="-857250" algn="just">
              <a:buFont typeface="Wingdings" panose="05000000000000000000" pitchFamily="2" charset="2"/>
              <a:buChar char="§"/>
            </a:pPr>
            <a:endParaRPr lang="pt-BR" sz="4400" dirty="0">
              <a:latin typeface="Futura Bk BT" panose="020B0502020204020303"/>
            </a:endParaRPr>
          </a:p>
          <a:p>
            <a:pPr marL="857250" indent="-857250" algn="just">
              <a:buFont typeface="Wingdings" panose="05000000000000000000" pitchFamily="2" charset="2"/>
              <a:buChar char="§"/>
            </a:pPr>
            <a:r>
              <a:rPr lang="pt-BR" sz="4400" dirty="0">
                <a:latin typeface="Futura Bk BT" panose="020B0502020204020303"/>
              </a:rPr>
              <a:t>Capacitar o estudante  para utilizar ferramentas de gerenciamento de versões de código </a:t>
            </a:r>
          </a:p>
          <a:p>
            <a:pPr marL="857250" indent="-857250" algn="just">
              <a:buFont typeface="Wingdings" panose="05000000000000000000" pitchFamily="2" charset="2"/>
              <a:buChar char="§"/>
            </a:pPr>
            <a:endParaRPr lang="pt-BR" sz="4400" dirty="0">
              <a:latin typeface="Futura Bk BT" panose="020B0502020204020303"/>
            </a:endParaRPr>
          </a:p>
          <a:p>
            <a:pPr marL="857250" indent="-857250" algn="just">
              <a:buFont typeface="Wingdings" panose="05000000000000000000" pitchFamily="2" charset="2"/>
              <a:buChar char="§"/>
            </a:pPr>
            <a:r>
              <a:rPr lang="pt-BR" sz="4400" dirty="0">
                <a:latin typeface="Futura Bk BT" panose="020B0502020204020303"/>
              </a:rPr>
              <a:t>Desenvolver habilidades práticas para criação de páginas estáticas.</a:t>
            </a:r>
          </a:p>
          <a:p>
            <a:pPr marL="857250" indent="-857250" algn="just">
              <a:buFont typeface="Wingdings" panose="05000000000000000000" pitchFamily="2" charset="2"/>
              <a:buChar char="§"/>
            </a:pPr>
            <a:endParaRPr lang="pt-BR" sz="4400" dirty="0">
              <a:latin typeface="Futura Bk BT" panose="020B0502020204020303"/>
            </a:endParaRPr>
          </a:p>
          <a:p>
            <a:pPr marL="857250" indent="-857250" algn="just">
              <a:buFont typeface="Wingdings" panose="05000000000000000000" pitchFamily="2" charset="2"/>
              <a:buChar char="§"/>
            </a:pPr>
            <a:r>
              <a:rPr lang="pt-BR" sz="4400" dirty="0">
                <a:latin typeface="Futura Bk BT" panose="020B0502020204020303"/>
              </a:rPr>
              <a:t>Estimular boas práticas no desenvolvimento de aplicações Front-</a:t>
            </a:r>
            <a:r>
              <a:rPr lang="pt-BR" sz="4400" dirty="0" err="1">
                <a:latin typeface="Futura Bk BT" panose="020B0502020204020303"/>
              </a:rPr>
              <a:t>End</a:t>
            </a:r>
            <a:r>
              <a:rPr lang="pt-BR" sz="4400" dirty="0">
                <a:latin typeface="Futura Bk BT" panose="020B0502020204020303"/>
              </a:rPr>
              <a:t> modernas.</a:t>
            </a:r>
            <a:endParaRPr lang="pt-BR" sz="6000" dirty="0">
              <a:latin typeface="Futura Bk BT" panose="020B0502020204020303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66AFEF1-229C-2345-E075-6227C602ED1A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6" name="Espaço Reservado para Número de Slide 1">
            <a:extLst>
              <a:ext uri="{FF2B5EF4-FFF2-40B4-BE49-F238E27FC236}">
                <a16:creationId xmlns:a16="http://schemas.microsoft.com/office/drawing/2014/main" id="{A999344C-0111-918A-68A6-DFEE0D7AE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Espaço Reservado para Rodapé 2">
            <a:extLst>
              <a:ext uri="{FF2B5EF4-FFF2-40B4-BE49-F238E27FC236}">
                <a16:creationId xmlns:a16="http://schemas.microsoft.com/office/drawing/2014/main" id="{7B6234E0-7C54-CA3D-BDD1-6C47C8EAA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</a:t>
            </a:r>
            <a:r>
              <a:rPr lang="pt-BR" sz="2800" dirty="0" err="1">
                <a:solidFill>
                  <a:schemeClr val="bg1"/>
                </a:solidFill>
                <a:latin typeface="Futura Bk BT" panose="020B0502020204020303" pitchFamily="34" charset="0"/>
              </a:rPr>
              <a:t>End</a:t>
            </a:r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 I | Aula 01 – Introdução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1885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CE26EF-DC2F-8A58-665A-F86AE599A4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7DD0FCC-53DB-77C5-F7B0-D8925FA60841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AE5B70CD-A62D-9BCF-29FE-6FF0A21A4AA1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9809A552-12C4-8CD2-A055-526525AFD5B1}"/>
              </a:ext>
            </a:extLst>
          </p:cNvPr>
          <p:cNvSpPr txBox="1"/>
          <p:nvPr/>
        </p:nvSpPr>
        <p:spPr>
          <a:xfrm>
            <a:off x="1006413" y="798966"/>
            <a:ext cx="170810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Objetivos Específicos</a:t>
            </a:r>
            <a:endParaRPr lang="en-US" sz="80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2844B181-47AD-BA71-D2DA-4B6769221A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8">
            <a:extLst>
              <a:ext uri="{FF2B5EF4-FFF2-40B4-BE49-F238E27FC236}">
                <a16:creationId xmlns:a16="http://schemas.microsoft.com/office/drawing/2014/main" id="{8B3FF7B5-48AA-9B74-6EA5-C74D4A3B1A6F}"/>
              </a:ext>
            </a:extLst>
          </p:cNvPr>
          <p:cNvSpPr txBox="1"/>
          <p:nvPr/>
        </p:nvSpPr>
        <p:spPr>
          <a:xfrm>
            <a:off x="812800" y="2789271"/>
            <a:ext cx="23444926" cy="13018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pt-BR" sz="3600" b="1" dirty="0">
                <a:latin typeface="Futura Bk BT" panose="020B0502020204020303"/>
              </a:rPr>
              <a:t>1. Fundamentos da Web</a:t>
            </a:r>
          </a:p>
          <a:p>
            <a:pPr marL="1485900" lvl="1" indent="-571500">
              <a:buFont typeface="Wingdings" panose="05000000000000000000" pitchFamily="2" charset="2"/>
              <a:buChar char="§"/>
            </a:pPr>
            <a:r>
              <a:rPr lang="pt-BR" dirty="0">
                <a:latin typeface="Futura Bk BT" panose="020B0502020204020303"/>
              </a:rPr>
              <a:t>Entender o funcionamento básico da internet, navegadores e protocolos HTTP/HTTPS.</a:t>
            </a:r>
          </a:p>
          <a:p>
            <a:pPr marL="1485900" lvl="1" indent="-571500">
              <a:buFont typeface="Wingdings" panose="05000000000000000000" pitchFamily="2" charset="2"/>
              <a:buChar char="§"/>
            </a:pPr>
            <a:r>
              <a:rPr lang="pt-BR" dirty="0">
                <a:latin typeface="Futura Bk BT" panose="020B0502020204020303"/>
              </a:rPr>
              <a:t>Compreender o papel das tecnologias HTML, CSS e </a:t>
            </a:r>
            <a:r>
              <a:rPr lang="pt-BR" dirty="0" err="1">
                <a:latin typeface="Futura Bk BT" panose="020B0502020204020303"/>
              </a:rPr>
              <a:t>JavaScript</a:t>
            </a:r>
            <a:r>
              <a:rPr lang="pt-BR" dirty="0">
                <a:latin typeface="Futura Bk BT" panose="020B0502020204020303"/>
              </a:rPr>
              <a:t> no desenvolvimento web.</a:t>
            </a:r>
          </a:p>
          <a:p>
            <a:pPr>
              <a:buNone/>
            </a:pPr>
            <a:endParaRPr lang="pt-BR" sz="3600" b="1" dirty="0">
              <a:latin typeface="Futura Bk BT" panose="020B0502020204020303"/>
            </a:endParaRPr>
          </a:p>
          <a:p>
            <a:pPr>
              <a:buNone/>
            </a:pPr>
            <a:r>
              <a:rPr lang="pt-BR" sz="3600" b="1" dirty="0">
                <a:latin typeface="Futura Bk BT" panose="020B0502020204020303"/>
              </a:rPr>
              <a:t>2. HTML (Hypertext Markup </a:t>
            </a:r>
            <a:r>
              <a:rPr lang="pt-BR" sz="3600" b="1" dirty="0" err="1">
                <a:latin typeface="Futura Bk BT" panose="020B0502020204020303"/>
              </a:rPr>
              <a:t>Language</a:t>
            </a:r>
            <a:r>
              <a:rPr lang="pt-BR" sz="3600" b="1" dirty="0">
                <a:latin typeface="Futura Bk BT" panose="020B0502020204020303"/>
              </a:rPr>
              <a:t>)</a:t>
            </a:r>
          </a:p>
          <a:p>
            <a:pPr marL="1485900" lvl="1" indent="-571500">
              <a:buFont typeface="Wingdings" panose="05000000000000000000" pitchFamily="2" charset="2"/>
              <a:buChar char="§"/>
            </a:pPr>
            <a:r>
              <a:rPr lang="pt-BR" dirty="0">
                <a:latin typeface="Futura Bk BT" panose="020B0502020204020303"/>
              </a:rPr>
              <a:t>Compreender a estrutura básica de documentos HTML.</a:t>
            </a:r>
          </a:p>
          <a:p>
            <a:pPr marL="1485900" lvl="1" indent="-571500">
              <a:buFont typeface="Wingdings" panose="05000000000000000000" pitchFamily="2" charset="2"/>
              <a:buChar char="§"/>
            </a:pPr>
            <a:r>
              <a:rPr lang="pt-BR" dirty="0">
                <a:latin typeface="Futura Bk BT" panose="020B0502020204020303"/>
              </a:rPr>
              <a:t>Utilizar corretamente elementos semânticos para criar páginas acessíveis e bem estruturadas.</a:t>
            </a:r>
          </a:p>
          <a:p>
            <a:pPr marL="1485900" lvl="1" indent="-571500">
              <a:buFont typeface="Wingdings" panose="05000000000000000000" pitchFamily="2" charset="2"/>
              <a:buChar char="§"/>
            </a:pPr>
            <a:r>
              <a:rPr lang="pt-BR" dirty="0">
                <a:latin typeface="Futura Bk BT" panose="020B0502020204020303"/>
              </a:rPr>
              <a:t>Inserir conteúdos como textos, links, listas, tabelas, formulários, imagens, áudios e vídeos.</a:t>
            </a:r>
          </a:p>
          <a:p>
            <a:pPr>
              <a:buFont typeface="Arial" panose="020B0604020202020204" pitchFamily="34" charset="0"/>
              <a:buChar char="•"/>
            </a:pPr>
            <a:endParaRPr lang="pt-BR" dirty="0">
              <a:latin typeface="Futura Bk BT" panose="020B0502020204020303"/>
            </a:endParaRPr>
          </a:p>
          <a:p>
            <a:pPr>
              <a:buNone/>
            </a:pPr>
            <a:r>
              <a:rPr lang="pt-BR" b="1" dirty="0">
                <a:latin typeface="Futura Bk BT" panose="020B0502020204020303"/>
              </a:rPr>
              <a:t>3. CSS (</a:t>
            </a:r>
            <a:r>
              <a:rPr lang="pt-BR" b="1" dirty="0" err="1">
                <a:latin typeface="Futura Bk BT" panose="020B0502020204020303"/>
              </a:rPr>
              <a:t>Cascading</a:t>
            </a:r>
            <a:r>
              <a:rPr lang="pt-BR" b="1" dirty="0">
                <a:latin typeface="Futura Bk BT" panose="020B0502020204020303"/>
              </a:rPr>
              <a:t> </a:t>
            </a:r>
            <a:r>
              <a:rPr lang="pt-BR" b="1" dirty="0" err="1">
                <a:latin typeface="Futura Bk BT" panose="020B0502020204020303"/>
              </a:rPr>
              <a:t>Style</a:t>
            </a:r>
            <a:r>
              <a:rPr lang="pt-BR" b="1" dirty="0">
                <a:latin typeface="Futura Bk BT" panose="020B0502020204020303"/>
              </a:rPr>
              <a:t> </a:t>
            </a:r>
            <a:r>
              <a:rPr lang="pt-BR" b="1" dirty="0" err="1">
                <a:latin typeface="Futura Bk BT" panose="020B0502020204020303"/>
              </a:rPr>
              <a:t>Sheets</a:t>
            </a:r>
            <a:r>
              <a:rPr lang="pt-BR" b="1" dirty="0">
                <a:latin typeface="Futura Bk BT" panose="020B0502020204020303"/>
              </a:rPr>
              <a:t>)</a:t>
            </a:r>
          </a:p>
          <a:p>
            <a:pPr marL="1485900" lvl="1" indent="-571500">
              <a:buFont typeface="Wingdings" panose="05000000000000000000" pitchFamily="2" charset="2"/>
              <a:buChar char="§"/>
            </a:pPr>
            <a:r>
              <a:rPr lang="pt-BR" dirty="0">
                <a:latin typeface="Futura Bk BT" panose="020B0502020204020303"/>
              </a:rPr>
              <a:t>Entender os fundamentos e sintaxe do CSS.</a:t>
            </a:r>
          </a:p>
          <a:p>
            <a:pPr marL="1485900" lvl="1" indent="-571500">
              <a:buFont typeface="Wingdings" panose="05000000000000000000" pitchFamily="2" charset="2"/>
              <a:buChar char="§"/>
            </a:pPr>
            <a:r>
              <a:rPr lang="pt-BR" dirty="0">
                <a:latin typeface="Futura Bk BT" panose="020B0502020204020303"/>
              </a:rPr>
              <a:t>Aplicar estilos visuais em páginas web (cores, fontes, espaçamento, alinhamento).</a:t>
            </a:r>
          </a:p>
          <a:p>
            <a:pPr marL="1485900" lvl="1" indent="-571500">
              <a:buFont typeface="Wingdings" panose="05000000000000000000" pitchFamily="2" charset="2"/>
              <a:buChar char="§"/>
            </a:pPr>
            <a:r>
              <a:rPr lang="pt-BR" dirty="0">
                <a:latin typeface="Futura Bk BT" panose="020B0502020204020303"/>
              </a:rPr>
              <a:t>Criar layouts utilizando técnicas modernas (</a:t>
            </a:r>
            <a:r>
              <a:rPr lang="pt-BR" dirty="0" err="1">
                <a:latin typeface="Futura Bk BT" panose="020B0502020204020303"/>
              </a:rPr>
              <a:t>Flexbox</a:t>
            </a:r>
            <a:r>
              <a:rPr lang="pt-BR" dirty="0">
                <a:latin typeface="Futura Bk BT" panose="020B0502020204020303"/>
              </a:rPr>
              <a:t> e CSS Grid).</a:t>
            </a:r>
          </a:p>
          <a:p>
            <a:endParaRPr lang="pt-BR" b="1" dirty="0">
              <a:latin typeface="Futura Bk BT" panose="020B0502020204020303"/>
            </a:endParaRPr>
          </a:p>
          <a:p>
            <a:r>
              <a:rPr lang="pt-BR" b="1" dirty="0">
                <a:latin typeface="Futura Bk BT" panose="020B0502020204020303"/>
              </a:rPr>
              <a:t>4. </a:t>
            </a:r>
            <a:r>
              <a:rPr lang="pt-BR" b="1" dirty="0" err="1">
                <a:latin typeface="Futura Bk BT" panose="020B0502020204020303"/>
              </a:rPr>
              <a:t>JavaScript</a:t>
            </a:r>
            <a:r>
              <a:rPr lang="pt-BR" b="1" dirty="0">
                <a:latin typeface="Futura Bk BT" panose="020B0502020204020303"/>
              </a:rPr>
              <a:t> (Fundamentos)</a:t>
            </a:r>
          </a:p>
          <a:p>
            <a:pPr marL="1485900" lvl="1" indent="-571500">
              <a:buFont typeface="Wingdings" panose="05000000000000000000" pitchFamily="2" charset="2"/>
              <a:buChar char="§"/>
            </a:pPr>
            <a:r>
              <a:rPr lang="pt-BR" dirty="0">
                <a:latin typeface="Futura Bk BT" panose="020B0502020204020303"/>
              </a:rPr>
              <a:t>Eventos </a:t>
            </a:r>
          </a:p>
          <a:p>
            <a:pPr marL="1485900" lvl="1" indent="-571500">
              <a:buFont typeface="Wingdings" panose="05000000000000000000" pitchFamily="2" charset="2"/>
              <a:buChar char="§"/>
            </a:pPr>
            <a:r>
              <a:rPr lang="pt-BR" dirty="0">
                <a:latin typeface="Futura Bk BT" panose="020B0502020204020303"/>
              </a:rPr>
              <a:t>Manipular o DOM para criar páginas interativas.</a:t>
            </a:r>
          </a:p>
          <a:p>
            <a:pPr marL="1485900" lvl="1" indent="-571500">
              <a:buFont typeface="Wingdings" panose="05000000000000000000" pitchFamily="2" charset="2"/>
              <a:buChar char="§"/>
            </a:pPr>
            <a:r>
              <a:rPr lang="pt-BR" dirty="0">
                <a:latin typeface="Futura Bk BT" panose="020B0502020204020303"/>
              </a:rPr>
              <a:t>Realizar validações básicas de formulários.</a:t>
            </a:r>
          </a:p>
          <a:p>
            <a:endParaRPr lang="pt-BR" dirty="0">
              <a:latin typeface="Futura Bk BT" panose="020B0502020204020303"/>
            </a:endParaRPr>
          </a:p>
          <a:p>
            <a:endParaRPr lang="pt-BR" sz="3600" dirty="0"/>
          </a:p>
          <a:p>
            <a:pPr algn="just"/>
            <a:endParaRPr lang="pt-BR" sz="6000" dirty="0">
              <a:latin typeface="Futura Bk BT" panose="020B0502020204020303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57250" indent="-857250" algn="just">
              <a:buFont typeface="Wingdings" panose="05000000000000000000" pitchFamily="2" charset="2"/>
              <a:buChar char="§"/>
            </a:pPr>
            <a:endParaRPr lang="pt-BR" sz="6000" dirty="0">
              <a:latin typeface="Futura Bk BT" panose="020B0502020204020303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1D96F8F8-B939-A1A0-626D-CB96BD15AE41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4" name="Espaço Reservado para Número de Slide 1">
            <a:extLst>
              <a:ext uri="{FF2B5EF4-FFF2-40B4-BE49-F238E27FC236}">
                <a16:creationId xmlns:a16="http://schemas.microsoft.com/office/drawing/2014/main" id="{B86F1CE9-EF67-6AA1-0688-569BCF07B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A49399F6-8074-2BF3-BB6B-27959DF1D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</a:t>
            </a:r>
            <a:r>
              <a:rPr lang="pt-BR" sz="2800" dirty="0" err="1">
                <a:solidFill>
                  <a:schemeClr val="bg1"/>
                </a:solidFill>
                <a:latin typeface="Futura Bk BT" panose="020B0502020204020303" pitchFamily="34" charset="0"/>
              </a:rPr>
              <a:t>End</a:t>
            </a:r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 I | Aula 01 – Introdução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6331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/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9560AA70-139C-4738-896D-421A126AD600}"/>
              </a:ext>
            </a:extLst>
          </p:cNvPr>
          <p:cNvSpPr txBox="1"/>
          <p:nvPr/>
        </p:nvSpPr>
        <p:spPr>
          <a:xfrm>
            <a:off x="1006413" y="798966"/>
            <a:ext cx="170810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Metodologia e Recursos</a:t>
            </a:r>
            <a:endParaRPr lang="en-US" sz="80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E29FDD59-64FE-484F-8B59-797967A45D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8">
            <a:extLst>
              <a:ext uri="{FF2B5EF4-FFF2-40B4-BE49-F238E27FC236}">
                <a16:creationId xmlns:a16="http://schemas.microsoft.com/office/drawing/2014/main" id="{37DF21E7-64FC-57E0-6C7A-77EE4FD8FFAE}"/>
              </a:ext>
            </a:extLst>
          </p:cNvPr>
          <p:cNvSpPr txBox="1"/>
          <p:nvPr/>
        </p:nvSpPr>
        <p:spPr>
          <a:xfrm>
            <a:off x="322611" y="2455328"/>
            <a:ext cx="23738778" cy="8710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0" indent="-1143000" algn="just">
              <a:buFont typeface="Wingdings" panose="05000000000000000000" pitchFamily="2" charset="2"/>
              <a:buChar char="§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Desenvolvimento Metodológico:</a:t>
            </a:r>
          </a:p>
          <a:p>
            <a:pPr algn="just"/>
            <a:r>
              <a:rPr lang="pt-BR" sz="32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	 </a:t>
            </a:r>
          </a:p>
          <a:p>
            <a:pPr lvl="1" algn="just"/>
            <a:r>
              <a:rPr lang="pt-BR" sz="32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Aula expositiva e prática, a partir do uso de aplicativos e ferramentas da internet, com foco na colaboração. Atividades práticas envolvendo estudos de caso, seminários, trabalhos individuais e em grupo, apresentação individual e em grupo.</a:t>
            </a:r>
          </a:p>
          <a:p>
            <a:pPr lvl="1" algn="just"/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143000" indent="-1143000" algn="just">
              <a:buFont typeface="Wingdings" panose="05000000000000000000" pitchFamily="2" charset="2"/>
              <a:buChar char="§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Recursos:</a:t>
            </a:r>
          </a:p>
          <a:p>
            <a:pPr algn="just"/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r>
              <a:rPr lang="pt-BR" sz="32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Material digital, </a:t>
            </a:r>
            <a:r>
              <a:rPr lang="pt-BR" sz="32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datashow</a:t>
            </a:r>
            <a:r>
              <a:rPr lang="pt-BR" sz="32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, laboratório de informática com acesso à internet para o professor e para os alunos, preferencialmente um computador por aluno.</a:t>
            </a:r>
          </a:p>
          <a:p>
            <a:pPr lvl="1" algn="just"/>
            <a:endParaRPr lang="pt-BR" sz="28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143000" indent="-1143000" algn="just">
              <a:buFont typeface="Wingdings" panose="05000000000000000000" pitchFamily="2" charset="2"/>
              <a:buChar char="§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Ferramentas:</a:t>
            </a:r>
          </a:p>
          <a:p>
            <a:pPr marL="1143000" indent="-1143000" algn="just">
              <a:buFont typeface="Wingdings" panose="05000000000000000000" pitchFamily="2" charset="2"/>
              <a:buChar char="§"/>
            </a:pP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r>
              <a:rPr lang="pt-BR" sz="32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Sistema Operacional Windows, </a:t>
            </a:r>
            <a:r>
              <a:rPr lang="pt-BR" sz="32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VSCode</a:t>
            </a:r>
            <a:r>
              <a:rPr lang="pt-BR" sz="32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pt-BR" sz="32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Figma</a:t>
            </a:r>
            <a:r>
              <a:rPr lang="pt-BR" sz="32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, GIT, GITHUB e Ferramentas de Inteligência Artificial.</a:t>
            </a: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892B9DFD-406B-A992-EDBD-789EEFFDCB72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4" name="Espaço Reservado para Número de Slide 1">
            <a:extLst>
              <a:ext uri="{FF2B5EF4-FFF2-40B4-BE49-F238E27FC236}">
                <a16:creationId xmlns:a16="http://schemas.microsoft.com/office/drawing/2014/main" id="{19399BFD-BBF6-94D0-234C-1CF605E89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C6D6E809-BA36-9DE0-2A6F-AFDAAEC28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</a:t>
            </a:r>
            <a:r>
              <a:rPr lang="pt-BR" sz="2800" dirty="0" err="1">
                <a:solidFill>
                  <a:schemeClr val="bg1"/>
                </a:solidFill>
                <a:latin typeface="Futura Bk BT" panose="020B0502020204020303" pitchFamily="34" charset="0"/>
              </a:rPr>
              <a:t>End</a:t>
            </a:r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 I | Aula 01 – Introdução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604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/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9560AA70-139C-4738-896D-421A126AD600}"/>
              </a:ext>
            </a:extLst>
          </p:cNvPr>
          <p:cNvSpPr txBox="1"/>
          <p:nvPr/>
        </p:nvSpPr>
        <p:spPr>
          <a:xfrm>
            <a:off x="1006413" y="798966"/>
            <a:ext cx="170810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Avaliação</a:t>
            </a:r>
            <a:endParaRPr lang="en-US" sz="80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E29FDD59-64FE-484F-8B59-797967A45D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8">
            <a:extLst>
              <a:ext uri="{FF2B5EF4-FFF2-40B4-BE49-F238E27FC236}">
                <a16:creationId xmlns:a16="http://schemas.microsoft.com/office/drawing/2014/main" id="{E8D6F071-D773-9C04-7A4F-6B704289C5D7}"/>
              </a:ext>
            </a:extLst>
          </p:cNvPr>
          <p:cNvSpPr txBox="1"/>
          <p:nvPr/>
        </p:nvSpPr>
        <p:spPr>
          <a:xfrm>
            <a:off x="1198919" y="2455328"/>
            <a:ext cx="22862469" cy="70480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0" indent="-1143000" algn="just">
              <a:buFont typeface="Wingdings" panose="05000000000000000000" pitchFamily="2" charset="2"/>
              <a:buChar char="§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1º Bimestre:</a:t>
            </a:r>
          </a:p>
          <a:p>
            <a:pPr marL="2057400" lvl="1" indent="-1143000" algn="just">
              <a:buFont typeface="Wingdings" panose="05000000000000000000" pitchFamily="2" charset="2"/>
              <a:buChar char="§"/>
            </a:pPr>
            <a:r>
              <a:rPr lang="pt-BR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1ª Avaliação</a:t>
            </a:r>
          </a:p>
          <a:p>
            <a:pPr marL="2057400" lvl="1" indent="-1143000" algn="just">
              <a:buFont typeface="Wingdings" panose="05000000000000000000" pitchFamily="2" charset="2"/>
              <a:buChar char="§"/>
            </a:pPr>
            <a:r>
              <a:rPr lang="pt-BR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2ª Avaliação</a:t>
            </a:r>
          </a:p>
          <a:p>
            <a:pPr marL="2057400" lvl="1" indent="-1143000" algn="just">
              <a:buFont typeface="Wingdings" panose="05000000000000000000" pitchFamily="2" charset="2"/>
              <a:buChar char="§"/>
            </a:pPr>
            <a:r>
              <a:rPr lang="pt-BR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3ª Avaliação</a:t>
            </a:r>
          </a:p>
          <a:p>
            <a:pPr marL="2057400" lvl="1" indent="-1143000" algn="just">
              <a:buFont typeface="Wingdings" panose="05000000000000000000" pitchFamily="2" charset="2"/>
              <a:buChar char="§"/>
            </a:pPr>
            <a:r>
              <a:rPr lang="pt-BR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MV1 = (AV1 + AV2 + AV3)/3</a:t>
            </a:r>
          </a:p>
          <a:p>
            <a:pPr lvl="1" algn="just"/>
            <a:endParaRPr lang="pt-BR" sz="32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143000" indent="-1143000" algn="just">
              <a:buFont typeface="Wingdings" panose="05000000000000000000" pitchFamily="2" charset="2"/>
              <a:buChar char="§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2º Bimestre:</a:t>
            </a:r>
          </a:p>
          <a:p>
            <a:pPr marL="2057400" lvl="1" indent="-1143000" algn="just">
              <a:buFont typeface="Wingdings" panose="05000000000000000000" pitchFamily="2" charset="2"/>
              <a:buChar char="§"/>
            </a:pPr>
            <a:r>
              <a:rPr lang="pt-BR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4ª Avaliação</a:t>
            </a:r>
          </a:p>
          <a:p>
            <a:pPr marL="2057400" lvl="1" indent="-1143000" algn="just">
              <a:buFont typeface="Wingdings" panose="05000000000000000000" pitchFamily="2" charset="2"/>
              <a:buChar char="§"/>
            </a:pPr>
            <a:r>
              <a:rPr lang="pt-BR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5ª Avaliação</a:t>
            </a:r>
          </a:p>
          <a:p>
            <a:pPr marL="2057400" lvl="1" indent="-1143000" algn="just">
              <a:buFont typeface="Wingdings" panose="05000000000000000000" pitchFamily="2" charset="2"/>
              <a:buChar char="§"/>
            </a:pPr>
            <a:r>
              <a:rPr lang="pt-BR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6ª Avaliação</a:t>
            </a:r>
          </a:p>
          <a:p>
            <a:pPr marL="2057400" lvl="1" indent="-1143000" algn="just">
              <a:buFont typeface="Wingdings" panose="05000000000000000000" pitchFamily="2" charset="2"/>
              <a:buChar char="§"/>
            </a:pPr>
            <a:r>
              <a:rPr lang="pt-BR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MV2 = (AV3 + AV4 + AV6)/3</a:t>
            </a: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28F7B48-2D12-5A8F-E9B0-4C802A6C7B25}"/>
              </a:ext>
            </a:extLst>
          </p:cNvPr>
          <p:cNvSpPr txBox="1"/>
          <p:nvPr/>
        </p:nvSpPr>
        <p:spPr>
          <a:xfrm>
            <a:off x="2371096" y="9030520"/>
            <a:ext cx="18898437" cy="4216539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1143000" indent="-1143000" algn="just">
              <a:buFont typeface="Wingdings" panose="05000000000000000000" pitchFamily="2" charset="2"/>
              <a:buChar char="§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Grau Semestre</a:t>
            </a:r>
          </a:p>
          <a:p>
            <a:pPr marL="2057400" lvl="1" indent="-1143000" algn="just">
              <a:buFont typeface="Wingdings" panose="05000000000000000000" pitchFamily="2" charset="2"/>
              <a:buChar char="§"/>
            </a:pPr>
            <a:r>
              <a:rPr lang="nn-NO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G=(MV1+ 2*MV2) / 3  </a:t>
            </a:r>
          </a:p>
          <a:p>
            <a:pPr marL="2057400" lvl="1" indent="-1143000" algn="just">
              <a:buFont typeface="Wingdings" panose="05000000000000000000" pitchFamily="2" charset="2"/>
              <a:buChar char="§"/>
            </a:pPr>
            <a:r>
              <a:rPr lang="nn-NO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Maior ou igual a 6,0 – Aprovado </a:t>
            </a:r>
          </a:p>
          <a:p>
            <a:pPr marL="2057400" lvl="1" indent="-1143000" algn="just">
              <a:buFont typeface="Wingdings" panose="05000000000000000000" pitchFamily="2" charset="2"/>
              <a:buChar char="§"/>
            </a:pPr>
            <a:r>
              <a:rPr lang="nn-NO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Menor que 6,0 – Recuperação</a:t>
            </a:r>
          </a:p>
          <a:p>
            <a:pPr marL="2057400" lvl="1" indent="-1143000" algn="just">
              <a:buFont typeface="Wingdings" panose="05000000000000000000" pitchFamily="2" charset="2"/>
              <a:buChar char="§"/>
            </a:pPr>
            <a:endParaRPr lang="nn-NO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057400" lvl="1" indent="-1143000" algn="just">
              <a:buFont typeface="Wingdings" panose="05000000000000000000" pitchFamily="2" charset="2"/>
              <a:buChar char="§"/>
            </a:pPr>
            <a:endParaRPr lang="nn-NO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143000" indent="-1143000" algn="just">
              <a:buFont typeface="Wingdings" panose="05000000000000000000" pitchFamily="2" charset="2"/>
              <a:buChar char="§"/>
            </a:pP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143000" indent="-1143000" algn="just">
              <a:buFont typeface="Wingdings" panose="05000000000000000000" pitchFamily="2" charset="2"/>
              <a:buChar char="§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Grau Final</a:t>
            </a:r>
          </a:p>
          <a:p>
            <a:pPr marL="2057400" lvl="1" indent="-1143000" algn="just">
              <a:buFont typeface="Wingdings" panose="05000000000000000000" pitchFamily="2" charset="2"/>
              <a:buChar char="§"/>
            </a:pPr>
            <a:r>
              <a:rPr lang="nn-NO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GF=(G + 1,5*MVR) / 2,5  </a:t>
            </a:r>
          </a:p>
          <a:p>
            <a:pPr marL="2057400" lvl="1" indent="-1143000" algn="just">
              <a:buFont typeface="Wingdings" panose="05000000000000000000" pitchFamily="2" charset="2"/>
              <a:buChar char="§"/>
            </a:pPr>
            <a:r>
              <a:rPr lang="nn-NO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Maior ou igual a 6,0 – Aprovado </a:t>
            </a:r>
          </a:p>
          <a:p>
            <a:pPr marL="2057400" lvl="1" indent="-1143000" algn="just">
              <a:buFont typeface="Wingdings" panose="05000000000000000000" pitchFamily="2" charset="2"/>
              <a:buChar char="§"/>
            </a:pPr>
            <a:r>
              <a:rPr lang="nn-NO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Menor que 6,0 – Reprovado </a:t>
            </a:r>
          </a:p>
          <a:p>
            <a:pPr marL="2971800" lvl="2" indent="-1143000" algn="just">
              <a:buFont typeface="Wingdings" panose="05000000000000000000" pitchFamily="2" charset="2"/>
              <a:buChar char="§"/>
            </a:pPr>
            <a:endParaRPr lang="nn-NO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pt-BR" dirty="0"/>
          </a:p>
        </p:txBody>
      </p:sp>
      <p:sp>
        <p:nvSpPr>
          <p:cNvPr id="2" name="Rectangle 6">
            <a:extLst>
              <a:ext uri="{FF2B5EF4-FFF2-40B4-BE49-F238E27FC236}">
                <a16:creationId xmlns:a16="http://schemas.microsoft.com/office/drawing/2014/main" id="{51BCF529-06D5-079E-6868-DD66BB02DF24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5" name="Espaço Reservado para Número de Slide 1">
            <a:extLst>
              <a:ext uri="{FF2B5EF4-FFF2-40B4-BE49-F238E27FC236}">
                <a16:creationId xmlns:a16="http://schemas.microsoft.com/office/drawing/2014/main" id="{493FFA3C-9661-CA4C-D2A8-79BFCD98E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8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Espaço Reservado para Rodapé 2">
            <a:extLst>
              <a:ext uri="{FF2B5EF4-FFF2-40B4-BE49-F238E27FC236}">
                <a16:creationId xmlns:a16="http://schemas.microsoft.com/office/drawing/2014/main" id="{8A2A6880-7E29-8037-5109-DD629777D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</a:t>
            </a:r>
            <a:r>
              <a:rPr lang="pt-BR" sz="2800" dirty="0" err="1">
                <a:solidFill>
                  <a:schemeClr val="bg1"/>
                </a:solidFill>
                <a:latin typeface="Futura Bk BT" panose="020B0502020204020303" pitchFamily="34" charset="0"/>
              </a:rPr>
              <a:t>End</a:t>
            </a:r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 I | Aula 01 – Introdução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7758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/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9560AA70-139C-4738-896D-421A126AD600}"/>
              </a:ext>
            </a:extLst>
          </p:cNvPr>
          <p:cNvSpPr txBox="1"/>
          <p:nvPr/>
        </p:nvSpPr>
        <p:spPr>
          <a:xfrm>
            <a:off x="1006413" y="809192"/>
            <a:ext cx="170810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Bibliografia Básica</a:t>
            </a:r>
            <a:endParaRPr lang="en-US" sz="80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TextBox 8">
            <a:extLst>
              <a:ext uri="{FF2B5EF4-FFF2-40B4-BE49-F238E27FC236}">
                <a16:creationId xmlns:a16="http://schemas.microsoft.com/office/drawing/2014/main" id="{D7B0C96A-9D0D-45D0-98F2-E93EB1421C53}"/>
              </a:ext>
            </a:extLst>
          </p:cNvPr>
          <p:cNvSpPr txBox="1"/>
          <p:nvPr/>
        </p:nvSpPr>
        <p:spPr>
          <a:xfrm>
            <a:off x="853536" y="2183730"/>
            <a:ext cx="22517099" cy="10987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48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sz="48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CARTER, J (2020). Manual de sobrevivência do novo programador. Editora Casa do Código.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endParaRPr lang="pt-BR" sz="48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sz="48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EIS, D. Guia Front-End. O caminho das pedras para ser um </a:t>
            </a:r>
            <a:r>
              <a:rPr lang="pt-BR" sz="48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dev</a:t>
            </a:r>
            <a:r>
              <a:rPr lang="pt-BR" sz="48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Front-END. Editora Casa do Código.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endParaRPr lang="pt-BR" sz="48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sz="48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FERREIRA, S. Guia Prático de HTML 5. Editora Universo dos Livros.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endParaRPr lang="pt-BR" sz="48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sz="48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MAZZA, L. HTML 5 e CSS3 Domine a web do Futuro. Editora Casa do Código.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endParaRPr lang="pt-BR" sz="48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sz="48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OLIVEIRA, W (2018). O universo da programação: Um guia de carreira em desenvolvimento de software. Editora Casa do Código.</a:t>
            </a:r>
          </a:p>
          <a:p>
            <a:pPr algn="just"/>
            <a:endParaRPr lang="pt-BR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E29FDD59-64FE-484F-8B59-797967A45D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72F21E9C-34DA-8764-1532-E6E8071C12B0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EC7C5819-1F54-E8B3-6FFA-814816192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9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Espaço Reservado para Rodapé 2">
            <a:extLst>
              <a:ext uri="{FF2B5EF4-FFF2-40B4-BE49-F238E27FC236}">
                <a16:creationId xmlns:a16="http://schemas.microsoft.com/office/drawing/2014/main" id="{6D969FAC-A8D6-8E76-4C44-9D77358A7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</a:t>
            </a:r>
            <a:r>
              <a:rPr lang="pt-BR" sz="2800" dirty="0" err="1">
                <a:solidFill>
                  <a:schemeClr val="bg1"/>
                </a:solidFill>
                <a:latin typeface="Futura Bk BT" panose="020B0502020204020303" pitchFamily="34" charset="0"/>
              </a:rPr>
              <a:t>End</a:t>
            </a:r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 I | Aula 01 – Introdução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5582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12204</TotalTime>
  <Words>2636</Words>
  <Application>Microsoft Office PowerPoint</Application>
  <PresentationFormat>Personalizar</PresentationFormat>
  <Paragraphs>447</Paragraphs>
  <Slides>33</Slides>
  <Notes>32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33</vt:i4>
      </vt:variant>
    </vt:vector>
  </HeadingPairs>
  <TitlesOfParts>
    <vt:vector size="41" baseType="lpstr">
      <vt:lpstr>Arial</vt:lpstr>
      <vt:lpstr>Arial Black</vt:lpstr>
      <vt:lpstr>Calibri</vt:lpstr>
      <vt:lpstr>Calibri Light</vt:lpstr>
      <vt:lpstr>Courier New</vt:lpstr>
      <vt:lpstr>Futura Bk BT</vt:lpstr>
      <vt:lpstr>Wingdings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Fernando Tamberlini Alves</cp:lastModifiedBy>
  <cp:revision>490</cp:revision>
  <cp:lastPrinted>2022-06-11T19:51:40Z</cp:lastPrinted>
  <dcterms:created xsi:type="dcterms:W3CDTF">2014-09-26T10:57:37Z</dcterms:created>
  <dcterms:modified xsi:type="dcterms:W3CDTF">2025-09-02T23:01:07Z</dcterms:modified>
</cp:coreProperties>
</file>