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5" r:id="rId2"/>
    <p:sldId id="606" r:id="rId3"/>
    <p:sldId id="624" r:id="rId4"/>
    <p:sldId id="626" r:id="rId5"/>
    <p:sldId id="625" r:id="rId6"/>
    <p:sldId id="490" r:id="rId7"/>
  </p:sldIdLst>
  <p:sldSz cx="24384000" cy="13716000"/>
  <p:notesSz cx="6858000" cy="9144000"/>
  <p:defaultTextStyle>
    <a:defPPr>
      <a:defRPr lang="en-US"/>
    </a:defPPr>
    <a:lvl1pPr marL="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79CC"/>
    <a:srgbClr val="000000"/>
    <a:srgbClr val="FF0506"/>
    <a:srgbClr val="FECD04"/>
    <a:srgbClr val="286270"/>
    <a:srgbClr val="436B39"/>
    <a:srgbClr val="365422"/>
    <a:srgbClr val="33A9AF"/>
    <a:srgbClr val="C25252"/>
    <a:srgbClr val="DDD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69708" autoAdjust="0"/>
  </p:normalViewPr>
  <p:slideViewPr>
    <p:cSldViewPr snapToGrid="0">
      <p:cViewPr varScale="1">
        <p:scale>
          <a:sx n="35" d="100"/>
          <a:sy n="35" d="100"/>
        </p:scale>
        <p:origin x="2244" y="2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51A69-C562-4FC5-92DC-994CDC1376A2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47B73-6B03-4EF3-AD40-683CE00DAB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632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0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620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0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424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0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470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0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874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AC08-7744-4416-B335-A6A0D0CCFA70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Modelagem de Domínio e Conceitos de Orientação a Objetos| Aula 12 - DEV TOOLS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08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D270-EF6C-4433-988C-739E18F17BEA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Modelagem de Domínio e Conceitos de Orientação a Objetos| Aula 12 - DEV TOOLS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2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B7D18-C6AF-43C3-A080-1C5D25AB7108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Modelagem de Domínio e Conceitos de Orientação a Objetos| Aula 12 - DEV TOOLS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1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CBE90-C427-4BD7-8EFB-ED60349A119C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Modelagem de Domínio e Conceitos de Orientação a Objetos| Aula 12 - DEV TOOLS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80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2B5A7-FA79-4FBD-9B77-67695730F951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Modelagem de Domínio e Conceitos de Orientação a Objetos| Aula 12 - DEV TOOLS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34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E266-7194-4DAA-81AE-A1423CDC2770}" type="datetime1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Modelagem de Domínio e Conceitos de Orientação a Objetos| Aula 12 - DEV TOOLS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28A1-0C38-4934-A73A-57C9C65506DC}" type="datetime1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Modelagem de Domínio e Conceitos de Orientação a Objetos| Aula 12 - DEV TOOLS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EB9B9-A83F-4A4A-8A10-93A11AA35B1F}" type="datetime1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Modelagem de Domínio e Conceitos de Orientação a Objetos| Aula 12 - DEV TOOLS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0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53803-49E1-4780-BD0A-201629330D36}" type="datetime1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Modelagem de Domínio e Conceitos de Orientação a Objetos| Aula 12 - DEV TOOLS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8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A27CB-BCA9-413A-9DC4-70CC18669945}" type="datetime1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Modelagem de Domínio e Conceitos de Orientação a Objetos| Aula 12 - DEV TOOLS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04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47C-42B3-4B39-AF35-D14FA982651E}" type="datetime1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Modelagem de Domínio e Conceitos de Orientação a Objetos| Aula 12 - DEV TOOLS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2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6CCBC-C89B-4A6D-B5BE-6E3FB138BEF4}" type="datetime1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Prof. Fernando Tamberlini Alves | Modelagem de Domínio e Conceitos de Orientação a Objetos| Aula 12 - DEV TOOLS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46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ED75C6ED-B3AD-460E-AC55-DC15C10096AE}"/>
              </a:ext>
            </a:extLst>
          </p:cNvPr>
          <p:cNvSpPr/>
          <p:nvPr/>
        </p:nvSpPr>
        <p:spPr>
          <a:xfrm>
            <a:off x="0" y="1313476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286500"/>
            <a:ext cx="24384000" cy="272687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8087" y="6572717"/>
            <a:ext cx="10407535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spc="100" dirty="0">
                <a:solidFill>
                  <a:schemeClr val="bg1"/>
                </a:solidFill>
                <a:latin typeface="Futura Bk BT" panose="020B05020202040203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Disciplina</a:t>
            </a:r>
          </a:p>
          <a:p>
            <a:pPr algn="ctr"/>
            <a:r>
              <a:rPr lang="pt-BR" sz="4000" dirty="0">
                <a:solidFill>
                  <a:schemeClr val="bg1"/>
                </a:solidFill>
                <a:latin typeface="Futura Bk BT" panose="020B0502020204020303" pitchFamily="34" charset="0"/>
              </a:rPr>
              <a:t>Modelagem de Domínio e </a:t>
            </a:r>
          </a:p>
          <a:p>
            <a:pPr algn="ctr"/>
            <a:r>
              <a:rPr lang="pt-BR" sz="4000" dirty="0">
                <a:solidFill>
                  <a:schemeClr val="bg1"/>
                </a:solidFill>
                <a:latin typeface="Futura Bk BT" panose="020B0502020204020303" pitchFamily="34" charset="0"/>
              </a:rPr>
              <a:t>Conceitos de Orientação a Objetos</a:t>
            </a:r>
            <a:endParaRPr lang="en-US" sz="4000" spc="100" dirty="0">
              <a:solidFill>
                <a:schemeClr val="bg1"/>
              </a:solidFill>
              <a:latin typeface="Futura Bk BT" panose="020B05020202040203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444127" y="7346155"/>
            <a:ext cx="93767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spc="100" dirty="0">
                <a:solidFill>
                  <a:schemeClr val="bg1"/>
                </a:solidFill>
                <a:latin typeface="Futura Bk BT" panose="020B05020202040203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PROF. FERNANDO TAMBERLINI ALVES</a:t>
            </a:r>
            <a:endParaRPr lang="en-US" sz="3200" spc="100" dirty="0">
              <a:solidFill>
                <a:schemeClr val="bg1"/>
              </a:solidFill>
              <a:latin typeface="Futura Bk BT" panose="020B05020202040203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1939874" y="6851907"/>
            <a:ext cx="0" cy="1573273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62D10B37-ACD7-4888-9ED3-D7384BEC8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530047" y="13077826"/>
            <a:ext cx="5486400" cy="730250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57A66AC-7374-48AE-A3F6-28707B1C8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3077826"/>
            <a:ext cx="23801294" cy="730250"/>
          </a:xfrm>
        </p:spPr>
        <p:txBody>
          <a:bodyPr/>
          <a:lstStyle/>
          <a:p>
            <a:r>
              <a:rPr lang="pt-BR" sz="2800" dirty="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Modelagem de Domínio e Conceitos de Orientação a Objetos| Aula 12 - DEV TOOLS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1030" name="Picture 6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9E7B9563-E03B-495D-AB96-9B3EBBDB1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734" y="581235"/>
            <a:ext cx="14770279" cy="4241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28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>
            <a:extLst>
              <a:ext uri="{FF2B5EF4-FFF2-40B4-BE49-F238E27FC236}">
                <a16:creationId xmlns:a16="http://schemas.microsoft.com/office/drawing/2014/main" id="{83D7CE88-5830-8AA7-E84F-18DD95285713}"/>
              </a:ext>
            </a:extLst>
          </p:cNvPr>
          <p:cNvSpPr/>
          <p:nvPr/>
        </p:nvSpPr>
        <p:spPr>
          <a:xfrm>
            <a:off x="0" y="1313476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589256"/>
            <a:ext cx="17081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2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Ferramenta do Desenvolvedor</a:t>
            </a:r>
            <a:endParaRPr lang="en-US" sz="72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Espaço Reservado para Número de Slide 1">
            <a:extLst>
              <a:ext uri="{FF2B5EF4-FFF2-40B4-BE49-F238E27FC236}">
                <a16:creationId xmlns:a16="http://schemas.microsoft.com/office/drawing/2014/main" id="{E1BD4A4A-95EC-412D-92F5-882C6B3F5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530047" y="13077826"/>
            <a:ext cx="5486400" cy="730250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Espaço Reservado para Rodapé 2">
            <a:extLst>
              <a:ext uri="{FF2B5EF4-FFF2-40B4-BE49-F238E27FC236}">
                <a16:creationId xmlns:a16="http://schemas.microsoft.com/office/drawing/2014/main" id="{0C9F309A-98CD-4500-9E37-66C2AE56E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30778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Modelagem de Domínio e Conceitos de Orientação a Objetos| Aula 12 - DEV TOOLS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CC1442CB-2F02-D5C1-755F-8AA7DE427C3F}"/>
              </a:ext>
            </a:extLst>
          </p:cNvPr>
          <p:cNvSpPr txBox="1"/>
          <p:nvPr/>
        </p:nvSpPr>
        <p:spPr>
          <a:xfrm>
            <a:off x="14364925" y="4040397"/>
            <a:ext cx="9362731" cy="600164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857250" indent="-857250">
              <a:buFont typeface="Wingdings" panose="05000000000000000000" pitchFamily="2" charset="2"/>
              <a:buChar char="ü"/>
            </a:pPr>
            <a:endParaRPr lang="pt-BR" sz="7200" dirty="0">
              <a:latin typeface="Futura Bk BT" panose="020B0502020204020303"/>
            </a:endParaRPr>
          </a:p>
          <a:p>
            <a:pPr marL="1600200" lvl="1" indent="-685800" algn="ctr">
              <a:buFont typeface="Wingdings" panose="05000000000000000000" pitchFamily="2" charset="2"/>
              <a:buChar char="ü"/>
            </a:pPr>
            <a:r>
              <a:rPr lang="pt-BR" sz="4800" dirty="0">
                <a:latin typeface="Futura Bk BT" panose="020B0502020204020303"/>
              </a:rPr>
              <a:t>F12</a:t>
            </a:r>
          </a:p>
          <a:p>
            <a:pPr marL="1600200" lvl="1" indent="-685800" algn="ctr">
              <a:buFont typeface="Wingdings" panose="05000000000000000000" pitchFamily="2" charset="2"/>
              <a:buChar char="ü"/>
            </a:pPr>
            <a:endParaRPr lang="pt-BR" sz="4800" dirty="0">
              <a:latin typeface="Futura Bk BT" panose="020B0502020204020303"/>
            </a:endParaRPr>
          </a:p>
          <a:p>
            <a:pPr marL="1600200" lvl="1" indent="-685800" algn="ctr">
              <a:buFont typeface="Wingdings" panose="05000000000000000000" pitchFamily="2" charset="2"/>
              <a:buChar char="ü"/>
            </a:pPr>
            <a:r>
              <a:rPr lang="pt-BR" sz="4800" dirty="0">
                <a:latin typeface="Futura Bk BT" panose="020B0502020204020303"/>
              </a:rPr>
              <a:t>Ctrl + </a:t>
            </a:r>
            <a:r>
              <a:rPr lang="pt-BR" sz="4800" dirty="0" err="1">
                <a:latin typeface="Futura Bk BT" panose="020B0502020204020303"/>
              </a:rPr>
              <a:t>Shit</a:t>
            </a:r>
            <a:r>
              <a:rPr lang="pt-BR" sz="4800" dirty="0">
                <a:latin typeface="Futura Bk BT" panose="020B0502020204020303"/>
              </a:rPr>
              <a:t> + I </a:t>
            </a:r>
          </a:p>
          <a:p>
            <a:pPr marL="1600200" lvl="1" indent="-685800" algn="ctr">
              <a:buFont typeface="Wingdings" panose="05000000000000000000" pitchFamily="2" charset="2"/>
              <a:buChar char="ü"/>
            </a:pPr>
            <a:endParaRPr lang="pt-BR" sz="4800" dirty="0">
              <a:latin typeface="Futura Bk BT" panose="020B0502020204020303"/>
            </a:endParaRPr>
          </a:p>
          <a:p>
            <a:pPr marL="1600200" lvl="1" indent="-685800" algn="ctr">
              <a:buFont typeface="Wingdings" panose="05000000000000000000" pitchFamily="2" charset="2"/>
              <a:buChar char="ü"/>
            </a:pPr>
            <a:r>
              <a:rPr lang="pt-BR" sz="4800" dirty="0">
                <a:latin typeface="Futura Bk BT" panose="020B0502020204020303"/>
              </a:rPr>
              <a:t>Menu Mais Ferramentas -&gt; Ferramenta </a:t>
            </a:r>
            <a:r>
              <a:rPr lang="pt-BR" sz="4800" dirty="0" err="1">
                <a:latin typeface="Futura Bk BT" panose="020B0502020204020303"/>
              </a:rPr>
              <a:t>Dsv</a:t>
            </a:r>
            <a:r>
              <a:rPr lang="pt-BR" sz="7200" dirty="0">
                <a:latin typeface="Futura Bk BT" panose="020B0502020204020303"/>
              </a:rPr>
              <a:t>.</a:t>
            </a:r>
            <a:endParaRPr lang="pt-BR" sz="5000" dirty="0">
              <a:latin typeface="Futura Bk BT" panose="020B0502020204020303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6B03973-4415-2A95-96F9-C956778167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8539" y="3427202"/>
            <a:ext cx="14201541" cy="7529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89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>
            <a:extLst>
              <a:ext uri="{FF2B5EF4-FFF2-40B4-BE49-F238E27FC236}">
                <a16:creationId xmlns:a16="http://schemas.microsoft.com/office/drawing/2014/main" id="{83D7CE88-5830-8AA7-E84F-18DD95285713}"/>
              </a:ext>
            </a:extLst>
          </p:cNvPr>
          <p:cNvSpPr/>
          <p:nvPr/>
        </p:nvSpPr>
        <p:spPr>
          <a:xfrm>
            <a:off x="0" y="1313476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589256"/>
            <a:ext cx="17081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2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</a:t>
            </a:r>
            <a:r>
              <a:rPr lang="pt-BR" sz="72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Tools -&gt; Fontes </a:t>
            </a:r>
            <a:endParaRPr lang="en-US" sz="72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Espaço Reservado para Número de Slide 1">
            <a:extLst>
              <a:ext uri="{FF2B5EF4-FFF2-40B4-BE49-F238E27FC236}">
                <a16:creationId xmlns:a16="http://schemas.microsoft.com/office/drawing/2014/main" id="{E1BD4A4A-95EC-412D-92F5-882C6B3F5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530047" y="13077826"/>
            <a:ext cx="5486400" cy="730250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Espaço Reservado para Rodapé 2">
            <a:extLst>
              <a:ext uri="{FF2B5EF4-FFF2-40B4-BE49-F238E27FC236}">
                <a16:creationId xmlns:a16="http://schemas.microsoft.com/office/drawing/2014/main" id="{0C9F309A-98CD-4500-9E37-66C2AE56E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30778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Modelagem de Domínio e Conceitos de Orientação a Objetos| Aula 12 - DEV TOOLS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CC1442CB-2F02-D5C1-755F-8AA7DE427C3F}"/>
              </a:ext>
            </a:extLst>
          </p:cNvPr>
          <p:cNvSpPr txBox="1"/>
          <p:nvPr/>
        </p:nvSpPr>
        <p:spPr>
          <a:xfrm>
            <a:off x="1006413" y="3954557"/>
            <a:ext cx="9362731" cy="618630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857250" indent="-857250">
              <a:buFont typeface="Wingdings" panose="05000000000000000000" pitchFamily="2" charset="2"/>
              <a:buChar char="v"/>
            </a:pPr>
            <a:r>
              <a:rPr lang="pt-BR" sz="4400" dirty="0">
                <a:latin typeface="Futura Bk BT" panose="020B0502020204020303"/>
              </a:rPr>
              <a:t>Página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pt-BR" sz="4400" dirty="0">
              <a:latin typeface="Futura Bk BT" panose="020B0502020204020303"/>
            </a:endParaRPr>
          </a:p>
          <a:p>
            <a:pPr marL="1771650" lvl="1" indent="-857250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/>
              </a:rPr>
              <a:t>Contém todos os arquivos fontes</a:t>
            </a:r>
          </a:p>
          <a:p>
            <a:pPr lvl="1"/>
            <a:endParaRPr lang="pt-BR" sz="4400" dirty="0">
              <a:latin typeface="Futura Bk BT" panose="020B0502020204020303"/>
            </a:endParaRPr>
          </a:p>
          <a:p>
            <a:pPr marL="857250" indent="-857250">
              <a:buFont typeface="Wingdings" panose="05000000000000000000" pitchFamily="2" charset="2"/>
              <a:buChar char="v"/>
            </a:pPr>
            <a:r>
              <a:rPr lang="pt-BR" sz="4400" dirty="0" err="1">
                <a:latin typeface="Futura Bk BT" panose="020B0502020204020303"/>
              </a:rPr>
              <a:t>Workspace</a:t>
            </a:r>
            <a:endParaRPr lang="pt-BR" sz="4400" dirty="0">
              <a:latin typeface="Futura Bk BT" panose="020B0502020204020303"/>
            </a:endParaRP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pt-BR" sz="4400" dirty="0">
              <a:latin typeface="Futura Bk BT" panose="020B0502020204020303"/>
            </a:endParaRPr>
          </a:p>
          <a:p>
            <a:pPr marL="1771650" lvl="1" indent="-857250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/>
              </a:rPr>
              <a:t>Cria um ambiente de trabalho na máquina local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69AB9A6-F24B-EA4B-630B-A52039F1DC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9327" y="3722354"/>
            <a:ext cx="12329406" cy="6650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300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>
            <a:extLst>
              <a:ext uri="{FF2B5EF4-FFF2-40B4-BE49-F238E27FC236}">
                <a16:creationId xmlns:a16="http://schemas.microsoft.com/office/drawing/2014/main" id="{83D7CE88-5830-8AA7-E84F-18DD95285713}"/>
              </a:ext>
            </a:extLst>
          </p:cNvPr>
          <p:cNvSpPr/>
          <p:nvPr/>
        </p:nvSpPr>
        <p:spPr>
          <a:xfrm>
            <a:off x="0" y="1313476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589256"/>
            <a:ext cx="17081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2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</a:t>
            </a:r>
            <a:r>
              <a:rPr lang="pt-BR" sz="72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Tools -&gt; Fontes </a:t>
            </a:r>
            <a:endParaRPr lang="en-US" sz="72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Espaço Reservado para Número de Slide 1">
            <a:extLst>
              <a:ext uri="{FF2B5EF4-FFF2-40B4-BE49-F238E27FC236}">
                <a16:creationId xmlns:a16="http://schemas.microsoft.com/office/drawing/2014/main" id="{E1BD4A4A-95EC-412D-92F5-882C6B3F5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530047" y="13077826"/>
            <a:ext cx="5486400" cy="730250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Espaço Reservado para Rodapé 2">
            <a:extLst>
              <a:ext uri="{FF2B5EF4-FFF2-40B4-BE49-F238E27FC236}">
                <a16:creationId xmlns:a16="http://schemas.microsoft.com/office/drawing/2014/main" id="{0C9F309A-98CD-4500-9E37-66C2AE56E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30778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Modelagem de Domínio e Conceitos de Orientação a Objetos| Aula 12 - DEV TOOLS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CC1442CB-2F02-D5C1-755F-8AA7DE427C3F}"/>
              </a:ext>
            </a:extLst>
          </p:cNvPr>
          <p:cNvSpPr txBox="1"/>
          <p:nvPr/>
        </p:nvSpPr>
        <p:spPr>
          <a:xfrm>
            <a:off x="1006413" y="3954557"/>
            <a:ext cx="9362731" cy="280076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857250" indent="-857250">
              <a:buFont typeface="Wingdings" panose="05000000000000000000" pitchFamily="2" charset="2"/>
              <a:buChar char="v"/>
            </a:pPr>
            <a:r>
              <a:rPr lang="pt-BR" sz="4400" dirty="0">
                <a:latin typeface="Futura Bk BT" panose="020B0502020204020303"/>
              </a:rPr>
              <a:t>Editor de Código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pt-BR" sz="4400" dirty="0">
              <a:latin typeface="Futura Bk BT" panose="020B0502020204020303"/>
            </a:endParaRPr>
          </a:p>
          <a:p>
            <a:pPr marL="1771650" lvl="1" indent="-857250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/>
              </a:rPr>
              <a:t>A ferramenta DEV TOOLS possui um editor de código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4992338-C019-AABC-FD04-8F09734995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69761" y="3532821"/>
            <a:ext cx="11045396" cy="8443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337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>
            <a:extLst>
              <a:ext uri="{FF2B5EF4-FFF2-40B4-BE49-F238E27FC236}">
                <a16:creationId xmlns:a16="http://schemas.microsoft.com/office/drawing/2014/main" id="{83D7CE88-5830-8AA7-E84F-18DD95285713}"/>
              </a:ext>
            </a:extLst>
          </p:cNvPr>
          <p:cNvSpPr/>
          <p:nvPr/>
        </p:nvSpPr>
        <p:spPr>
          <a:xfrm>
            <a:off x="0" y="1313476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589256"/>
            <a:ext cx="17081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2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</a:t>
            </a:r>
            <a:r>
              <a:rPr lang="pt-BR" sz="72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Tools -&gt; Fontes </a:t>
            </a:r>
            <a:endParaRPr lang="en-US" sz="72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Espaço Reservado para Número de Slide 1">
            <a:extLst>
              <a:ext uri="{FF2B5EF4-FFF2-40B4-BE49-F238E27FC236}">
                <a16:creationId xmlns:a16="http://schemas.microsoft.com/office/drawing/2014/main" id="{E1BD4A4A-95EC-412D-92F5-882C6B3F5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530047" y="13077826"/>
            <a:ext cx="5486400" cy="730250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5" name="Espaço Reservado para Rodapé 2">
            <a:extLst>
              <a:ext uri="{FF2B5EF4-FFF2-40B4-BE49-F238E27FC236}">
                <a16:creationId xmlns:a16="http://schemas.microsoft.com/office/drawing/2014/main" id="{0C9F309A-98CD-4500-9E37-66C2AE56E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30778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Modelagem de Domínio e Conceitos de Orientação a Objetos| Aula 12 - DEV TOOLS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CC1442CB-2F02-D5C1-755F-8AA7DE427C3F}"/>
              </a:ext>
            </a:extLst>
          </p:cNvPr>
          <p:cNvSpPr txBox="1"/>
          <p:nvPr/>
        </p:nvSpPr>
        <p:spPr>
          <a:xfrm>
            <a:off x="1006413" y="3954557"/>
            <a:ext cx="9362731" cy="415498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857250" indent="-857250">
              <a:buFont typeface="Wingdings" panose="05000000000000000000" pitchFamily="2" charset="2"/>
              <a:buChar char="v"/>
            </a:pPr>
            <a:r>
              <a:rPr lang="pt-BR" sz="4400" dirty="0">
                <a:latin typeface="Futura Bk BT" panose="020B0502020204020303"/>
              </a:rPr>
              <a:t>Depurador de Código</a:t>
            </a:r>
          </a:p>
          <a:p>
            <a:pPr marL="857250" indent="-857250">
              <a:buFont typeface="Wingdings" panose="05000000000000000000" pitchFamily="2" charset="2"/>
              <a:buChar char="§"/>
            </a:pPr>
            <a:endParaRPr lang="pt-BR" sz="4400" dirty="0">
              <a:latin typeface="Futura Bk BT" panose="020B0502020204020303"/>
            </a:endParaRPr>
          </a:p>
          <a:p>
            <a:pPr marL="1771650" lvl="1" indent="-857250">
              <a:buFont typeface="Wingdings" panose="05000000000000000000" pitchFamily="2" charset="2"/>
              <a:buChar char="§"/>
            </a:pPr>
            <a:r>
              <a:rPr lang="pt-BR" sz="4400" dirty="0">
                <a:latin typeface="Futura Bk BT" panose="020B0502020204020303"/>
              </a:rPr>
              <a:t>Com o depurador de código é possível navegar no código a cada instrução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3F0AE710-E6C0-8A7E-84DD-F761762713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24260" y="2608520"/>
            <a:ext cx="10537909" cy="1023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14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Dúvidas?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AEEEC7F3-07C6-4494-9397-7CFE86310FAA}"/>
              </a:ext>
            </a:extLst>
          </p:cNvPr>
          <p:cNvSpPr txBox="1"/>
          <p:nvPr/>
        </p:nvSpPr>
        <p:spPr>
          <a:xfrm>
            <a:off x="16201691" y="7833117"/>
            <a:ext cx="653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ftamberlini.eti.br/</a:t>
            </a:r>
            <a:r>
              <a:rPr lang="pt-BR" sz="4800" b="1" spc="1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ifrj</a:t>
            </a:r>
            <a:endParaRPr lang="pt-BR" sz="4800" b="1" spc="1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Oval 23">
            <a:extLst>
              <a:ext uri="{FF2B5EF4-FFF2-40B4-BE49-F238E27FC236}">
                <a16:creationId xmlns:a16="http://schemas.microsoft.com/office/drawing/2014/main" id="{569F469D-9E7B-4CC9-BB42-BFF5A07F398D}"/>
              </a:ext>
            </a:extLst>
          </p:cNvPr>
          <p:cNvSpPr/>
          <p:nvPr/>
        </p:nvSpPr>
        <p:spPr>
          <a:xfrm>
            <a:off x="2269380" y="7669493"/>
            <a:ext cx="1208312" cy="120831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Futura Bk BT" panose="020B0502020204020303" pitchFamily="34" charset="0"/>
              </a:rPr>
              <a:t>c</a:t>
            </a:r>
          </a:p>
        </p:txBody>
      </p:sp>
      <p:pic>
        <p:nvPicPr>
          <p:cNvPr id="21" name="Picture 7">
            <a:extLst>
              <a:ext uri="{FF2B5EF4-FFF2-40B4-BE49-F238E27FC236}">
                <a16:creationId xmlns:a16="http://schemas.microsoft.com/office/drawing/2014/main" id="{1CADB059-CB2C-4F03-9DF1-47ACC6C210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9401" y="8004415"/>
            <a:ext cx="619616" cy="488403"/>
          </a:xfrm>
          <a:prstGeom prst="rect">
            <a:avLst/>
          </a:prstGeom>
        </p:spPr>
      </p:pic>
      <p:cxnSp>
        <p:nvCxnSpPr>
          <p:cNvPr id="22" name="Straight Connector 19">
            <a:extLst>
              <a:ext uri="{FF2B5EF4-FFF2-40B4-BE49-F238E27FC236}">
                <a16:creationId xmlns:a16="http://schemas.microsoft.com/office/drawing/2014/main" id="{93690DE0-50B8-4BE0-AA64-703AFE5673D4}"/>
              </a:ext>
            </a:extLst>
          </p:cNvPr>
          <p:cNvCxnSpPr/>
          <p:nvPr/>
        </p:nvCxnSpPr>
        <p:spPr>
          <a:xfrm>
            <a:off x="8493383" y="5611040"/>
            <a:ext cx="62000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53">
            <a:extLst>
              <a:ext uri="{FF2B5EF4-FFF2-40B4-BE49-F238E27FC236}">
                <a16:creationId xmlns:a16="http://schemas.microsoft.com/office/drawing/2014/main" id="{974C2307-0890-4583-9336-B28B75533561}"/>
              </a:ext>
            </a:extLst>
          </p:cNvPr>
          <p:cNvSpPr/>
          <p:nvPr/>
        </p:nvSpPr>
        <p:spPr>
          <a:xfrm>
            <a:off x="10619924" y="3168789"/>
            <a:ext cx="1990539" cy="199053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>
                  <a:lumMod val="85000"/>
                  <a:lumOff val="15000"/>
                </a:schemeClr>
              </a:solidFill>
              <a:latin typeface="Futura Bk BT" panose="020B0502020204020303" pitchFamily="34" charset="0"/>
            </a:endParaRPr>
          </a:p>
        </p:txBody>
      </p:sp>
      <p:sp>
        <p:nvSpPr>
          <p:cNvPr id="26" name="TextBox 76">
            <a:extLst>
              <a:ext uri="{FF2B5EF4-FFF2-40B4-BE49-F238E27FC236}">
                <a16:creationId xmlns:a16="http://schemas.microsoft.com/office/drawing/2014/main" id="{98825F93-5DA9-4B52-BB44-5A405A6BE94C}"/>
              </a:ext>
            </a:extLst>
          </p:cNvPr>
          <p:cNvSpPr txBox="1"/>
          <p:nvPr/>
        </p:nvSpPr>
        <p:spPr>
          <a:xfrm>
            <a:off x="6883810" y="5505332"/>
            <a:ext cx="98611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Dúvidas?</a:t>
            </a:r>
            <a:endParaRPr lang="en-US" sz="8000" b="1" spc="1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7" name="Picture 9">
            <a:extLst>
              <a:ext uri="{FF2B5EF4-FFF2-40B4-BE49-F238E27FC236}">
                <a16:creationId xmlns:a16="http://schemas.microsoft.com/office/drawing/2014/main" id="{73E7AF21-932B-4F00-B35D-BD19C8485F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69568" y="3697183"/>
            <a:ext cx="1091250" cy="93375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4C713A6C-2247-4E2D-AB31-4B73F9403364}"/>
              </a:ext>
            </a:extLst>
          </p:cNvPr>
          <p:cNvSpPr txBox="1"/>
          <p:nvPr/>
        </p:nvSpPr>
        <p:spPr>
          <a:xfrm>
            <a:off x="3602249" y="7858150"/>
            <a:ext cx="8719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fernando.alves@ifrj.edu.br</a:t>
            </a:r>
          </a:p>
        </p:txBody>
      </p:sp>
      <p:pic>
        <p:nvPicPr>
          <p:cNvPr id="6146" name="Picture 2" descr="Resultado de imagem para icon web">
            <a:extLst>
              <a:ext uri="{FF2B5EF4-FFF2-40B4-BE49-F238E27FC236}">
                <a16:creationId xmlns:a16="http://schemas.microsoft.com/office/drawing/2014/main" id="{A276F8A5-E7E6-47E1-BD62-CB9297095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1923" y="7669493"/>
            <a:ext cx="1228725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E948D91D-6DD3-BA52-7885-20BE6155E842}"/>
              </a:ext>
            </a:extLst>
          </p:cNvPr>
          <p:cNvSpPr/>
          <p:nvPr/>
        </p:nvSpPr>
        <p:spPr>
          <a:xfrm>
            <a:off x="-22412" y="12960464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4" name="Espaço Reservado para Número de Slide 1">
            <a:extLst>
              <a:ext uri="{FF2B5EF4-FFF2-40B4-BE49-F238E27FC236}">
                <a16:creationId xmlns:a16="http://schemas.microsoft.com/office/drawing/2014/main" id="{E26753EE-1C73-C2FF-AA25-DC86DADE7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507398" y="13000858"/>
            <a:ext cx="5486400" cy="730250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81D4566A-E6CE-5B86-0D87-9071F5D2E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504" y="12929498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Modelagem de Domínio e Conceitos de Orientação a Objetos| Aula 12 - DEV TOOLS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01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13649</TotalTime>
  <Words>248</Words>
  <Application>Microsoft Office PowerPoint</Application>
  <PresentationFormat>Personalizar</PresentationFormat>
  <Paragraphs>57</Paragraphs>
  <Slides>6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Futura Bk BT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Fernando Tamberlini Alves</cp:lastModifiedBy>
  <cp:revision>510</cp:revision>
  <cp:lastPrinted>2022-06-11T19:51:40Z</cp:lastPrinted>
  <dcterms:created xsi:type="dcterms:W3CDTF">2014-09-26T10:57:37Z</dcterms:created>
  <dcterms:modified xsi:type="dcterms:W3CDTF">2025-12-08T20:29:59Z</dcterms:modified>
</cp:coreProperties>
</file>