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606" r:id="rId3"/>
    <p:sldId id="610" r:id="rId4"/>
    <p:sldId id="609" r:id="rId5"/>
    <p:sldId id="611" r:id="rId6"/>
    <p:sldId id="612" r:id="rId7"/>
    <p:sldId id="613" r:id="rId8"/>
    <p:sldId id="617" r:id="rId9"/>
    <p:sldId id="616" r:id="rId10"/>
    <p:sldId id="618" r:id="rId11"/>
    <p:sldId id="619" r:id="rId12"/>
    <p:sldId id="623" r:id="rId13"/>
    <p:sldId id="624" r:id="rId14"/>
    <p:sldId id="490" r:id="rId15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CC"/>
    <a:srgbClr val="000000"/>
    <a:srgbClr val="FF0506"/>
    <a:srgbClr val="FECD04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56039-DBA7-44E6-A6C5-337A93D36684}" v="1" dt="2025-05-14T01:49:14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69708" autoAdjust="0"/>
  </p:normalViewPr>
  <p:slideViewPr>
    <p:cSldViewPr snapToGrid="0">
      <p:cViewPr varScale="1">
        <p:scale>
          <a:sx n="35" d="100"/>
          <a:sy n="35" d="100"/>
        </p:scale>
        <p:origin x="235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20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7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9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8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4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303E-055B-4A6C-B400-0CDDC9BADF6C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31F3-F8DC-48D4-A33D-92A5257E5B97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CC74-781D-46FC-9EBD-3DA0EA7C1BC3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3085-118F-478F-8809-B4660A7DF115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7100-6336-4572-822A-1D644C9FE892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59C6-19A0-49EE-B73E-6AC17CF4C5A2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5BF-143F-42DA-A35B-CBEC499E3C03}" type="datetime1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6A94-28A2-498F-8CFA-27A323754C77}" type="datetime1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F690-406F-48D4-B25F-3EEC76BD3442}" type="datetime1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257-A94B-4EC3-85EC-46F8FF88DE12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017-8A13-40A2-9CBC-070100DF2428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5AE4-93A0-4996-A869-6A841D5F3324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Fernando Tamberlini Alves | Modelagem de Domínio e Conceitos de Orientação a Objetos| Aula 10 -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Modelagem de Domínio e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Conceitos de Orientação a Objetos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226000" y="2242354"/>
            <a:ext cx="23151587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6400" dirty="0">
                <a:latin typeface="Futura Bk BT" panose="020B0502020204020303"/>
              </a:rPr>
              <a:t>Encapsulamento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partir da versão ES2020 do Javascript foi possível declarar atributos privados incluindo “#” antes do nome do atributo na declaração das classes.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071756-E994-440D-9CEE-5A8627231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346" y="4942042"/>
            <a:ext cx="17190908" cy="77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503909" y="2497606"/>
            <a:ext cx="2228390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6400" dirty="0">
                <a:latin typeface="Futura Bk BT" panose="020B0502020204020303"/>
              </a:rPr>
              <a:t>Herança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Objetos herdam atributos e métodos dos seus ancestrais na hierarquia.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69BEF0-1DFE-B91C-A229-307B777E0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230" y="4228909"/>
            <a:ext cx="15195634" cy="8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503909" y="2497606"/>
            <a:ext cx="2228390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6400" dirty="0">
                <a:latin typeface="Futura Bk BT" panose="020B0502020204020303"/>
              </a:rPr>
              <a:t>Herança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Objetos herdam atributos e métodos dos seus ancestrais na hierarquia.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33757D-6A7B-8956-2D23-FFA979D80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599" y="4750243"/>
            <a:ext cx="18054372" cy="66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388313" y="2497606"/>
            <a:ext cx="23607374" cy="24314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6400" dirty="0">
                <a:latin typeface="Futura Bk BT" panose="020B0502020204020303"/>
              </a:rPr>
              <a:t>Polimorfismo</a:t>
            </a:r>
          </a:p>
          <a:p>
            <a:pPr lvl="1"/>
            <a:r>
              <a:rPr lang="pt-BR" sz="4400" dirty="0">
                <a:latin typeface="Futura Bk BT" panose="020B0502020204020303"/>
              </a:rPr>
              <a:t>Objetos podem responder de maneira diferente aos mesmos métodos, permitindo que um programa seja mais flexível e genérico.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ACF803-6695-688C-3331-0658A56A3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53" y="5307127"/>
            <a:ext cx="9805410" cy="71859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97355AE-B79B-5014-68CF-338B5970E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225" y="5236889"/>
            <a:ext cx="11707962" cy="61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C41DA7D-8746-9402-8059-59DCFDDE135D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57E880DC-A4F8-3EFD-5616-77DECE52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DF534E15-464C-1D59-BB7E-A6351066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1096551" y="3354266"/>
            <a:ext cx="14441242" cy="86177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Abstração</a:t>
            </a:r>
          </a:p>
          <a:p>
            <a:endParaRPr lang="pt-BR" sz="72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Encapsulamento</a:t>
            </a:r>
          </a:p>
          <a:p>
            <a:pPr lvl="2"/>
            <a:endParaRPr lang="pt-BR" sz="72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Herança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pt-BR" sz="72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Polimorfismo</a:t>
            </a:r>
          </a:p>
          <a:p>
            <a:endParaRPr lang="pt-BR" sz="5000" dirty="0">
              <a:latin typeface="Futura Bk BT" panose="020B0502020204020303"/>
            </a:endParaRPr>
          </a:p>
        </p:txBody>
      </p:sp>
      <p:pic>
        <p:nvPicPr>
          <p:cNvPr id="2" name="Picture 2" descr="Java: o que é, linguagem e Guia para iniciar na tecnologia | Alura">
            <a:extLst>
              <a:ext uri="{FF2B5EF4-FFF2-40B4-BE49-F238E27FC236}">
                <a16:creationId xmlns:a16="http://schemas.microsoft.com/office/drawing/2014/main" id="{7361A5D3-3C83-2D5F-9643-B298C386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21" y="3380018"/>
            <a:ext cx="13468352" cy="74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215153" y="3234574"/>
            <a:ext cx="12898796" cy="79714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Abstração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/>
            </a:endParaRP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É o princípio de ocultar detalhes complexos de implementação, expondo apenas uma interface simplificada e relevante para o usuário, permitindo que ele interaja com objetos sem se preocupar com suas complexidades internas</a:t>
            </a:r>
            <a:endParaRPr lang="pt-BR" sz="5400" dirty="0">
              <a:latin typeface="Futura Bk BT" panose="020B0502020204020303"/>
            </a:endParaRPr>
          </a:p>
          <a:p>
            <a:endParaRPr lang="pt-BR" sz="5000" dirty="0">
              <a:latin typeface="Futura Bk BT" panose="020B0502020204020303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9CB065-2FAF-059D-27A8-9CD855910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304" y="4455263"/>
            <a:ext cx="10134600" cy="69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527972" y="3956067"/>
            <a:ext cx="12514259" cy="72019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Encapsulamento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/>
            </a:endParaRP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É o princípio de restringir o acesso direto aos dados de um objeto, permitindo que eles sejam manipulados apenas por meio de métodos definidos, protegendo a integridade do estado interno do objeto.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5ABC1F0-D4E2-A261-3D61-047A482BC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5262" y="4383177"/>
            <a:ext cx="9749891" cy="60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407657" y="2882008"/>
            <a:ext cx="12186313" cy="19697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Encapsulamento</a:t>
            </a:r>
          </a:p>
          <a:p>
            <a:endParaRPr lang="pt-BR" sz="5000" dirty="0">
              <a:latin typeface="Futura Bk BT" panose="020B050202020402030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7B3342-CB1F-D605-F16A-4C7CE49CC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585" y="3867654"/>
            <a:ext cx="13645076" cy="80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1006413" y="3614410"/>
            <a:ext cx="12186313" cy="78483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Herança</a:t>
            </a:r>
          </a:p>
          <a:p>
            <a:pPr marL="1771650" lvl="1" indent="-857250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/>
            </a:endParaRPr>
          </a:p>
          <a:p>
            <a:pPr marL="1771650" lvl="1" indent="-85725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É o mecanismo pelo qual uma classe (subclasse) pode herdar atributos e métodos de outra classe (superclasse), permitindo reutilização de código e estabelecimento de hierarquias entre classes.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91DE91-07B7-0771-EE49-48DCBC29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815" y="2771901"/>
            <a:ext cx="6845217" cy="92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600163" y="2378742"/>
            <a:ext cx="15257459" cy="92025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Herança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lvl="1"/>
            <a:r>
              <a:rPr lang="pt-BR" sz="4800" dirty="0">
                <a:latin typeface="Futura Bk BT" panose="020B0502020204020303"/>
              </a:rPr>
              <a:t>Para viabilizar a hierarquia entre objetos, as classes são organizadas em estruturas </a:t>
            </a:r>
          </a:p>
          <a:p>
            <a:pPr lvl="1"/>
            <a:r>
              <a:rPr lang="pt-BR" sz="4800" dirty="0">
                <a:latin typeface="Futura Bk BT" panose="020B0502020204020303"/>
              </a:rPr>
              <a:t>Hierárquicas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classe que forneceu os elementos herdados é chamada de superclasse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classe herdeira é chamada de subclasse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subclasse pode herdar os métodos e atributos de suas superclasses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subclasse pode definir novos  tributos e métodos específicos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56840C-A737-7069-B0D8-0DDB011C5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7622" y="5095536"/>
            <a:ext cx="7785640" cy="56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600163" y="3386942"/>
            <a:ext cx="23226625" cy="85869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Polimorfismo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lvl="1"/>
            <a:r>
              <a:rPr lang="pt-BR" sz="4800" dirty="0">
                <a:latin typeface="Futura Bk BT" panose="020B0502020204020303"/>
              </a:rPr>
              <a:t>Uma subclasse pode redefinir (sobrescrever) um método herdado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Este mecanismo é chamado de polimorfismo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O polimorfismo se realiza através da recodificação de um ou mais métodos herdados por uma subclasse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Em tempo de execução, o Compilador/Interpretador saberá qual implementação deve ser usada</a:t>
            </a:r>
          </a:p>
        </p:txBody>
      </p:sp>
    </p:spTree>
    <p:extLst>
      <p:ext uri="{BB962C8B-B14F-4D97-AF65-F5344CB8AC3E}">
        <p14:creationId xmlns:p14="http://schemas.microsoft.com/office/powerpoint/2010/main" val="27015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10 -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600163" y="3386942"/>
            <a:ext cx="15161205" cy="63709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Polimorfismo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lvl="1"/>
            <a:r>
              <a:rPr lang="pt-BR" sz="4800" dirty="0">
                <a:latin typeface="Futura Bk BT" panose="020B0502020204020303"/>
              </a:rPr>
              <a:t>O polimorfismo é a capacidade de objetos de diferentes classes responderem ao mesmo método de formas distintas. Isso permite tratar objetos de classes diferentes de maneira uniforme, promovendo flexibilidade e extensibilidade no código.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B2EDA3-514E-5A11-E5DC-5F9E42572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9173" y="4572127"/>
            <a:ext cx="6914871" cy="65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13573</TotalTime>
  <Words>718</Words>
  <Application>Microsoft Office PowerPoint</Application>
  <PresentationFormat>Personalizar</PresentationFormat>
  <Paragraphs>132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517</cp:revision>
  <cp:lastPrinted>2022-06-11T19:51:40Z</cp:lastPrinted>
  <dcterms:created xsi:type="dcterms:W3CDTF">2014-09-26T10:57:37Z</dcterms:created>
  <dcterms:modified xsi:type="dcterms:W3CDTF">2025-11-18T23:33:31Z</dcterms:modified>
</cp:coreProperties>
</file>