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65" r:id="rId2"/>
    <p:sldId id="611" r:id="rId3"/>
    <p:sldId id="662" r:id="rId4"/>
    <p:sldId id="663" r:id="rId5"/>
    <p:sldId id="664" r:id="rId6"/>
    <p:sldId id="665" r:id="rId7"/>
    <p:sldId id="575" r:id="rId8"/>
    <p:sldId id="572" r:id="rId9"/>
    <p:sldId id="576" r:id="rId10"/>
    <p:sldId id="579" r:id="rId11"/>
    <p:sldId id="580" r:id="rId12"/>
    <p:sldId id="581" r:id="rId13"/>
    <p:sldId id="582" r:id="rId14"/>
    <p:sldId id="583" r:id="rId15"/>
    <p:sldId id="571" r:id="rId16"/>
    <p:sldId id="574" r:id="rId17"/>
    <p:sldId id="606" r:id="rId18"/>
    <p:sldId id="666" r:id="rId19"/>
    <p:sldId id="667" r:id="rId20"/>
    <p:sldId id="668" r:id="rId21"/>
    <p:sldId id="577" r:id="rId22"/>
    <p:sldId id="578" r:id="rId23"/>
    <p:sldId id="669" r:id="rId24"/>
    <p:sldId id="639" r:id="rId25"/>
    <p:sldId id="641" r:id="rId26"/>
    <p:sldId id="584" r:id="rId27"/>
    <p:sldId id="524" r:id="rId28"/>
    <p:sldId id="530" r:id="rId29"/>
    <p:sldId id="619" r:id="rId30"/>
    <p:sldId id="627" r:id="rId31"/>
    <p:sldId id="629" r:id="rId32"/>
    <p:sldId id="633" r:id="rId33"/>
    <p:sldId id="634" r:id="rId34"/>
    <p:sldId id="635" r:id="rId35"/>
    <p:sldId id="638" r:id="rId36"/>
    <p:sldId id="631" r:id="rId37"/>
    <p:sldId id="632" r:id="rId38"/>
    <p:sldId id="640" r:id="rId39"/>
    <p:sldId id="642" r:id="rId40"/>
    <p:sldId id="643" r:id="rId41"/>
    <p:sldId id="644" r:id="rId42"/>
    <p:sldId id="645" r:id="rId43"/>
    <p:sldId id="646" r:id="rId44"/>
    <p:sldId id="647" r:id="rId45"/>
    <p:sldId id="655" r:id="rId46"/>
    <p:sldId id="656" r:id="rId47"/>
    <p:sldId id="648" r:id="rId48"/>
    <p:sldId id="649" r:id="rId49"/>
    <p:sldId id="650" r:id="rId50"/>
    <p:sldId id="651" r:id="rId51"/>
    <p:sldId id="654" r:id="rId52"/>
    <p:sldId id="659" r:id="rId53"/>
    <p:sldId id="657" r:id="rId54"/>
    <p:sldId id="660" r:id="rId55"/>
    <p:sldId id="661" r:id="rId56"/>
    <p:sldId id="490" r:id="rId57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9CC"/>
    <a:srgbClr val="000000"/>
    <a:srgbClr val="FF0506"/>
    <a:srgbClr val="FECD04"/>
    <a:srgbClr val="286270"/>
    <a:srgbClr val="436B39"/>
    <a:srgbClr val="365422"/>
    <a:srgbClr val="33A9AF"/>
    <a:srgbClr val="C25252"/>
    <a:srgbClr val="DDD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69708" autoAdjust="0"/>
  </p:normalViewPr>
  <p:slideViewPr>
    <p:cSldViewPr snapToGrid="0">
      <p:cViewPr varScale="1">
        <p:scale>
          <a:sx n="35" d="100"/>
          <a:sy n="35" d="100"/>
        </p:scale>
        <p:origin x="2352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BDEF3-AEB6-4B39-A080-F9FB01E82D23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4E4E84A4-01DC-4480-9674-E953501260C1}">
      <dgm:prSet phldrT="[Texto]" custT="1"/>
      <dgm:spPr/>
      <dgm:t>
        <a:bodyPr/>
        <a:lstStyle/>
        <a:p>
          <a:r>
            <a:rPr lang="pt-BR" sz="5400" b="1" dirty="0" err="1">
              <a:latin typeface="Futura Bk BT" panose="020B0502020204020303"/>
            </a:rPr>
            <a:t>Primitive</a:t>
          </a:r>
          <a:r>
            <a:rPr lang="pt-BR" sz="5400" b="1" dirty="0">
              <a:latin typeface="Futura Bk BT" panose="020B0502020204020303"/>
            </a:rPr>
            <a:t> Data </a:t>
          </a:r>
          <a:r>
            <a:rPr lang="pt-BR" sz="5400" b="1" dirty="0" err="1">
              <a:latin typeface="Futura Bk BT" panose="020B0502020204020303"/>
            </a:rPr>
            <a:t>Types</a:t>
          </a:r>
          <a:endParaRPr lang="pt-BR" sz="5400" b="1" dirty="0">
            <a:latin typeface="Futura Bk BT" panose="020B0502020204020303"/>
          </a:endParaRPr>
        </a:p>
      </dgm:t>
    </dgm:pt>
    <dgm:pt modelId="{4BB5880A-7394-4CF1-95C2-40970F307842}" type="parTrans" cxnId="{9E3BD6D5-9028-4FEB-AAAE-1B60795A78F2}">
      <dgm:prSet/>
      <dgm:spPr/>
      <dgm:t>
        <a:bodyPr/>
        <a:lstStyle/>
        <a:p>
          <a:endParaRPr lang="pt-BR"/>
        </a:p>
      </dgm:t>
    </dgm:pt>
    <dgm:pt modelId="{FC14AE77-6650-423B-8F97-8B882820F9E1}" type="sibTrans" cxnId="{9E3BD6D5-9028-4FEB-AAAE-1B60795A78F2}">
      <dgm:prSet/>
      <dgm:spPr/>
      <dgm:t>
        <a:bodyPr/>
        <a:lstStyle/>
        <a:p>
          <a:endParaRPr lang="pt-BR"/>
        </a:p>
      </dgm:t>
    </dgm:pt>
    <dgm:pt modelId="{133C2EE5-FD7A-45C3-8B9C-C23EB02DBF9A}">
      <dgm:prSet phldrT="[Texto]"/>
      <dgm:spPr/>
      <dgm:t>
        <a:bodyPr/>
        <a:lstStyle/>
        <a:p>
          <a:r>
            <a:rPr lang="pt-BR" dirty="0" err="1">
              <a:latin typeface="Futura Bk BT" panose="020B0502020204020303"/>
            </a:rPr>
            <a:t>Boolean</a:t>
          </a:r>
          <a:endParaRPr lang="pt-BR" dirty="0">
            <a:latin typeface="Futura Bk BT" panose="020B0502020204020303"/>
          </a:endParaRPr>
        </a:p>
      </dgm:t>
    </dgm:pt>
    <dgm:pt modelId="{81265D6E-6501-4204-89B1-68F3CC132249}" type="parTrans" cxnId="{282BCE88-96FE-4242-B86E-C757BA4DCD6A}">
      <dgm:prSet/>
      <dgm:spPr/>
      <dgm:t>
        <a:bodyPr/>
        <a:lstStyle/>
        <a:p>
          <a:endParaRPr lang="pt-BR"/>
        </a:p>
      </dgm:t>
    </dgm:pt>
    <dgm:pt modelId="{D307CDEE-6F3D-4F0F-BA58-3DE01E4940FB}" type="sibTrans" cxnId="{282BCE88-96FE-4242-B86E-C757BA4DCD6A}">
      <dgm:prSet/>
      <dgm:spPr/>
      <dgm:t>
        <a:bodyPr/>
        <a:lstStyle/>
        <a:p>
          <a:endParaRPr lang="pt-BR"/>
        </a:p>
      </dgm:t>
    </dgm:pt>
    <dgm:pt modelId="{75BEFA80-E316-4105-A4EC-511B5E8B5A0F}">
      <dgm:prSet phldrT="[Texto]" custT="1"/>
      <dgm:spPr/>
      <dgm:t>
        <a:bodyPr/>
        <a:lstStyle/>
        <a:p>
          <a:r>
            <a:rPr lang="pt-BR" sz="5400" b="1" kern="1200" dirty="0" err="1">
              <a:solidFill>
                <a:prstClr val="white"/>
              </a:solidFill>
              <a:latin typeface="Futura Bk BT" panose="020B0502020204020303"/>
              <a:ea typeface="+mn-ea"/>
              <a:cs typeface="+mn-cs"/>
            </a:rPr>
            <a:t>Reference</a:t>
          </a:r>
          <a:r>
            <a:rPr lang="pt-BR" sz="5400" b="1" kern="1200" dirty="0">
              <a:solidFill>
                <a:prstClr val="white"/>
              </a:solidFill>
              <a:latin typeface="Futura Bk BT" panose="020B0502020204020303"/>
              <a:ea typeface="+mn-ea"/>
              <a:cs typeface="+mn-cs"/>
            </a:rPr>
            <a:t> Data </a:t>
          </a:r>
          <a:r>
            <a:rPr lang="pt-BR" sz="5400" b="1" kern="1200" dirty="0" err="1">
              <a:solidFill>
                <a:prstClr val="white"/>
              </a:solidFill>
              <a:latin typeface="Futura Bk BT" panose="020B0502020204020303"/>
              <a:ea typeface="+mn-ea"/>
              <a:cs typeface="+mn-cs"/>
            </a:rPr>
            <a:t>Types</a:t>
          </a:r>
          <a:endParaRPr lang="pt-BR" sz="4200" kern="1200" dirty="0">
            <a:latin typeface="Futura Bk BT" panose="020B0502020204020303"/>
          </a:endParaRPr>
        </a:p>
      </dgm:t>
    </dgm:pt>
    <dgm:pt modelId="{96DF4AE4-AC3F-4BDC-BBC8-1D9FC66B1C5F}" type="parTrans" cxnId="{326D6A5C-50E2-4F7D-BA69-A80CF9252098}">
      <dgm:prSet/>
      <dgm:spPr/>
      <dgm:t>
        <a:bodyPr/>
        <a:lstStyle/>
        <a:p>
          <a:endParaRPr lang="pt-BR"/>
        </a:p>
      </dgm:t>
    </dgm:pt>
    <dgm:pt modelId="{7118DEDC-1BFF-4E0D-96A8-97B9F62E510F}" type="sibTrans" cxnId="{326D6A5C-50E2-4F7D-BA69-A80CF9252098}">
      <dgm:prSet/>
      <dgm:spPr/>
      <dgm:t>
        <a:bodyPr/>
        <a:lstStyle/>
        <a:p>
          <a:endParaRPr lang="pt-BR"/>
        </a:p>
      </dgm:t>
    </dgm:pt>
    <dgm:pt modelId="{96EADC1F-AFEA-43A2-8328-01FA3A285605}">
      <dgm:prSet phldrT="[Texto]"/>
      <dgm:spPr/>
      <dgm:t>
        <a:bodyPr/>
        <a:lstStyle/>
        <a:p>
          <a:r>
            <a:rPr lang="pt-BR" dirty="0" err="1">
              <a:latin typeface="Futura Bk BT" panose="020B0502020204020303"/>
            </a:rPr>
            <a:t>Array</a:t>
          </a:r>
          <a:endParaRPr lang="pt-BR" dirty="0">
            <a:latin typeface="Futura Bk BT" panose="020B0502020204020303"/>
          </a:endParaRPr>
        </a:p>
      </dgm:t>
    </dgm:pt>
    <dgm:pt modelId="{ACA2ABF9-688C-40B8-9709-2F453F885E4B}" type="parTrans" cxnId="{C2242118-E860-4D84-9EE4-E8D2300B59B0}">
      <dgm:prSet/>
      <dgm:spPr/>
      <dgm:t>
        <a:bodyPr/>
        <a:lstStyle/>
        <a:p>
          <a:endParaRPr lang="pt-BR"/>
        </a:p>
      </dgm:t>
    </dgm:pt>
    <dgm:pt modelId="{459113B7-1661-4C87-90AA-3C3D4093EAA3}" type="sibTrans" cxnId="{C2242118-E860-4D84-9EE4-E8D2300B59B0}">
      <dgm:prSet/>
      <dgm:spPr/>
      <dgm:t>
        <a:bodyPr/>
        <a:lstStyle/>
        <a:p>
          <a:endParaRPr lang="pt-BR"/>
        </a:p>
      </dgm:t>
    </dgm:pt>
    <dgm:pt modelId="{2D85AD9A-8444-4E0F-A0A5-6D743F8C5011}">
      <dgm:prSet phldrT="[Texto]"/>
      <dgm:spPr/>
      <dgm:t>
        <a:bodyPr/>
        <a:lstStyle/>
        <a:p>
          <a:r>
            <a:rPr lang="pt-BR" dirty="0" err="1">
              <a:latin typeface="Futura Bk BT" panose="020B0502020204020303"/>
            </a:rPr>
            <a:t>Number</a:t>
          </a:r>
          <a:endParaRPr lang="pt-BR" dirty="0">
            <a:latin typeface="Futura Bk BT" panose="020B0502020204020303"/>
          </a:endParaRPr>
        </a:p>
      </dgm:t>
    </dgm:pt>
    <dgm:pt modelId="{904ECF59-F76D-499B-8A42-36AC1DA28D00}" type="parTrans" cxnId="{7F666151-E963-4A8A-820C-20CD8EE75A62}">
      <dgm:prSet/>
      <dgm:spPr/>
      <dgm:t>
        <a:bodyPr/>
        <a:lstStyle/>
        <a:p>
          <a:endParaRPr lang="pt-BR"/>
        </a:p>
      </dgm:t>
    </dgm:pt>
    <dgm:pt modelId="{40B3F4F4-AD97-42C8-890D-DD642553535A}" type="sibTrans" cxnId="{7F666151-E963-4A8A-820C-20CD8EE75A62}">
      <dgm:prSet/>
      <dgm:spPr/>
      <dgm:t>
        <a:bodyPr/>
        <a:lstStyle/>
        <a:p>
          <a:endParaRPr lang="pt-BR"/>
        </a:p>
      </dgm:t>
    </dgm:pt>
    <dgm:pt modelId="{85C58992-CD8C-4E5F-BB3A-6A5A3800ADEA}">
      <dgm:prSet phldrT="[Texto]"/>
      <dgm:spPr/>
      <dgm:t>
        <a:bodyPr/>
        <a:lstStyle/>
        <a:p>
          <a:r>
            <a:rPr lang="pt-BR" dirty="0" err="1">
              <a:latin typeface="Futura Bk BT" panose="020B0502020204020303"/>
            </a:rPr>
            <a:t>BigInt</a:t>
          </a:r>
          <a:endParaRPr lang="pt-BR" dirty="0">
            <a:latin typeface="Futura Bk BT" panose="020B0502020204020303"/>
          </a:endParaRPr>
        </a:p>
      </dgm:t>
    </dgm:pt>
    <dgm:pt modelId="{30295386-F168-4E8A-B15F-606312C791C5}" type="parTrans" cxnId="{BFF1EA1A-97B3-4A8A-B1E9-D1EFA55B360F}">
      <dgm:prSet/>
      <dgm:spPr/>
      <dgm:t>
        <a:bodyPr/>
        <a:lstStyle/>
        <a:p>
          <a:endParaRPr lang="pt-BR"/>
        </a:p>
      </dgm:t>
    </dgm:pt>
    <dgm:pt modelId="{DFEC0BE1-67EF-41F4-9AF8-4FB444D6557B}" type="sibTrans" cxnId="{BFF1EA1A-97B3-4A8A-B1E9-D1EFA55B360F}">
      <dgm:prSet/>
      <dgm:spPr/>
      <dgm:t>
        <a:bodyPr/>
        <a:lstStyle/>
        <a:p>
          <a:endParaRPr lang="pt-BR"/>
        </a:p>
      </dgm:t>
    </dgm:pt>
    <dgm:pt modelId="{DCCC6A3A-91D3-4A94-95A9-6946902150FC}">
      <dgm:prSet phldrT="[Texto]"/>
      <dgm:spPr/>
      <dgm:t>
        <a:bodyPr/>
        <a:lstStyle/>
        <a:p>
          <a:r>
            <a:rPr lang="pt-BR" dirty="0" err="1">
              <a:latin typeface="Futura Bk BT" panose="020B0502020204020303"/>
            </a:rPr>
            <a:t>String</a:t>
          </a:r>
          <a:endParaRPr lang="pt-BR" dirty="0">
            <a:latin typeface="Futura Bk BT" panose="020B0502020204020303"/>
          </a:endParaRPr>
        </a:p>
      </dgm:t>
    </dgm:pt>
    <dgm:pt modelId="{26D22154-3141-403A-96E9-C428FE2B5CBD}" type="parTrans" cxnId="{0E4A361F-6177-4E3F-A6E1-BD43AD1EDABA}">
      <dgm:prSet/>
      <dgm:spPr/>
      <dgm:t>
        <a:bodyPr/>
        <a:lstStyle/>
        <a:p>
          <a:endParaRPr lang="pt-BR"/>
        </a:p>
      </dgm:t>
    </dgm:pt>
    <dgm:pt modelId="{0D0271F5-FB87-4A7E-B18C-F4870451AD02}" type="sibTrans" cxnId="{0E4A361F-6177-4E3F-A6E1-BD43AD1EDABA}">
      <dgm:prSet/>
      <dgm:spPr/>
      <dgm:t>
        <a:bodyPr/>
        <a:lstStyle/>
        <a:p>
          <a:endParaRPr lang="pt-BR"/>
        </a:p>
      </dgm:t>
    </dgm:pt>
    <dgm:pt modelId="{64498479-B0EE-4DA8-8C12-AB4B78318170}">
      <dgm:prSet phldrT="[Texto]"/>
      <dgm:spPr/>
      <dgm:t>
        <a:bodyPr/>
        <a:lstStyle/>
        <a:p>
          <a:r>
            <a:rPr lang="pt-BR" dirty="0" err="1">
              <a:latin typeface="Futura Bk BT" panose="020B0502020204020303"/>
            </a:rPr>
            <a:t>Undefined</a:t>
          </a:r>
          <a:endParaRPr lang="pt-BR" dirty="0">
            <a:latin typeface="Futura Bk BT" panose="020B0502020204020303"/>
          </a:endParaRPr>
        </a:p>
      </dgm:t>
    </dgm:pt>
    <dgm:pt modelId="{FC13A947-F838-469B-A228-6311A09A018B}" type="parTrans" cxnId="{9E6E9EE1-9C8E-4344-BB3E-01C49E9992F8}">
      <dgm:prSet/>
      <dgm:spPr/>
      <dgm:t>
        <a:bodyPr/>
        <a:lstStyle/>
        <a:p>
          <a:endParaRPr lang="pt-BR"/>
        </a:p>
      </dgm:t>
    </dgm:pt>
    <dgm:pt modelId="{099F7E53-46DD-407A-B2C4-00283F218323}" type="sibTrans" cxnId="{9E6E9EE1-9C8E-4344-BB3E-01C49E9992F8}">
      <dgm:prSet/>
      <dgm:spPr/>
      <dgm:t>
        <a:bodyPr/>
        <a:lstStyle/>
        <a:p>
          <a:endParaRPr lang="pt-BR"/>
        </a:p>
      </dgm:t>
    </dgm:pt>
    <dgm:pt modelId="{313FE72A-9E72-42CA-8517-7CEE62B4FA02}">
      <dgm:prSet phldrT="[Texto]"/>
      <dgm:spPr/>
      <dgm:t>
        <a:bodyPr/>
        <a:lstStyle/>
        <a:p>
          <a:r>
            <a:rPr lang="pt-BR" dirty="0" err="1">
              <a:latin typeface="Futura Bk BT" panose="020B0502020204020303"/>
            </a:rPr>
            <a:t>Null</a:t>
          </a:r>
          <a:endParaRPr lang="pt-BR" dirty="0">
            <a:latin typeface="Futura Bk BT" panose="020B0502020204020303"/>
          </a:endParaRPr>
        </a:p>
      </dgm:t>
    </dgm:pt>
    <dgm:pt modelId="{4483E911-EFC8-482F-9D3A-8151EE8EC1A6}" type="parTrans" cxnId="{D5A69CD3-0757-4545-9BBB-993380F7ACD2}">
      <dgm:prSet/>
      <dgm:spPr/>
      <dgm:t>
        <a:bodyPr/>
        <a:lstStyle/>
        <a:p>
          <a:endParaRPr lang="pt-BR"/>
        </a:p>
      </dgm:t>
    </dgm:pt>
    <dgm:pt modelId="{BE502B03-8F3F-4FC4-A976-0E3673684608}" type="sibTrans" cxnId="{D5A69CD3-0757-4545-9BBB-993380F7ACD2}">
      <dgm:prSet/>
      <dgm:spPr/>
      <dgm:t>
        <a:bodyPr/>
        <a:lstStyle/>
        <a:p>
          <a:endParaRPr lang="pt-BR"/>
        </a:p>
      </dgm:t>
    </dgm:pt>
    <dgm:pt modelId="{452578AB-356A-4E68-9A64-8B8B060FE7B3}">
      <dgm:prSet phldrT="[Texto]"/>
      <dgm:spPr/>
      <dgm:t>
        <a:bodyPr/>
        <a:lstStyle/>
        <a:p>
          <a:r>
            <a:rPr lang="pt-BR" dirty="0" err="1">
              <a:latin typeface="Futura Bk BT" panose="020B0502020204020303"/>
            </a:rPr>
            <a:t>Object</a:t>
          </a:r>
          <a:endParaRPr lang="pt-BR" dirty="0">
            <a:latin typeface="Futura Bk BT" panose="020B0502020204020303"/>
          </a:endParaRPr>
        </a:p>
      </dgm:t>
    </dgm:pt>
    <dgm:pt modelId="{B1732C8F-28AD-41F1-9ACA-7F24FDD5F3C0}" type="parTrans" cxnId="{7B780700-6110-42EA-88FE-88C53D1D6F06}">
      <dgm:prSet/>
      <dgm:spPr/>
      <dgm:t>
        <a:bodyPr/>
        <a:lstStyle/>
        <a:p>
          <a:endParaRPr lang="pt-BR"/>
        </a:p>
      </dgm:t>
    </dgm:pt>
    <dgm:pt modelId="{1C3E7322-BAFF-4057-8BE8-89D666C6D14B}" type="sibTrans" cxnId="{7B780700-6110-42EA-88FE-88C53D1D6F06}">
      <dgm:prSet/>
      <dgm:spPr/>
      <dgm:t>
        <a:bodyPr/>
        <a:lstStyle/>
        <a:p>
          <a:endParaRPr lang="pt-BR"/>
        </a:p>
      </dgm:t>
    </dgm:pt>
    <dgm:pt modelId="{20C63703-5E4F-4A77-934D-8A118654F2D4}">
      <dgm:prSet phldrT="[Texto]"/>
      <dgm:spPr/>
      <dgm:t>
        <a:bodyPr/>
        <a:lstStyle/>
        <a:p>
          <a:r>
            <a:rPr lang="pt-BR" dirty="0" err="1">
              <a:latin typeface="Futura Bk BT" panose="020B0502020204020303"/>
            </a:rPr>
            <a:t>RegEx</a:t>
          </a:r>
          <a:endParaRPr lang="pt-BR" dirty="0">
            <a:latin typeface="Futura Bk BT" panose="020B0502020204020303"/>
          </a:endParaRPr>
        </a:p>
      </dgm:t>
    </dgm:pt>
    <dgm:pt modelId="{4DA42988-03C4-4DD3-B856-CDB7C400A35A}" type="parTrans" cxnId="{F8BC00E3-1A4A-42F7-ACE3-C362A9A26D50}">
      <dgm:prSet/>
      <dgm:spPr/>
      <dgm:t>
        <a:bodyPr/>
        <a:lstStyle/>
        <a:p>
          <a:endParaRPr lang="pt-BR"/>
        </a:p>
      </dgm:t>
    </dgm:pt>
    <dgm:pt modelId="{0EDC1980-C9A7-403E-8305-073516533F7F}" type="sibTrans" cxnId="{F8BC00E3-1A4A-42F7-ACE3-C362A9A26D50}">
      <dgm:prSet/>
      <dgm:spPr/>
      <dgm:t>
        <a:bodyPr/>
        <a:lstStyle/>
        <a:p>
          <a:endParaRPr lang="pt-BR"/>
        </a:p>
      </dgm:t>
    </dgm:pt>
    <dgm:pt modelId="{27F3F968-C835-4101-BEF7-40BAA34F154E}">
      <dgm:prSet phldrT="[Texto]"/>
      <dgm:spPr/>
      <dgm:t>
        <a:bodyPr/>
        <a:lstStyle/>
        <a:p>
          <a:r>
            <a:rPr lang="pt-BR" dirty="0">
              <a:latin typeface="Futura Bk BT" panose="020B0502020204020303"/>
            </a:rPr>
            <a:t>Date</a:t>
          </a:r>
        </a:p>
      </dgm:t>
    </dgm:pt>
    <dgm:pt modelId="{E9526334-CB44-4A24-8F13-7DE11D954642}" type="parTrans" cxnId="{27CC41CC-572C-4C59-9F97-0737074F74B6}">
      <dgm:prSet/>
      <dgm:spPr/>
      <dgm:t>
        <a:bodyPr/>
        <a:lstStyle/>
        <a:p>
          <a:endParaRPr lang="pt-BR"/>
        </a:p>
      </dgm:t>
    </dgm:pt>
    <dgm:pt modelId="{1612D207-1D2A-49A0-BF0A-2EDFE081A4D9}" type="sibTrans" cxnId="{27CC41CC-572C-4C59-9F97-0737074F74B6}">
      <dgm:prSet/>
      <dgm:spPr/>
      <dgm:t>
        <a:bodyPr/>
        <a:lstStyle/>
        <a:p>
          <a:endParaRPr lang="pt-BR"/>
        </a:p>
      </dgm:t>
    </dgm:pt>
    <dgm:pt modelId="{A9617C39-50AF-4DE1-AD0E-F7ADDFA6FABE}">
      <dgm:prSet phldrT="[Texto]"/>
      <dgm:spPr/>
      <dgm:t>
        <a:bodyPr/>
        <a:lstStyle/>
        <a:p>
          <a:r>
            <a:rPr lang="pt-BR" dirty="0">
              <a:latin typeface="Futura Bk BT" panose="020B0502020204020303"/>
            </a:rPr>
            <a:t>....</a:t>
          </a:r>
        </a:p>
      </dgm:t>
    </dgm:pt>
    <dgm:pt modelId="{B537D611-E5CA-420B-BA87-544E5FEA833F}" type="parTrans" cxnId="{1B62233F-AF6E-4C08-8B91-BCFAD71A0EC1}">
      <dgm:prSet/>
      <dgm:spPr/>
      <dgm:t>
        <a:bodyPr/>
        <a:lstStyle/>
        <a:p>
          <a:endParaRPr lang="pt-BR"/>
        </a:p>
      </dgm:t>
    </dgm:pt>
    <dgm:pt modelId="{147FC460-F4A6-46CF-ADDE-80BE581B909B}" type="sibTrans" cxnId="{1B62233F-AF6E-4C08-8B91-BCFAD71A0EC1}">
      <dgm:prSet/>
      <dgm:spPr/>
      <dgm:t>
        <a:bodyPr/>
        <a:lstStyle/>
        <a:p>
          <a:endParaRPr lang="pt-BR"/>
        </a:p>
      </dgm:t>
    </dgm:pt>
    <dgm:pt modelId="{9F63440C-BC0C-45B1-A71C-DB6F26A7573C}">
      <dgm:prSet phldrT="[Texto]"/>
      <dgm:spPr/>
      <dgm:t>
        <a:bodyPr/>
        <a:lstStyle/>
        <a:p>
          <a:r>
            <a:rPr lang="pt-BR" dirty="0">
              <a:latin typeface="Futura Bk BT" panose="020B0502020204020303"/>
            </a:rPr>
            <a:t>Symbol</a:t>
          </a:r>
        </a:p>
      </dgm:t>
    </dgm:pt>
    <dgm:pt modelId="{BCF0A30A-F61B-4009-A4B9-E53B1255EA33}" type="parTrans" cxnId="{83BD7F4A-2B02-48E6-A2C4-D5E8680FD651}">
      <dgm:prSet/>
      <dgm:spPr/>
      <dgm:t>
        <a:bodyPr/>
        <a:lstStyle/>
        <a:p>
          <a:endParaRPr lang="pt-BR"/>
        </a:p>
      </dgm:t>
    </dgm:pt>
    <dgm:pt modelId="{83418A2D-A6CC-432B-90CE-F5C7C0DDAFB7}" type="sibTrans" cxnId="{83BD7F4A-2B02-48E6-A2C4-D5E8680FD651}">
      <dgm:prSet/>
      <dgm:spPr/>
      <dgm:t>
        <a:bodyPr/>
        <a:lstStyle/>
        <a:p>
          <a:endParaRPr lang="pt-BR"/>
        </a:p>
      </dgm:t>
    </dgm:pt>
    <dgm:pt modelId="{3E7378DE-4EAE-40D3-BDB5-AF3A81BA7D51}" type="pres">
      <dgm:prSet presAssocID="{E0ABDEF3-AEB6-4B39-A080-F9FB01E82D23}" presName="Name0" presStyleCnt="0">
        <dgm:presLayoutVars>
          <dgm:dir/>
          <dgm:animLvl val="lvl"/>
          <dgm:resizeHandles val="exact"/>
        </dgm:presLayoutVars>
      </dgm:prSet>
      <dgm:spPr/>
    </dgm:pt>
    <dgm:pt modelId="{8F53076F-73C3-40DC-BD82-3CE986F760D4}" type="pres">
      <dgm:prSet presAssocID="{4E4E84A4-01DC-4480-9674-E953501260C1}" presName="composite" presStyleCnt="0"/>
      <dgm:spPr/>
    </dgm:pt>
    <dgm:pt modelId="{4B5D2400-F2CE-47D7-8608-539B4F60A4C1}" type="pres">
      <dgm:prSet presAssocID="{4E4E84A4-01DC-4480-9674-E953501260C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2092EED-367E-4352-9A37-2FCECED38CFB}" type="pres">
      <dgm:prSet presAssocID="{4E4E84A4-01DC-4480-9674-E953501260C1}" presName="desTx" presStyleLbl="alignAccFollowNode1" presStyleIdx="0" presStyleCnt="2">
        <dgm:presLayoutVars>
          <dgm:bulletEnabled val="1"/>
        </dgm:presLayoutVars>
      </dgm:prSet>
      <dgm:spPr/>
    </dgm:pt>
    <dgm:pt modelId="{C647F41D-3E51-4F97-9949-3BF73A1D888B}" type="pres">
      <dgm:prSet presAssocID="{FC14AE77-6650-423B-8F97-8B882820F9E1}" presName="space" presStyleCnt="0"/>
      <dgm:spPr/>
    </dgm:pt>
    <dgm:pt modelId="{653A38E1-3743-4470-9101-84643E919D2D}" type="pres">
      <dgm:prSet presAssocID="{75BEFA80-E316-4105-A4EC-511B5E8B5A0F}" presName="composite" presStyleCnt="0"/>
      <dgm:spPr/>
    </dgm:pt>
    <dgm:pt modelId="{9B110D68-BCAC-4D0A-9945-E918AA6F91EA}" type="pres">
      <dgm:prSet presAssocID="{75BEFA80-E316-4105-A4EC-511B5E8B5A0F}" presName="parTx" presStyleLbl="alignNode1" presStyleIdx="1" presStyleCnt="2" custLinFactNeighborX="1025" custLinFactNeighborY="-1286">
        <dgm:presLayoutVars>
          <dgm:chMax val="0"/>
          <dgm:chPref val="0"/>
          <dgm:bulletEnabled val="1"/>
        </dgm:presLayoutVars>
      </dgm:prSet>
      <dgm:spPr/>
    </dgm:pt>
    <dgm:pt modelId="{5ED056C4-6169-497E-BA56-B739398267B0}" type="pres">
      <dgm:prSet presAssocID="{75BEFA80-E316-4105-A4EC-511B5E8B5A0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B780700-6110-42EA-88FE-88C53D1D6F06}" srcId="{75BEFA80-E316-4105-A4EC-511B5E8B5A0F}" destId="{452578AB-356A-4E68-9A64-8B8B060FE7B3}" srcOrd="1" destOrd="0" parTransId="{B1732C8F-28AD-41F1-9ACA-7F24FDD5F3C0}" sibTransId="{1C3E7322-BAFF-4057-8BE8-89D666C6D14B}"/>
    <dgm:cxn modelId="{C2242118-E860-4D84-9EE4-E8D2300B59B0}" srcId="{75BEFA80-E316-4105-A4EC-511B5E8B5A0F}" destId="{96EADC1F-AFEA-43A2-8328-01FA3A285605}" srcOrd="0" destOrd="0" parTransId="{ACA2ABF9-688C-40B8-9709-2F453F885E4B}" sibTransId="{459113B7-1661-4C87-90AA-3C3D4093EAA3}"/>
    <dgm:cxn modelId="{BFF1EA1A-97B3-4A8A-B1E9-D1EFA55B360F}" srcId="{4E4E84A4-01DC-4480-9674-E953501260C1}" destId="{85C58992-CD8C-4E5F-BB3A-6A5A3800ADEA}" srcOrd="2" destOrd="0" parTransId="{30295386-F168-4E8A-B15F-606312C791C5}" sibTransId="{DFEC0BE1-67EF-41F4-9AF8-4FB444D6557B}"/>
    <dgm:cxn modelId="{A3E1761D-1237-4B9C-BD66-3F8555A444B7}" type="presOf" srcId="{75BEFA80-E316-4105-A4EC-511B5E8B5A0F}" destId="{9B110D68-BCAC-4D0A-9945-E918AA6F91EA}" srcOrd="0" destOrd="0" presId="urn:microsoft.com/office/officeart/2005/8/layout/hList1"/>
    <dgm:cxn modelId="{0E4A361F-6177-4E3F-A6E1-BD43AD1EDABA}" srcId="{4E4E84A4-01DC-4480-9674-E953501260C1}" destId="{DCCC6A3A-91D3-4A94-95A9-6946902150FC}" srcOrd="3" destOrd="0" parTransId="{26D22154-3141-403A-96E9-C428FE2B5CBD}" sibTransId="{0D0271F5-FB87-4A7E-B18C-F4870451AD02}"/>
    <dgm:cxn modelId="{C8AC532D-C284-462C-B7B1-2DE6AAAC1483}" type="presOf" srcId="{4E4E84A4-01DC-4480-9674-E953501260C1}" destId="{4B5D2400-F2CE-47D7-8608-539B4F60A4C1}" srcOrd="0" destOrd="0" presId="urn:microsoft.com/office/officeart/2005/8/layout/hList1"/>
    <dgm:cxn modelId="{DD865432-B032-440E-BC8E-8075404B96B4}" type="presOf" srcId="{85C58992-CD8C-4E5F-BB3A-6A5A3800ADEA}" destId="{22092EED-367E-4352-9A37-2FCECED38CFB}" srcOrd="0" destOrd="2" presId="urn:microsoft.com/office/officeart/2005/8/layout/hList1"/>
    <dgm:cxn modelId="{1B62233F-AF6E-4C08-8B91-BCFAD71A0EC1}" srcId="{75BEFA80-E316-4105-A4EC-511B5E8B5A0F}" destId="{A9617C39-50AF-4DE1-AD0E-F7ADDFA6FABE}" srcOrd="4" destOrd="0" parTransId="{B537D611-E5CA-420B-BA87-544E5FEA833F}" sibTransId="{147FC460-F4A6-46CF-ADDE-80BE581B909B}"/>
    <dgm:cxn modelId="{326D6A5C-50E2-4F7D-BA69-A80CF9252098}" srcId="{E0ABDEF3-AEB6-4B39-A080-F9FB01E82D23}" destId="{75BEFA80-E316-4105-A4EC-511B5E8B5A0F}" srcOrd="1" destOrd="0" parTransId="{96DF4AE4-AC3F-4BDC-BBC8-1D9FC66B1C5F}" sibTransId="{7118DEDC-1BFF-4E0D-96A8-97B9F62E510F}"/>
    <dgm:cxn modelId="{B9723645-0D8B-4903-9C46-C15AEC51781F}" type="presOf" srcId="{96EADC1F-AFEA-43A2-8328-01FA3A285605}" destId="{5ED056C4-6169-497E-BA56-B739398267B0}" srcOrd="0" destOrd="0" presId="urn:microsoft.com/office/officeart/2005/8/layout/hList1"/>
    <dgm:cxn modelId="{F67BA346-4C86-468B-9BA9-3E1B6ECB726D}" type="presOf" srcId="{452578AB-356A-4E68-9A64-8B8B060FE7B3}" destId="{5ED056C4-6169-497E-BA56-B739398267B0}" srcOrd="0" destOrd="1" presId="urn:microsoft.com/office/officeart/2005/8/layout/hList1"/>
    <dgm:cxn modelId="{6701C746-979E-4FD8-9B41-339954E2EBFD}" type="presOf" srcId="{133C2EE5-FD7A-45C3-8B9C-C23EB02DBF9A}" destId="{22092EED-367E-4352-9A37-2FCECED38CFB}" srcOrd="0" destOrd="0" presId="urn:microsoft.com/office/officeart/2005/8/layout/hList1"/>
    <dgm:cxn modelId="{83BD7F4A-2B02-48E6-A2C4-D5E8680FD651}" srcId="{4E4E84A4-01DC-4480-9674-E953501260C1}" destId="{9F63440C-BC0C-45B1-A71C-DB6F26A7573C}" srcOrd="6" destOrd="0" parTransId="{BCF0A30A-F61B-4009-A4B9-E53B1255EA33}" sibTransId="{83418A2D-A6CC-432B-90CE-F5C7C0DDAFB7}"/>
    <dgm:cxn modelId="{7F666151-E963-4A8A-820C-20CD8EE75A62}" srcId="{4E4E84A4-01DC-4480-9674-E953501260C1}" destId="{2D85AD9A-8444-4E0F-A0A5-6D743F8C5011}" srcOrd="1" destOrd="0" parTransId="{904ECF59-F76D-499B-8A42-36AC1DA28D00}" sibTransId="{40B3F4F4-AD97-42C8-890D-DD642553535A}"/>
    <dgm:cxn modelId="{3C08027D-1B13-489C-8837-F8C21C0A7B8C}" type="presOf" srcId="{313FE72A-9E72-42CA-8517-7CEE62B4FA02}" destId="{22092EED-367E-4352-9A37-2FCECED38CFB}" srcOrd="0" destOrd="5" presId="urn:microsoft.com/office/officeart/2005/8/layout/hList1"/>
    <dgm:cxn modelId="{5F2B4A86-5EFE-4F0D-B3A6-36F902FA1AD2}" type="presOf" srcId="{9F63440C-BC0C-45B1-A71C-DB6F26A7573C}" destId="{22092EED-367E-4352-9A37-2FCECED38CFB}" srcOrd="0" destOrd="6" presId="urn:microsoft.com/office/officeart/2005/8/layout/hList1"/>
    <dgm:cxn modelId="{282BCE88-96FE-4242-B86E-C757BA4DCD6A}" srcId="{4E4E84A4-01DC-4480-9674-E953501260C1}" destId="{133C2EE5-FD7A-45C3-8B9C-C23EB02DBF9A}" srcOrd="0" destOrd="0" parTransId="{81265D6E-6501-4204-89B1-68F3CC132249}" sibTransId="{D307CDEE-6F3D-4F0F-BA58-3DE01E4940FB}"/>
    <dgm:cxn modelId="{B4F9BA97-8DD1-409D-9BAD-9C472B60C921}" type="presOf" srcId="{A9617C39-50AF-4DE1-AD0E-F7ADDFA6FABE}" destId="{5ED056C4-6169-497E-BA56-B739398267B0}" srcOrd="0" destOrd="4" presId="urn:microsoft.com/office/officeart/2005/8/layout/hList1"/>
    <dgm:cxn modelId="{1B3B9D99-7CA5-45D3-899B-FE01C1414577}" type="presOf" srcId="{DCCC6A3A-91D3-4A94-95A9-6946902150FC}" destId="{22092EED-367E-4352-9A37-2FCECED38CFB}" srcOrd="0" destOrd="3" presId="urn:microsoft.com/office/officeart/2005/8/layout/hList1"/>
    <dgm:cxn modelId="{5556B4A0-EE47-436E-9566-11984FCB28F2}" type="presOf" srcId="{64498479-B0EE-4DA8-8C12-AB4B78318170}" destId="{22092EED-367E-4352-9A37-2FCECED38CFB}" srcOrd="0" destOrd="4" presId="urn:microsoft.com/office/officeart/2005/8/layout/hList1"/>
    <dgm:cxn modelId="{13ABB1BC-7F9B-46A2-AB0E-7506469EF445}" type="presOf" srcId="{E0ABDEF3-AEB6-4B39-A080-F9FB01E82D23}" destId="{3E7378DE-4EAE-40D3-BDB5-AF3A81BA7D51}" srcOrd="0" destOrd="0" presId="urn:microsoft.com/office/officeart/2005/8/layout/hList1"/>
    <dgm:cxn modelId="{A13A0FC4-C9D5-4032-BE45-63456014C9EC}" type="presOf" srcId="{2D85AD9A-8444-4E0F-A0A5-6D743F8C5011}" destId="{22092EED-367E-4352-9A37-2FCECED38CFB}" srcOrd="0" destOrd="1" presId="urn:microsoft.com/office/officeart/2005/8/layout/hList1"/>
    <dgm:cxn modelId="{27CC41CC-572C-4C59-9F97-0737074F74B6}" srcId="{75BEFA80-E316-4105-A4EC-511B5E8B5A0F}" destId="{27F3F968-C835-4101-BEF7-40BAA34F154E}" srcOrd="3" destOrd="0" parTransId="{E9526334-CB44-4A24-8F13-7DE11D954642}" sibTransId="{1612D207-1D2A-49A0-BF0A-2EDFE081A4D9}"/>
    <dgm:cxn modelId="{D5A69CD3-0757-4545-9BBB-993380F7ACD2}" srcId="{4E4E84A4-01DC-4480-9674-E953501260C1}" destId="{313FE72A-9E72-42CA-8517-7CEE62B4FA02}" srcOrd="5" destOrd="0" parTransId="{4483E911-EFC8-482F-9D3A-8151EE8EC1A6}" sibTransId="{BE502B03-8F3F-4FC4-A976-0E3673684608}"/>
    <dgm:cxn modelId="{9E3BD6D5-9028-4FEB-AAAE-1B60795A78F2}" srcId="{E0ABDEF3-AEB6-4B39-A080-F9FB01E82D23}" destId="{4E4E84A4-01DC-4480-9674-E953501260C1}" srcOrd="0" destOrd="0" parTransId="{4BB5880A-7394-4CF1-95C2-40970F307842}" sibTransId="{FC14AE77-6650-423B-8F97-8B882820F9E1}"/>
    <dgm:cxn modelId="{9E6E9EE1-9C8E-4344-BB3E-01C49E9992F8}" srcId="{4E4E84A4-01DC-4480-9674-E953501260C1}" destId="{64498479-B0EE-4DA8-8C12-AB4B78318170}" srcOrd="4" destOrd="0" parTransId="{FC13A947-F838-469B-A228-6311A09A018B}" sibTransId="{099F7E53-46DD-407A-B2C4-00283F218323}"/>
    <dgm:cxn modelId="{F8BC00E3-1A4A-42F7-ACE3-C362A9A26D50}" srcId="{75BEFA80-E316-4105-A4EC-511B5E8B5A0F}" destId="{20C63703-5E4F-4A77-934D-8A118654F2D4}" srcOrd="2" destOrd="0" parTransId="{4DA42988-03C4-4DD3-B856-CDB7C400A35A}" sibTransId="{0EDC1980-C9A7-403E-8305-073516533F7F}"/>
    <dgm:cxn modelId="{0A550EEA-0638-4691-8396-5AF31E81D299}" type="presOf" srcId="{20C63703-5E4F-4A77-934D-8A118654F2D4}" destId="{5ED056C4-6169-497E-BA56-B739398267B0}" srcOrd="0" destOrd="2" presId="urn:microsoft.com/office/officeart/2005/8/layout/hList1"/>
    <dgm:cxn modelId="{28C69DF4-ADDB-454C-8A22-F542ACBC4715}" type="presOf" srcId="{27F3F968-C835-4101-BEF7-40BAA34F154E}" destId="{5ED056C4-6169-497E-BA56-B739398267B0}" srcOrd="0" destOrd="3" presId="urn:microsoft.com/office/officeart/2005/8/layout/hList1"/>
    <dgm:cxn modelId="{1D0B2091-E42C-4D78-92BC-FE01F64A4FEA}" type="presParOf" srcId="{3E7378DE-4EAE-40D3-BDB5-AF3A81BA7D51}" destId="{8F53076F-73C3-40DC-BD82-3CE986F760D4}" srcOrd="0" destOrd="0" presId="urn:microsoft.com/office/officeart/2005/8/layout/hList1"/>
    <dgm:cxn modelId="{CDE423EC-60C2-4D58-91E7-5467600B9482}" type="presParOf" srcId="{8F53076F-73C3-40DC-BD82-3CE986F760D4}" destId="{4B5D2400-F2CE-47D7-8608-539B4F60A4C1}" srcOrd="0" destOrd="0" presId="urn:microsoft.com/office/officeart/2005/8/layout/hList1"/>
    <dgm:cxn modelId="{A1798D69-2752-49EF-9561-BED29BB3FA57}" type="presParOf" srcId="{8F53076F-73C3-40DC-BD82-3CE986F760D4}" destId="{22092EED-367E-4352-9A37-2FCECED38CFB}" srcOrd="1" destOrd="0" presId="urn:microsoft.com/office/officeart/2005/8/layout/hList1"/>
    <dgm:cxn modelId="{2D523039-E2FC-45DF-A5CE-22F663E86491}" type="presParOf" srcId="{3E7378DE-4EAE-40D3-BDB5-AF3A81BA7D51}" destId="{C647F41D-3E51-4F97-9949-3BF73A1D888B}" srcOrd="1" destOrd="0" presId="urn:microsoft.com/office/officeart/2005/8/layout/hList1"/>
    <dgm:cxn modelId="{8000F09B-13E9-4EAB-8025-2F691040D7D3}" type="presParOf" srcId="{3E7378DE-4EAE-40D3-BDB5-AF3A81BA7D51}" destId="{653A38E1-3743-4470-9101-84643E919D2D}" srcOrd="2" destOrd="0" presId="urn:microsoft.com/office/officeart/2005/8/layout/hList1"/>
    <dgm:cxn modelId="{DF00225B-78C9-4CE6-88B8-549B800B4D2E}" type="presParOf" srcId="{653A38E1-3743-4470-9101-84643E919D2D}" destId="{9B110D68-BCAC-4D0A-9945-E918AA6F91EA}" srcOrd="0" destOrd="0" presId="urn:microsoft.com/office/officeart/2005/8/layout/hList1"/>
    <dgm:cxn modelId="{CA1D46E6-DBF7-4499-A67E-17C30F7CADCD}" type="presParOf" srcId="{653A38E1-3743-4470-9101-84643E919D2D}" destId="{5ED056C4-6169-497E-BA56-B739398267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D2400-F2CE-47D7-8608-539B4F60A4C1}">
      <dsp:nvSpPr>
        <dsp:cNvPr id="0" name=""/>
        <dsp:cNvSpPr/>
      </dsp:nvSpPr>
      <dsp:spPr>
        <a:xfrm>
          <a:off x="79" y="21071"/>
          <a:ext cx="7596187" cy="20064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219456" rIns="384048" bIns="219456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400" b="1" kern="1200" dirty="0" err="1">
              <a:latin typeface="Futura Bk BT" panose="020B0502020204020303"/>
            </a:rPr>
            <a:t>Primitive</a:t>
          </a:r>
          <a:r>
            <a:rPr lang="pt-BR" sz="5400" b="1" kern="1200" dirty="0">
              <a:latin typeface="Futura Bk BT" panose="020B0502020204020303"/>
            </a:rPr>
            <a:t> Data </a:t>
          </a:r>
          <a:r>
            <a:rPr lang="pt-BR" sz="5400" b="1" kern="1200" dirty="0" err="1">
              <a:latin typeface="Futura Bk BT" panose="020B0502020204020303"/>
            </a:rPr>
            <a:t>Types</a:t>
          </a:r>
          <a:endParaRPr lang="pt-BR" sz="5400" b="1" kern="1200" dirty="0">
            <a:latin typeface="Futura Bk BT" panose="020B0502020204020303"/>
          </a:endParaRPr>
        </a:p>
      </dsp:txBody>
      <dsp:txXfrm>
        <a:off x="79" y="21071"/>
        <a:ext cx="7596187" cy="2006448"/>
      </dsp:txXfrm>
    </dsp:sp>
    <dsp:sp modelId="{22092EED-367E-4352-9A37-2FCECED38CFB}">
      <dsp:nvSpPr>
        <dsp:cNvPr id="0" name=""/>
        <dsp:cNvSpPr/>
      </dsp:nvSpPr>
      <dsp:spPr>
        <a:xfrm>
          <a:off x="79" y="2027519"/>
          <a:ext cx="7596187" cy="37881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 err="1">
              <a:latin typeface="Futura Bk BT" panose="020B0502020204020303"/>
            </a:rPr>
            <a:t>Boolean</a:t>
          </a:r>
          <a:endParaRPr lang="pt-BR" sz="3000" kern="1200" dirty="0">
            <a:latin typeface="Futura Bk BT" panose="020B0502020204020303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 err="1">
              <a:latin typeface="Futura Bk BT" panose="020B0502020204020303"/>
            </a:rPr>
            <a:t>Number</a:t>
          </a:r>
          <a:endParaRPr lang="pt-BR" sz="3000" kern="1200" dirty="0">
            <a:latin typeface="Futura Bk BT" panose="020B0502020204020303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 err="1">
              <a:latin typeface="Futura Bk BT" panose="020B0502020204020303"/>
            </a:rPr>
            <a:t>BigInt</a:t>
          </a:r>
          <a:endParaRPr lang="pt-BR" sz="3000" kern="1200" dirty="0">
            <a:latin typeface="Futura Bk BT" panose="020B0502020204020303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 err="1">
              <a:latin typeface="Futura Bk BT" panose="020B0502020204020303"/>
            </a:rPr>
            <a:t>String</a:t>
          </a:r>
          <a:endParaRPr lang="pt-BR" sz="3000" kern="1200" dirty="0">
            <a:latin typeface="Futura Bk BT" panose="020B0502020204020303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 err="1">
              <a:latin typeface="Futura Bk BT" panose="020B0502020204020303"/>
            </a:rPr>
            <a:t>Undefined</a:t>
          </a:r>
          <a:endParaRPr lang="pt-BR" sz="3000" kern="1200" dirty="0">
            <a:latin typeface="Futura Bk BT" panose="020B0502020204020303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 err="1">
              <a:latin typeface="Futura Bk BT" panose="020B0502020204020303"/>
            </a:rPr>
            <a:t>Null</a:t>
          </a:r>
          <a:endParaRPr lang="pt-BR" sz="3000" kern="1200" dirty="0">
            <a:latin typeface="Futura Bk BT" panose="020B0502020204020303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>
              <a:latin typeface="Futura Bk BT" panose="020B0502020204020303"/>
            </a:rPr>
            <a:t>Symbol</a:t>
          </a:r>
        </a:p>
      </dsp:txBody>
      <dsp:txXfrm>
        <a:off x="79" y="2027519"/>
        <a:ext cx="7596187" cy="3788100"/>
      </dsp:txXfrm>
    </dsp:sp>
    <dsp:sp modelId="{9B110D68-BCAC-4D0A-9945-E918AA6F91EA}">
      <dsp:nvSpPr>
        <dsp:cNvPr id="0" name=""/>
        <dsp:cNvSpPr/>
      </dsp:nvSpPr>
      <dsp:spPr>
        <a:xfrm>
          <a:off x="8659812" y="0"/>
          <a:ext cx="7596187" cy="20064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219456" rIns="384048" bIns="219456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400" b="1" kern="1200" dirty="0" err="1">
              <a:solidFill>
                <a:prstClr val="white"/>
              </a:solidFill>
              <a:latin typeface="Futura Bk BT" panose="020B0502020204020303"/>
              <a:ea typeface="+mn-ea"/>
              <a:cs typeface="+mn-cs"/>
            </a:rPr>
            <a:t>Reference</a:t>
          </a:r>
          <a:r>
            <a:rPr lang="pt-BR" sz="5400" b="1" kern="1200" dirty="0">
              <a:solidFill>
                <a:prstClr val="white"/>
              </a:solidFill>
              <a:latin typeface="Futura Bk BT" panose="020B0502020204020303"/>
              <a:ea typeface="+mn-ea"/>
              <a:cs typeface="+mn-cs"/>
            </a:rPr>
            <a:t> Data </a:t>
          </a:r>
          <a:r>
            <a:rPr lang="pt-BR" sz="5400" b="1" kern="1200" dirty="0" err="1">
              <a:solidFill>
                <a:prstClr val="white"/>
              </a:solidFill>
              <a:latin typeface="Futura Bk BT" panose="020B0502020204020303"/>
              <a:ea typeface="+mn-ea"/>
              <a:cs typeface="+mn-cs"/>
            </a:rPr>
            <a:t>Types</a:t>
          </a:r>
          <a:endParaRPr lang="pt-BR" sz="4200" kern="1200" dirty="0">
            <a:latin typeface="Futura Bk BT" panose="020B0502020204020303"/>
          </a:endParaRPr>
        </a:p>
      </dsp:txBody>
      <dsp:txXfrm>
        <a:off x="8659812" y="0"/>
        <a:ext cx="7596187" cy="2006448"/>
      </dsp:txXfrm>
    </dsp:sp>
    <dsp:sp modelId="{5ED056C4-6169-497E-BA56-B739398267B0}">
      <dsp:nvSpPr>
        <dsp:cNvPr id="0" name=""/>
        <dsp:cNvSpPr/>
      </dsp:nvSpPr>
      <dsp:spPr>
        <a:xfrm>
          <a:off x="8659733" y="2027519"/>
          <a:ext cx="7596187" cy="37881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 err="1">
              <a:latin typeface="Futura Bk BT" panose="020B0502020204020303"/>
            </a:rPr>
            <a:t>Array</a:t>
          </a:r>
          <a:endParaRPr lang="pt-BR" sz="3000" kern="1200" dirty="0">
            <a:latin typeface="Futura Bk BT" panose="020B0502020204020303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 err="1">
              <a:latin typeface="Futura Bk BT" panose="020B0502020204020303"/>
            </a:rPr>
            <a:t>Object</a:t>
          </a:r>
          <a:endParaRPr lang="pt-BR" sz="3000" kern="1200" dirty="0">
            <a:latin typeface="Futura Bk BT" panose="020B0502020204020303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 err="1">
              <a:latin typeface="Futura Bk BT" panose="020B0502020204020303"/>
            </a:rPr>
            <a:t>RegEx</a:t>
          </a:r>
          <a:endParaRPr lang="pt-BR" sz="3000" kern="1200" dirty="0">
            <a:latin typeface="Futura Bk BT" panose="020B0502020204020303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>
              <a:latin typeface="Futura Bk BT" panose="020B0502020204020303"/>
            </a:rPr>
            <a:t>Date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>
              <a:latin typeface="Futura Bk BT" panose="020B0502020204020303"/>
            </a:rPr>
            <a:t>....</a:t>
          </a:r>
        </a:p>
      </dsp:txBody>
      <dsp:txXfrm>
        <a:off x="8659733" y="2027519"/>
        <a:ext cx="7596187" cy="3788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6A977-5EEF-8410-2CBF-9FF6BF724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3CC9C43-DBF1-8E59-7D6E-4E895521E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6160305-0C8C-E22D-A218-937B50705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38BB64B-F4C2-4679-2A47-7ECD0013E8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55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3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29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88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03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82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6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20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36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05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30884-52C5-ACDE-C74F-697CF95AF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3B578D2-43FE-4747-DB33-C2D794249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18C3D8D-CBA1-80BB-680A-B5F0D1D23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3738C9-BCF6-4F08-31C0-801BB9836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10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13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65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30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44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68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74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71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37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1907-AB72-37C3-D9A6-442D27ADB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9A6AD91-3081-F8E3-7407-E55A1D670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D1346CC-C0EB-A0B0-F344-9D99FFC66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77FFCB-FCB3-7EEB-40F1-14714BF155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96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079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99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97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38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697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681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64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741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80978-CCCF-6D65-00F7-32BBBE19F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2B94B36-D024-64D9-52D7-65F26028E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7233918-6077-78C7-DF3D-A3C04AA4B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471A9C8-CF7B-A07A-0A36-DA3DA53B3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121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041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670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880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025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837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962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59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797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235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A9F28-B1DC-52B7-9F01-62EC00556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0176759-DC05-8565-4605-BB581C97E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D9899C9-CFB0-7814-0D44-197AE881D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562FCE-762A-354E-AEF8-1791FEB04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572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857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513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815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565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839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3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95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9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7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44F1-10CF-466E-A65A-75BEC72DB7FE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09 - POO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8FFF-667F-42EC-8E26-A7E988A8F166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09 - POO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D08-4A0E-4B05-9D2B-33007A549FA8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09 - POO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5B52-2F40-404A-96F9-2121BA8E22E8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09 - POO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9EE-A77C-4233-A5C8-5D65C608B13C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09 - POO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A8F1-ED05-456D-940A-044D53FA9C35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09 - POO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439-A853-44ED-87F2-5541F041DCD9}" type="datetime1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09 - POO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EC55-0E83-44C2-8B41-82472609B73A}" type="datetime1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09 - POO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AC65-6D78-44C9-8A45-17DC688AD1D3}" type="datetime1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09 - POO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5EA6-FFE8-4848-A906-39243324D19B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09 - POO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6D80-E681-43A5-82A3-CE409348CCFF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09 - POO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4588-2A93-41C4-A1E9-AECFCB608B1B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Prof. Fernando Tamberlini Alves | Modelagem de Domínio e Conceitos de Orientação a Objetos| Aula 09 - POO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s://www.youtube.com/shorts/ymV93I6fQKY?t=11&amp;feature=share" TargetMode="Externa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developer.mozilla.org/en-US/docs/Web/API/Canvas_API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s://www.w3schools.com/graphics/canvas_intro.asp" TargetMode="Externa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s://git-scm.com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hyperlink" Target="https://git-scm.co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hyperlink" Target="https://git-scm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hyperlink" Target="https://git-scm.com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hyperlink" Target="https://github.com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hyperlink" Target="https://github.com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hyperlink" Target="https://git-scm.com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hyperlink" Target="https://github.com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75C6ED-B3AD-460E-AC55-DC15C10096AE}"/>
              </a:ext>
            </a:extLst>
          </p:cNvPr>
          <p:cNvSpPr/>
          <p:nvPr/>
        </p:nvSpPr>
        <p:spPr>
          <a:xfrm>
            <a:off x="-22412" y="129512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86500"/>
            <a:ext cx="24384000" cy="27268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087" y="6572717"/>
            <a:ext cx="104075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spc="100" dirty="0">
                <a:solidFill>
                  <a:schemeClr val="bg1"/>
                </a:solidFill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Disciplina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Futura Bk BT" panose="020B0502020204020303" pitchFamily="34" charset="0"/>
              </a:rPr>
              <a:t>Modelagem de Domínio e 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Futura Bk BT" panose="020B0502020204020303" pitchFamily="34" charset="0"/>
              </a:rPr>
              <a:t>Conceitos de Orientação a Objetos</a:t>
            </a:r>
            <a:endParaRPr lang="en-US" sz="4000" spc="100" dirty="0">
              <a:solidFill>
                <a:schemeClr val="bg1"/>
              </a:solidFill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44127" y="7346155"/>
            <a:ext cx="937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spc="100" dirty="0">
                <a:solidFill>
                  <a:schemeClr val="bg1"/>
                </a:solidFill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FERNANDO TAMBERLINI ALVES</a:t>
            </a:r>
            <a:endParaRPr lang="en-US" sz="3200" spc="100" dirty="0">
              <a:solidFill>
                <a:schemeClr val="bg1"/>
              </a:solidFill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39874" y="6851907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2D10B37-ACD7-4888-9ED3-D7384BEC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565985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7A66AC-7374-48AE-A3F6-28707B1C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05637"/>
            <a:ext cx="23801294" cy="638174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1030" name="Picture 6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9E7B9563-E03B-495D-AB96-9B3EBBDB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34" y="581235"/>
            <a:ext cx="14770279" cy="42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65728"/>
            <a:ext cx="18767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Javascript – Fracamente </a:t>
            </a:r>
            <a:r>
              <a:rPr lang="pt-BR" sz="66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Tipada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1,099 Ilustrações de Bibliotecaria | Depositphotos®">
            <a:extLst>
              <a:ext uri="{FF2B5EF4-FFF2-40B4-BE49-F238E27FC236}">
                <a16:creationId xmlns:a16="http://schemas.microsoft.com/office/drawing/2014/main" id="{3F34FFEC-2518-3073-AA86-E1A5FD0D53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Bibliotecário divertido —  Vetores de Stock">
            <a:extLst>
              <a:ext uri="{FF2B5EF4-FFF2-40B4-BE49-F238E27FC236}">
                <a16:creationId xmlns:a16="http://schemas.microsoft.com/office/drawing/2014/main" id="{CC09C2E9-7590-A159-2877-C0BEC4768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Estudante universitário estudando na biblioteca —  Vetores de Stock">
            <a:extLst>
              <a:ext uri="{FF2B5EF4-FFF2-40B4-BE49-F238E27FC236}">
                <a16:creationId xmlns:a16="http://schemas.microsoft.com/office/drawing/2014/main" id="{48F97CB3-1DCE-4B82-886F-A52116FD5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6059" y="1602059"/>
            <a:ext cx="5713141" cy="57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561E67E6-940E-4BE8-E00F-45D67EECE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9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2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E9CCFC1C-75F5-C1D0-05D0-8659B55E7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49200" y="731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14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094151C3-89F7-494F-DB52-2CC12EB2BB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C86F734-75C0-4764-8D67-F6EC802ABB0D}"/>
              </a:ext>
            </a:extLst>
          </p:cNvPr>
          <p:cNvSpPr txBox="1"/>
          <p:nvPr/>
        </p:nvSpPr>
        <p:spPr>
          <a:xfrm>
            <a:off x="898980" y="2233145"/>
            <a:ext cx="2228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81759C02-910E-F170-1E37-640F68F84E34}"/>
              </a:ext>
            </a:extLst>
          </p:cNvPr>
          <p:cNvSpPr txBox="1"/>
          <p:nvPr/>
        </p:nvSpPr>
        <p:spPr>
          <a:xfrm>
            <a:off x="898980" y="2894864"/>
            <a:ext cx="222812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4000" b="1" u="sng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JavaScript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é uma linguagem fracamente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tipada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. Isso significa que você não precisa declarar o tipo de uma variável ao criá-la. O tipo da variável é determinado automaticamente quando o programa é executado, e pode mudar durante a execução do programa.</a:t>
            </a: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Em linguagens fortemente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tipadas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, como Java ou C#, você precisa declarar o tipo de uma variável quando a cria, e essa variável só pode armazenar valores desse tipo específico. Por exemplo, se você declarar uma variável como um número inteiro em Java, ela só pode armazenar inteiros. Em </a:t>
            </a:r>
            <a:r>
              <a:rPr lang="pt-BR" sz="4000" b="1" u="sng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JavaScript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, por outro lado, você pode ter uma variável que armazena um número em um momento e, em seguida, uma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string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em outro momento, sem problemas.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382CDE-AAFA-1D2C-C19E-3E29B160E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619" y="9844205"/>
            <a:ext cx="10165981" cy="2764022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634F1766-66F0-F9D1-CD05-DA665901AF17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Espaço Reservado para Número de Slide 1">
            <a:extLst>
              <a:ext uri="{FF2B5EF4-FFF2-40B4-BE49-F238E27FC236}">
                <a16:creationId xmlns:a16="http://schemas.microsoft.com/office/drawing/2014/main" id="{C8BD7DFE-CF16-A49F-4E5E-E314DAF6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Espaço Reservado para Rodapé 2">
            <a:extLst>
              <a:ext uri="{FF2B5EF4-FFF2-40B4-BE49-F238E27FC236}">
                <a16:creationId xmlns:a16="http://schemas.microsoft.com/office/drawing/2014/main" id="{97DC4259-E905-D64E-6CD1-A0742CC8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65728"/>
            <a:ext cx="18767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Javascript - Declaração de variáveis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1,099 Ilustrações de Bibliotecaria | Depositphotos®">
            <a:extLst>
              <a:ext uri="{FF2B5EF4-FFF2-40B4-BE49-F238E27FC236}">
                <a16:creationId xmlns:a16="http://schemas.microsoft.com/office/drawing/2014/main" id="{3F34FFEC-2518-3073-AA86-E1A5FD0D53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Bibliotecário divertido —  Vetores de Stock">
            <a:extLst>
              <a:ext uri="{FF2B5EF4-FFF2-40B4-BE49-F238E27FC236}">
                <a16:creationId xmlns:a16="http://schemas.microsoft.com/office/drawing/2014/main" id="{CC09C2E9-7590-A159-2877-C0BEC4768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Estudante universitário estudando na biblioteca —  Vetores de Stock">
            <a:extLst>
              <a:ext uri="{FF2B5EF4-FFF2-40B4-BE49-F238E27FC236}">
                <a16:creationId xmlns:a16="http://schemas.microsoft.com/office/drawing/2014/main" id="{48F97CB3-1DCE-4B82-886F-A52116FD5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6059" y="1602059"/>
            <a:ext cx="5713141" cy="57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561E67E6-940E-4BE8-E00F-45D67EECE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9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2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E9CCFC1C-75F5-C1D0-05D0-8659B55E7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49200" y="731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14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094151C3-89F7-494F-DB52-2CC12EB2BB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C86F734-75C0-4764-8D67-F6EC802ABB0D}"/>
              </a:ext>
            </a:extLst>
          </p:cNvPr>
          <p:cNvSpPr txBox="1"/>
          <p:nvPr/>
        </p:nvSpPr>
        <p:spPr>
          <a:xfrm>
            <a:off x="898980" y="2233145"/>
            <a:ext cx="2228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81759C02-910E-F170-1E37-640F68F84E34}"/>
              </a:ext>
            </a:extLst>
          </p:cNvPr>
          <p:cNvSpPr txBox="1"/>
          <p:nvPr/>
        </p:nvSpPr>
        <p:spPr>
          <a:xfrm>
            <a:off x="898980" y="2894864"/>
            <a:ext cx="2228124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Em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JavaScript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, temos três palavras-chave para declarar variáveis: </a:t>
            </a:r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var, </a:t>
            </a:r>
            <a:r>
              <a:rPr lang="pt-BR" sz="4000" b="1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let</a:t>
            </a:r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, e const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. Cada uma delas tem um escopo diferente e comportamentos específicos. Vamos explorar as diferenças entre elas:</a:t>
            </a: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b="1" u="sng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“var”:</a:t>
            </a: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var era a única forma de declarar variáveis em versões antigas do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JavaScript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Tem um escopo de função ou global. Isso significa que, se uma variável é declarada dentro de uma função usando var, ela é visível em toda a função.</a:t>
            </a: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Se declarada fora de uma função, torna-se uma variável global.</a:t>
            </a: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Pode ser redeclarada e atualizada em qualquer lugar do código.</a:t>
            </a: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Não respeita o escopo de bloco, o que pode levar a bugs difíceis de rastrear.</a:t>
            </a: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4F1766-66F0-F9D1-CD05-DA665901AF17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Espaço Reservado para Número de Slide 1">
            <a:extLst>
              <a:ext uri="{FF2B5EF4-FFF2-40B4-BE49-F238E27FC236}">
                <a16:creationId xmlns:a16="http://schemas.microsoft.com/office/drawing/2014/main" id="{C8BD7DFE-CF16-A49F-4E5E-E314DAF6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Espaço Reservado para Rodapé 2">
            <a:extLst>
              <a:ext uri="{FF2B5EF4-FFF2-40B4-BE49-F238E27FC236}">
                <a16:creationId xmlns:a16="http://schemas.microsoft.com/office/drawing/2014/main" id="{97DC4259-E905-D64E-6CD1-A0742CC8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65728"/>
            <a:ext cx="18767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Javascript - Declaração de variáveis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1,099 Ilustrações de Bibliotecaria | Depositphotos®">
            <a:extLst>
              <a:ext uri="{FF2B5EF4-FFF2-40B4-BE49-F238E27FC236}">
                <a16:creationId xmlns:a16="http://schemas.microsoft.com/office/drawing/2014/main" id="{3F34FFEC-2518-3073-AA86-E1A5FD0D53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Bibliotecário divertido —  Vetores de Stock">
            <a:extLst>
              <a:ext uri="{FF2B5EF4-FFF2-40B4-BE49-F238E27FC236}">
                <a16:creationId xmlns:a16="http://schemas.microsoft.com/office/drawing/2014/main" id="{CC09C2E9-7590-A159-2877-C0BEC4768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Estudante universitário estudando na biblioteca —  Vetores de Stock">
            <a:extLst>
              <a:ext uri="{FF2B5EF4-FFF2-40B4-BE49-F238E27FC236}">
                <a16:creationId xmlns:a16="http://schemas.microsoft.com/office/drawing/2014/main" id="{48F97CB3-1DCE-4B82-886F-A52116FD5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6059" y="1602059"/>
            <a:ext cx="5713141" cy="57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561E67E6-940E-4BE8-E00F-45D67EECE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9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2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E9CCFC1C-75F5-C1D0-05D0-8659B55E7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49200" y="731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14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094151C3-89F7-494F-DB52-2CC12EB2BB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C86F734-75C0-4764-8D67-F6EC802ABB0D}"/>
              </a:ext>
            </a:extLst>
          </p:cNvPr>
          <p:cNvSpPr txBox="1"/>
          <p:nvPr/>
        </p:nvSpPr>
        <p:spPr>
          <a:xfrm>
            <a:off x="898980" y="2233145"/>
            <a:ext cx="2228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81759C02-910E-F170-1E37-640F68F84E34}"/>
              </a:ext>
            </a:extLst>
          </p:cNvPr>
          <p:cNvSpPr txBox="1"/>
          <p:nvPr/>
        </p:nvSpPr>
        <p:spPr>
          <a:xfrm>
            <a:off x="898980" y="2894864"/>
            <a:ext cx="2228124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4000" b="1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let</a:t>
            </a:r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:”</a:t>
            </a: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Introduzido no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ECMAScript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6 (ES6), tem um escopo de bloco.</a:t>
            </a: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Variáveis declaradas com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let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só são acessíveis dentro do bloco em que são definidas (por exemplo, dentro de loops for,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while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, etc.).</a:t>
            </a: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Não pode ser redeclarada no mesmo escopo.</a:t>
            </a: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Pode ser atualizada.</a:t>
            </a: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4000" b="1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const</a:t>
            </a:r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:”</a:t>
            </a: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Também introduzido no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ECMAScript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6 (ES6),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const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cria uma variável cujo valor é fixo (constante).</a:t>
            </a: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Como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let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const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tem escopo de bloco.</a:t>
            </a: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Não pode ser reatribuída. Isso significa que uma vez que uma constante recebe um valor, esse valor não pode ser alterado ou redefinido.</a:t>
            </a: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No entanto, para objetos e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arrays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, o valor dos elementos do objeto ou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array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pode ser modificado. A referência ao objeto ou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array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é constante, mas não os valores dentro dele.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4F1766-66F0-F9D1-CD05-DA665901AF17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Espaço Reservado para Número de Slide 1">
            <a:extLst>
              <a:ext uri="{FF2B5EF4-FFF2-40B4-BE49-F238E27FC236}">
                <a16:creationId xmlns:a16="http://schemas.microsoft.com/office/drawing/2014/main" id="{C8BD7DFE-CF16-A49F-4E5E-E314DAF6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Espaço Reservado para Rodapé 2">
            <a:extLst>
              <a:ext uri="{FF2B5EF4-FFF2-40B4-BE49-F238E27FC236}">
                <a16:creationId xmlns:a16="http://schemas.microsoft.com/office/drawing/2014/main" id="{97DC4259-E905-D64E-6CD1-A0742CC8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65728"/>
            <a:ext cx="18767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Javascript - Declaração de variáveis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1,099 Ilustrações de Bibliotecaria | Depositphotos®">
            <a:extLst>
              <a:ext uri="{FF2B5EF4-FFF2-40B4-BE49-F238E27FC236}">
                <a16:creationId xmlns:a16="http://schemas.microsoft.com/office/drawing/2014/main" id="{3F34FFEC-2518-3073-AA86-E1A5FD0D53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Bibliotecário divertido —  Vetores de Stock">
            <a:extLst>
              <a:ext uri="{FF2B5EF4-FFF2-40B4-BE49-F238E27FC236}">
                <a16:creationId xmlns:a16="http://schemas.microsoft.com/office/drawing/2014/main" id="{CC09C2E9-7590-A159-2877-C0BEC4768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Estudante universitário estudando na biblioteca —  Vetores de Stock">
            <a:extLst>
              <a:ext uri="{FF2B5EF4-FFF2-40B4-BE49-F238E27FC236}">
                <a16:creationId xmlns:a16="http://schemas.microsoft.com/office/drawing/2014/main" id="{48F97CB3-1DCE-4B82-886F-A52116FD5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6059" y="1602059"/>
            <a:ext cx="5713141" cy="57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561E67E6-940E-4BE8-E00F-45D67EECE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9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2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E9CCFC1C-75F5-C1D0-05D0-8659B55E7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49200" y="731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14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094151C3-89F7-494F-DB52-2CC12EB2BB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C86F734-75C0-4764-8D67-F6EC802ABB0D}"/>
              </a:ext>
            </a:extLst>
          </p:cNvPr>
          <p:cNvSpPr txBox="1"/>
          <p:nvPr/>
        </p:nvSpPr>
        <p:spPr>
          <a:xfrm>
            <a:off x="898980" y="2233145"/>
            <a:ext cx="2228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81759C02-910E-F170-1E37-640F68F84E34}"/>
              </a:ext>
            </a:extLst>
          </p:cNvPr>
          <p:cNvSpPr txBox="1"/>
          <p:nvPr/>
        </p:nvSpPr>
        <p:spPr>
          <a:xfrm>
            <a:off x="898980" y="2894864"/>
            <a:ext cx="22281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Escolhendo entre var, </a:t>
            </a:r>
            <a:r>
              <a:rPr lang="pt-BR" sz="4000" b="1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let</a:t>
            </a:r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4000" b="1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const</a:t>
            </a:r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const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por padrão para declarar variáveis que não precisam ser reatribuídas.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let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para variáveis que precisam ser reatribuídas.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85900" lvl="1" indent="-571500" algn="just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Evite var na maioria dos casos, devido ao seu escopo de função global que pode levar a bugs difíceis de depurar.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4F1766-66F0-F9D1-CD05-DA665901AF17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Espaço Reservado para Número de Slide 1">
            <a:extLst>
              <a:ext uri="{FF2B5EF4-FFF2-40B4-BE49-F238E27FC236}">
                <a16:creationId xmlns:a16="http://schemas.microsoft.com/office/drawing/2014/main" id="{C8BD7DFE-CF16-A49F-4E5E-E314DAF6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Espaço Reservado para Rodapé 2">
            <a:extLst>
              <a:ext uri="{FF2B5EF4-FFF2-40B4-BE49-F238E27FC236}">
                <a16:creationId xmlns:a16="http://schemas.microsoft.com/office/drawing/2014/main" id="{97DC4259-E905-D64E-6CD1-A0742CC8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65728"/>
            <a:ext cx="18767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Javascript - Declaração de variáveis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1,099 Ilustrações de Bibliotecaria | Depositphotos®">
            <a:extLst>
              <a:ext uri="{FF2B5EF4-FFF2-40B4-BE49-F238E27FC236}">
                <a16:creationId xmlns:a16="http://schemas.microsoft.com/office/drawing/2014/main" id="{3F34FFEC-2518-3073-AA86-E1A5FD0D53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Bibliotecário divertido —  Vetores de Stock">
            <a:extLst>
              <a:ext uri="{FF2B5EF4-FFF2-40B4-BE49-F238E27FC236}">
                <a16:creationId xmlns:a16="http://schemas.microsoft.com/office/drawing/2014/main" id="{CC09C2E9-7590-A159-2877-C0BEC4768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Estudante universitário estudando na biblioteca —  Vetores de Stock">
            <a:extLst>
              <a:ext uri="{FF2B5EF4-FFF2-40B4-BE49-F238E27FC236}">
                <a16:creationId xmlns:a16="http://schemas.microsoft.com/office/drawing/2014/main" id="{48F97CB3-1DCE-4B82-886F-A52116FD5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6059" y="1602059"/>
            <a:ext cx="5713141" cy="57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561E67E6-940E-4BE8-E00F-45D67EECE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9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2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E9CCFC1C-75F5-C1D0-05D0-8659B55E7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49200" y="731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14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094151C3-89F7-494F-DB52-2CC12EB2BB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C86F734-75C0-4764-8D67-F6EC802ABB0D}"/>
              </a:ext>
            </a:extLst>
          </p:cNvPr>
          <p:cNvSpPr txBox="1"/>
          <p:nvPr/>
        </p:nvSpPr>
        <p:spPr>
          <a:xfrm>
            <a:off x="898980" y="2233145"/>
            <a:ext cx="2228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81759C02-910E-F170-1E37-640F68F84E34}"/>
              </a:ext>
            </a:extLst>
          </p:cNvPr>
          <p:cNvSpPr txBox="1"/>
          <p:nvPr/>
        </p:nvSpPr>
        <p:spPr>
          <a:xfrm>
            <a:off x="898980" y="2894864"/>
            <a:ext cx="2228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Exemplos:</a:t>
            </a:r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4F1766-66F0-F9D1-CD05-DA665901AF17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Espaço Reservado para Número de Slide 1">
            <a:extLst>
              <a:ext uri="{FF2B5EF4-FFF2-40B4-BE49-F238E27FC236}">
                <a16:creationId xmlns:a16="http://schemas.microsoft.com/office/drawing/2014/main" id="{C8BD7DFE-CF16-A49F-4E5E-E314DAF6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Espaço Reservado para Rodapé 2">
            <a:extLst>
              <a:ext uri="{FF2B5EF4-FFF2-40B4-BE49-F238E27FC236}">
                <a16:creationId xmlns:a16="http://schemas.microsoft.com/office/drawing/2014/main" id="{97DC4259-E905-D64E-6CD1-A0742CC8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BD3D946-BFA0-3347-9544-935D969B2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877" y="2340206"/>
            <a:ext cx="13552170" cy="102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65728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Programação Orientada a Objetos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1,099 Ilustrações de Bibliotecaria | Depositphotos®">
            <a:extLst>
              <a:ext uri="{FF2B5EF4-FFF2-40B4-BE49-F238E27FC236}">
                <a16:creationId xmlns:a16="http://schemas.microsoft.com/office/drawing/2014/main" id="{3F34FFEC-2518-3073-AA86-E1A5FD0D53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Bibliotecário divertido —  Vetores de Stock">
            <a:extLst>
              <a:ext uri="{FF2B5EF4-FFF2-40B4-BE49-F238E27FC236}">
                <a16:creationId xmlns:a16="http://schemas.microsoft.com/office/drawing/2014/main" id="{CC09C2E9-7590-A159-2877-C0BEC4768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Estudante universitário estudando na biblioteca —  Vetores de Stock">
            <a:extLst>
              <a:ext uri="{FF2B5EF4-FFF2-40B4-BE49-F238E27FC236}">
                <a16:creationId xmlns:a16="http://schemas.microsoft.com/office/drawing/2014/main" id="{48F97CB3-1DCE-4B82-886F-A52116FD5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6059" y="1602059"/>
            <a:ext cx="5713141" cy="57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561E67E6-940E-4BE8-E00F-45D67EECE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9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2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E9CCFC1C-75F5-C1D0-05D0-8659B55E7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49200" y="731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14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094151C3-89F7-494F-DB52-2CC12EB2BB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C86F734-75C0-4764-8D67-F6EC802ABB0D}"/>
              </a:ext>
            </a:extLst>
          </p:cNvPr>
          <p:cNvSpPr txBox="1"/>
          <p:nvPr/>
        </p:nvSpPr>
        <p:spPr>
          <a:xfrm>
            <a:off x="1006413" y="2327129"/>
            <a:ext cx="2228124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A Orientação a Objetos (OO) é um paradigma de programação que se baseia na ideia de organizar o código em torno de objetos, que são instâncias de classes. É uma abordagem poderosa e amplamente utilizada no desenvolvimento de software, pois ajuda a criar sistemas </a:t>
            </a:r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mais organizados, modulares e reutilizáveis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A Orientação a Objetos promove uma abordagem mais natural e organizada para modelar o mundo real em código, tornando-o mais legível, manutenível e flexível. É amplamente utilizada em linguagens de programação como Java, C++, Python, C#, entre outras, e é aplicável a uma variedade de domínios de desenvolvimento de software, desde aplicações desktop até sistemas distribuídos e aplicativos web.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DB384E-0AC5-08C9-8090-2E9FB2E770F4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461BCDBB-F77A-4859-2964-53A6BD24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5335A35B-8BB7-42ED-36B8-319D410C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65728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Programação Orientada a Objetos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1,099 Ilustrações de Bibliotecaria | Depositphotos®">
            <a:extLst>
              <a:ext uri="{FF2B5EF4-FFF2-40B4-BE49-F238E27FC236}">
                <a16:creationId xmlns:a16="http://schemas.microsoft.com/office/drawing/2014/main" id="{3F34FFEC-2518-3073-AA86-E1A5FD0D53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Bibliotecário divertido —  Vetores de Stock">
            <a:extLst>
              <a:ext uri="{FF2B5EF4-FFF2-40B4-BE49-F238E27FC236}">
                <a16:creationId xmlns:a16="http://schemas.microsoft.com/office/drawing/2014/main" id="{CC09C2E9-7590-A159-2877-C0BEC4768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Estudante universitário estudando na biblioteca —  Vetores de Stock">
            <a:extLst>
              <a:ext uri="{FF2B5EF4-FFF2-40B4-BE49-F238E27FC236}">
                <a16:creationId xmlns:a16="http://schemas.microsoft.com/office/drawing/2014/main" id="{48F97CB3-1DCE-4B82-886F-A52116FD5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6059" y="1602059"/>
            <a:ext cx="5713141" cy="57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561E67E6-940E-4BE8-E00F-45D67EECE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9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2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E9CCFC1C-75F5-C1D0-05D0-8659B55E7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49200" y="731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14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094151C3-89F7-494F-DB52-2CC12EB2BB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C86F734-75C0-4764-8D67-F6EC802ABB0D}"/>
              </a:ext>
            </a:extLst>
          </p:cNvPr>
          <p:cNvSpPr txBox="1"/>
          <p:nvPr/>
        </p:nvSpPr>
        <p:spPr>
          <a:xfrm>
            <a:off x="1006413" y="2327129"/>
            <a:ext cx="2228124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Aqui estão os principais conceitos do paradigma de Orientação a Objetos:</a:t>
            </a: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Objeto: 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Um objeto é uma instância concreta de uma classe. Ele representa uma entidade do mundo real e possui atributos (propriedades) que descrevem seu estado e métodos que definem seu comportamento. Por exemplo, um objeto "Carro" pode ter atributos como "cor" e "velocidade" e métodos como "ligar" e "desligar".</a:t>
            </a: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Classe: 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Uma classe é um modelo ou uma definição abstrata que descreve as características comuns a um conjunto de objetos. Ela serve como um plano para a criação de objetos. A classe define os atributos e métodos que seus objetos terão em comum. Por exemplo, uma classe "Carro" define os atributos e métodos que todos os carros terão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9E83FE-F4D0-B0F4-0F04-9B3D96AB56F8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6D96F117-E854-C1AD-2E5B-793E1475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F803C2E9-37BD-8972-AA56-814C0230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 Orientação a Objetos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C1442CB-2F02-D5C1-755F-8AA7DE427C3F}"/>
              </a:ext>
            </a:extLst>
          </p:cNvPr>
          <p:cNvSpPr txBox="1"/>
          <p:nvPr/>
        </p:nvSpPr>
        <p:spPr>
          <a:xfrm>
            <a:off x="1096551" y="3354266"/>
            <a:ext cx="14441242" cy="86177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7200" dirty="0">
                <a:latin typeface="Futura Bk BT" panose="020B0502020204020303"/>
              </a:rPr>
              <a:t>Abstração</a:t>
            </a:r>
          </a:p>
          <a:p>
            <a:endParaRPr lang="pt-BR" sz="7200" dirty="0">
              <a:latin typeface="Futura Bk BT" panose="020B0502020204020303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7200" dirty="0">
                <a:latin typeface="Futura Bk BT" panose="020B0502020204020303"/>
              </a:rPr>
              <a:t>Encapsulamento</a:t>
            </a:r>
          </a:p>
          <a:p>
            <a:pPr lvl="2"/>
            <a:endParaRPr lang="pt-BR" sz="7200" dirty="0">
              <a:latin typeface="Futura Bk BT" panose="020B0502020204020303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7200" dirty="0">
                <a:latin typeface="Futura Bk BT" panose="020B0502020204020303"/>
              </a:rPr>
              <a:t>Herança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pt-BR" sz="7200" dirty="0">
              <a:latin typeface="Futura Bk BT" panose="020B0502020204020303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7200" dirty="0">
                <a:latin typeface="Futura Bk BT" panose="020B0502020204020303"/>
              </a:rPr>
              <a:t>Polimorfismo</a:t>
            </a:r>
          </a:p>
          <a:p>
            <a:endParaRPr lang="pt-BR" sz="5000" dirty="0">
              <a:latin typeface="Futura Bk BT" panose="020B0502020204020303"/>
            </a:endParaRPr>
          </a:p>
        </p:txBody>
      </p:sp>
      <p:pic>
        <p:nvPicPr>
          <p:cNvPr id="2" name="Picture 2" descr="Java: o que é, linguagem e Guia para iniciar na tecnologia | Alura">
            <a:extLst>
              <a:ext uri="{FF2B5EF4-FFF2-40B4-BE49-F238E27FC236}">
                <a16:creationId xmlns:a16="http://schemas.microsoft.com/office/drawing/2014/main" id="{7361A5D3-3C83-2D5F-9643-B298C3860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521" y="3380018"/>
            <a:ext cx="13468352" cy="744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803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Criando Objetos no Javascript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606247" y="13197404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353" y="13223980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0A9F4D1-50FC-2004-8F42-64212B3A9C4A}"/>
              </a:ext>
            </a:extLst>
          </p:cNvPr>
          <p:cNvSpPr txBox="1"/>
          <p:nvPr/>
        </p:nvSpPr>
        <p:spPr>
          <a:xfrm>
            <a:off x="1006413" y="3589151"/>
            <a:ext cx="21604074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Criamos um objeto abrindo e fechando chaves;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Um objeto pode ser uma variável “</a:t>
            </a:r>
            <a:r>
              <a:rPr lang="pt-BR" sz="4800" dirty="0" err="1">
                <a:latin typeface="Futura Bk BT" panose="020B0502020204020303"/>
              </a:rPr>
              <a:t>let</a:t>
            </a:r>
            <a:r>
              <a:rPr lang="pt-BR" sz="4800" dirty="0">
                <a:latin typeface="Futura Bk BT" panose="020B0502020204020303"/>
              </a:rPr>
              <a:t>” ou uma constante “</a:t>
            </a:r>
            <a:r>
              <a:rPr lang="pt-BR" sz="4800" dirty="0" err="1">
                <a:latin typeface="Futura Bk BT" panose="020B0502020204020303"/>
              </a:rPr>
              <a:t>const</a:t>
            </a:r>
            <a:r>
              <a:rPr lang="pt-BR" sz="4800" dirty="0">
                <a:latin typeface="Futura Bk BT" panose="020B0502020204020303"/>
              </a:rPr>
              <a:t>”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Um objeto parece com um </a:t>
            </a:r>
            <a:r>
              <a:rPr lang="pt-BR" sz="4800" dirty="0" err="1">
                <a:latin typeface="Futura Bk BT" panose="020B0502020204020303"/>
              </a:rPr>
              <a:t>array</a:t>
            </a:r>
            <a:r>
              <a:rPr lang="pt-BR" sz="4800" dirty="0">
                <a:latin typeface="Futura Bk BT" panose="020B0502020204020303"/>
              </a:rPr>
              <a:t> de chave e valor;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Podemos iniciar um objeto com vários atributos;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E os atributos pode ser acessados de duas formas: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6229C9-709E-ED50-D0EE-E8E677A8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89" y="9302756"/>
            <a:ext cx="7990663" cy="28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798E2A-904B-915B-14C7-516A25D76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156" y="8594737"/>
            <a:ext cx="6879244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803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Atributos e Tipo de Dados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0A9F4D1-50FC-2004-8F42-64212B3A9C4A}"/>
              </a:ext>
            </a:extLst>
          </p:cNvPr>
          <p:cNvSpPr txBox="1"/>
          <p:nvPr/>
        </p:nvSpPr>
        <p:spPr>
          <a:xfrm>
            <a:off x="1006413" y="3589151"/>
            <a:ext cx="21604074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Atributos podem ser de qualquer tipo de dados;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 err="1">
                <a:latin typeface="Futura Bk BT" panose="020B0502020204020303"/>
              </a:rPr>
              <a:t>Boolean</a:t>
            </a:r>
            <a:r>
              <a:rPr lang="pt-BR" sz="4800" dirty="0">
                <a:latin typeface="Futura Bk BT" panose="020B0502020204020303"/>
              </a:rPr>
              <a:t>, </a:t>
            </a:r>
            <a:r>
              <a:rPr lang="pt-BR" sz="4800" dirty="0" err="1">
                <a:latin typeface="Futura Bk BT" panose="020B0502020204020303"/>
              </a:rPr>
              <a:t>number</a:t>
            </a:r>
            <a:r>
              <a:rPr lang="pt-BR" sz="4800" dirty="0">
                <a:latin typeface="Futura Bk BT" panose="020B0502020204020303"/>
              </a:rPr>
              <a:t>, </a:t>
            </a:r>
            <a:r>
              <a:rPr lang="pt-BR" sz="4800" dirty="0" err="1">
                <a:latin typeface="Futura Bk BT" panose="020B0502020204020303"/>
              </a:rPr>
              <a:t>string</a:t>
            </a:r>
            <a:r>
              <a:rPr lang="pt-BR" sz="4800" dirty="0">
                <a:latin typeface="Futura Bk BT" panose="020B0502020204020303"/>
              </a:rPr>
              <a:t>, </a:t>
            </a:r>
            <a:r>
              <a:rPr lang="pt-BR" sz="4800" dirty="0" err="1">
                <a:latin typeface="Futura Bk BT" panose="020B0502020204020303"/>
              </a:rPr>
              <a:t>array</a:t>
            </a:r>
            <a:r>
              <a:rPr lang="pt-BR" sz="4800" dirty="0">
                <a:latin typeface="Futura Bk BT" panose="020B0502020204020303"/>
              </a:rPr>
              <a:t>, objeto...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23C282F-CEF8-5694-48B8-30E32A6A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15" y="6251062"/>
            <a:ext cx="10963851" cy="614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36E8446B-702C-D87A-890C-AA64ED4C56BF}"/>
              </a:ext>
            </a:extLst>
          </p:cNvPr>
          <p:cNvSpPr/>
          <p:nvPr/>
        </p:nvSpPr>
        <p:spPr>
          <a:xfrm>
            <a:off x="-22412" y="12960464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01CEDDA4-2D7A-0C5E-839D-5BA66342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07398" y="13000858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0277C314-AE80-9209-5C49-CDD223CD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504" y="12929498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463DA-29DF-1F7A-B469-7639A380E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4094D4-6984-8D58-5A5F-B9160FA41033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DC22F0D-1DEA-3431-AA48-7887E8C0F8CE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E85C49C7-4826-8FBB-2307-9CE29A832454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Paradigmas de Programação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652D2BD3-1C5F-D3B0-0382-3CF780F93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7E2F786A-1DB6-0976-F032-88940FBC60D1}"/>
              </a:ext>
            </a:extLst>
          </p:cNvPr>
          <p:cNvSpPr txBox="1"/>
          <p:nvPr/>
        </p:nvSpPr>
        <p:spPr>
          <a:xfrm>
            <a:off x="1474261" y="3079359"/>
            <a:ext cx="20323058" cy="92332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5400" dirty="0">
                <a:latin typeface="Futura Bk BT" panose="020B0502020204020303"/>
              </a:rPr>
              <a:t>Paradigmas são estilos ou modelos de pensamento que guiam a forma como um programa é estruturado e desenvolvido.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pt-BR" sz="5400" dirty="0">
              <a:latin typeface="Futura Bk BT" panose="020B0502020204020303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5400" dirty="0">
                <a:latin typeface="Futura Bk BT" panose="020B0502020204020303"/>
              </a:rPr>
              <a:t>Principais Categorias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Imperativo vs. Declarativo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Estrutural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Procedural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Funcional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Orientado a Objetos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Orientado a Serviços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ADF7CEB-0F14-1B60-E687-40FBD4105D5F}"/>
              </a:ext>
            </a:extLst>
          </p:cNvPr>
          <p:cNvSpPr/>
          <p:nvPr/>
        </p:nvSpPr>
        <p:spPr>
          <a:xfrm>
            <a:off x="-22412" y="129512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057B6229-3A86-6C4F-ECF3-B6F8FBBB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565985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id="{06FBB73F-EDE4-4F61-31A7-814F55BD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05637"/>
            <a:ext cx="23801294" cy="638174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5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803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Atributos e Tipo de Dados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0A9F4D1-50FC-2004-8F42-64212B3A9C4A}"/>
              </a:ext>
            </a:extLst>
          </p:cNvPr>
          <p:cNvSpPr txBox="1"/>
          <p:nvPr/>
        </p:nvSpPr>
        <p:spPr>
          <a:xfrm>
            <a:off x="1006413" y="3589151"/>
            <a:ext cx="21604074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As propriedades podem ter mais de uma palavra;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Neste caso precisamos colocá-las entre aspas;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Não é muito utilizado, opte por </a:t>
            </a:r>
            <a:r>
              <a:rPr lang="pt-BR" sz="4800" dirty="0" err="1">
                <a:latin typeface="Futura Bk BT" panose="020B0502020204020303"/>
              </a:rPr>
              <a:t>camelCase</a:t>
            </a:r>
            <a:r>
              <a:rPr lang="pt-BR" sz="4800" dirty="0">
                <a:latin typeface="Futura Bk BT" panose="020B0502020204020303"/>
              </a:rPr>
              <a:t>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É possível acessar um atributo usando uma variável.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7E57E30-9D4A-AE91-400F-317E5F0A1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24" y="7238175"/>
            <a:ext cx="9512235" cy="489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9C8B6B7-A3BB-1AE7-6132-64753AD9B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311" y="7020122"/>
            <a:ext cx="6741193" cy="51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1AD22203-F215-1BA3-5BF3-77E17849046C}"/>
              </a:ext>
            </a:extLst>
          </p:cNvPr>
          <p:cNvSpPr/>
          <p:nvPr/>
        </p:nvSpPr>
        <p:spPr>
          <a:xfrm>
            <a:off x="-22412" y="12960464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7EA36FF6-1669-8D8F-E00D-4E9FA0B4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07398" y="13000858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40311DD5-FBBC-5C99-3024-68736CAE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504" y="12929498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803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0A9F4D1-50FC-2004-8F42-64212B3A9C4A}"/>
              </a:ext>
            </a:extLst>
          </p:cNvPr>
          <p:cNvSpPr txBox="1"/>
          <p:nvPr/>
        </p:nvSpPr>
        <p:spPr>
          <a:xfrm>
            <a:off x="-26126" y="2947735"/>
            <a:ext cx="23367389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Os métodos são as operações objetos;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Os métodos podem recuperar e/ou alterar os dados dos atributos do objeto;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Os métodos podem realizar qualquer operação que uma função realiza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3D58CDE-FF46-5F5D-D6B5-F49FB07CC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61" y="7133055"/>
            <a:ext cx="8728408" cy="54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5617CD6-EFDE-B51B-8FCD-F25393C5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728" y="7130492"/>
            <a:ext cx="9780522" cy="54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5E0B8A20-C8F8-871D-8C18-FD4D26B8812B}"/>
              </a:ext>
            </a:extLst>
          </p:cNvPr>
          <p:cNvSpPr/>
          <p:nvPr/>
        </p:nvSpPr>
        <p:spPr>
          <a:xfrm>
            <a:off x="-22412" y="12960464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C7435A22-9272-2C2B-35BC-ABB1A69D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07398" y="13000858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0A3D4105-EC6A-E79A-953A-B6801AFA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504" y="12929498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3247"/>
            <a:ext cx="1803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Objetos dentro de Objetos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0A9F4D1-50FC-2004-8F42-64212B3A9C4A}"/>
              </a:ext>
            </a:extLst>
          </p:cNvPr>
          <p:cNvSpPr txBox="1"/>
          <p:nvPr/>
        </p:nvSpPr>
        <p:spPr>
          <a:xfrm>
            <a:off x="-26126" y="2947735"/>
            <a:ext cx="23367389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o objeto é também um tipo de dado, podemos ter objetos com objetos dentro;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Utilizando como um </a:t>
            </a:r>
            <a:r>
              <a:rPr lang="pt-BR" sz="4800" dirty="0" err="1">
                <a:latin typeface="Futura Bk BT" panose="020B0502020204020303"/>
              </a:rPr>
              <a:t>array</a:t>
            </a:r>
            <a:r>
              <a:rPr lang="pt-BR" sz="4800" dirty="0">
                <a:latin typeface="Futura Bk BT" panose="020B0502020204020303"/>
              </a:rPr>
              <a:t> associativo, por exemplo: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O objeto não é imutável, ele pode ganhar atributos e métodos ao longo do código;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96BBB7C-5FDD-EFB8-9734-8E286333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84" y="7154979"/>
            <a:ext cx="9879796" cy="556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A5C57CA-557C-C0B5-5E6D-F0420DB11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530" y="7275929"/>
            <a:ext cx="8698586" cy="54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DEBA30DD-332A-407B-B5A6-4D2E44E423C0}"/>
              </a:ext>
            </a:extLst>
          </p:cNvPr>
          <p:cNvSpPr/>
          <p:nvPr/>
        </p:nvSpPr>
        <p:spPr>
          <a:xfrm>
            <a:off x="-22412" y="12960464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6053436C-1954-6C24-45D3-4D7BE791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07398" y="13000858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68F4DE41-2B83-081D-ECD0-B5A52590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504" y="12929498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3247"/>
            <a:ext cx="1803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Trabalhando com Objetos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0A9F4D1-50FC-2004-8F42-64212B3A9C4A}"/>
              </a:ext>
            </a:extLst>
          </p:cNvPr>
          <p:cNvSpPr txBox="1"/>
          <p:nvPr/>
        </p:nvSpPr>
        <p:spPr>
          <a:xfrm>
            <a:off x="-26126" y="2947735"/>
            <a:ext cx="23367389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é possível adicionar, também podemos excluir atributos dos objetos;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A palavra reservada </a:t>
            </a:r>
            <a:r>
              <a:rPr lang="pt-BR" sz="4800" dirty="0" err="1">
                <a:latin typeface="Futura Bk BT" panose="020B0502020204020303"/>
              </a:rPr>
              <a:t>this</a:t>
            </a:r>
            <a:r>
              <a:rPr lang="pt-BR" sz="4800" dirty="0">
                <a:latin typeface="Futura Bk BT" panose="020B0502020204020303"/>
              </a:rPr>
              <a:t> dentro de um objeto, vai se referir a própria instância;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Podemos utilizar para resgatar as propriedades em um método;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623B237-F871-2A80-B727-2B2292B48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97" y="7250794"/>
            <a:ext cx="5570594" cy="518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99AE208-6E69-C84E-E7E3-95A6AE53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234" y="8599263"/>
            <a:ext cx="9329406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7DF06E71-D829-FDB6-0FBC-F516AA41D63B}"/>
              </a:ext>
            </a:extLst>
          </p:cNvPr>
          <p:cNvSpPr/>
          <p:nvPr/>
        </p:nvSpPr>
        <p:spPr>
          <a:xfrm>
            <a:off x="-22412" y="12960464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08D3D9C1-6266-D2E8-9E5B-BDCD73E9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07398" y="13000858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E485AF39-65D1-59EE-75B7-2D809518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504" y="12929498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651319" y="611637"/>
            <a:ext cx="180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Trabalhando com objetos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1BA2AD6-85BD-F512-A1DF-BB8D80C22201}"/>
              </a:ext>
            </a:extLst>
          </p:cNvPr>
          <p:cNvSpPr txBox="1"/>
          <p:nvPr/>
        </p:nvSpPr>
        <p:spPr>
          <a:xfrm>
            <a:off x="1006413" y="2581098"/>
            <a:ext cx="215570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Como criar um objeto? 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Como acessar um atributo?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Como executar um método?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A9EC401-49DE-F62A-E5C6-E872C5DEF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805" y="5476772"/>
            <a:ext cx="16140640" cy="62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2412" y="12960464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Trabalhando com Classes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07398" y="13000858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504" y="12929498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16418C5A-A820-E99C-2D31-033D505F63E3}"/>
              </a:ext>
            </a:extLst>
          </p:cNvPr>
          <p:cNvSpPr txBox="1"/>
          <p:nvPr/>
        </p:nvSpPr>
        <p:spPr>
          <a:xfrm>
            <a:off x="1006413" y="2533953"/>
            <a:ext cx="17500985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definir uma classe?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/>
              </a:rPr>
              <a:t>Como instanciar um objeto a partir de uma classe?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934127-D914-59F3-EF20-47B1FEAB1BD0}"/>
              </a:ext>
            </a:extLst>
          </p:cNvPr>
          <p:cNvSpPr txBox="1"/>
          <p:nvPr/>
        </p:nvSpPr>
        <p:spPr>
          <a:xfrm>
            <a:off x="5314950" y="5423401"/>
            <a:ext cx="122301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NomeClasse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t-BR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p1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pt-BR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p2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pt-BR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.atributo1 = p1;</a:t>
            </a:r>
          </a:p>
          <a:p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pt-BR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.atributo2 = </a:t>
            </a:r>
            <a:r>
              <a:rPr lang="pt-BR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p2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t-BR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metodo1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(){</a:t>
            </a:r>
          </a:p>
          <a:p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pt-BR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pt-BR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atributo1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pt-BR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.atributo2/</a:t>
            </a:r>
            <a:r>
              <a:rPr lang="pt-BR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pt-BR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nomeObjeto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t-BR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NomeClasse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pt-BR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3396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81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Ambiente de Desenvolvimento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9F50D8-AEB5-A0F3-7561-9D3F8AE62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444" y="4557181"/>
            <a:ext cx="13181911" cy="714020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3F15CA3-0A98-600A-5497-FA3E9874C7BE}"/>
              </a:ext>
            </a:extLst>
          </p:cNvPr>
          <p:cNvSpPr/>
          <p:nvPr/>
        </p:nvSpPr>
        <p:spPr>
          <a:xfrm>
            <a:off x="9306444" y="4557181"/>
            <a:ext cx="6181212" cy="300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E5F5741-25A4-4FEE-5A38-7B4B43753321}"/>
              </a:ext>
            </a:extLst>
          </p:cNvPr>
          <p:cNvSpPr/>
          <p:nvPr/>
        </p:nvSpPr>
        <p:spPr>
          <a:xfrm>
            <a:off x="9750768" y="4917374"/>
            <a:ext cx="1741716" cy="633097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5655E70-751C-5161-4754-E0D85DB79B87}"/>
              </a:ext>
            </a:extLst>
          </p:cNvPr>
          <p:cNvSpPr/>
          <p:nvPr/>
        </p:nvSpPr>
        <p:spPr>
          <a:xfrm>
            <a:off x="9306444" y="4917375"/>
            <a:ext cx="444324" cy="42180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7DC801C-AF96-2803-BE73-8DDEBC3EBB3B}"/>
              </a:ext>
            </a:extLst>
          </p:cNvPr>
          <p:cNvSpPr/>
          <p:nvPr/>
        </p:nvSpPr>
        <p:spPr>
          <a:xfrm>
            <a:off x="11492484" y="4857543"/>
            <a:ext cx="10995871" cy="661657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BBED26B-C592-7195-3629-9A0F9A089B59}"/>
              </a:ext>
            </a:extLst>
          </p:cNvPr>
          <p:cNvSpPr txBox="1"/>
          <p:nvPr/>
        </p:nvSpPr>
        <p:spPr>
          <a:xfrm>
            <a:off x="1416188" y="4381504"/>
            <a:ext cx="701939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>
                <a:solidFill>
                  <a:srgbClr val="FF0000"/>
                </a:solidFill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 Superior</a:t>
            </a:r>
          </a:p>
          <a:p>
            <a:pPr algn="just"/>
            <a:endParaRPr lang="pt-BR" sz="4800" b="1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800" b="1" dirty="0">
                <a:solidFill>
                  <a:srgbClr val="92D050"/>
                </a:solidFill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Explorador</a:t>
            </a:r>
          </a:p>
          <a:p>
            <a:pPr algn="just"/>
            <a:endParaRPr lang="pt-BR" sz="4800" b="1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800" b="1" dirty="0">
                <a:solidFill>
                  <a:srgbClr val="FFC000"/>
                </a:solidFill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Editor</a:t>
            </a:r>
          </a:p>
          <a:p>
            <a:pPr algn="just"/>
            <a:endParaRPr lang="pt-BR" sz="4800" b="1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800" b="1" dirty="0">
                <a:solidFill>
                  <a:srgbClr val="7030A0"/>
                </a:solidFill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Extensões</a:t>
            </a:r>
          </a:p>
          <a:p>
            <a:pPr algn="just"/>
            <a:endParaRPr lang="pt-BR" sz="4800" b="1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800" b="1" dirty="0">
                <a:solidFill>
                  <a:srgbClr val="002060"/>
                </a:solidFill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Barra de Status</a:t>
            </a:r>
            <a:endParaRPr lang="pt-BR" sz="2800" b="1" dirty="0">
              <a:solidFill>
                <a:srgbClr val="002060"/>
              </a:solidFill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6AFEF79-D622-6EB7-3271-08E78E7126F8}"/>
              </a:ext>
            </a:extLst>
          </p:cNvPr>
          <p:cNvSpPr/>
          <p:nvPr/>
        </p:nvSpPr>
        <p:spPr>
          <a:xfrm>
            <a:off x="9302727" y="6764767"/>
            <a:ext cx="444324" cy="42180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4BAC725-3A74-31AC-1937-118368858408}"/>
              </a:ext>
            </a:extLst>
          </p:cNvPr>
          <p:cNvSpPr/>
          <p:nvPr/>
        </p:nvSpPr>
        <p:spPr>
          <a:xfrm>
            <a:off x="9121698" y="11474119"/>
            <a:ext cx="13181911" cy="2232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3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81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Ambiente de Desenvolvimento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9F50D8-AEB5-A0F3-7561-9D3F8AE62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191" y="2947735"/>
            <a:ext cx="17462357" cy="9458777"/>
          </a:xfrm>
          <a:prstGeom prst="rect">
            <a:avLst/>
          </a:prstGeom>
        </p:spPr>
      </p:pic>
      <p:pic>
        <p:nvPicPr>
          <p:cNvPr id="2052" name="Picture 4" descr="Visual Studio Code full logo transparent PNG - StickPNG">
            <a:extLst>
              <a:ext uri="{FF2B5EF4-FFF2-40B4-BE49-F238E27FC236}">
                <a16:creationId xmlns:a16="http://schemas.microsoft.com/office/drawing/2014/main" id="{8DE0F0D7-3879-3E63-82E0-2D968BC1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285" y="8085857"/>
            <a:ext cx="6721804" cy="344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81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Ambiente de Desenvolvimento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02 – Conceitos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B22ADEB1-9C60-D1DC-7B09-72F57B5FC332}"/>
              </a:ext>
            </a:extLst>
          </p:cNvPr>
          <p:cNvSpPr txBox="1"/>
          <p:nvPr/>
        </p:nvSpPr>
        <p:spPr>
          <a:xfrm>
            <a:off x="716481" y="3494453"/>
            <a:ext cx="12296860" cy="95102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endParaRPr lang="pt-BR" dirty="0">
              <a:latin typeface="Futura Bk BT" panose="020B0502020204020303"/>
            </a:endParaRPr>
          </a:p>
          <a:p>
            <a:pPr algn="just"/>
            <a:r>
              <a:rPr lang="pt-BR" dirty="0">
                <a:latin typeface="Futura Bk BT" panose="020B0502020204020303"/>
              </a:rPr>
              <a:t>Comandos Menu Arquivo</a:t>
            </a:r>
          </a:p>
          <a:p>
            <a:pPr algn="just"/>
            <a:endParaRPr lang="pt-BR" dirty="0">
              <a:latin typeface="Futura Bk BT" panose="020B0502020204020303"/>
            </a:endParaRP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Abrir Arquivo  	Ctrl + O</a:t>
            </a: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Abrir Pasta 		Ctrl + K	Ctrl + O</a:t>
            </a: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Novo Arquivo	 Texto	Ctrl + N</a:t>
            </a: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Novo Arquivo		Ctrl + Alt + Windows + N</a:t>
            </a: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Fechar Pasta		Ctrl + K F</a:t>
            </a: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Salvar		Ctrl + S</a:t>
            </a: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Salvar Como		Ctrl + Shift + S</a:t>
            </a:r>
          </a:p>
          <a:p>
            <a:pPr marL="571500" indent="-571500" algn="just">
              <a:buFontTx/>
              <a:buChar char="-"/>
            </a:pPr>
            <a:endParaRPr lang="pt-BR" dirty="0">
              <a:latin typeface="Futura Bk BT" panose="020B0502020204020303"/>
            </a:endParaRPr>
          </a:p>
          <a:p>
            <a:pPr algn="just"/>
            <a:r>
              <a:rPr lang="pt-BR" dirty="0">
                <a:latin typeface="Futura Bk BT" panose="020B0502020204020303"/>
              </a:rPr>
              <a:t>Comandos Menu Editar</a:t>
            </a:r>
          </a:p>
          <a:p>
            <a:pPr marL="571500" indent="-571500" algn="just">
              <a:buFontTx/>
              <a:buChar char="-"/>
            </a:pPr>
            <a:endParaRPr lang="pt-BR" dirty="0">
              <a:latin typeface="Futura Bk BT" panose="020B0502020204020303"/>
            </a:endParaRP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Desfazer		Ctrl + Z</a:t>
            </a: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Refazer		Ctrl + Y</a:t>
            </a: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Comentário Linha	Ctrl + ; ou Ctrl + /	</a:t>
            </a: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Comentário Bloco	Shift + Alt + A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B66EA76-CEF7-66C5-EC29-1B0CFFF44F4B}"/>
              </a:ext>
            </a:extLst>
          </p:cNvPr>
          <p:cNvSpPr txBox="1"/>
          <p:nvPr/>
        </p:nvSpPr>
        <p:spPr>
          <a:xfrm>
            <a:off x="12377903" y="3498266"/>
            <a:ext cx="12296860" cy="95102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endParaRPr lang="pt-BR" dirty="0">
              <a:latin typeface="Futura Bk BT" panose="020B0502020204020303"/>
            </a:endParaRPr>
          </a:p>
          <a:p>
            <a:pPr algn="just"/>
            <a:r>
              <a:rPr lang="pt-BR" dirty="0">
                <a:latin typeface="Futura Bk BT" panose="020B0502020204020303"/>
              </a:rPr>
              <a:t>Comandos Menu Seleção</a:t>
            </a:r>
          </a:p>
          <a:p>
            <a:pPr algn="just"/>
            <a:endParaRPr lang="pt-BR" dirty="0">
              <a:latin typeface="Futura Bk BT" panose="020B0502020204020303"/>
            </a:endParaRP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Copiar Linha Cima 	Shift + Alt + Seta Para Cima</a:t>
            </a: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Copiar Linha Abaixo 	Shift + Alt + Seta Para Baixo</a:t>
            </a: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Mover Linha Cima 	Alt + Seta Para Cima</a:t>
            </a: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Mover Linha Abaixo 	Alt + Seta Para Baixo</a:t>
            </a: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Cursor Acima		Ctrl + Alt + Seta Para Cima</a:t>
            </a: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Cursor Abaixo	Ctrl + Alt + Seta Para Baixo</a:t>
            </a:r>
          </a:p>
          <a:p>
            <a:pPr marL="571500" indent="-571500" algn="just">
              <a:buFontTx/>
              <a:buChar char="-"/>
            </a:pPr>
            <a:endParaRPr lang="pt-BR" dirty="0">
              <a:latin typeface="Futura Bk BT" panose="020B0502020204020303"/>
            </a:endParaRP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Adicionar Próxima	Ctrl + D</a:t>
            </a: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Adicionar Todas	Ctrl + Shift + L</a:t>
            </a:r>
          </a:p>
          <a:p>
            <a:pPr marL="571500" indent="-571500" algn="just">
              <a:buFontTx/>
              <a:buChar char="-"/>
            </a:pPr>
            <a:endParaRPr lang="pt-BR" dirty="0">
              <a:latin typeface="Futura Bk BT" panose="020B0502020204020303"/>
            </a:endParaRPr>
          </a:p>
          <a:p>
            <a:pPr marL="571500" indent="-571500" algn="just">
              <a:buFontTx/>
              <a:buChar char="-"/>
            </a:pPr>
            <a:r>
              <a:rPr lang="pt-BR" dirty="0">
                <a:latin typeface="Futura Bk BT" panose="020B0502020204020303"/>
              </a:rPr>
              <a:t>Modo Seleção Coluna – Ir no Menu Superior</a:t>
            </a:r>
          </a:p>
          <a:p>
            <a:pPr marL="571500" indent="-571500" algn="just">
              <a:buFontTx/>
              <a:buChar char="-"/>
            </a:pPr>
            <a:endParaRPr lang="pt-BR" dirty="0">
              <a:latin typeface="Futura Bk BT" panose="020B0502020204020303"/>
            </a:endParaRPr>
          </a:p>
          <a:p>
            <a:pPr marL="571500" indent="-571500" algn="just">
              <a:buFontTx/>
              <a:buChar char="-"/>
            </a:pPr>
            <a:endParaRPr lang="pt-BR" dirty="0">
              <a:latin typeface="Futura Bk BT" panose="020B0502020204020303"/>
            </a:endParaRPr>
          </a:p>
          <a:p>
            <a:pPr marL="571500" indent="-571500" algn="just">
              <a:buFontTx/>
              <a:buChar char="-"/>
            </a:pPr>
            <a:endParaRPr lang="pt-BR" dirty="0">
              <a:latin typeface="Futura Bk BT" panose="020B0502020204020303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1F305620-FF8C-4D48-1EC0-02F483801B13}"/>
              </a:ext>
            </a:extLst>
          </p:cNvPr>
          <p:cNvSpPr txBox="1"/>
          <p:nvPr/>
        </p:nvSpPr>
        <p:spPr>
          <a:xfrm>
            <a:off x="218825" y="2394605"/>
            <a:ext cx="22359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Futura Bk BT" panose="020B0502020204020303"/>
              </a:rPr>
              <a:t>Teclas de Atalho</a:t>
            </a:r>
            <a:endParaRPr lang="pt-BR" sz="6000" b="1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Exercício Prático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008A329-8258-46BF-AF4B-D181F2B0D708}"/>
              </a:ext>
            </a:extLst>
          </p:cNvPr>
          <p:cNvSpPr txBox="1"/>
          <p:nvPr/>
        </p:nvSpPr>
        <p:spPr>
          <a:xfrm>
            <a:off x="215153" y="2947735"/>
            <a:ext cx="22866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Modelar clássico jogo do celular Nokia</a:t>
            </a:r>
          </a:p>
        </p:txBody>
      </p:sp>
      <p:pic>
        <p:nvPicPr>
          <p:cNvPr id="2" name="Picture 2" descr="Fancy a game of Snake? The Nokia 3310 will be available in Ireland from  next week - Kildare Now">
            <a:extLst>
              <a:ext uri="{FF2B5EF4-FFF2-40B4-BE49-F238E27FC236}">
                <a16:creationId xmlns:a16="http://schemas.microsoft.com/office/drawing/2014/main" id="{0BABC50B-4004-7AF4-17ED-7838E7626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789" y="5559766"/>
            <a:ext cx="7221630" cy="50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nake: conheça a história do jogo que revolucionou o mundo mobile">
            <a:hlinkClick r:id="rId5"/>
            <a:extLst>
              <a:ext uri="{FF2B5EF4-FFF2-40B4-BE49-F238E27FC236}">
                <a16:creationId xmlns:a16="http://schemas.microsoft.com/office/drawing/2014/main" id="{C1471D56-991A-4A98-C2FC-C891168DC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18" y="6177593"/>
            <a:ext cx="7673395" cy="439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4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85748-7BCD-7C2E-3736-EEE5424FD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5F1DEF-1365-34F3-EBC1-6B684D5456D6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6180947-6C9E-B875-A8A1-C27C3D113D16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78CBE136-B547-DBC7-C2CB-0671A67B7515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Paradigmas de Programação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438B251A-08A1-2700-0CEC-76263C986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F4EA9943-F353-55BE-1EBE-9356B6CAACA8}"/>
              </a:ext>
            </a:extLst>
          </p:cNvPr>
          <p:cNvSpPr txBox="1"/>
          <p:nvPr/>
        </p:nvSpPr>
        <p:spPr>
          <a:xfrm>
            <a:off x="1474261" y="3079359"/>
            <a:ext cx="20323058" cy="75713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5400" dirty="0">
                <a:latin typeface="Futura Bk BT" panose="020B0502020204020303"/>
              </a:rPr>
              <a:t>Programação Imperativa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Foca em como resolver.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Usa instruções passo a passo.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 err="1">
                <a:latin typeface="Futura Bk BT" panose="020B0502020204020303"/>
              </a:rPr>
              <a:t>Ex</a:t>
            </a:r>
            <a:r>
              <a:rPr lang="pt-BR" sz="5400" dirty="0">
                <a:latin typeface="Futura Bk BT" panose="020B0502020204020303"/>
              </a:rPr>
              <a:t>: C, Python.</a:t>
            </a:r>
          </a:p>
          <a:p>
            <a:pPr marL="1600200" lvl="1" indent="-685800">
              <a:buFont typeface="Wingdings" panose="05000000000000000000" pitchFamily="2" charset="2"/>
              <a:buChar char="ü"/>
            </a:pPr>
            <a:endParaRPr lang="pt-BR" sz="5400" dirty="0">
              <a:latin typeface="Futura Bk BT" panose="020B0502020204020303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5400" dirty="0">
                <a:latin typeface="Futura Bk BT" panose="020B0502020204020303"/>
              </a:rPr>
              <a:t>Programação Declarativa</a:t>
            </a:r>
          </a:p>
          <a:p>
            <a:pPr marL="1600200" lvl="1" indent="-685800">
              <a:buFont typeface="Wingdings" panose="05000000000000000000" pitchFamily="2" charset="2"/>
              <a:buChar char="ü"/>
            </a:pPr>
            <a:r>
              <a:rPr lang="pt-BR" sz="5400" dirty="0">
                <a:latin typeface="Futura Bk BT" panose="020B0502020204020303"/>
              </a:rPr>
              <a:t>Foca em o que resolver.</a:t>
            </a:r>
          </a:p>
          <a:p>
            <a:pPr marL="1600200" lvl="1" indent="-685800">
              <a:buFont typeface="Wingdings" panose="05000000000000000000" pitchFamily="2" charset="2"/>
              <a:buChar char="ü"/>
            </a:pPr>
            <a:r>
              <a:rPr lang="pt-BR" sz="5400" dirty="0">
                <a:latin typeface="Futura Bk BT" panose="020B0502020204020303"/>
              </a:rPr>
              <a:t>Abstrai o fluxo de controle.</a:t>
            </a:r>
          </a:p>
          <a:p>
            <a:pPr marL="1600200" lvl="1" indent="-685800">
              <a:buFont typeface="Wingdings" panose="05000000000000000000" pitchFamily="2" charset="2"/>
              <a:buChar char="ü"/>
            </a:pPr>
            <a:r>
              <a:rPr lang="pt-BR" sz="5400" dirty="0" err="1">
                <a:latin typeface="Futura Bk BT" panose="020B0502020204020303"/>
              </a:rPr>
              <a:t>Ex</a:t>
            </a:r>
            <a:r>
              <a:rPr lang="pt-BR" sz="5400" dirty="0">
                <a:latin typeface="Futura Bk BT" panose="020B0502020204020303"/>
              </a:rPr>
              <a:t>: SQL.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0D593B5-A5AF-F31E-C1ED-3B0BB0441A1B}"/>
              </a:ext>
            </a:extLst>
          </p:cNvPr>
          <p:cNvSpPr/>
          <p:nvPr/>
        </p:nvSpPr>
        <p:spPr>
          <a:xfrm>
            <a:off x="-22412" y="129512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39C739FA-9904-0556-A9A5-1BA34BD5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565985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id="{B94607CE-463C-F465-A9CA-F94785AC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05637"/>
            <a:ext cx="23801294" cy="638174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1º Passo – Criando index.html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AED708F-9C28-5E31-6EAE-46257AFBE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739" y="4511622"/>
            <a:ext cx="15190121" cy="836153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1BA2AD6-85BD-F512-A1DF-BB8D80C22201}"/>
              </a:ext>
            </a:extLst>
          </p:cNvPr>
          <p:cNvSpPr txBox="1"/>
          <p:nvPr/>
        </p:nvSpPr>
        <p:spPr>
          <a:xfrm>
            <a:off x="1006413" y="2552628"/>
            <a:ext cx="201527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Criar o arquivo index.html de forma incremental.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Preste atenção nas </a:t>
            </a:r>
            <a:r>
              <a:rPr lang="pt-BR" sz="4400" dirty="0" err="1">
                <a:latin typeface="Futura Bk BT" panose="020B0502020204020303"/>
              </a:rPr>
              <a:t>tags</a:t>
            </a:r>
            <a:r>
              <a:rPr lang="pt-BR" sz="4400" dirty="0">
                <a:latin typeface="Futura Bk BT" panose="020B0502020204020303"/>
              </a:rPr>
              <a:t> &lt;</a:t>
            </a:r>
            <a:r>
              <a:rPr lang="pt-BR" sz="4400" dirty="0" err="1">
                <a:latin typeface="Futura Bk BT" panose="020B0502020204020303"/>
              </a:rPr>
              <a:t>canvas</a:t>
            </a:r>
            <a:r>
              <a:rPr lang="pt-BR" sz="4400" dirty="0">
                <a:latin typeface="Futura Bk BT" panose="020B0502020204020303"/>
              </a:rPr>
              <a:t>&gt; e &lt;script&gt; </a:t>
            </a:r>
          </a:p>
        </p:txBody>
      </p:sp>
    </p:spTree>
    <p:extLst>
      <p:ext uri="{BB962C8B-B14F-4D97-AF65-F5344CB8AC3E}">
        <p14:creationId xmlns:p14="http://schemas.microsoft.com/office/powerpoint/2010/main" val="128171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2º Passo – Criando canva.js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1BA2AD6-85BD-F512-A1DF-BB8D80C22201}"/>
              </a:ext>
            </a:extLst>
          </p:cNvPr>
          <p:cNvSpPr txBox="1"/>
          <p:nvPr/>
        </p:nvSpPr>
        <p:spPr>
          <a:xfrm>
            <a:off x="1006413" y="2552628"/>
            <a:ext cx="201527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Não se preocupe ainda com o código deste arquivo.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6F1F082-847F-26A4-31A8-BE4406F61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078" y="4709469"/>
            <a:ext cx="17369623" cy="62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é o Canvas ?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1BA2AD6-85BD-F512-A1DF-BB8D80C22201}"/>
              </a:ext>
            </a:extLst>
          </p:cNvPr>
          <p:cNvSpPr txBox="1"/>
          <p:nvPr/>
        </p:nvSpPr>
        <p:spPr>
          <a:xfrm>
            <a:off x="1006413" y="2552628"/>
            <a:ext cx="21927728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b="1" dirty="0">
                <a:latin typeface="Futura Bk BT" panose="020B0502020204020303"/>
              </a:rPr>
              <a:t>Definição</a:t>
            </a:r>
            <a:r>
              <a:rPr lang="pt-BR" sz="4400" dirty="0">
                <a:latin typeface="Futura Bk BT" panose="020B0502020204020303"/>
              </a:rPr>
              <a:t> </a:t>
            </a:r>
          </a:p>
          <a:p>
            <a:pPr lvl="2"/>
            <a:r>
              <a:rPr lang="pt-BR" sz="4400" dirty="0">
                <a:latin typeface="Futura Bk BT" panose="020B0502020204020303"/>
              </a:rPr>
              <a:t>O &lt;</a:t>
            </a:r>
            <a:r>
              <a:rPr lang="pt-BR" sz="4400" dirty="0" err="1">
                <a:latin typeface="Futura Bk BT" panose="020B0502020204020303"/>
              </a:rPr>
              <a:t>canvas</a:t>
            </a:r>
            <a:r>
              <a:rPr lang="pt-BR" sz="4400" dirty="0">
                <a:latin typeface="Futura Bk BT" panose="020B0502020204020303"/>
              </a:rPr>
              <a:t>&gt; é um elemento HTML que pode ser usado para desenhar gráficos em tempo real, como linhas, formas, texto, e imagens. Ele atua como uma área de desenho que pode ser manipulada com </a:t>
            </a:r>
            <a:r>
              <a:rPr lang="pt-BR" sz="4400" dirty="0" err="1">
                <a:latin typeface="Futura Bk BT" panose="020B0502020204020303"/>
              </a:rPr>
              <a:t>JavaScript</a:t>
            </a:r>
            <a:r>
              <a:rPr lang="pt-BR" sz="4400" dirty="0">
                <a:latin typeface="Futura Bk BT" panose="020B0502020204020303"/>
              </a:rPr>
              <a:t>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b="1" dirty="0">
                <a:latin typeface="Futura Bk BT" panose="020B0502020204020303"/>
              </a:rPr>
              <a:t>Uso comum</a:t>
            </a:r>
          </a:p>
          <a:p>
            <a:pPr lvl="2"/>
            <a:r>
              <a:rPr lang="pt-BR" sz="4400" dirty="0">
                <a:latin typeface="Futura Bk BT" panose="020B0502020204020303"/>
              </a:rPr>
              <a:t>Criar gráficos dinâmicos, animações, jogos, visualizações de  dados, e interfaces de usuário personalizadas.</a:t>
            </a:r>
          </a:p>
          <a:p>
            <a:pPr lvl="2"/>
            <a:endParaRPr lang="pt-BR" sz="4400" dirty="0">
              <a:latin typeface="Futura Bk BT" panose="020B0502020204020303"/>
            </a:endParaRPr>
          </a:p>
          <a:p>
            <a:pPr marL="1485900" lvl="1" indent="-571500">
              <a:buFont typeface="Wingdings" panose="05000000000000000000" pitchFamily="2" charset="2"/>
              <a:buChar char="§"/>
            </a:pPr>
            <a:r>
              <a:rPr lang="pt-BR" sz="4400" b="1" dirty="0">
                <a:latin typeface="Futura Bk BT" panose="020B0502020204020303"/>
              </a:rPr>
              <a:t>Elementos principais</a:t>
            </a:r>
          </a:p>
          <a:p>
            <a:pPr lvl="2"/>
            <a:r>
              <a:rPr lang="pt-BR" sz="4400" dirty="0">
                <a:latin typeface="Futura Bk BT" panose="020B0502020204020303"/>
              </a:rPr>
              <a:t>Elemento HTML &lt;</a:t>
            </a:r>
            <a:r>
              <a:rPr lang="pt-BR" sz="4400" dirty="0" err="1">
                <a:latin typeface="Futura Bk BT" panose="020B0502020204020303"/>
              </a:rPr>
              <a:t>canvas</a:t>
            </a:r>
            <a:r>
              <a:rPr lang="pt-BR" sz="4400" dirty="0">
                <a:latin typeface="Futura Bk BT" panose="020B0502020204020303"/>
              </a:rPr>
              <a:t>&gt; que </a:t>
            </a:r>
            <a:r>
              <a:rPr lang="pt-BR" sz="4400" dirty="0" err="1">
                <a:latin typeface="Futura Bk BT" panose="020B0502020204020303"/>
              </a:rPr>
              <a:t>fefine</a:t>
            </a:r>
            <a:r>
              <a:rPr lang="pt-BR" sz="4400" dirty="0">
                <a:latin typeface="Futura Bk BT" panose="020B0502020204020303"/>
              </a:rPr>
              <a:t> a área onde os gráficos serão renderizados.  Fornece métodos e propriedades para desenhar e manipular gráficos dentro do elemento &lt;</a:t>
            </a:r>
            <a:r>
              <a:rPr lang="pt-BR" sz="4400" dirty="0" err="1">
                <a:latin typeface="Futura Bk BT" panose="020B0502020204020303"/>
              </a:rPr>
              <a:t>canvas</a:t>
            </a:r>
            <a:r>
              <a:rPr lang="pt-BR" sz="4400" dirty="0">
                <a:latin typeface="Futura Bk BT" panose="020B0502020204020303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297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é o Canvas ?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1BA2AD6-85BD-F512-A1DF-BB8D80C22201}"/>
              </a:ext>
            </a:extLst>
          </p:cNvPr>
          <p:cNvSpPr txBox="1"/>
          <p:nvPr/>
        </p:nvSpPr>
        <p:spPr>
          <a:xfrm>
            <a:off x="1006413" y="2552628"/>
            <a:ext cx="21927728" cy="9941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Principais funcionalidades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Desenho de formas: Retângulos, círculos, linhas, polígonos, etc.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Manipulação de imagens: Carregar e manipular imagens, aplicar filtros, etc.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Animações: Atualizar gráficos em uma taxa de quadros para criar movimento.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Texto: Renderizar texto com várias fontes e estilos.</a:t>
            </a:r>
          </a:p>
          <a:p>
            <a:pPr lvl="2"/>
            <a:endParaRPr lang="pt-BR" sz="40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Aplicações do Canvas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Jogos: Muitos jogos simples para navegador são desenvolvidos usando o </a:t>
            </a:r>
            <a:r>
              <a:rPr lang="pt-BR" sz="4000" dirty="0" err="1">
                <a:latin typeface="Futura Bk BT" panose="020B0502020204020303"/>
              </a:rPr>
              <a:t>canvas</a:t>
            </a:r>
            <a:r>
              <a:rPr lang="pt-BR" sz="4000" dirty="0">
                <a:latin typeface="Futura Bk BT" panose="020B0502020204020303"/>
              </a:rPr>
              <a:t>.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Visualizações de dados: Gráficos dinâmicos, como gráficos de barras, linhas e dispersão.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Ferramentas de desenho: Aplicações que permitem aos usuários desenhar ou anotar imagens.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4000" dirty="0">
                <a:latin typeface="Futura Bk BT" panose="020B0502020204020303"/>
              </a:rPr>
              <a:t>Animações e efeitos visuais: Criação de efeitos visuais complexos, como partículas, sombras, e gradientes.</a:t>
            </a:r>
          </a:p>
        </p:txBody>
      </p:sp>
    </p:spTree>
    <p:extLst>
      <p:ext uri="{BB962C8B-B14F-4D97-AF65-F5344CB8AC3E}">
        <p14:creationId xmlns:p14="http://schemas.microsoft.com/office/powerpoint/2010/main" val="315010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Exemplos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43A30D2-A76A-C4A5-FFC4-A72023962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899" y="2776412"/>
            <a:ext cx="13721406" cy="92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Onde aprender mais ?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CAB7D95-94B6-1BAF-33D4-713F3D439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30" y="5431521"/>
            <a:ext cx="3909239" cy="36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BFC8776-8C84-3FC8-0BF1-464C81979F25}"/>
              </a:ext>
            </a:extLst>
          </p:cNvPr>
          <p:cNvSpPr txBox="1"/>
          <p:nvPr/>
        </p:nvSpPr>
        <p:spPr>
          <a:xfrm>
            <a:off x="1006413" y="10129796"/>
            <a:ext cx="9388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5"/>
              </a:rPr>
              <a:t>https://www.w3s.com/graphics/canvas_intro.asp</a:t>
            </a:r>
            <a:endParaRPr lang="pt-BR" dirty="0"/>
          </a:p>
        </p:txBody>
      </p:sp>
      <p:pic>
        <p:nvPicPr>
          <p:cNvPr id="3076" name="Picture 4" descr="Novo logotipo da MDN PNG transparente - StickPNG">
            <a:extLst>
              <a:ext uri="{FF2B5EF4-FFF2-40B4-BE49-F238E27FC236}">
                <a16:creationId xmlns:a16="http://schemas.microsoft.com/office/drawing/2014/main" id="{A67D9A4F-3145-E160-4BBF-CAEF5D0ED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667" y="4608067"/>
            <a:ext cx="9497068" cy="533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22ED4AF-84C5-0837-772D-24F03D6E16D8}"/>
              </a:ext>
            </a:extLst>
          </p:cNvPr>
          <p:cNvSpPr txBox="1"/>
          <p:nvPr/>
        </p:nvSpPr>
        <p:spPr>
          <a:xfrm>
            <a:off x="11563180" y="10201192"/>
            <a:ext cx="12150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7"/>
              </a:rPr>
              <a:t>https://developer.mozilla.org/en-US/docs/Web/API/Canvas_API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6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3º Passo – Criando tela.js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1BA2AD6-85BD-F512-A1DF-BB8D80C22201}"/>
              </a:ext>
            </a:extLst>
          </p:cNvPr>
          <p:cNvSpPr txBox="1"/>
          <p:nvPr/>
        </p:nvSpPr>
        <p:spPr>
          <a:xfrm>
            <a:off x="1006412" y="2552628"/>
            <a:ext cx="215570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Aqui já criamos nosso 1º objeto em JS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Consegue identificar o nome do objeto, seus atributos e seu método?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B30F7FD-0C6E-1361-8EF8-273C47DF4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008" y="4660592"/>
            <a:ext cx="18212396" cy="67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80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Representação em UML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1BA2AD6-85BD-F512-A1DF-BB8D80C22201}"/>
              </a:ext>
            </a:extLst>
          </p:cNvPr>
          <p:cNvSpPr txBox="1"/>
          <p:nvPr/>
        </p:nvSpPr>
        <p:spPr>
          <a:xfrm>
            <a:off x="1006412" y="2552628"/>
            <a:ext cx="215570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Aqui está a representação do nosso objeto em UML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87B717-494C-B07D-F935-723FA08F7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76" y="4056117"/>
            <a:ext cx="10321496" cy="683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651319" y="611637"/>
            <a:ext cx="180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Visualizando o resultado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C477D15-22ED-44DB-5C36-89F71BC64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295" y="3080103"/>
            <a:ext cx="13428706" cy="95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4º Passo – Criando cobra.js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1BA2AD6-85BD-F512-A1DF-BB8D80C22201}"/>
              </a:ext>
            </a:extLst>
          </p:cNvPr>
          <p:cNvSpPr txBox="1"/>
          <p:nvPr/>
        </p:nvSpPr>
        <p:spPr>
          <a:xfrm>
            <a:off x="1006412" y="2552628"/>
            <a:ext cx="215570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Aqui criamos a nossa 1ª versão do objeto cobra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B63EFB-B9D7-33F3-5D92-66243C1F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204" y="4200302"/>
            <a:ext cx="18545592" cy="68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F3B9E-2F9F-8194-8760-47E57BAE1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35B32E-1A53-057E-FFF0-60BE3C528D79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2236A83-4B6C-EA84-5B94-DCD29B8F62F2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73FDDAAB-89D8-5B9F-1B34-47FC5AD5B218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Paradigmas de Programação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2ED4A306-B96C-CEA4-893D-AEFF5F241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DC936D7E-D744-F7A6-5C20-C102225AC7C7}"/>
              </a:ext>
            </a:extLst>
          </p:cNvPr>
          <p:cNvSpPr txBox="1"/>
          <p:nvPr/>
        </p:nvSpPr>
        <p:spPr>
          <a:xfrm>
            <a:off x="1474261" y="3079359"/>
            <a:ext cx="20323058" cy="84023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5400" dirty="0">
                <a:latin typeface="Futura Bk BT" panose="020B0502020204020303"/>
              </a:rPr>
              <a:t>Programação Estrutural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Usa estruturas de controle (</a:t>
            </a:r>
            <a:r>
              <a:rPr lang="pt-BR" sz="5400" dirty="0" err="1">
                <a:latin typeface="Futura Bk BT" panose="020B0502020204020303"/>
              </a:rPr>
              <a:t>if</a:t>
            </a:r>
            <a:r>
              <a:rPr lang="pt-BR" sz="5400" dirty="0">
                <a:latin typeface="Futura Bk BT" panose="020B0502020204020303"/>
              </a:rPr>
              <a:t>, for, </a:t>
            </a:r>
            <a:r>
              <a:rPr lang="pt-BR" sz="5400" dirty="0" err="1">
                <a:latin typeface="Futura Bk BT" panose="020B0502020204020303"/>
              </a:rPr>
              <a:t>while</a:t>
            </a:r>
            <a:r>
              <a:rPr lang="pt-BR" sz="5400" dirty="0">
                <a:latin typeface="Futura Bk BT" panose="020B0502020204020303"/>
              </a:rPr>
              <a:t>).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Subdivide o código em blocos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 err="1">
                <a:latin typeface="Futura Bk BT" panose="020B0502020204020303"/>
              </a:rPr>
              <a:t>Ex</a:t>
            </a:r>
            <a:r>
              <a:rPr lang="pt-BR" sz="5400" dirty="0">
                <a:latin typeface="Futura Bk BT" panose="020B0502020204020303"/>
              </a:rPr>
              <a:t>: C, Pascal</a:t>
            </a:r>
          </a:p>
          <a:p>
            <a:pPr marL="1600200" lvl="1" indent="-685800">
              <a:buFont typeface="Wingdings" panose="05000000000000000000" pitchFamily="2" charset="2"/>
              <a:buChar char="ü"/>
            </a:pPr>
            <a:endParaRPr lang="pt-BR" sz="5400" dirty="0">
              <a:latin typeface="Futura Bk BT" panose="020B0502020204020303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5400" dirty="0">
                <a:latin typeface="Futura Bk BT" panose="020B0502020204020303"/>
              </a:rPr>
              <a:t>Programação Procedural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Baseada em procedimentos ou funções.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Controle centralizado com uso extensivo de chamadas de função.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 err="1">
                <a:latin typeface="Futura Bk BT" panose="020B0502020204020303"/>
              </a:rPr>
              <a:t>Ex</a:t>
            </a:r>
            <a:r>
              <a:rPr lang="pt-BR" sz="5400" dirty="0">
                <a:latin typeface="Futura Bk BT" panose="020B0502020204020303"/>
              </a:rPr>
              <a:t>: C, Fortran.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A5A1FDD-EA56-307B-81B6-11913C4BB420}"/>
              </a:ext>
            </a:extLst>
          </p:cNvPr>
          <p:cNvSpPr/>
          <p:nvPr/>
        </p:nvSpPr>
        <p:spPr>
          <a:xfrm>
            <a:off x="-22412" y="129512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E81A7996-6614-798B-CF69-F9746060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565985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id="{731C5A9E-D050-A842-4C3D-CC1DC9C4B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05637"/>
            <a:ext cx="23801294" cy="638174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651319" y="611637"/>
            <a:ext cx="180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Visualizando o resultado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5484D2A-1D7F-02FC-DB15-21FECED73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360" y="2646984"/>
            <a:ext cx="13477280" cy="95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651319" y="611637"/>
            <a:ext cx="180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Exercício 1 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9C72CC8-B53D-7276-20EF-D01586CCADD3}"/>
              </a:ext>
            </a:extLst>
          </p:cNvPr>
          <p:cNvSpPr txBox="1"/>
          <p:nvPr/>
        </p:nvSpPr>
        <p:spPr>
          <a:xfrm>
            <a:off x="1006413" y="2581098"/>
            <a:ext cx="21557025" cy="960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sz="5400" dirty="0">
                <a:latin typeface="Futura Bk BT" panose="020B0502020204020303"/>
              </a:rPr>
              <a:t>Modifique o código do objeto cobra procedendo as seguintes alterações:</a:t>
            </a:r>
          </a:p>
          <a:p>
            <a:pPr lvl="1"/>
            <a:endParaRPr lang="pt-BR" sz="5400" dirty="0">
              <a:latin typeface="Futura Bk BT" panose="020B0502020204020303"/>
            </a:endParaRP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Altere a cor da cobra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Altere a posição da cobra 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Altere o tamanho da cobra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endParaRPr lang="pt-BR" sz="5400" dirty="0">
              <a:latin typeface="Futura Bk BT" panose="020B0502020204020303"/>
            </a:endParaRPr>
          </a:p>
          <a:p>
            <a:pPr lvl="1"/>
            <a:r>
              <a:rPr lang="pt-BR" sz="5400" dirty="0">
                <a:latin typeface="Futura Bk BT" panose="020B0502020204020303"/>
              </a:rPr>
              <a:t>* Lembrando que você poderá criar novos atributos ou métodos.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64059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5º Passo – Alterando cobra.js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1BA2AD6-85BD-F512-A1DF-BB8D80C22201}"/>
              </a:ext>
            </a:extLst>
          </p:cNvPr>
          <p:cNvSpPr txBox="1"/>
          <p:nvPr/>
        </p:nvSpPr>
        <p:spPr>
          <a:xfrm>
            <a:off x="1006412" y="2552628"/>
            <a:ext cx="215570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Criando mais um método no objeto cobra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Para onde a cobra vai?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ACA3C2-2079-9DDB-325C-D582348F2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148" y="4303355"/>
            <a:ext cx="16783791" cy="71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2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6º Passo – Criando jogo.js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1BA2AD6-85BD-F512-A1DF-BB8D80C22201}"/>
              </a:ext>
            </a:extLst>
          </p:cNvPr>
          <p:cNvSpPr txBox="1"/>
          <p:nvPr/>
        </p:nvSpPr>
        <p:spPr>
          <a:xfrm>
            <a:off x="1006412" y="2552628"/>
            <a:ext cx="215570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Criando a função jogo para executar os métodos de tela e cobra para desenhar o jogo na tela?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3C7458-A8FF-FB64-115C-8E42B7AD1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655" y="4733225"/>
            <a:ext cx="14575782" cy="65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651319" y="611637"/>
            <a:ext cx="180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Exercício 2 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9C72CC8-B53D-7276-20EF-D01586CCADD3}"/>
              </a:ext>
            </a:extLst>
          </p:cNvPr>
          <p:cNvSpPr txBox="1"/>
          <p:nvPr/>
        </p:nvSpPr>
        <p:spPr>
          <a:xfrm>
            <a:off x="1006413" y="2581098"/>
            <a:ext cx="21557025" cy="1043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sz="5400" dirty="0">
                <a:latin typeface="Futura Bk BT" panose="020B0502020204020303"/>
              </a:rPr>
              <a:t>Modifique o código do objeto cobra procedendo as seguintes alterações:</a:t>
            </a:r>
          </a:p>
          <a:p>
            <a:pPr lvl="1"/>
            <a:endParaRPr lang="pt-BR" sz="5400" dirty="0">
              <a:latin typeface="Futura Bk BT" panose="020B0502020204020303"/>
            </a:endParaRP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Mover a cobra para esquerda, para cima e para baixo;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Limitar o movimento da cobra apenas dentro da tela do jogo;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Criar movimentos não retilíneos;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endParaRPr lang="pt-BR" sz="5400" dirty="0">
              <a:latin typeface="Futura Bk BT" panose="020B0502020204020303"/>
            </a:endParaRPr>
          </a:p>
          <a:p>
            <a:pPr lvl="1"/>
            <a:r>
              <a:rPr lang="pt-BR" sz="5400" dirty="0">
                <a:latin typeface="Futura Bk BT" panose="020B0502020204020303"/>
              </a:rPr>
              <a:t>* Lembrando que você poderá criar novos atributos ou métodos.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104888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708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7º Passo – Criando Placar.js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1BA2AD6-85BD-F512-A1DF-BB8D80C22201}"/>
              </a:ext>
            </a:extLst>
          </p:cNvPr>
          <p:cNvSpPr txBox="1"/>
          <p:nvPr/>
        </p:nvSpPr>
        <p:spPr>
          <a:xfrm>
            <a:off x="1006412" y="2552628"/>
            <a:ext cx="215570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Criando o nosso objeto Placar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A4A3C8-D7C5-8556-CB86-1578290F2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066" y="3388269"/>
            <a:ext cx="9053232" cy="91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7706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Canvas – </a:t>
            </a:r>
            <a:r>
              <a:rPr lang="pt-BR" sz="72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textAlign</a:t>
            </a:r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pt-BR" sz="72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textBaseline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1BA2AD6-85BD-F512-A1DF-BB8D80C22201}"/>
              </a:ext>
            </a:extLst>
          </p:cNvPr>
          <p:cNvSpPr txBox="1"/>
          <p:nvPr/>
        </p:nvSpPr>
        <p:spPr>
          <a:xfrm>
            <a:off x="1006412" y="2552628"/>
            <a:ext cx="215570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/>
              </a:rPr>
              <a:t>Alinhamento e Base do Texto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7EBE50A-9BB1-E931-0A40-2796977D3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893" y="5516906"/>
            <a:ext cx="7055837" cy="480006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14E063D-F590-351D-1F16-26E3E79AC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0" y="5516906"/>
            <a:ext cx="9711896" cy="463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651319" y="611637"/>
            <a:ext cx="180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Usando Repositório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5EC79E2E-6124-5545-CF25-508E2F0DB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59" y="4551045"/>
            <a:ext cx="4973618" cy="20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tHub Logo and symbol, meaning, history, PNG, brand">
            <a:hlinkClick r:id="rId6"/>
            <a:extLst>
              <a:ext uri="{FF2B5EF4-FFF2-40B4-BE49-F238E27FC236}">
                <a16:creationId xmlns:a16="http://schemas.microsoft.com/office/drawing/2014/main" id="{E9E66FC6-B6E0-8954-5324-085AD250F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224" y="4082493"/>
            <a:ext cx="4956263" cy="27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D19FE4-881E-6CD4-98AA-140D2B5D1C71}"/>
              </a:ext>
            </a:extLst>
          </p:cNvPr>
          <p:cNvSpPr txBox="1"/>
          <p:nvPr/>
        </p:nvSpPr>
        <p:spPr>
          <a:xfrm>
            <a:off x="7184449" y="1037967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CC5ECB-E40A-4672-E802-7136F70E8A5B}"/>
              </a:ext>
            </a:extLst>
          </p:cNvPr>
          <p:cNvSpPr txBox="1"/>
          <p:nvPr/>
        </p:nvSpPr>
        <p:spPr>
          <a:xfrm>
            <a:off x="413288" y="7985800"/>
            <a:ext cx="100183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BR" sz="3200" dirty="0">
                <a:latin typeface="Futura Bk BT" panose="020B0502020204020303"/>
              </a:rPr>
              <a:t>O </a:t>
            </a:r>
            <a:r>
              <a:rPr lang="pt-BR" sz="3200" dirty="0" err="1">
                <a:latin typeface="Futura Bk BT" panose="020B0502020204020303"/>
              </a:rPr>
              <a:t>Git</a:t>
            </a:r>
            <a:r>
              <a:rPr lang="pt-BR" sz="3200" dirty="0">
                <a:latin typeface="Futura Bk BT" panose="020B0502020204020303"/>
              </a:rPr>
              <a:t> é um sistema de controle de versão distribuído amplamente utilizado no desenvolvimento de software.</a:t>
            </a:r>
            <a:endParaRPr lang="pt-BR" sz="4400" dirty="0">
              <a:latin typeface="Futura Bk BT" panose="020B0502020204020303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96F700-E733-49BB-404C-B8F2A88FDECA}"/>
              </a:ext>
            </a:extLst>
          </p:cNvPr>
          <p:cNvSpPr txBox="1"/>
          <p:nvPr/>
        </p:nvSpPr>
        <p:spPr>
          <a:xfrm>
            <a:off x="11032476" y="8031792"/>
            <a:ext cx="117039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BR" sz="3200" dirty="0">
                <a:latin typeface="Futura Bk BT" panose="020B0502020204020303"/>
              </a:rPr>
              <a:t>O GitHub é uma plataforma de hospedagem de código-fonte que usa o sistema de controle de versão </a:t>
            </a:r>
            <a:r>
              <a:rPr lang="pt-BR" sz="3200" dirty="0" err="1">
                <a:latin typeface="Futura Bk BT" panose="020B0502020204020303"/>
              </a:rPr>
              <a:t>Git</a:t>
            </a:r>
            <a:endParaRPr lang="pt-BR" sz="44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38836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651319" y="611637"/>
            <a:ext cx="180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Usando Repositório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D19FE4-881E-6CD4-98AA-140D2B5D1C71}"/>
              </a:ext>
            </a:extLst>
          </p:cNvPr>
          <p:cNvSpPr txBox="1"/>
          <p:nvPr/>
        </p:nvSpPr>
        <p:spPr>
          <a:xfrm>
            <a:off x="7184449" y="1037967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2" name="Picture 2">
            <a:hlinkClick r:id="rId4"/>
            <a:extLst>
              <a:ext uri="{FF2B5EF4-FFF2-40B4-BE49-F238E27FC236}">
                <a16:creationId xmlns:a16="http://schemas.microsoft.com/office/drawing/2014/main" id="{D71EFAEC-809C-641D-9FAF-11EE7EE0C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377" y="483982"/>
            <a:ext cx="3219481" cy="134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4211A1E-11B1-36C4-6E11-38546EB45A33}"/>
              </a:ext>
            </a:extLst>
          </p:cNvPr>
          <p:cNvSpPr txBox="1"/>
          <p:nvPr/>
        </p:nvSpPr>
        <p:spPr>
          <a:xfrm>
            <a:off x="215153" y="2603177"/>
            <a:ext cx="23801294" cy="1043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sz="3200" dirty="0">
                <a:latin typeface="Futura Bk BT" panose="020B0502020204020303"/>
              </a:rPr>
              <a:t>O </a:t>
            </a:r>
            <a:r>
              <a:rPr lang="pt-BR" sz="3200" dirty="0" err="1">
                <a:latin typeface="Futura Bk BT" panose="020B0502020204020303"/>
              </a:rPr>
              <a:t>Git</a:t>
            </a:r>
            <a:r>
              <a:rPr lang="pt-BR" sz="3200" dirty="0">
                <a:latin typeface="Futura Bk BT" panose="020B0502020204020303"/>
              </a:rPr>
              <a:t> é um sistema de controle de versão distribuído amplamente utilizado no desenvolvimento de software. Ele permite que múltiplos desenvolvedores trabalhem no mesmo projeto simultaneamente, rastreando todas as mudanças feitas no código-fonte. 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3200" b="1" dirty="0">
                <a:latin typeface="Futura Bk BT" panose="020B0502020204020303"/>
              </a:rPr>
              <a:t>Controle de Versão: </a:t>
            </a:r>
            <a:r>
              <a:rPr lang="pt-BR" sz="3200" dirty="0">
                <a:latin typeface="Futura Bk BT" panose="020B0502020204020303"/>
              </a:rPr>
              <a:t>O </a:t>
            </a:r>
            <a:r>
              <a:rPr lang="pt-BR" sz="3200" dirty="0" err="1">
                <a:latin typeface="Futura Bk BT" panose="020B0502020204020303"/>
              </a:rPr>
              <a:t>Git</a:t>
            </a:r>
            <a:r>
              <a:rPr lang="pt-BR" sz="3200" dirty="0">
                <a:latin typeface="Futura Bk BT" panose="020B0502020204020303"/>
              </a:rPr>
              <a:t> mantém um histórico completo de todas as alterações feitas em um projeto, permitindo que os desenvolvedores voltem a versões anteriores do código se necessário.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3200" b="1" dirty="0">
                <a:latin typeface="Futura Bk BT" panose="020B0502020204020303"/>
              </a:rPr>
              <a:t>Distribuído: </a:t>
            </a:r>
            <a:r>
              <a:rPr lang="pt-BR" sz="3200" dirty="0">
                <a:latin typeface="Futura Bk BT" panose="020B0502020204020303"/>
              </a:rPr>
              <a:t>Cada desenvolvedor tem uma cópia completa do repositório em seu próprio computador, o que significa que eles podem trabalhar de forma independente e offline. As mudanças podem ser compartilhadas e sincronizadas posteriormente.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3200" b="1" dirty="0" err="1">
                <a:latin typeface="Futura Bk BT" panose="020B0502020204020303"/>
              </a:rPr>
              <a:t>Branching</a:t>
            </a:r>
            <a:r>
              <a:rPr lang="pt-BR" sz="3200" b="1" dirty="0">
                <a:latin typeface="Futura Bk BT" panose="020B0502020204020303"/>
              </a:rPr>
              <a:t> e </a:t>
            </a:r>
            <a:r>
              <a:rPr lang="pt-BR" sz="3200" b="1" dirty="0" err="1">
                <a:latin typeface="Futura Bk BT" panose="020B0502020204020303"/>
              </a:rPr>
              <a:t>Merging</a:t>
            </a:r>
            <a:r>
              <a:rPr lang="pt-BR" sz="3200" b="1" dirty="0">
                <a:latin typeface="Futura Bk BT" panose="020B0502020204020303"/>
              </a:rPr>
              <a:t>: </a:t>
            </a:r>
            <a:r>
              <a:rPr lang="pt-BR" sz="3200" dirty="0">
                <a:latin typeface="Futura Bk BT" panose="020B0502020204020303"/>
              </a:rPr>
              <a:t>O </a:t>
            </a:r>
            <a:r>
              <a:rPr lang="pt-BR" sz="3200" dirty="0" err="1">
                <a:latin typeface="Futura Bk BT" panose="020B0502020204020303"/>
              </a:rPr>
              <a:t>Git</a:t>
            </a:r>
            <a:r>
              <a:rPr lang="pt-BR" sz="3200" dirty="0">
                <a:latin typeface="Futura Bk BT" panose="020B0502020204020303"/>
              </a:rPr>
              <a:t> facilita a criação de ramificações (</a:t>
            </a:r>
            <a:r>
              <a:rPr lang="pt-BR" sz="3200" dirty="0" err="1">
                <a:latin typeface="Futura Bk BT" panose="020B0502020204020303"/>
              </a:rPr>
              <a:t>branches</a:t>
            </a:r>
            <a:r>
              <a:rPr lang="pt-BR" sz="3200" dirty="0">
                <a:latin typeface="Futura Bk BT" panose="020B0502020204020303"/>
              </a:rPr>
              <a:t>), permitindo que os desenvolvedores trabalhem em funcionalidades ou correções de bugs separadamente. As ramificações podem ser mescladas (</a:t>
            </a:r>
            <a:r>
              <a:rPr lang="pt-BR" sz="3200" dirty="0" err="1">
                <a:latin typeface="Futura Bk BT" panose="020B0502020204020303"/>
              </a:rPr>
              <a:t>merged</a:t>
            </a:r>
            <a:r>
              <a:rPr lang="pt-BR" sz="3200" dirty="0">
                <a:latin typeface="Futura Bk BT" panose="020B0502020204020303"/>
              </a:rPr>
              <a:t>) de volta ao repositório principal (master) quando estiverem prontas.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3200" b="1" dirty="0">
                <a:latin typeface="Futura Bk BT" panose="020B0502020204020303"/>
              </a:rPr>
              <a:t>Colaboração: </a:t>
            </a:r>
            <a:r>
              <a:rPr lang="pt-BR" sz="3200" dirty="0">
                <a:latin typeface="Futura Bk BT" panose="020B0502020204020303"/>
              </a:rPr>
              <a:t>Ferramentas de hospedagem de repositórios </a:t>
            </a:r>
            <a:r>
              <a:rPr lang="pt-BR" sz="3200" dirty="0" err="1">
                <a:latin typeface="Futura Bk BT" panose="020B0502020204020303"/>
              </a:rPr>
              <a:t>Git</a:t>
            </a:r>
            <a:r>
              <a:rPr lang="pt-BR" sz="3200" dirty="0">
                <a:latin typeface="Futura Bk BT" panose="020B0502020204020303"/>
              </a:rPr>
              <a:t>, como GitHub, </a:t>
            </a:r>
            <a:r>
              <a:rPr lang="pt-BR" sz="3200" dirty="0" err="1">
                <a:latin typeface="Futura Bk BT" panose="020B0502020204020303"/>
              </a:rPr>
              <a:t>GitLab</a:t>
            </a:r>
            <a:r>
              <a:rPr lang="pt-BR" sz="3200" dirty="0">
                <a:latin typeface="Futura Bk BT" panose="020B0502020204020303"/>
              </a:rPr>
              <a:t> e </a:t>
            </a:r>
            <a:r>
              <a:rPr lang="pt-BR" sz="3200" dirty="0" err="1">
                <a:latin typeface="Futura Bk BT" panose="020B0502020204020303"/>
              </a:rPr>
              <a:t>Bitbucket</a:t>
            </a:r>
            <a:r>
              <a:rPr lang="pt-BR" sz="3200" dirty="0">
                <a:latin typeface="Futura Bk BT" panose="020B0502020204020303"/>
              </a:rPr>
              <a:t>, facilitam a colaboração entre desenvolvedores, fornecendo funcionalidades adicionais como revisões de código, rastreamento de problemas e integração contínua.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3200" b="1" dirty="0">
                <a:latin typeface="Futura Bk BT" panose="020B0502020204020303"/>
              </a:rPr>
              <a:t>Eficiência e Velocidade: </a:t>
            </a:r>
            <a:r>
              <a:rPr lang="pt-BR" sz="3200" dirty="0">
                <a:latin typeface="Futura Bk BT" panose="020B0502020204020303"/>
              </a:rPr>
              <a:t>O </a:t>
            </a:r>
            <a:r>
              <a:rPr lang="pt-BR" sz="3200" dirty="0" err="1">
                <a:latin typeface="Futura Bk BT" panose="020B0502020204020303"/>
              </a:rPr>
              <a:t>Git</a:t>
            </a:r>
            <a:r>
              <a:rPr lang="pt-BR" sz="3200" dirty="0">
                <a:latin typeface="Futura Bk BT" panose="020B0502020204020303"/>
              </a:rPr>
              <a:t> foi projetado para ser rápido e eficiente, mesmo com grandes projetos de software.</a:t>
            </a:r>
          </a:p>
        </p:txBody>
      </p:sp>
    </p:spTree>
    <p:extLst>
      <p:ext uri="{BB962C8B-B14F-4D97-AF65-F5344CB8AC3E}">
        <p14:creationId xmlns:p14="http://schemas.microsoft.com/office/powerpoint/2010/main" val="26925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651319" y="611637"/>
            <a:ext cx="180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Usando Repositório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D19FE4-881E-6CD4-98AA-140D2B5D1C71}"/>
              </a:ext>
            </a:extLst>
          </p:cNvPr>
          <p:cNvSpPr txBox="1"/>
          <p:nvPr/>
        </p:nvSpPr>
        <p:spPr>
          <a:xfrm>
            <a:off x="7184449" y="1037967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2" name="Picture 2">
            <a:hlinkClick r:id="rId4"/>
            <a:extLst>
              <a:ext uri="{FF2B5EF4-FFF2-40B4-BE49-F238E27FC236}">
                <a16:creationId xmlns:a16="http://schemas.microsoft.com/office/drawing/2014/main" id="{D71EFAEC-809C-641D-9FAF-11EE7EE0C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377" y="483982"/>
            <a:ext cx="3219481" cy="134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4211A1E-11B1-36C4-6E11-38546EB45A33}"/>
              </a:ext>
            </a:extLst>
          </p:cNvPr>
          <p:cNvSpPr txBox="1"/>
          <p:nvPr/>
        </p:nvSpPr>
        <p:spPr>
          <a:xfrm>
            <a:off x="215153" y="2603177"/>
            <a:ext cx="23801294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sz="4400" dirty="0">
                <a:latin typeface="Futura Bk BT" panose="020B0502020204020303"/>
              </a:rPr>
              <a:t>Principais comandos:</a:t>
            </a:r>
          </a:p>
          <a:p>
            <a:pPr lvl="1"/>
            <a:endParaRPr lang="pt-BR" sz="44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b="1" dirty="0" err="1">
                <a:latin typeface="Futura Bk BT" panose="020B0502020204020303"/>
              </a:rPr>
              <a:t>git</a:t>
            </a:r>
            <a:r>
              <a:rPr lang="pt-BR" sz="4400" b="1" dirty="0">
                <a:latin typeface="Futura Bk BT" panose="020B0502020204020303"/>
              </a:rPr>
              <a:t> </a:t>
            </a:r>
            <a:r>
              <a:rPr lang="pt-BR" sz="4400" b="1" dirty="0" err="1">
                <a:latin typeface="Futura Bk BT" panose="020B0502020204020303"/>
              </a:rPr>
              <a:t>init</a:t>
            </a:r>
            <a:r>
              <a:rPr lang="pt-BR" sz="4400" dirty="0">
                <a:latin typeface="Futura Bk BT" panose="020B0502020204020303"/>
              </a:rPr>
              <a:t>: Inicializa um novo repositório </a:t>
            </a:r>
            <a:r>
              <a:rPr lang="pt-BR" sz="4400" dirty="0" err="1">
                <a:latin typeface="Futura Bk BT" panose="020B0502020204020303"/>
              </a:rPr>
              <a:t>Git</a:t>
            </a:r>
            <a:r>
              <a:rPr lang="pt-BR" sz="4400" dirty="0">
                <a:latin typeface="Futura Bk BT" panose="020B0502020204020303"/>
              </a:rPr>
              <a:t>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b="1" dirty="0" err="1">
                <a:latin typeface="Futura Bk BT" panose="020B0502020204020303"/>
              </a:rPr>
              <a:t>git</a:t>
            </a:r>
            <a:r>
              <a:rPr lang="pt-BR" sz="4400" b="1" dirty="0">
                <a:latin typeface="Futura Bk BT" panose="020B0502020204020303"/>
              </a:rPr>
              <a:t> clone &lt;</a:t>
            </a:r>
            <a:r>
              <a:rPr lang="pt-BR" sz="4400" b="1" dirty="0" err="1">
                <a:latin typeface="Futura Bk BT" panose="020B0502020204020303"/>
              </a:rPr>
              <a:t>url</a:t>
            </a:r>
            <a:r>
              <a:rPr lang="pt-BR" sz="4400" b="1" dirty="0">
                <a:latin typeface="Futura Bk BT" panose="020B0502020204020303"/>
              </a:rPr>
              <a:t>&gt;</a:t>
            </a:r>
            <a:r>
              <a:rPr lang="pt-BR" sz="4400" dirty="0">
                <a:latin typeface="Futura Bk BT" panose="020B0502020204020303"/>
              </a:rPr>
              <a:t>: Clona um repositório remoto para o seu computador local.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b="1" dirty="0" err="1">
                <a:latin typeface="Futura Bk BT" panose="020B0502020204020303"/>
              </a:rPr>
              <a:t>git</a:t>
            </a:r>
            <a:r>
              <a:rPr lang="pt-BR" sz="4400" b="1" dirty="0">
                <a:latin typeface="Futura Bk BT" panose="020B0502020204020303"/>
              </a:rPr>
              <a:t> </a:t>
            </a:r>
            <a:r>
              <a:rPr lang="pt-BR" sz="4400" b="1" dirty="0" err="1">
                <a:latin typeface="Futura Bk BT" panose="020B0502020204020303"/>
              </a:rPr>
              <a:t>add</a:t>
            </a:r>
            <a:r>
              <a:rPr lang="pt-BR" sz="4400" b="1" dirty="0">
                <a:latin typeface="Futura Bk BT" panose="020B0502020204020303"/>
              </a:rPr>
              <a:t> &lt;arquivo&gt;</a:t>
            </a:r>
            <a:r>
              <a:rPr lang="pt-BR" sz="4400" dirty="0">
                <a:latin typeface="Futura Bk BT" panose="020B0502020204020303"/>
              </a:rPr>
              <a:t>: Adiciona um arquivo ao próximo </a:t>
            </a:r>
            <a:r>
              <a:rPr lang="pt-BR" sz="4400" dirty="0" err="1">
                <a:latin typeface="Futura Bk BT" panose="020B0502020204020303"/>
              </a:rPr>
              <a:t>commit</a:t>
            </a:r>
            <a:r>
              <a:rPr lang="pt-BR" sz="4400" dirty="0">
                <a:latin typeface="Futura Bk BT" panose="020B0502020204020303"/>
              </a:rPr>
              <a:t>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b="1" dirty="0" err="1">
                <a:latin typeface="Futura Bk BT" panose="020B0502020204020303"/>
              </a:rPr>
              <a:t>git</a:t>
            </a:r>
            <a:r>
              <a:rPr lang="pt-BR" sz="4400" b="1" dirty="0">
                <a:latin typeface="Futura Bk BT" panose="020B0502020204020303"/>
              </a:rPr>
              <a:t> </a:t>
            </a:r>
            <a:r>
              <a:rPr lang="pt-BR" sz="4400" b="1" dirty="0" err="1">
                <a:latin typeface="Futura Bk BT" panose="020B0502020204020303"/>
              </a:rPr>
              <a:t>commit</a:t>
            </a:r>
            <a:r>
              <a:rPr lang="pt-BR" sz="4400" b="1" dirty="0">
                <a:latin typeface="Futura Bk BT" panose="020B0502020204020303"/>
              </a:rPr>
              <a:t> -m "mensagem"</a:t>
            </a:r>
            <a:r>
              <a:rPr lang="pt-BR" sz="4400" dirty="0">
                <a:latin typeface="Futura Bk BT" panose="020B0502020204020303"/>
              </a:rPr>
              <a:t>: Salva as alterações adicionadas com uma mensagem descritiva.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b="1" dirty="0" err="1">
                <a:latin typeface="Futura Bk BT" panose="020B0502020204020303"/>
              </a:rPr>
              <a:t>git</a:t>
            </a:r>
            <a:r>
              <a:rPr lang="pt-BR" sz="4400" b="1" dirty="0">
                <a:latin typeface="Futura Bk BT" panose="020B0502020204020303"/>
              </a:rPr>
              <a:t> </a:t>
            </a:r>
            <a:r>
              <a:rPr lang="pt-BR" sz="4400" b="1" dirty="0" err="1">
                <a:latin typeface="Futura Bk BT" panose="020B0502020204020303"/>
              </a:rPr>
              <a:t>push</a:t>
            </a:r>
            <a:r>
              <a:rPr lang="pt-BR" sz="4400" dirty="0">
                <a:latin typeface="Futura Bk BT" panose="020B0502020204020303"/>
              </a:rPr>
              <a:t>: Envia os </a:t>
            </a:r>
            <a:r>
              <a:rPr lang="pt-BR" sz="4400" dirty="0" err="1">
                <a:latin typeface="Futura Bk BT" panose="020B0502020204020303"/>
              </a:rPr>
              <a:t>commits</a:t>
            </a:r>
            <a:r>
              <a:rPr lang="pt-BR" sz="4400" dirty="0">
                <a:latin typeface="Futura Bk BT" panose="020B0502020204020303"/>
              </a:rPr>
              <a:t> locais para um repositório remoto.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4400" b="1" dirty="0" err="1">
                <a:latin typeface="Futura Bk BT" panose="020B0502020204020303"/>
              </a:rPr>
              <a:t>git</a:t>
            </a:r>
            <a:r>
              <a:rPr lang="pt-BR" sz="4400" b="1" dirty="0">
                <a:latin typeface="Futura Bk BT" panose="020B0502020204020303"/>
              </a:rPr>
              <a:t> </a:t>
            </a:r>
            <a:r>
              <a:rPr lang="pt-BR" sz="4400" b="1" dirty="0" err="1">
                <a:latin typeface="Futura Bk BT" panose="020B0502020204020303"/>
              </a:rPr>
              <a:t>pull</a:t>
            </a:r>
            <a:r>
              <a:rPr lang="pt-BR" sz="4400" dirty="0">
                <a:latin typeface="Futura Bk BT" panose="020B0502020204020303"/>
              </a:rPr>
              <a:t>: Atualiza o repositório local com as mudanças do repositório remoto.</a:t>
            </a:r>
          </a:p>
        </p:txBody>
      </p:sp>
    </p:spTree>
    <p:extLst>
      <p:ext uri="{BB962C8B-B14F-4D97-AF65-F5344CB8AC3E}">
        <p14:creationId xmlns:p14="http://schemas.microsoft.com/office/powerpoint/2010/main" val="34369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D09C1-AE19-9E51-9A88-C26BFBADD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5497C6-1557-C696-EE1E-6F81CD4C6435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873442E-F635-5CD1-2697-716548F7D128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A09D5637-C082-22F0-DDE4-E2932C2F952B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Paradigmas de Programação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8C4D89AF-2A5D-62A1-23DA-050776295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ED5877-AAF4-ED57-CB87-3B6F6C3D91CB}"/>
              </a:ext>
            </a:extLst>
          </p:cNvPr>
          <p:cNvSpPr txBox="1"/>
          <p:nvPr/>
        </p:nvSpPr>
        <p:spPr>
          <a:xfrm>
            <a:off x="1474261" y="3079359"/>
            <a:ext cx="20323058" cy="92332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5400" dirty="0">
                <a:latin typeface="Futura Bk BT" panose="020B0502020204020303"/>
              </a:rPr>
              <a:t>Programação Funcional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Funções puras, imutabilidade, sem efeitos colaterais.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Paradigma matemático.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 err="1">
                <a:latin typeface="Futura Bk BT" panose="020B0502020204020303"/>
              </a:rPr>
              <a:t>Ex</a:t>
            </a:r>
            <a:r>
              <a:rPr lang="pt-BR" sz="5400" dirty="0">
                <a:latin typeface="Futura Bk BT" panose="020B0502020204020303"/>
              </a:rPr>
              <a:t>: </a:t>
            </a:r>
            <a:r>
              <a:rPr lang="pt-BR" sz="5400" dirty="0" err="1">
                <a:latin typeface="Futura Bk BT" panose="020B0502020204020303"/>
              </a:rPr>
              <a:t>Haskell</a:t>
            </a:r>
            <a:r>
              <a:rPr lang="pt-BR" sz="5400" dirty="0">
                <a:latin typeface="Futura Bk BT" panose="020B0502020204020303"/>
              </a:rPr>
              <a:t>, Elixir, partes de Python/</a:t>
            </a:r>
            <a:r>
              <a:rPr lang="pt-BR" sz="5400" dirty="0" err="1">
                <a:latin typeface="Futura Bk BT" panose="020B0502020204020303"/>
              </a:rPr>
              <a:t>JavaScript</a:t>
            </a:r>
            <a:r>
              <a:rPr lang="pt-BR" sz="5400" dirty="0">
                <a:latin typeface="Futura Bk BT" panose="020B0502020204020303"/>
              </a:rPr>
              <a:t>.</a:t>
            </a:r>
          </a:p>
          <a:p>
            <a:pPr marL="1600200" lvl="1" indent="-685800">
              <a:buFont typeface="Wingdings" panose="05000000000000000000" pitchFamily="2" charset="2"/>
              <a:buChar char="ü"/>
            </a:pPr>
            <a:endParaRPr lang="pt-BR" sz="5400" dirty="0">
              <a:latin typeface="Futura Bk BT" panose="020B0502020204020303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5400" dirty="0">
                <a:solidFill>
                  <a:srgbClr val="FF0000"/>
                </a:solidFill>
                <a:latin typeface="Futura Bk BT" panose="020B0502020204020303"/>
              </a:rPr>
              <a:t>Programação Orientada a Objetos (POO)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Baseada em objetos que encapsulam dados e comportamentos.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Conceitos: classe, herança, polimorfismo, encapsulamento.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 err="1">
                <a:latin typeface="Futura Bk BT" panose="020B0502020204020303"/>
              </a:rPr>
              <a:t>Ex</a:t>
            </a:r>
            <a:r>
              <a:rPr lang="pt-BR" sz="5400" dirty="0">
                <a:latin typeface="Futura Bk BT" panose="020B0502020204020303"/>
              </a:rPr>
              <a:t>: Java, C#, Python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03F55A8-1577-5885-2AE2-97FFDFF16477}"/>
              </a:ext>
            </a:extLst>
          </p:cNvPr>
          <p:cNvSpPr/>
          <p:nvPr/>
        </p:nvSpPr>
        <p:spPr>
          <a:xfrm>
            <a:off x="-22412" y="129512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239A28CD-BD4E-E172-8CF9-E7640AE9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565985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id="{BF68E454-83CA-3B2B-4CFB-BFB3A3B6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05637"/>
            <a:ext cx="23801294" cy="638174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651319" y="611637"/>
            <a:ext cx="180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Usando Repositório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D19FE4-881E-6CD4-98AA-140D2B5D1C71}"/>
              </a:ext>
            </a:extLst>
          </p:cNvPr>
          <p:cNvSpPr txBox="1"/>
          <p:nvPr/>
        </p:nvSpPr>
        <p:spPr>
          <a:xfrm>
            <a:off x="7184449" y="1037967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2" name="Picture 2">
            <a:hlinkClick r:id="rId4"/>
            <a:extLst>
              <a:ext uri="{FF2B5EF4-FFF2-40B4-BE49-F238E27FC236}">
                <a16:creationId xmlns:a16="http://schemas.microsoft.com/office/drawing/2014/main" id="{D71EFAEC-809C-641D-9FAF-11EE7EE0C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377" y="483982"/>
            <a:ext cx="3219481" cy="134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ntendendo os Estágios do GIT - Iago Frota">
            <a:extLst>
              <a:ext uri="{FF2B5EF4-FFF2-40B4-BE49-F238E27FC236}">
                <a16:creationId xmlns:a16="http://schemas.microsoft.com/office/drawing/2014/main" id="{D20BE275-3A3A-810D-0C22-2A8694EE4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26" y="3159898"/>
            <a:ext cx="15235547" cy="85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80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Criando uma conta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51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D19FE4-881E-6CD4-98AA-140D2B5D1C71}"/>
              </a:ext>
            </a:extLst>
          </p:cNvPr>
          <p:cNvSpPr txBox="1"/>
          <p:nvPr/>
        </p:nvSpPr>
        <p:spPr>
          <a:xfrm>
            <a:off x="7184449" y="1037967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211A1E-11B1-36C4-6E11-38546EB45A33}"/>
              </a:ext>
            </a:extLst>
          </p:cNvPr>
          <p:cNvSpPr txBox="1"/>
          <p:nvPr/>
        </p:nvSpPr>
        <p:spPr>
          <a:xfrm>
            <a:off x="215153" y="2603177"/>
            <a:ext cx="23801294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sz="3200" dirty="0">
                <a:latin typeface="Futura Bk BT" panose="020B0502020204020303"/>
              </a:rPr>
              <a:t>O GitHub é uma plataforma de hospedagem de código-fonte que usa o sistema de controle de versão </a:t>
            </a:r>
            <a:r>
              <a:rPr lang="pt-BR" sz="3200" dirty="0" err="1">
                <a:latin typeface="Futura Bk BT" panose="020B0502020204020303"/>
              </a:rPr>
              <a:t>Git</a:t>
            </a:r>
            <a:r>
              <a:rPr lang="pt-BR" sz="3200" dirty="0">
                <a:latin typeface="Futura Bk BT" panose="020B0502020204020303"/>
              </a:rPr>
              <a:t>. Ele oferece um conjunto de ferramentas para colaboração no desenvolvimento de software, permitindo que desenvolvedores trabalhem juntos em projetos de qualquer lugar do mundo. 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3200" b="1" dirty="0">
                <a:latin typeface="Futura Bk BT" panose="020B0502020204020303"/>
              </a:rPr>
              <a:t>Repositórios: </a:t>
            </a:r>
            <a:r>
              <a:rPr lang="pt-BR" sz="3200" dirty="0">
                <a:latin typeface="Futura Bk BT" panose="020B0502020204020303"/>
              </a:rPr>
              <a:t>No GitHub, os projetos são armazenados em repositórios (</a:t>
            </a:r>
            <a:r>
              <a:rPr lang="pt-BR" sz="3200" dirty="0" err="1">
                <a:latin typeface="Futura Bk BT" panose="020B0502020204020303"/>
              </a:rPr>
              <a:t>repos</a:t>
            </a:r>
            <a:r>
              <a:rPr lang="pt-BR" sz="3200" dirty="0">
                <a:latin typeface="Futura Bk BT" panose="020B0502020204020303"/>
              </a:rPr>
              <a:t>), que contêm todos os arquivos do projeto, bem como o histórico completo de alterações. Os repositórios podem ser públicos (acessíveis a qualquer pessoa) ou privados (acessíveis apenas a colaboradores específicos).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3200" b="1" dirty="0" err="1">
                <a:latin typeface="Futura Bk BT" panose="020B0502020204020303"/>
              </a:rPr>
              <a:t>Forks</a:t>
            </a:r>
            <a:r>
              <a:rPr lang="pt-BR" sz="3200" b="1" dirty="0">
                <a:latin typeface="Futura Bk BT" panose="020B0502020204020303"/>
              </a:rPr>
              <a:t> e </a:t>
            </a:r>
            <a:r>
              <a:rPr lang="pt-BR" sz="3200" b="1" dirty="0" err="1">
                <a:latin typeface="Futura Bk BT" panose="020B0502020204020303"/>
              </a:rPr>
              <a:t>Pull</a:t>
            </a:r>
            <a:r>
              <a:rPr lang="pt-BR" sz="3200" b="1" dirty="0">
                <a:latin typeface="Futura Bk BT" panose="020B0502020204020303"/>
              </a:rPr>
              <a:t> </a:t>
            </a:r>
            <a:r>
              <a:rPr lang="pt-BR" sz="3200" b="1" dirty="0" err="1">
                <a:latin typeface="Futura Bk BT" panose="020B0502020204020303"/>
              </a:rPr>
              <a:t>Requests</a:t>
            </a:r>
            <a:r>
              <a:rPr lang="pt-BR" sz="3200" dirty="0">
                <a:latin typeface="Futura Bk BT" panose="020B0502020204020303"/>
              </a:rPr>
              <a:t>: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3200" b="1" dirty="0" err="1">
                <a:latin typeface="Futura Bk BT" panose="020B0502020204020303"/>
              </a:rPr>
              <a:t>Fork</a:t>
            </a:r>
            <a:r>
              <a:rPr lang="pt-BR" sz="3200" b="1" dirty="0">
                <a:latin typeface="Futura Bk BT" panose="020B0502020204020303"/>
              </a:rPr>
              <a:t>: </a:t>
            </a:r>
            <a:r>
              <a:rPr lang="pt-BR" sz="3200" dirty="0">
                <a:latin typeface="Futura Bk BT" panose="020B0502020204020303"/>
              </a:rPr>
              <a:t>Um </a:t>
            </a:r>
            <a:r>
              <a:rPr lang="pt-BR" sz="3200" dirty="0" err="1">
                <a:latin typeface="Futura Bk BT" panose="020B0502020204020303"/>
              </a:rPr>
              <a:t>fork</a:t>
            </a:r>
            <a:r>
              <a:rPr lang="pt-BR" sz="3200" dirty="0">
                <a:latin typeface="Futura Bk BT" panose="020B0502020204020303"/>
              </a:rPr>
              <a:t> é uma cópia de um repositório que você pode modificar sem afetar o original. Isso é útil para colaborar em projetos open-</a:t>
            </a:r>
            <a:r>
              <a:rPr lang="pt-BR" sz="3200" dirty="0" err="1">
                <a:latin typeface="Futura Bk BT" panose="020B0502020204020303"/>
              </a:rPr>
              <a:t>source</a:t>
            </a:r>
            <a:r>
              <a:rPr lang="pt-BR" sz="3200" dirty="0">
                <a:latin typeface="Futura Bk BT" panose="020B0502020204020303"/>
              </a:rPr>
              <a:t>, permitindo que você faça alterações e experimente sem interferir no repositório principal.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sz="3200" b="1" dirty="0" err="1">
                <a:latin typeface="Futura Bk BT" panose="020B0502020204020303"/>
              </a:rPr>
              <a:t>Pull</a:t>
            </a:r>
            <a:r>
              <a:rPr lang="pt-BR" sz="3200" b="1" dirty="0">
                <a:latin typeface="Futura Bk BT" panose="020B0502020204020303"/>
              </a:rPr>
              <a:t> </a:t>
            </a:r>
            <a:r>
              <a:rPr lang="pt-BR" sz="3200" b="1" dirty="0" err="1">
                <a:latin typeface="Futura Bk BT" panose="020B0502020204020303"/>
              </a:rPr>
              <a:t>Request</a:t>
            </a:r>
            <a:r>
              <a:rPr lang="pt-BR" sz="3200" b="1" dirty="0">
                <a:latin typeface="Futura Bk BT" panose="020B0502020204020303"/>
              </a:rPr>
              <a:t>: </a:t>
            </a:r>
            <a:r>
              <a:rPr lang="pt-BR" sz="3200" dirty="0">
                <a:latin typeface="Futura Bk BT" panose="020B0502020204020303"/>
              </a:rPr>
              <a:t>Um </a:t>
            </a:r>
            <a:r>
              <a:rPr lang="pt-BR" sz="3200" dirty="0" err="1">
                <a:latin typeface="Futura Bk BT" panose="020B0502020204020303"/>
              </a:rPr>
              <a:t>pull</a:t>
            </a:r>
            <a:r>
              <a:rPr lang="pt-BR" sz="3200" dirty="0">
                <a:latin typeface="Futura Bk BT" panose="020B0502020204020303"/>
              </a:rPr>
              <a:t> </a:t>
            </a:r>
            <a:r>
              <a:rPr lang="pt-BR" sz="3200" dirty="0" err="1">
                <a:latin typeface="Futura Bk BT" panose="020B0502020204020303"/>
              </a:rPr>
              <a:t>request</a:t>
            </a:r>
            <a:r>
              <a:rPr lang="pt-BR" sz="3200" dirty="0">
                <a:latin typeface="Futura Bk BT" panose="020B0502020204020303"/>
              </a:rPr>
              <a:t> é uma solicitação para que suas alterações sejam revisadas e, possivelmente, mescladas no repositório original. É uma maneira central de colaborar e revisar o código.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3200" b="1" dirty="0" err="1">
                <a:latin typeface="Futura Bk BT" panose="020B0502020204020303"/>
              </a:rPr>
              <a:t>Issues</a:t>
            </a:r>
            <a:r>
              <a:rPr lang="pt-BR" sz="3200" b="1" dirty="0">
                <a:latin typeface="Futura Bk BT" panose="020B0502020204020303"/>
              </a:rPr>
              <a:t>: </a:t>
            </a:r>
            <a:r>
              <a:rPr lang="pt-BR" sz="3200" dirty="0">
                <a:latin typeface="Futura Bk BT" panose="020B0502020204020303"/>
              </a:rPr>
              <a:t>O GitHub oferece um sistema de rastreamento de problemas (</a:t>
            </a:r>
            <a:r>
              <a:rPr lang="pt-BR" sz="3200" dirty="0" err="1">
                <a:latin typeface="Futura Bk BT" panose="020B0502020204020303"/>
              </a:rPr>
              <a:t>issues</a:t>
            </a:r>
            <a:r>
              <a:rPr lang="pt-BR" sz="3200" dirty="0">
                <a:latin typeface="Futura Bk BT" panose="020B0502020204020303"/>
              </a:rPr>
              <a:t>), onde os usuários podem relatar bugs, solicitar novas funcionalidades e discutir aspectos do projeto. Isso ajuda a organizar e priorizar o trabalho no projeto.</a:t>
            </a:r>
          </a:p>
        </p:txBody>
      </p:sp>
      <p:pic>
        <p:nvPicPr>
          <p:cNvPr id="4" name="Picture 4" descr="GitHub Logo and symbol, meaning, history, PNG, brand">
            <a:hlinkClick r:id="rId4"/>
            <a:extLst>
              <a:ext uri="{FF2B5EF4-FFF2-40B4-BE49-F238E27FC236}">
                <a16:creationId xmlns:a16="http://schemas.microsoft.com/office/drawing/2014/main" id="{B01CA87F-68F9-194F-7366-2324AE96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431" y="290008"/>
            <a:ext cx="3381647" cy="18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80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Criando uma conta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52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D19FE4-881E-6CD4-98AA-140D2B5D1C71}"/>
              </a:ext>
            </a:extLst>
          </p:cNvPr>
          <p:cNvSpPr txBox="1"/>
          <p:nvPr/>
        </p:nvSpPr>
        <p:spPr>
          <a:xfrm>
            <a:off x="7184449" y="1037967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4" name="Picture 4" descr="GitHub Logo and symbol, meaning, history, PNG, brand">
            <a:hlinkClick r:id="rId4"/>
            <a:extLst>
              <a:ext uri="{FF2B5EF4-FFF2-40B4-BE49-F238E27FC236}">
                <a16:creationId xmlns:a16="http://schemas.microsoft.com/office/drawing/2014/main" id="{B01CA87F-68F9-194F-7366-2324AE96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431" y="290008"/>
            <a:ext cx="3381647" cy="18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8021F10-493B-1D51-1829-424E3EC0F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13" y="2576299"/>
            <a:ext cx="18059400" cy="54197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9DD8B48-0281-F133-7E07-D1D56BA6D7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6113" y="7070246"/>
            <a:ext cx="121348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6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80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Usando o </a:t>
            </a:r>
            <a:r>
              <a:rPr lang="pt-BR" sz="72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git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53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D19FE4-881E-6CD4-98AA-140D2B5D1C71}"/>
              </a:ext>
            </a:extLst>
          </p:cNvPr>
          <p:cNvSpPr txBox="1"/>
          <p:nvPr/>
        </p:nvSpPr>
        <p:spPr>
          <a:xfrm>
            <a:off x="7184449" y="1037967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2" name="Picture 2">
            <a:hlinkClick r:id="rId4"/>
            <a:extLst>
              <a:ext uri="{FF2B5EF4-FFF2-40B4-BE49-F238E27FC236}">
                <a16:creationId xmlns:a16="http://schemas.microsoft.com/office/drawing/2014/main" id="{E7084CB6-781F-8233-EE3A-BF2390E5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762" y="611637"/>
            <a:ext cx="2752033" cy="11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609BE03-4CD9-D92A-BFC2-696B99D35191}"/>
              </a:ext>
            </a:extLst>
          </p:cNvPr>
          <p:cNvSpPr txBox="1"/>
          <p:nvPr/>
        </p:nvSpPr>
        <p:spPr>
          <a:xfrm>
            <a:off x="697585" y="2684935"/>
            <a:ext cx="23011241" cy="1006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sz="3600" dirty="0">
                <a:latin typeface="Futura Bk BT" panose="020B0502020204020303"/>
              </a:rPr>
              <a:t>Depois de ter criado uma conta e um repositório, executar os seguintes comandos no </a:t>
            </a:r>
            <a:r>
              <a:rPr lang="pt-BR" sz="3600" dirty="0" err="1">
                <a:latin typeface="Futura Bk BT" panose="020B0502020204020303"/>
              </a:rPr>
              <a:t>git</a:t>
            </a:r>
            <a:r>
              <a:rPr lang="pt-BR" sz="3600" dirty="0">
                <a:latin typeface="Futura Bk BT" panose="020B0502020204020303"/>
              </a:rPr>
              <a:t> </a:t>
            </a:r>
            <a:r>
              <a:rPr lang="pt-BR" sz="3600" dirty="0" err="1">
                <a:latin typeface="Futura Bk BT" panose="020B0502020204020303"/>
              </a:rPr>
              <a:t>bash</a:t>
            </a:r>
            <a:endParaRPr lang="pt-BR" sz="3600" dirty="0">
              <a:latin typeface="Futura Bk BT" panose="020B0502020204020303"/>
            </a:endParaRPr>
          </a:p>
          <a:p>
            <a:pPr lvl="1"/>
            <a:endParaRPr lang="pt-BR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3600" dirty="0">
                <a:latin typeface="Futura Bk BT" panose="020B0502020204020303"/>
              </a:rPr>
              <a:t>Criar o diretório do projeto via </a:t>
            </a:r>
            <a:r>
              <a:rPr lang="pt-BR" sz="3600" dirty="0" err="1">
                <a:latin typeface="Futura Bk BT" panose="020B0502020204020303"/>
              </a:rPr>
              <a:t>shell</a:t>
            </a:r>
            <a:r>
              <a:rPr lang="pt-BR" sz="3600" dirty="0">
                <a:latin typeface="Futura Bk BT" panose="020B0502020204020303"/>
              </a:rPr>
              <a:t> do SO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36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3600" dirty="0">
                <a:latin typeface="Futura Bk BT" panose="020B0502020204020303"/>
              </a:rPr>
              <a:t>Dentro do diretório do projeto, inicializa</a:t>
            </a:r>
            <a:r>
              <a:rPr lang="pt-BR" dirty="0">
                <a:latin typeface="Futura Bk BT" panose="020B0502020204020303"/>
              </a:rPr>
              <a:t>r</a:t>
            </a:r>
            <a:r>
              <a:rPr lang="pt-BR" sz="3600" dirty="0">
                <a:latin typeface="Futura Bk BT" panose="020B0502020204020303"/>
              </a:rPr>
              <a:t> um novo repositório </a:t>
            </a:r>
            <a:r>
              <a:rPr lang="pt-BR" sz="3600" dirty="0" err="1">
                <a:latin typeface="Futura Bk BT" panose="020B0502020204020303"/>
              </a:rPr>
              <a:t>Git</a:t>
            </a:r>
            <a:r>
              <a:rPr lang="pt-BR" sz="3600" dirty="0">
                <a:latin typeface="Futura Bk BT" panose="020B0502020204020303"/>
              </a:rPr>
              <a:t> através do comando </a:t>
            </a:r>
            <a:r>
              <a:rPr lang="pt-BR" sz="3600" b="1" i="1" dirty="0" err="1">
                <a:latin typeface="Futura Bk BT" panose="020B0502020204020303"/>
              </a:rPr>
              <a:t>git</a:t>
            </a:r>
            <a:r>
              <a:rPr lang="pt-BR" sz="3600" b="1" i="1" dirty="0">
                <a:latin typeface="Futura Bk BT" panose="020B0502020204020303"/>
              </a:rPr>
              <a:t> </a:t>
            </a:r>
            <a:r>
              <a:rPr lang="pt-BR" sz="3600" b="1" i="1" dirty="0" err="1">
                <a:latin typeface="Futura Bk BT" panose="020B0502020204020303"/>
              </a:rPr>
              <a:t>init</a:t>
            </a:r>
            <a:endParaRPr lang="pt-BR" sz="3600" b="1" i="1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36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3600" dirty="0">
                <a:latin typeface="Futura Bk BT" panose="020B0502020204020303"/>
              </a:rPr>
              <a:t>Configurar os usuário e ambiente remoto no </a:t>
            </a:r>
            <a:r>
              <a:rPr lang="pt-BR" sz="3600" dirty="0" err="1">
                <a:latin typeface="Futura Bk BT" panose="020B0502020204020303"/>
              </a:rPr>
              <a:t>Git</a:t>
            </a:r>
            <a:r>
              <a:rPr lang="pt-BR" sz="3600" dirty="0">
                <a:latin typeface="Futura Bk BT" panose="020B0502020204020303"/>
              </a:rPr>
              <a:t> através dos comandos abaixo: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dirty="0">
              <a:latin typeface="Futura Bk BT" panose="020B0502020204020303"/>
            </a:endParaRP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b="1" i="1" dirty="0" err="1">
                <a:latin typeface="Futura Bk BT" panose="020B0502020204020303"/>
              </a:rPr>
              <a:t>git</a:t>
            </a:r>
            <a:r>
              <a:rPr lang="pt-BR" b="1" i="1" dirty="0">
                <a:latin typeface="Futura Bk BT" panose="020B0502020204020303"/>
              </a:rPr>
              <a:t> </a:t>
            </a:r>
            <a:r>
              <a:rPr lang="pt-BR" b="1" i="1" dirty="0" err="1">
                <a:latin typeface="Futura Bk BT" panose="020B0502020204020303"/>
              </a:rPr>
              <a:t>config</a:t>
            </a:r>
            <a:r>
              <a:rPr lang="pt-BR" b="1" i="1" dirty="0">
                <a:latin typeface="Futura Bk BT" panose="020B0502020204020303"/>
              </a:rPr>
              <a:t> user.name “SEU USUARIO NO GITHUB”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b="1" i="1" dirty="0" err="1">
                <a:latin typeface="Futura Bk BT" panose="020B0502020204020303"/>
              </a:rPr>
              <a:t>git</a:t>
            </a:r>
            <a:r>
              <a:rPr lang="pt-BR" b="1" i="1" dirty="0">
                <a:latin typeface="Futura Bk BT" panose="020B0502020204020303"/>
              </a:rPr>
              <a:t> </a:t>
            </a:r>
            <a:r>
              <a:rPr lang="pt-BR" b="1" i="1" dirty="0" err="1">
                <a:latin typeface="Futura Bk BT" panose="020B0502020204020303"/>
              </a:rPr>
              <a:t>config</a:t>
            </a:r>
            <a:r>
              <a:rPr lang="pt-BR" b="1" i="1" dirty="0">
                <a:latin typeface="Futura Bk BT" panose="020B0502020204020303"/>
              </a:rPr>
              <a:t> </a:t>
            </a:r>
            <a:r>
              <a:rPr lang="pt-BR" b="1" i="1" dirty="0" err="1">
                <a:latin typeface="Futura Bk BT" panose="020B0502020204020303"/>
              </a:rPr>
              <a:t>user.email</a:t>
            </a:r>
            <a:r>
              <a:rPr lang="pt-BR" b="1" i="1" dirty="0">
                <a:latin typeface="Futura Bk BT" panose="020B0502020204020303"/>
              </a:rPr>
              <a:t> “SEU EMAIL NO GITHUB”</a:t>
            </a: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b="1" i="1" dirty="0" err="1">
                <a:latin typeface="Futura Bk BT" panose="020B0502020204020303"/>
              </a:rPr>
              <a:t>git</a:t>
            </a:r>
            <a:r>
              <a:rPr lang="pt-BR" b="1" i="1" dirty="0">
                <a:latin typeface="Futura Bk BT" panose="020B0502020204020303"/>
              </a:rPr>
              <a:t> </a:t>
            </a:r>
            <a:r>
              <a:rPr lang="pt-BR" b="1" i="1" dirty="0" err="1">
                <a:latin typeface="Futura Bk BT" panose="020B0502020204020303"/>
              </a:rPr>
              <a:t>config</a:t>
            </a:r>
            <a:r>
              <a:rPr lang="pt-BR" b="1" i="1" dirty="0">
                <a:latin typeface="Futura Bk BT" panose="020B0502020204020303"/>
              </a:rPr>
              <a:t> –global </a:t>
            </a:r>
            <a:r>
              <a:rPr lang="pt-BR" b="1" i="1" dirty="0" err="1">
                <a:latin typeface="Futura Bk BT" panose="020B0502020204020303"/>
              </a:rPr>
              <a:t>init.defaultBranch</a:t>
            </a:r>
            <a:r>
              <a:rPr lang="pt-BR" b="1" i="1" dirty="0">
                <a:latin typeface="Futura Bk BT" panose="020B0502020204020303"/>
              </a:rPr>
              <a:t> </a:t>
            </a:r>
            <a:r>
              <a:rPr lang="pt-BR" b="1" i="1" dirty="0" err="1">
                <a:latin typeface="Futura Bk BT" panose="020B0502020204020303"/>
              </a:rPr>
              <a:t>main</a:t>
            </a:r>
            <a:endParaRPr lang="pt-BR" b="1" i="1" dirty="0">
              <a:latin typeface="Futura Bk BT" panose="020B0502020204020303"/>
            </a:endParaRPr>
          </a:p>
          <a:p>
            <a:pPr marL="2514600" lvl="2" indent="-685800">
              <a:buFont typeface="Wingdings" panose="05000000000000000000" pitchFamily="2" charset="2"/>
              <a:buChar char="§"/>
            </a:pPr>
            <a:r>
              <a:rPr lang="pt-BR" b="1" i="1" dirty="0" err="1">
                <a:latin typeface="Futura Bk BT" panose="020B0502020204020303"/>
              </a:rPr>
              <a:t>git</a:t>
            </a:r>
            <a:r>
              <a:rPr lang="pt-BR" b="1" i="1" dirty="0">
                <a:latin typeface="Futura Bk BT" panose="020B0502020204020303"/>
              </a:rPr>
              <a:t> </a:t>
            </a:r>
            <a:r>
              <a:rPr lang="pt-BR" b="1" i="1" dirty="0" err="1">
                <a:latin typeface="Futura Bk BT" panose="020B0502020204020303"/>
              </a:rPr>
              <a:t>remote</a:t>
            </a:r>
            <a:r>
              <a:rPr lang="pt-BR" b="1" i="1" dirty="0">
                <a:latin typeface="Futura Bk BT" panose="020B0502020204020303"/>
              </a:rPr>
              <a:t> </a:t>
            </a:r>
            <a:r>
              <a:rPr lang="pt-BR" b="1" i="1" dirty="0" err="1">
                <a:latin typeface="Futura Bk BT" panose="020B0502020204020303"/>
              </a:rPr>
              <a:t>add</a:t>
            </a:r>
            <a:r>
              <a:rPr lang="pt-BR" b="1" i="1" dirty="0">
                <a:latin typeface="Futura Bk BT" panose="020B0502020204020303"/>
              </a:rPr>
              <a:t> </a:t>
            </a:r>
            <a:r>
              <a:rPr lang="pt-BR" b="1" i="1" dirty="0" err="1">
                <a:latin typeface="Futura Bk BT" panose="020B0502020204020303"/>
              </a:rPr>
              <a:t>origin</a:t>
            </a:r>
            <a:r>
              <a:rPr lang="pt-BR" b="1" i="1" dirty="0">
                <a:latin typeface="Futura Bk BT" panose="020B0502020204020303"/>
              </a:rPr>
              <a:t> “URL COMPLETA DO GITHUB COM REPOSITÓRIO”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36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3600" dirty="0">
                <a:latin typeface="Futura Bk BT" panose="020B0502020204020303"/>
              </a:rPr>
              <a:t>Incluir todos os arquivos do projeto no área “Preparatória” via comando </a:t>
            </a:r>
            <a:r>
              <a:rPr lang="pt-BR" sz="3600" b="1" i="1" dirty="0" err="1">
                <a:latin typeface="Futura Bk BT" panose="020B0502020204020303"/>
              </a:rPr>
              <a:t>git</a:t>
            </a:r>
            <a:r>
              <a:rPr lang="pt-BR" sz="3600" b="1" i="1" dirty="0">
                <a:latin typeface="Futura Bk BT" panose="020B0502020204020303"/>
              </a:rPr>
              <a:t> </a:t>
            </a:r>
            <a:r>
              <a:rPr lang="pt-BR" sz="3600" b="1" i="1" dirty="0" err="1">
                <a:latin typeface="Futura Bk BT" panose="020B0502020204020303"/>
              </a:rPr>
              <a:t>add</a:t>
            </a:r>
            <a:r>
              <a:rPr lang="pt-BR" sz="3600" b="1" i="1" dirty="0">
                <a:latin typeface="Futura Bk BT" panose="020B0502020204020303"/>
              </a:rPr>
              <a:t> &lt;arquivo&gt;</a:t>
            </a:r>
          </a:p>
          <a:p>
            <a:pPr lvl="1"/>
            <a:endParaRPr lang="pt-BR" sz="36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3600" dirty="0">
                <a:latin typeface="Futura Bk BT" panose="020B0502020204020303"/>
              </a:rPr>
              <a:t>Incluir todos os arquivos </a:t>
            </a:r>
            <a:r>
              <a:rPr lang="pt-BR" dirty="0">
                <a:latin typeface="Futura Bk BT" panose="020B0502020204020303"/>
              </a:rPr>
              <a:t>no repositório local via comando </a:t>
            </a:r>
            <a:r>
              <a:rPr lang="pt-BR" sz="3600" b="1" i="1" dirty="0" err="1">
                <a:latin typeface="Futura Bk BT" panose="020B0502020204020303"/>
              </a:rPr>
              <a:t>git</a:t>
            </a:r>
            <a:r>
              <a:rPr lang="pt-BR" sz="3600" b="1" i="1" dirty="0">
                <a:latin typeface="Futura Bk BT" panose="020B0502020204020303"/>
              </a:rPr>
              <a:t> </a:t>
            </a:r>
            <a:r>
              <a:rPr lang="pt-BR" sz="3600" b="1" i="1" dirty="0" err="1">
                <a:latin typeface="Futura Bk BT" panose="020B0502020204020303"/>
              </a:rPr>
              <a:t>commit</a:t>
            </a:r>
            <a:r>
              <a:rPr lang="pt-BR" sz="3600" b="1" i="1" dirty="0">
                <a:latin typeface="Futura Bk BT" panose="020B0502020204020303"/>
              </a:rPr>
              <a:t> -m "mensagem"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endParaRPr lang="pt-BR" sz="3600" dirty="0">
              <a:latin typeface="Futura Bk BT" panose="020B0502020204020303"/>
            </a:endParaRP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3600" dirty="0">
                <a:latin typeface="Futura Bk BT" panose="020B0502020204020303"/>
              </a:rPr>
              <a:t>Exportar para o repositório na nuvem do </a:t>
            </a:r>
            <a:r>
              <a:rPr lang="pt-BR" dirty="0" err="1">
                <a:latin typeface="Futura Bk BT" panose="020B0502020204020303"/>
              </a:rPr>
              <a:t>Github</a:t>
            </a:r>
            <a:r>
              <a:rPr lang="pt-BR" dirty="0">
                <a:latin typeface="Futura Bk BT" panose="020B0502020204020303"/>
              </a:rPr>
              <a:t> via comando </a:t>
            </a:r>
            <a:r>
              <a:rPr lang="pt-BR" sz="3600" b="1" i="1" dirty="0" err="1">
                <a:latin typeface="Futura Bk BT" panose="020B0502020204020303"/>
              </a:rPr>
              <a:t>git</a:t>
            </a:r>
            <a:r>
              <a:rPr lang="pt-BR" sz="3600" b="1" i="1" dirty="0">
                <a:latin typeface="Futura Bk BT" panose="020B0502020204020303"/>
              </a:rPr>
              <a:t> </a:t>
            </a:r>
            <a:r>
              <a:rPr lang="pt-BR" sz="3600" b="1" i="1" dirty="0" err="1">
                <a:latin typeface="Futura Bk BT" panose="020B0502020204020303"/>
              </a:rPr>
              <a:t>push</a:t>
            </a:r>
            <a:r>
              <a:rPr lang="pt-BR" sz="3600" b="1" i="1" dirty="0">
                <a:latin typeface="Futura Bk BT" panose="020B0502020204020303"/>
              </a:rPr>
              <a:t> –u </a:t>
            </a:r>
            <a:r>
              <a:rPr lang="pt-BR" sz="3600" b="1" i="1" dirty="0" err="1">
                <a:latin typeface="Futura Bk BT" panose="020B0502020204020303"/>
              </a:rPr>
              <a:t>origin</a:t>
            </a:r>
            <a:r>
              <a:rPr lang="pt-BR" sz="3600" b="1" i="1" dirty="0">
                <a:latin typeface="Futura Bk BT" panose="020B0502020204020303"/>
              </a:rPr>
              <a:t> master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58688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80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Usando o </a:t>
            </a:r>
            <a:r>
              <a:rPr lang="pt-BR" sz="72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github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54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D19FE4-881E-6CD4-98AA-140D2B5D1C71}"/>
              </a:ext>
            </a:extLst>
          </p:cNvPr>
          <p:cNvSpPr txBox="1"/>
          <p:nvPr/>
        </p:nvSpPr>
        <p:spPr>
          <a:xfrm>
            <a:off x="7184449" y="1037967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4" name="Picture 4" descr="GitHub Logo and symbol, meaning, history, PNG, brand">
            <a:hlinkClick r:id="rId4"/>
            <a:extLst>
              <a:ext uri="{FF2B5EF4-FFF2-40B4-BE49-F238E27FC236}">
                <a16:creationId xmlns:a16="http://schemas.microsoft.com/office/drawing/2014/main" id="{46F25341-A728-B06E-7B7C-E0E93DA8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280" y="136486"/>
            <a:ext cx="3381647" cy="18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95A09E9-3522-74BD-40C1-B55A477CC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574" y="2947735"/>
            <a:ext cx="12134850" cy="48006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618DDD5-832F-1677-85D1-D7BA3A818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7301" y="6251514"/>
            <a:ext cx="13604125" cy="564788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D452C90-EB5B-393F-B4EC-4FF61F0EAF6D}"/>
              </a:ext>
            </a:extLst>
          </p:cNvPr>
          <p:cNvSpPr/>
          <p:nvPr/>
        </p:nvSpPr>
        <p:spPr>
          <a:xfrm>
            <a:off x="13300463" y="7588558"/>
            <a:ext cx="5184750" cy="699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36D6379-C6CF-3BC2-7BE4-9AB7500F0553}"/>
              </a:ext>
            </a:extLst>
          </p:cNvPr>
          <p:cNvSpPr/>
          <p:nvPr/>
        </p:nvSpPr>
        <p:spPr>
          <a:xfrm>
            <a:off x="9227300" y="11245341"/>
            <a:ext cx="3895575" cy="50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459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3D7CE88-5830-8AA7-E84F-18DD95285713}"/>
              </a:ext>
            </a:extLst>
          </p:cNvPr>
          <p:cNvSpPr/>
          <p:nvPr/>
        </p:nvSpPr>
        <p:spPr>
          <a:xfrm>
            <a:off x="0" y="131347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557212" y="611637"/>
            <a:ext cx="180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Hospedando no </a:t>
            </a:r>
            <a:r>
              <a:rPr lang="pt-BR" sz="72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Github</a:t>
            </a:r>
            <a:endParaRPr lang="en-US" sz="72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55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D19FE4-881E-6CD4-98AA-140D2B5D1C71}"/>
              </a:ext>
            </a:extLst>
          </p:cNvPr>
          <p:cNvSpPr txBox="1"/>
          <p:nvPr/>
        </p:nvSpPr>
        <p:spPr>
          <a:xfrm>
            <a:off x="7184449" y="1037967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050C58-1DCD-2D63-E47B-6E471C5BB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295" y="2858621"/>
            <a:ext cx="13528718" cy="98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3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Dúvidas?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EEC7F3-07C6-4494-9397-7CFE86310FAA}"/>
              </a:ext>
            </a:extLst>
          </p:cNvPr>
          <p:cNvSpPr txBox="1"/>
          <p:nvPr/>
        </p:nvSpPr>
        <p:spPr>
          <a:xfrm>
            <a:off x="16490449" y="9902442"/>
            <a:ext cx="653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ftamberlini.dev.br</a:t>
            </a:r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569F469D-9E7B-4CC9-BB42-BFF5A07F398D}"/>
              </a:ext>
            </a:extLst>
          </p:cNvPr>
          <p:cNvSpPr/>
          <p:nvPr/>
        </p:nvSpPr>
        <p:spPr>
          <a:xfrm>
            <a:off x="2558138" y="9738818"/>
            <a:ext cx="1208312" cy="1208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utura Bk BT" panose="020B0502020204020303" pitchFamily="34" charset="0"/>
              </a:rPr>
              <a:t>c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1CADB059-CB2C-4F03-9DF1-47ACC6C21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159" y="10073740"/>
            <a:ext cx="619616" cy="488403"/>
          </a:xfrm>
          <a:prstGeom prst="rect">
            <a:avLst/>
          </a:prstGeom>
        </p:spPr>
      </p:pic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93690DE0-50B8-4BE0-AA64-703AFE5673D4}"/>
              </a:ext>
            </a:extLst>
          </p:cNvPr>
          <p:cNvCxnSpPr/>
          <p:nvPr/>
        </p:nvCxnSpPr>
        <p:spPr>
          <a:xfrm>
            <a:off x="8493383" y="5611040"/>
            <a:ext cx="62000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53">
            <a:extLst>
              <a:ext uri="{FF2B5EF4-FFF2-40B4-BE49-F238E27FC236}">
                <a16:creationId xmlns:a16="http://schemas.microsoft.com/office/drawing/2014/main" id="{974C2307-0890-4583-9336-B28B75533561}"/>
              </a:ext>
            </a:extLst>
          </p:cNvPr>
          <p:cNvSpPr/>
          <p:nvPr/>
        </p:nvSpPr>
        <p:spPr>
          <a:xfrm>
            <a:off x="10619924" y="3168789"/>
            <a:ext cx="1990539" cy="19905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26" name="TextBox 76">
            <a:extLst>
              <a:ext uri="{FF2B5EF4-FFF2-40B4-BE49-F238E27FC236}">
                <a16:creationId xmlns:a16="http://schemas.microsoft.com/office/drawing/2014/main" id="{98825F93-5DA9-4B52-BB44-5A405A6BE94C}"/>
              </a:ext>
            </a:extLst>
          </p:cNvPr>
          <p:cNvSpPr txBox="1"/>
          <p:nvPr/>
        </p:nvSpPr>
        <p:spPr>
          <a:xfrm>
            <a:off x="6883810" y="5505332"/>
            <a:ext cx="986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Dúvidas?</a:t>
            </a:r>
            <a:endParaRPr lang="en-US" sz="8000" b="1" spc="1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73E7AF21-932B-4F00-B35D-BD19C8485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568" y="3697183"/>
            <a:ext cx="1091250" cy="9337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4C713A6C-2247-4E2D-AB31-4B73F9403364}"/>
              </a:ext>
            </a:extLst>
          </p:cNvPr>
          <p:cNvSpPr txBox="1"/>
          <p:nvPr/>
        </p:nvSpPr>
        <p:spPr>
          <a:xfrm>
            <a:off x="3891007" y="9927475"/>
            <a:ext cx="871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fernando.alves@ifrj.edu.br</a:t>
            </a:r>
          </a:p>
        </p:txBody>
      </p:sp>
      <p:pic>
        <p:nvPicPr>
          <p:cNvPr id="6146" name="Picture 2" descr="Resultado de imagem para icon web">
            <a:extLst>
              <a:ext uri="{FF2B5EF4-FFF2-40B4-BE49-F238E27FC236}">
                <a16:creationId xmlns:a16="http://schemas.microsoft.com/office/drawing/2014/main" id="{A276F8A5-E7E6-47E1-BD62-CB929709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681" y="9738818"/>
            <a:ext cx="1228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CC41DA7D-8746-9402-8059-59DCFDDE135D}"/>
              </a:ext>
            </a:extLst>
          </p:cNvPr>
          <p:cNvSpPr/>
          <p:nvPr/>
        </p:nvSpPr>
        <p:spPr>
          <a:xfrm>
            <a:off x="-22412" y="129512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Espaço Reservado para Número de Slide 1">
            <a:extLst>
              <a:ext uri="{FF2B5EF4-FFF2-40B4-BE49-F238E27FC236}">
                <a16:creationId xmlns:a16="http://schemas.microsoft.com/office/drawing/2014/main" id="{57E880DC-A4F8-3EFD-5616-77DECE52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565985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56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DF534E15-464C-1D59-BB7E-A6351066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05637"/>
            <a:ext cx="23801294" cy="638174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F5D3A-D01A-6B68-CC9B-F523C9EA0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EECF23-33AB-9419-B824-FAFB15EAED10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1F92D96-5490-2161-A154-691D5A39830F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E0A07251-783C-9AFA-5352-64D3404F75E7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Paradigmas de Programação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9BC5B2CE-B5FC-00B4-45E8-9D9830A37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50C195F-BC05-A227-AEF9-9A40342EB8B5}"/>
              </a:ext>
            </a:extLst>
          </p:cNvPr>
          <p:cNvSpPr txBox="1"/>
          <p:nvPr/>
        </p:nvSpPr>
        <p:spPr>
          <a:xfrm>
            <a:off x="1474261" y="3079359"/>
            <a:ext cx="20323058" cy="84023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5400" dirty="0">
                <a:latin typeface="Futura Bk BT" panose="020B0502020204020303"/>
              </a:rPr>
              <a:t>Programação Orientada a Serviços (SOA)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Aplicações organizadas como serviços independentes.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Comunicação via rede, geralmente com web </a:t>
            </a:r>
            <a:r>
              <a:rPr lang="pt-BR" sz="5400" dirty="0" err="1">
                <a:latin typeface="Futura Bk BT" panose="020B0502020204020303"/>
              </a:rPr>
              <a:t>services</a:t>
            </a:r>
            <a:r>
              <a:rPr lang="pt-BR" sz="5400" dirty="0">
                <a:latin typeface="Futura Bk BT" panose="020B0502020204020303"/>
              </a:rPr>
              <a:t> (REST, SOAP).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 err="1">
                <a:latin typeface="Futura Bk BT" panose="020B0502020204020303"/>
              </a:rPr>
              <a:t>Ex</a:t>
            </a:r>
            <a:r>
              <a:rPr lang="pt-BR" sz="5400" dirty="0">
                <a:latin typeface="Futura Bk BT" panose="020B0502020204020303"/>
              </a:rPr>
              <a:t>: sistemas distribuídos em Java, .NET, Node.js.</a:t>
            </a:r>
          </a:p>
          <a:p>
            <a:pPr marL="1600200" lvl="1" indent="-685800">
              <a:buFont typeface="Wingdings" panose="05000000000000000000" pitchFamily="2" charset="2"/>
              <a:buChar char="ü"/>
            </a:pPr>
            <a:endParaRPr lang="pt-BR" sz="5400" dirty="0">
              <a:latin typeface="Futura Bk BT" panose="020B0502020204020303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5400" dirty="0">
                <a:latin typeface="Futura Bk BT" panose="020B0502020204020303"/>
              </a:rPr>
              <a:t>Programação Orientada a Aspectos (AOP)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/>
              </a:rPr>
              <a:t>Separa preocupações transversais (</a:t>
            </a:r>
            <a:r>
              <a:rPr lang="pt-BR" sz="5400" dirty="0" err="1">
                <a:latin typeface="Futura Bk BT" panose="020B0502020204020303"/>
              </a:rPr>
              <a:t>ex</a:t>
            </a:r>
            <a:r>
              <a:rPr lang="pt-BR" sz="5400" dirty="0">
                <a:latin typeface="Futura Bk BT" panose="020B0502020204020303"/>
              </a:rPr>
              <a:t>: </a:t>
            </a:r>
            <a:r>
              <a:rPr lang="pt-BR" sz="5400" dirty="0" err="1">
                <a:latin typeface="Futura Bk BT" panose="020B0502020204020303"/>
              </a:rPr>
              <a:t>logging</a:t>
            </a:r>
            <a:r>
              <a:rPr lang="pt-BR" sz="5400" dirty="0">
                <a:latin typeface="Futura Bk BT" panose="020B0502020204020303"/>
              </a:rPr>
              <a:t>, segurança).</a:t>
            </a:r>
          </a:p>
          <a:p>
            <a:pPr marL="1600200" lvl="1" indent="-685800">
              <a:buFont typeface="Wingdings" panose="05000000000000000000" pitchFamily="2" charset="2"/>
              <a:buChar char="§"/>
            </a:pPr>
            <a:r>
              <a:rPr lang="pt-BR" sz="5400" dirty="0" err="1">
                <a:latin typeface="Futura Bk BT" panose="020B0502020204020303"/>
              </a:rPr>
              <a:t>Ex</a:t>
            </a:r>
            <a:r>
              <a:rPr lang="pt-BR" sz="5400" dirty="0">
                <a:latin typeface="Futura Bk BT" panose="020B0502020204020303"/>
              </a:rPr>
              <a:t>: </a:t>
            </a:r>
            <a:r>
              <a:rPr lang="pt-BR" sz="5400" dirty="0" err="1">
                <a:latin typeface="Futura Bk BT" panose="020B0502020204020303"/>
              </a:rPr>
              <a:t>AspectJ</a:t>
            </a:r>
            <a:r>
              <a:rPr lang="pt-BR" sz="5400" dirty="0">
                <a:latin typeface="Futura Bk BT" panose="020B0502020204020303"/>
              </a:rPr>
              <a:t> (Java), Spring AOP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D6CA805-7DF7-ED7C-BEF5-A1431407828F}"/>
              </a:ext>
            </a:extLst>
          </p:cNvPr>
          <p:cNvSpPr/>
          <p:nvPr/>
        </p:nvSpPr>
        <p:spPr>
          <a:xfrm>
            <a:off x="-22412" y="12951265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4C9360AF-433B-14CD-0ED5-B6A27EBD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565985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id="{E4601BEA-CAAF-A903-0656-991E29FC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05637"/>
            <a:ext cx="23801294" cy="638174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65728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Javascript - Tipo de Dados 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1,099 Ilustrações de Bibliotecaria | Depositphotos®">
            <a:extLst>
              <a:ext uri="{FF2B5EF4-FFF2-40B4-BE49-F238E27FC236}">
                <a16:creationId xmlns:a16="http://schemas.microsoft.com/office/drawing/2014/main" id="{3F34FFEC-2518-3073-AA86-E1A5FD0D53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Bibliotecário divertido —  Vetores de Stock">
            <a:extLst>
              <a:ext uri="{FF2B5EF4-FFF2-40B4-BE49-F238E27FC236}">
                <a16:creationId xmlns:a16="http://schemas.microsoft.com/office/drawing/2014/main" id="{CC09C2E9-7590-A159-2877-C0BEC4768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Estudante universitário estudando na biblioteca —  Vetores de Stock">
            <a:extLst>
              <a:ext uri="{FF2B5EF4-FFF2-40B4-BE49-F238E27FC236}">
                <a16:creationId xmlns:a16="http://schemas.microsoft.com/office/drawing/2014/main" id="{48F97CB3-1DCE-4B82-886F-A52116FD5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6059" y="1602059"/>
            <a:ext cx="5713141" cy="57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561E67E6-940E-4BE8-E00F-45D67EECE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9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2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E9CCFC1C-75F5-C1D0-05D0-8659B55E7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49200" y="731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14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094151C3-89F7-494F-DB52-2CC12EB2BB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C86F734-75C0-4764-8D67-F6EC802ABB0D}"/>
              </a:ext>
            </a:extLst>
          </p:cNvPr>
          <p:cNvSpPr txBox="1"/>
          <p:nvPr/>
        </p:nvSpPr>
        <p:spPr>
          <a:xfrm>
            <a:off x="898980" y="2233145"/>
            <a:ext cx="22281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4000" b="1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JavaScript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é uma linguagem de programação que é fracamente e dinamicamente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tipada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, o que significa que o tipo de dados de uma variável é determinado em tempo de execução e sem a necessidade de declarar o seu tipo. </a:t>
            </a: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Em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JavaScript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, os tipos de dados podem ser divididos em duas categorias principais: primitivos e não primitivos (também chamados de objetos).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8D56EF5-9E2E-9C8C-0415-988D981B6EA2}"/>
              </a:ext>
            </a:extLst>
          </p:cNvPr>
          <p:cNvGraphicFramePr/>
          <p:nvPr/>
        </p:nvGraphicFramePr>
        <p:xfrm>
          <a:off x="4064000" y="6439976"/>
          <a:ext cx="16256000" cy="583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" name="Rectangle 6">
            <a:extLst>
              <a:ext uri="{FF2B5EF4-FFF2-40B4-BE49-F238E27FC236}">
                <a16:creationId xmlns:a16="http://schemas.microsoft.com/office/drawing/2014/main" id="{038D54B3-919E-FA86-192D-D69D204AE444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1" name="Espaço Reservado para Número de Slide 1">
            <a:extLst>
              <a:ext uri="{FF2B5EF4-FFF2-40B4-BE49-F238E27FC236}">
                <a16:creationId xmlns:a16="http://schemas.microsoft.com/office/drawing/2014/main" id="{E32039A4-34DB-5EFA-08D0-455CE2DC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Espaço Reservado para Rodapé 2">
            <a:extLst>
              <a:ext uri="{FF2B5EF4-FFF2-40B4-BE49-F238E27FC236}">
                <a16:creationId xmlns:a16="http://schemas.microsoft.com/office/drawing/2014/main" id="{F81C28AB-3FC4-663F-2E61-E40C1A70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65728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Javascript - Tipo de Dados 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1,099 Ilustrações de Bibliotecaria | Depositphotos®">
            <a:extLst>
              <a:ext uri="{FF2B5EF4-FFF2-40B4-BE49-F238E27FC236}">
                <a16:creationId xmlns:a16="http://schemas.microsoft.com/office/drawing/2014/main" id="{3F34FFEC-2518-3073-AA86-E1A5FD0D53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Bibliotecário divertido —  Vetores de Stock">
            <a:extLst>
              <a:ext uri="{FF2B5EF4-FFF2-40B4-BE49-F238E27FC236}">
                <a16:creationId xmlns:a16="http://schemas.microsoft.com/office/drawing/2014/main" id="{CC09C2E9-7590-A159-2877-C0BEC4768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Estudante universitário estudando na biblioteca —  Vetores de Stock">
            <a:extLst>
              <a:ext uri="{FF2B5EF4-FFF2-40B4-BE49-F238E27FC236}">
                <a16:creationId xmlns:a16="http://schemas.microsoft.com/office/drawing/2014/main" id="{48F97CB3-1DCE-4B82-886F-A52116FD5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6059" y="1602059"/>
            <a:ext cx="5713141" cy="57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561E67E6-940E-4BE8-E00F-45D67EECE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9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2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E9CCFC1C-75F5-C1D0-05D0-8659B55E7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49200" y="731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14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094151C3-89F7-494F-DB52-2CC12EB2BB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C86F734-75C0-4764-8D67-F6EC802ABB0D}"/>
              </a:ext>
            </a:extLst>
          </p:cNvPr>
          <p:cNvSpPr txBox="1"/>
          <p:nvPr/>
        </p:nvSpPr>
        <p:spPr>
          <a:xfrm>
            <a:off x="898980" y="2233145"/>
            <a:ext cx="2228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81759C02-910E-F170-1E37-640F68F84E34}"/>
              </a:ext>
            </a:extLst>
          </p:cNvPr>
          <p:cNvSpPr txBox="1"/>
          <p:nvPr/>
        </p:nvSpPr>
        <p:spPr>
          <a:xfrm>
            <a:off x="898980" y="2233145"/>
            <a:ext cx="22281240" cy="1077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Tipos Primitivos:</a:t>
            </a: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b="1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Boolean</a:t>
            </a:r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(Booleano):</a:t>
            </a: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Representa um valor lógico verdadeiro ou falso.</a:t>
            </a: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Exemplo: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let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diaEnsolarado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true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b="1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(Número):</a:t>
            </a: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Representa tanto números inteiros quanto de ponto flutuante.</a:t>
            </a: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Exemplo: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let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idade = 25;</a:t>
            </a: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b="1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BigInt</a:t>
            </a:r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Um tipo especial de número para representar inteiros grandes.</a:t>
            </a: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Exemplo: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const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valorGrande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= 1234567890123456789012345678901234567890n;</a:t>
            </a: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b="1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String</a:t>
            </a:r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(Texto):</a:t>
            </a: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Sequência de caracteres, normalmente usada para representar texto.</a:t>
            </a: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Exemplo: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let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nome = "Maria";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8AE81D5D-4E3C-F87C-229A-6812B3F9703A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22" name="Espaço Reservado para Número de Slide 1">
            <a:extLst>
              <a:ext uri="{FF2B5EF4-FFF2-40B4-BE49-F238E27FC236}">
                <a16:creationId xmlns:a16="http://schemas.microsoft.com/office/drawing/2014/main" id="{BF28AC22-A544-C44D-9107-0582AC13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Espaço Reservado para Rodapé 2">
            <a:extLst>
              <a:ext uri="{FF2B5EF4-FFF2-40B4-BE49-F238E27FC236}">
                <a16:creationId xmlns:a16="http://schemas.microsoft.com/office/drawing/2014/main" id="{C80B9BA2-8370-7F65-C9E2-EBF3F15F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65728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Javascript - Tipo de Dados 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1,099 Ilustrações de Bibliotecaria | Depositphotos®">
            <a:extLst>
              <a:ext uri="{FF2B5EF4-FFF2-40B4-BE49-F238E27FC236}">
                <a16:creationId xmlns:a16="http://schemas.microsoft.com/office/drawing/2014/main" id="{3F34FFEC-2518-3073-AA86-E1A5FD0D53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Bibliotecário divertido —  Vetores de Stock">
            <a:extLst>
              <a:ext uri="{FF2B5EF4-FFF2-40B4-BE49-F238E27FC236}">
                <a16:creationId xmlns:a16="http://schemas.microsoft.com/office/drawing/2014/main" id="{CC09C2E9-7590-A159-2877-C0BEC4768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Estudante universitário estudando na biblioteca —  Vetores de Stock">
            <a:extLst>
              <a:ext uri="{FF2B5EF4-FFF2-40B4-BE49-F238E27FC236}">
                <a16:creationId xmlns:a16="http://schemas.microsoft.com/office/drawing/2014/main" id="{48F97CB3-1DCE-4B82-886F-A52116FD5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6059" y="1602059"/>
            <a:ext cx="5713141" cy="57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561E67E6-940E-4BE8-E00F-45D67EECE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9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2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E9CCFC1C-75F5-C1D0-05D0-8659B55E7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49200" y="731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14" descr="Bonito Designer Gráfico Feminino Trabalhando Laptop Com Gráfico Apresentado Cartela —  Vetores de Stock">
            <a:extLst>
              <a:ext uri="{FF2B5EF4-FFF2-40B4-BE49-F238E27FC236}">
                <a16:creationId xmlns:a16="http://schemas.microsoft.com/office/drawing/2014/main" id="{094151C3-89F7-494F-DB52-2CC12EB2BB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C86F734-75C0-4764-8D67-F6EC802ABB0D}"/>
              </a:ext>
            </a:extLst>
          </p:cNvPr>
          <p:cNvSpPr txBox="1"/>
          <p:nvPr/>
        </p:nvSpPr>
        <p:spPr>
          <a:xfrm>
            <a:off x="898980" y="2233145"/>
            <a:ext cx="2228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81759C02-910E-F170-1E37-640F68F84E34}"/>
              </a:ext>
            </a:extLst>
          </p:cNvPr>
          <p:cNvSpPr txBox="1"/>
          <p:nvPr/>
        </p:nvSpPr>
        <p:spPr>
          <a:xfrm>
            <a:off x="898980" y="2894864"/>
            <a:ext cx="22281240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Tipos Primitivos:</a:t>
            </a: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b="1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Null</a:t>
            </a:r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(Nulo):</a:t>
            </a: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Representa a ausência intencional de algum valor.</a:t>
            </a: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Exemplo: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let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valor =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null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b="1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Undefined</a:t>
            </a:r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(Indefinido):</a:t>
            </a: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Representa uma variável que foi declarada, mas ainda não recebeu nenhum valor.</a:t>
            </a: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Exemplo: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let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sobrenome; //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undefined</a:t>
            </a:r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4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b="1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Symbol:</a:t>
            </a: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Introduzido no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ECMAScript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6 (ES6), representa um identificador único.</a:t>
            </a:r>
          </a:p>
          <a:p>
            <a:pPr algn="just"/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	Exemplo: </a:t>
            </a:r>
            <a:r>
              <a:rPr lang="pt-BR" sz="4000" dirty="0" err="1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const</a:t>
            </a:r>
            <a:r>
              <a:rPr lang="pt-BR" sz="4000" dirty="0">
                <a:latin typeface="Futura Bk BT" panose="020B0502020204020303"/>
                <a:ea typeface="Tahoma" panose="020B0604030504040204" pitchFamily="34" charset="0"/>
                <a:cs typeface="Tahoma" panose="020B0604030504040204" pitchFamily="34" charset="0"/>
              </a:rPr>
              <a:t> id = Symbol('id');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79EFC6-887C-53B2-4C38-69EFE9D9A72E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E6741EC4-17E3-6226-CE11-D925AB4A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F5B4764B-39F9-AB8E-24D3-4597E9A4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09 - POO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13612</TotalTime>
  <Words>4444</Words>
  <Application>Microsoft Office PowerPoint</Application>
  <PresentationFormat>Personalizar</PresentationFormat>
  <Paragraphs>637</Paragraphs>
  <Slides>56</Slides>
  <Notes>55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4" baseType="lpstr">
      <vt:lpstr>Arial</vt:lpstr>
      <vt:lpstr>Arial Black</vt:lpstr>
      <vt:lpstr>Calibri</vt:lpstr>
      <vt:lpstr>Calibri Light</vt:lpstr>
      <vt:lpstr>Consolas</vt:lpstr>
      <vt:lpstr>Futura Bk BT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Fernando Tamberlini Alves</cp:lastModifiedBy>
  <cp:revision>519</cp:revision>
  <cp:lastPrinted>2022-06-11T19:51:40Z</cp:lastPrinted>
  <dcterms:created xsi:type="dcterms:W3CDTF">2014-09-26T10:57:37Z</dcterms:created>
  <dcterms:modified xsi:type="dcterms:W3CDTF">2025-11-11T20:37:33Z</dcterms:modified>
</cp:coreProperties>
</file>