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65" r:id="rId2"/>
    <p:sldId id="611" r:id="rId3"/>
    <p:sldId id="600" r:id="rId4"/>
    <p:sldId id="601" r:id="rId5"/>
    <p:sldId id="603" r:id="rId6"/>
    <p:sldId id="605" r:id="rId7"/>
    <p:sldId id="607" r:id="rId8"/>
    <p:sldId id="608" r:id="rId9"/>
    <p:sldId id="609" r:id="rId10"/>
    <p:sldId id="610" r:id="rId11"/>
    <p:sldId id="520" r:id="rId12"/>
    <p:sldId id="524" r:id="rId13"/>
    <p:sldId id="526" r:id="rId14"/>
    <p:sldId id="525" r:id="rId15"/>
    <p:sldId id="527" r:id="rId16"/>
    <p:sldId id="528" r:id="rId17"/>
    <p:sldId id="529" r:id="rId18"/>
    <p:sldId id="530" r:id="rId19"/>
    <p:sldId id="531" r:id="rId20"/>
    <p:sldId id="532" r:id="rId21"/>
    <p:sldId id="533" r:id="rId22"/>
    <p:sldId id="534" r:id="rId23"/>
    <p:sldId id="535" r:id="rId24"/>
    <p:sldId id="536" r:id="rId25"/>
    <p:sldId id="537" r:id="rId26"/>
    <p:sldId id="538" r:id="rId27"/>
    <p:sldId id="542" r:id="rId28"/>
    <p:sldId id="490" r:id="rId29"/>
  </p:sldIdLst>
  <p:sldSz cx="24384000" cy="13716000"/>
  <p:notesSz cx="6858000" cy="9144000"/>
  <p:defaultText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79CC"/>
    <a:srgbClr val="000000"/>
    <a:srgbClr val="FF0506"/>
    <a:srgbClr val="FECD04"/>
    <a:srgbClr val="286270"/>
    <a:srgbClr val="436B39"/>
    <a:srgbClr val="365422"/>
    <a:srgbClr val="33A9AF"/>
    <a:srgbClr val="C25252"/>
    <a:srgbClr val="DDD9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556039-DBA7-44E6-A6C5-337A93D36684}" v="1" dt="2025-05-14T01:49:14.727"/>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Estilo Médio 2 - Ênfas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69708" autoAdjust="0"/>
  </p:normalViewPr>
  <p:slideViewPr>
    <p:cSldViewPr snapToGrid="0">
      <p:cViewPr varScale="1">
        <p:scale>
          <a:sx n="35" d="100"/>
          <a:sy n="35" d="100"/>
        </p:scale>
        <p:origin x="2352" y="26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3" d="100"/>
        <a:sy n="63"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3AF720-8C9E-432D-B768-5D0D3A110EA2}" type="doc">
      <dgm:prSet loTypeId="urn:microsoft.com/office/officeart/2005/8/layout/target3" loCatId="relationship" qsTypeId="urn:microsoft.com/office/officeart/2005/8/quickstyle/simple1" qsCatId="simple" csTypeId="urn:microsoft.com/office/officeart/2005/8/colors/accent0_1" csCatId="mainScheme" phldr="1"/>
      <dgm:spPr/>
      <dgm:t>
        <a:bodyPr/>
        <a:lstStyle/>
        <a:p>
          <a:endParaRPr lang="pt-BR"/>
        </a:p>
      </dgm:t>
    </dgm:pt>
    <dgm:pt modelId="{79266903-C6CA-47AD-892B-EE5340E64A13}">
      <dgm:prSet phldrT="[Texto]"/>
      <dgm:spPr/>
      <dgm:t>
        <a:bodyPr/>
        <a:lstStyle/>
        <a:p>
          <a:r>
            <a:rPr lang="pt-BR" dirty="0"/>
            <a:t>Orientado a Objetos</a:t>
          </a:r>
        </a:p>
      </dgm:t>
    </dgm:pt>
    <dgm:pt modelId="{27436101-E89C-4982-BA30-E6B19454F2F9}" type="parTrans" cxnId="{13FC57E5-F4FA-4D97-9F51-A63EE7A68061}">
      <dgm:prSet/>
      <dgm:spPr/>
      <dgm:t>
        <a:bodyPr/>
        <a:lstStyle/>
        <a:p>
          <a:endParaRPr lang="pt-BR"/>
        </a:p>
      </dgm:t>
    </dgm:pt>
    <dgm:pt modelId="{A4193AEA-9A93-4B33-A42A-A888B78A4FFD}" type="sibTrans" cxnId="{13FC57E5-F4FA-4D97-9F51-A63EE7A68061}">
      <dgm:prSet/>
      <dgm:spPr/>
      <dgm:t>
        <a:bodyPr/>
        <a:lstStyle/>
        <a:p>
          <a:endParaRPr lang="pt-BR"/>
        </a:p>
      </dgm:t>
    </dgm:pt>
    <dgm:pt modelId="{92779377-226A-40E1-8256-6B9233E5C791}">
      <dgm:prSet phldrT="[Texto]"/>
      <dgm:spPr/>
      <dgm:t>
        <a:bodyPr/>
        <a:lstStyle/>
        <a:p>
          <a:r>
            <a:rPr lang="pt-BR" dirty="0"/>
            <a:t>Classes e Objetos</a:t>
          </a:r>
        </a:p>
      </dgm:t>
    </dgm:pt>
    <dgm:pt modelId="{598BD003-24AF-4CC0-87DB-A557A2A4805D}" type="parTrans" cxnId="{B5C3B206-7FED-4887-B859-42EB135278EF}">
      <dgm:prSet/>
      <dgm:spPr/>
      <dgm:t>
        <a:bodyPr/>
        <a:lstStyle/>
        <a:p>
          <a:endParaRPr lang="pt-BR"/>
        </a:p>
      </dgm:t>
    </dgm:pt>
    <dgm:pt modelId="{2F403B8B-20BB-4B13-AA6C-666B02801A64}" type="sibTrans" cxnId="{B5C3B206-7FED-4887-B859-42EB135278EF}">
      <dgm:prSet/>
      <dgm:spPr/>
      <dgm:t>
        <a:bodyPr/>
        <a:lstStyle/>
        <a:p>
          <a:endParaRPr lang="pt-BR"/>
        </a:p>
      </dgm:t>
    </dgm:pt>
    <dgm:pt modelId="{83D14D98-7D9A-4B00-A69B-DAAB375906A8}">
      <dgm:prSet phldrT="[Texto]"/>
      <dgm:spPr/>
      <dgm:t>
        <a:bodyPr/>
        <a:lstStyle/>
        <a:p>
          <a:r>
            <a:rPr lang="pt-BR" dirty="0"/>
            <a:t>Pacotes e Bibliotecas</a:t>
          </a:r>
        </a:p>
      </dgm:t>
    </dgm:pt>
    <dgm:pt modelId="{7730932B-0BEA-4935-B335-6440AF141393}" type="parTrans" cxnId="{72AA19DA-B6BE-4877-BFF4-F46B9D9F8FA8}">
      <dgm:prSet/>
      <dgm:spPr/>
      <dgm:t>
        <a:bodyPr/>
        <a:lstStyle/>
        <a:p>
          <a:endParaRPr lang="pt-BR"/>
        </a:p>
      </dgm:t>
    </dgm:pt>
    <dgm:pt modelId="{75293FE7-0249-4E68-867B-22CA048C52D6}" type="sibTrans" cxnId="{72AA19DA-B6BE-4877-BFF4-F46B9D9F8FA8}">
      <dgm:prSet/>
      <dgm:spPr/>
      <dgm:t>
        <a:bodyPr/>
        <a:lstStyle/>
        <a:p>
          <a:endParaRPr lang="pt-BR"/>
        </a:p>
      </dgm:t>
    </dgm:pt>
    <dgm:pt modelId="{CB9903C6-DC9D-4395-B299-4276CA7B5EBE}">
      <dgm:prSet phldrT="[Texto]"/>
      <dgm:spPr/>
      <dgm:t>
        <a:bodyPr/>
        <a:lstStyle/>
        <a:p>
          <a:r>
            <a:rPr lang="pt-BR" dirty="0"/>
            <a:t>Procedural</a:t>
          </a:r>
        </a:p>
      </dgm:t>
    </dgm:pt>
    <dgm:pt modelId="{E00B34AB-E87B-4B01-AF4B-D5440FBE366A}" type="parTrans" cxnId="{F151D6EF-12FC-4BEC-82C4-956F9D43F7CF}">
      <dgm:prSet/>
      <dgm:spPr/>
      <dgm:t>
        <a:bodyPr/>
        <a:lstStyle/>
        <a:p>
          <a:endParaRPr lang="pt-BR"/>
        </a:p>
      </dgm:t>
    </dgm:pt>
    <dgm:pt modelId="{AD81D894-1EEB-4BD5-BAAA-F9388A5F51C4}" type="sibTrans" cxnId="{F151D6EF-12FC-4BEC-82C4-956F9D43F7CF}">
      <dgm:prSet/>
      <dgm:spPr/>
      <dgm:t>
        <a:bodyPr/>
        <a:lstStyle/>
        <a:p>
          <a:endParaRPr lang="pt-BR"/>
        </a:p>
      </dgm:t>
    </dgm:pt>
    <dgm:pt modelId="{B84E4A75-432E-4CDE-8158-E9A2ED8321BE}">
      <dgm:prSet phldrT="[Texto]"/>
      <dgm:spPr/>
      <dgm:t>
        <a:bodyPr/>
        <a:lstStyle/>
        <a:p>
          <a:r>
            <a:rPr lang="pt-BR" dirty="0"/>
            <a:t>Procedimentos</a:t>
          </a:r>
        </a:p>
      </dgm:t>
    </dgm:pt>
    <dgm:pt modelId="{3C5A21B9-3091-41F8-92C5-B0C7EA9CF8E7}" type="parTrans" cxnId="{825393DD-6C91-4C9D-862E-BB0483D98340}">
      <dgm:prSet/>
      <dgm:spPr/>
      <dgm:t>
        <a:bodyPr/>
        <a:lstStyle/>
        <a:p>
          <a:endParaRPr lang="pt-BR"/>
        </a:p>
      </dgm:t>
    </dgm:pt>
    <dgm:pt modelId="{124CE892-C1FA-4F6C-894B-98A19FD89E20}" type="sibTrans" cxnId="{825393DD-6C91-4C9D-862E-BB0483D98340}">
      <dgm:prSet/>
      <dgm:spPr/>
      <dgm:t>
        <a:bodyPr/>
        <a:lstStyle/>
        <a:p>
          <a:endParaRPr lang="pt-BR"/>
        </a:p>
      </dgm:t>
    </dgm:pt>
    <dgm:pt modelId="{B2DFE482-9A2A-4003-9AF5-73BC02CACA77}">
      <dgm:prSet phldrT="[Texto]"/>
      <dgm:spPr/>
      <dgm:t>
        <a:bodyPr/>
        <a:lstStyle/>
        <a:p>
          <a:r>
            <a:rPr lang="pt-BR" dirty="0"/>
            <a:t>Estruturado</a:t>
          </a:r>
        </a:p>
      </dgm:t>
    </dgm:pt>
    <dgm:pt modelId="{3AE47714-4E4C-4E69-BDF8-C8B19F64C169}" type="parTrans" cxnId="{3B4772AF-2FEE-4A48-B171-31AB4AF6A054}">
      <dgm:prSet/>
      <dgm:spPr/>
      <dgm:t>
        <a:bodyPr/>
        <a:lstStyle/>
        <a:p>
          <a:endParaRPr lang="pt-BR"/>
        </a:p>
      </dgm:t>
    </dgm:pt>
    <dgm:pt modelId="{7EC899B3-D71F-4A81-A952-7A70EE66E65C}" type="sibTrans" cxnId="{3B4772AF-2FEE-4A48-B171-31AB4AF6A054}">
      <dgm:prSet/>
      <dgm:spPr/>
      <dgm:t>
        <a:bodyPr/>
        <a:lstStyle/>
        <a:p>
          <a:endParaRPr lang="pt-BR"/>
        </a:p>
      </dgm:t>
    </dgm:pt>
    <dgm:pt modelId="{7490E1D6-6FAD-41A2-84C2-4CB332CB2E8F}">
      <dgm:prSet phldrT="[Texto]"/>
      <dgm:spPr/>
      <dgm:t>
        <a:bodyPr/>
        <a:lstStyle/>
        <a:p>
          <a:r>
            <a:rPr lang="pt-BR" dirty="0"/>
            <a:t>Sequência de Instruções</a:t>
          </a:r>
        </a:p>
      </dgm:t>
    </dgm:pt>
    <dgm:pt modelId="{537737B7-21CC-47BF-8DE4-DE413D98FB17}" type="parTrans" cxnId="{E5202D3F-5246-4C00-A0F4-EAD35D378148}">
      <dgm:prSet/>
      <dgm:spPr/>
      <dgm:t>
        <a:bodyPr/>
        <a:lstStyle/>
        <a:p>
          <a:endParaRPr lang="pt-BR"/>
        </a:p>
      </dgm:t>
    </dgm:pt>
    <dgm:pt modelId="{4F8D1F5A-6405-4280-9058-694BA3D9F276}" type="sibTrans" cxnId="{E5202D3F-5246-4C00-A0F4-EAD35D378148}">
      <dgm:prSet/>
      <dgm:spPr/>
      <dgm:t>
        <a:bodyPr/>
        <a:lstStyle/>
        <a:p>
          <a:endParaRPr lang="pt-BR"/>
        </a:p>
      </dgm:t>
    </dgm:pt>
    <dgm:pt modelId="{CC8C1AD4-C43D-4123-A8A9-5BA1E12F7ED1}">
      <dgm:prSet phldrT="[Texto]"/>
      <dgm:spPr/>
      <dgm:t>
        <a:bodyPr/>
        <a:lstStyle/>
        <a:p>
          <a:r>
            <a:rPr lang="pt-BR" dirty="0"/>
            <a:t>Estruturas de Decisão</a:t>
          </a:r>
        </a:p>
      </dgm:t>
    </dgm:pt>
    <dgm:pt modelId="{9EA272F3-A97E-473D-933C-EBFE34A59C28}" type="parTrans" cxnId="{BCAFD1DD-F5BB-4D06-801F-A3BFFCFDC72E}">
      <dgm:prSet/>
      <dgm:spPr/>
      <dgm:t>
        <a:bodyPr/>
        <a:lstStyle/>
        <a:p>
          <a:endParaRPr lang="pt-BR"/>
        </a:p>
      </dgm:t>
    </dgm:pt>
    <dgm:pt modelId="{F591A9E5-DCF4-4A51-8534-802740FE1BE8}" type="sibTrans" cxnId="{BCAFD1DD-F5BB-4D06-801F-A3BFFCFDC72E}">
      <dgm:prSet/>
      <dgm:spPr/>
      <dgm:t>
        <a:bodyPr/>
        <a:lstStyle/>
        <a:p>
          <a:endParaRPr lang="pt-BR"/>
        </a:p>
      </dgm:t>
    </dgm:pt>
    <dgm:pt modelId="{074A2E5A-3931-48F8-BAD9-1DF76D69A075}">
      <dgm:prSet phldrT="[Texto]"/>
      <dgm:spPr/>
      <dgm:t>
        <a:bodyPr/>
        <a:lstStyle/>
        <a:p>
          <a:r>
            <a:rPr lang="pt-BR" dirty="0"/>
            <a:t>Funções</a:t>
          </a:r>
        </a:p>
      </dgm:t>
    </dgm:pt>
    <dgm:pt modelId="{4557C77C-A2D2-4543-A56E-918FA3107904}" type="parTrans" cxnId="{1478AAB4-4737-4681-A0E8-992A2647C0E5}">
      <dgm:prSet/>
      <dgm:spPr/>
      <dgm:t>
        <a:bodyPr/>
        <a:lstStyle/>
        <a:p>
          <a:endParaRPr lang="pt-BR"/>
        </a:p>
      </dgm:t>
    </dgm:pt>
    <dgm:pt modelId="{008B8684-4F62-4E78-B355-9B75514FD635}" type="sibTrans" cxnId="{1478AAB4-4737-4681-A0E8-992A2647C0E5}">
      <dgm:prSet/>
      <dgm:spPr/>
      <dgm:t>
        <a:bodyPr/>
        <a:lstStyle/>
        <a:p>
          <a:endParaRPr lang="pt-BR"/>
        </a:p>
      </dgm:t>
    </dgm:pt>
    <dgm:pt modelId="{723D6716-2E50-4AC3-BC94-31149220842F}">
      <dgm:prSet phldrT="[Texto]"/>
      <dgm:spPr/>
      <dgm:t>
        <a:bodyPr/>
        <a:lstStyle/>
        <a:p>
          <a:r>
            <a:rPr lang="pt-BR" dirty="0"/>
            <a:t>Estruturas de Repetição </a:t>
          </a:r>
        </a:p>
      </dgm:t>
    </dgm:pt>
    <dgm:pt modelId="{79ADCB6F-E205-4E65-ABEE-CD6C09C8FAC6}" type="parTrans" cxnId="{ED3B9838-1ACE-45DC-AA85-23B184D3EA62}">
      <dgm:prSet/>
      <dgm:spPr/>
      <dgm:t>
        <a:bodyPr/>
        <a:lstStyle/>
        <a:p>
          <a:endParaRPr lang="pt-BR"/>
        </a:p>
      </dgm:t>
    </dgm:pt>
    <dgm:pt modelId="{AB73F803-9DFD-468B-9552-46BF87BA1511}" type="sibTrans" cxnId="{ED3B9838-1ACE-45DC-AA85-23B184D3EA62}">
      <dgm:prSet/>
      <dgm:spPr/>
      <dgm:t>
        <a:bodyPr/>
        <a:lstStyle/>
        <a:p>
          <a:endParaRPr lang="pt-BR"/>
        </a:p>
      </dgm:t>
    </dgm:pt>
    <dgm:pt modelId="{90D526B4-E845-443F-8945-DD50B364AB13}" type="pres">
      <dgm:prSet presAssocID="{793AF720-8C9E-432D-B768-5D0D3A110EA2}" presName="Name0" presStyleCnt="0">
        <dgm:presLayoutVars>
          <dgm:chMax val="7"/>
          <dgm:dir/>
          <dgm:animLvl val="lvl"/>
          <dgm:resizeHandles val="exact"/>
        </dgm:presLayoutVars>
      </dgm:prSet>
      <dgm:spPr/>
    </dgm:pt>
    <dgm:pt modelId="{3BE470E2-B340-4793-80DA-A306E7C13D7C}" type="pres">
      <dgm:prSet presAssocID="{79266903-C6CA-47AD-892B-EE5340E64A13}" presName="circle1" presStyleLbl="node1" presStyleIdx="0" presStyleCnt="3"/>
      <dgm:spPr/>
    </dgm:pt>
    <dgm:pt modelId="{BFBEBF77-C1DB-4985-BA54-88CEC4E1DDA2}" type="pres">
      <dgm:prSet presAssocID="{79266903-C6CA-47AD-892B-EE5340E64A13}" presName="space" presStyleCnt="0"/>
      <dgm:spPr/>
    </dgm:pt>
    <dgm:pt modelId="{FCF6C769-2360-40FA-A69D-99A2D516478F}" type="pres">
      <dgm:prSet presAssocID="{79266903-C6CA-47AD-892B-EE5340E64A13}" presName="rect1" presStyleLbl="alignAcc1" presStyleIdx="0" presStyleCnt="3" custLinFactNeighborX="3186" custLinFactNeighborY="1783"/>
      <dgm:spPr/>
    </dgm:pt>
    <dgm:pt modelId="{0DB2D0F7-6C1F-4405-B428-A3FDA964D13E}" type="pres">
      <dgm:prSet presAssocID="{CB9903C6-DC9D-4395-B299-4276CA7B5EBE}" presName="vertSpace2" presStyleLbl="node1" presStyleIdx="0" presStyleCnt="3"/>
      <dgm:spPr/>
    </dgm:pt>
    <dgm:pt modelId="{4454F867-D898-4D90-8F6B-3B6F9EF61682}" type="pres">
      <dgm:prSet presAssocID="{CB9903C6-DC9D-4395-B299-4276CA7B5EBE}" presName="circle2" presStyleLbl="node1" presStyleIdx="1" presStyleCnt="3"/>
      <dgm:spPr/>
    </dgm:pt>
    <dgm:pt modelId="{C81E42D4-FEC1-4BF2-8B09-5290EAE53F84}" type="pres">
      <dgm:prSet presAssocID="{CB9903C6-DC9D-4395-B299-4276CA7B5EBE}" presName="rect2" presStyleLbl="alignAcc1" presStyleIdx="1" presStyleCnt="3"/>
      <dgm:spPr/>
    </dgm:pt>
    <dgm:pt modelId="{6D81F4DC-BEE3-4089-91D1-8DD79499EA2A}" type="pres">
      <dgm:prSet presAssocID="{B2DFE482-9A2A-4003-9AF5-73BC02CACA77}" presName="vertSpace3" presStyleLbl="node1" presStyleIdx="1" presStyleCnt="3"/>
      <dgm:spPr/>
    </dgm:pt>
    <dgm:pt modelId="{4F212DED-B69A-4B82-9488-F6468A13C6EE}" type="pres">
      <dgm:prSet presAssocID="{B2DFE482-9A2A-4003-9AF5-73BC02CACA77}" presName="circle3" presStyleLbl="node1" presStyleIdx="2" presStyleCnt="3"/>
      <dgm:spPr/>
    </dgm:pt>
    <dgm:pt modelId="{7996B9C1-D280-4048-ADA6-8757ED8466CC}" type="pres">
      <dgm:prSet presAssocID="{B2DFE482-9A2A-4003-9AF5-73BC02CACA77}" presName="rect3" presStyleLbl="alignAcc1" presStyleIdx="2" presStyleCnt="3"/>
      <dgm:spPr/>
    </dgm:pt>
    <dgm:pt modelId="{6CC5A090-5775-48DB-BBF3-65B489660540}" type="pres">
      <dgm:prSet presAssocID="{79266903-C6CA-47AD-892B-EE5340E64A13}" presName="rect1ParTx" presStyleLbl="alignAcc1" presStyleIdx="2" presStyleCnt="3">
        <dgm:presLayoutVars>
          <dgm:chMax val="1"/>
          <dgm:bulletEnabled val="1"/>
        </dgm:presLayoutVars>
      </dgm:prSet>
      <dgm:spPr/>
    </dgm:pt>
    <dgm:pt modelId="{3233756D-7D47-4088-A1D4-0229BD38C888}" type="pres">
      <dgm:prSet presAssocID="{79266903-C6CA-47AD-892B-EE5340E64A13}" presName="rect1ChTx" presStyleLbl="alignAcc1" presStyleIdx="2" presStyleCnt="3">
        <dgm:presLayoutVars>
          <dgm:bulletEnabled val="1"/>
        </dgm:presLayoutVars>
      </dgm:prSet>
      <dgm:spPr/>
    </dgm:pt>
    <dgm:pt modelId="{E8FF381E-EDA3-4C67-B7B4-CEBF6D8B2C15}" type="pres">
      <dgm:prSet presAssocID="{CB9903C6-DC9D-4395-B299-4276CA7B5EBE}" presName="rect2ParTx" presStyleLbl="alignAcc1" presStyleIdx="2" presStyleCnt="3">
        <dgm:presLayoutVars>
          <dgm:chMax val="1"/>
          <dgm:bulletEnabled val="1"/>
        </dgm:presLayoutVars>
      </dgm:prSet>
      <dgm:spPr/>
    </dgm:pt>
    <dgm:pt modelId="{6A707C51-A2F0-4C9D-A750-CD12C74DB6C1}" type="pres">
      <dgm:prSet presAssocID="{CB9903C6-DC9D-4395-B299-4276CA7B5EBE}" presName="rect2ChTx" presStyleLbl="alignAcc1" presStyleIdx="2" presStyleCnt="3">
        <dgm:presLayoutVars>
          <dgm:bulletEnabled val="1"/>
        </dgm:presLayoutVars>
      </dgm:prSet>
      <dgm:spPr/>
    </dgm:pt>
    <dgm:pt modelId="{DDE42D69-3C1A-46EA-A18A-9A786B262246}" type="pres">
      <dgm:prSet presAssocID="{B2DFE482-9A2A-4003-9AF5-73BC02CACA77}" presName="rect3ParTx" presStyleLbl="alignAcc1" presStyleIdx="2" presStyleCnt="3">
        <dgm:presLayoutVars>
          <dgm:chMax val="1"/>
          <dgm:bulletEnabled val="1"/>
        </dgm:presLayoutVars>
      </dgm:prSet>
      <dgm:spPr/>
    </dgm:pt>
    <dgm:pt modelId="{814625C2-0C60-4770-A557-0CA345ACB21B}" type="pres">
      <dgm:prSet presAssocID="{B2DFE482-9A2A-4003-9AF5-73BC02CACA77}" presName="rect3ChTx" presStyleLbl="alignAcc1" presStyleIdx="2" presStyleCnt="3">
        <dgm:presLayoutVars>
          <dgm:bulletEnabled val="1"/>
        </dgm:presLayoutVars>
      </dgm:prSet>
      <dgm:spPr/>
    </dgm:pt>
  </dgm:ptLst>
  <dgm:cxnLst>
    <dgm:cxn modelId="{B5C3B206-7FED-4887-B859-42EB135278EF}" srcId="{79266903-C6CA-47AD-892B-EE5340E64A13}" destId="{92779377-226A-40E1-8256-6B9233E5C791}" srcOrd="0" destOrd="0" parTransId="{598BD003-24AF-4CC0-87DB-A557A2A4805D}" sibTransId="{2F403B8B-20BB-4B13-AA6C-666B02801A64}"/>
    <dgm:cxn modelId="{49283214-A8D3-4F93-BED9-AF97B54C7195}" type="presOf" srcId="{7490E1D6-6FAD-41A2-84C2-4CB332CB2E8F}" destId="{814625C2-0C60-4770-A557-0CA345ACB21B}" srcOrd="0" destOrd="0" presId="urn:microsoft.com/office/officeart/2005/8/layout/target3"/>
    <dgm:cxn modelId="{B26AD31E-4F11-4D53-BA6F-534A768506D4}" type="presOf" srcId="{83D14D98-7D9A-4B00-A69B-DAAB375906A8}" destId="{3233756D-7D47-4088-A1D4-0229BD38C888}" srcOrd="0" destOrd="1" presId="urn:microsoft.com/office/officeart/2005/8/layout/target3"/>
    <dgm:cxn modelId="{5C5ADE1F-71E8-44C2-8A13-244770F133C4}" type="presOf" srcId="{79266903-C6CA-47AD-892B-EE5340E64A13}" destId="{6CC5A090-5775-48DB-BBF3-65B489660540}" srcOrd="1" destOrd="0" presId="urn:microsoft.com/office/officeart/2005/8/layout/target3"/>
    <dgm:cxn modelId="{1489A224-0287-4286-8DF8-7D61EB700918}" type="presOf" srcId="{92779377-226A-40E1-8256-6B9233E5C791}" destId="{3233756D-7D47-4088-A1D4-0229BD38C888}" srcOrd="0" destOrd="0" presId="urn:microsoft.com/office/officeart/2005/8/layout/target3"/>
    <dgm:cxn modelId="{5EC29629-501B-4935-9440-1D30F6EA2B36}" type="presOf" srcId="{79266903-C6CA-47AD-892B-EE5340E64A13}" destId="{FCF6C769-2360-40FA-A69D-99A2D516478F}" srcOrd="0" destOrd="0" presId="urn:microsoft.com/office/officeart/2005/8/layout/target3"/>
    <dgm:cxn modelId="{4A860338-241B-4A05-9165-786319115471}" type="presOf" srcId="{CC8C1AD4-C43D-4123-A8A9-5BA1E12F7ED1}" destId="{814625C2-0C60-4770-A557-0CA345ACB21B}" srcOrd="0" destOrd="1" presId="urn:microsoft.com/office/officeart/2005/8/layout/target3"/>
    <dgm:cxn modelId="{ED3B9838-1ACE-45DC-AA85-23B184D3EA62}" srcId="{B2DFE482-9A2A-4003-9AF5-73BC02CACA77}" destId="{723D6716-2E50-4AC3-BC94-31149220842F}" srcOrd="2" destOrd="0" parTransId="{79ADCB6F-E205-4E65-ABEE-CD6C09C8FAC6}" sibTransId="{AB73F803-9DFD-468B-9552-46BF87BA1511}"/>
    <dgm:cxn modelId="{E5202D3F-5246-4C00-A0F4-EAD35D378148}" srcId="{B2DFE482-9A2A-4003-9AF5-73BC02CACA77}" destId="{7490E1D6-6FAD-41A2-84C2-4CB332CB2E8F}" srcOrd="0" destOrd="0" parTransId="{537737B7-21CC-47BF-8DE4-DE413D98FB17}" sibTransId="{4F8D1F5A-6405-4280-9058-694BA3D9F276}"/>
    <dgm:cxn modelId="{EF55944F-596B-481B-BBA5-7AA5D050CA1F}" type="presOf" srcId="{723D6716-2E50-4AC3-BC94-31149220842F}" destId="{814625C2-0C60-4770-A557-0CA345ACB21B}" srcOrd="0" destOrd="2" presId="urn:microsoft.com/office/officeart/2005/8/layout/target3"/>
    <dgm:cxn modelId="{88752FA4-ED27-47A9-A576-22C7BB671814}" type="presOf" srcId="{B2DFE482-9A2A-4003-9AF5-73BC02CACA77}" destId="{7996B9C1-D280-4048-ADA6-8757ED8466CC}" srcOrd="0" destOrd="0" presId="urn:microsoft.com/office/officeart/2005/8/layout/target3"/>
    <dgm:cxn modelId="{3B4772AF-2FEE-4A48-B171-31AB4AF6A054}" srcId="{793AF720-8C9E-432D-B768-5D0D3A110EA2}" destId="{B2DFE482-9A2A-4003-9AF5-73BC02CACA77}" srcOrd="2" destOrd="0" parTransId="{3AE47714-4E4C-4E69-BDF8-C8B19F64C169}" sibTransId="{7EC899B3-D71F-4A81-A952-7A70EE66E65C}"/>
    <dgm:cxn modelId="{14CA32B3-A2E0-4055-9116-2F94C194D256}" type="presOf" srcId="{793AF720-8C9E-432D-B768-5D0D3A110EA2}" destId="{90D526B4-E845-443F-8945-DD50B364AB13}" srcOrd="0" destOrd="0" presId="urn:microsoft.com/office/officeart/2005/8/layout/target3"/>
    <dgm:cxn modelId="{1478AAB4-4737-4681-A0E8-992A2647C0E5}" srcId="{CB9903C6-DC9D-4395-B299-4276CA7B5EBE}" destId="{074A2E5A-3931-48F8-BAD9-1DF76D69A075}" srcOrd="1" destOrd="0" parTransId="{4557C77C-A2D2-4543-A56E-918FA3107904}" sibTransId="{008B8684-4F62-4E78-B355-9B75514FD635}"/>
    <dgm:cxn modelId="{3239B8C7-AD6C-448A-91ED-B92C70A07A60}" type="presOf" srcId="{CB9903C6-DC9D-4395-B299-4276CA7B5EBE}" destId="{E8FF381E-EDA3-4C67-B7B4-CEBF6D8B2C15}" srcOrd="1" destOrd="0" presId="urn:microsoft.com/office/officeart/2005/8/layout/target3"/>
    <dgm:cxn modelId="{42E112D3-2685-4364-A46D-06B9E2512D5C}" type="presOf" srcId="{CB9903C6-DC9D-4395-B299-4276CA7B5EBE}" destId="{C81E42D4-FEC1-4BF2-8B09-5290EAE53F84}" srcOrd="0" destOrd="0" presId="urn:microsoft.com/office/officeart/2005/8/layout/target3"/>
    <dgm:cxn modelId="{72AA19DA-B6BE-4877-BFF4-F46B9D9F8FA8}" srcId="{79266903-C6CA-47AD-892B-EE5340E64A13}" destId="{83D14D98-7D9A-4B00-A69B-DAAB375906A8}" srcOrd="1" destOrd="0" parTransId="{7730932B-0BEA-4935-B335-6440AF141393}" sibTransId="{75293FE7-0249-4E68-867B-22CA048C52D6}"/>
    <dgm:cxn modelId="{825393DD-6C91-4C9D-862E-BB0483D98340}" srcId="{CB9903C6-DC9D-4395-B299-4276CA7B5EBE}" destId="{B84E4A75-432E-4CDE-8158-E9A2ED8321BE}" srcOrd="0" destOrd="0" parTransId="{3C5A21B9-3091-41F8-92C5-B0C7EA9CF8E7}" sibTransId="{124CE892-C1FA-4F6C-894B-98A19FD89E20}"/>
    <dgm:cxn modelId="{BCAFD1DD-F5BB-4D06-801F-A3BFFCFDC72E}" srcId="{B2DFE482-9A2A-4003-9AF5-73BC02CACA77}" destId="{CC8C1AD4-C43D-4123-A8A9-5BA1E12F7ED1}" srcOrd="1" destOrd="0" parTransId="{9EA272F3-A97E-473D-933C-EBFE34A59C28}" sibTransId="{F591A9E5-DCF4-4A51-8534-802740FE1BE8}"/>
    <dgm:cxn modelId="{13FC57E5-F4FA-4D97-9F51-A63EE7A68061}" srcId="{793AF720-8C9E-432D-B768-5D0D3A110EA2}" destId="{79266903-C6CA-47AD-892B-EE5340E64A13}" srcOrd="0" destOrd="0" parTransId="{27436101-E89C-4982-BA30-E6B19454F2F9}" sibTransId="{A4193AEA-9A93-4B33-A42A-A888B78A4FFD}"/>
    <dgm:cxn modelId="{274473EE-CD1B-4218-BA83-809BC675E7E7}" type="presOf" srcId="{074A2E5A-3931-48F8-BAD9-1DF76D69A075}" destId="{6A707C51-A2F0-4C9D-A750-CD12C74DB6C1}" srcOrd="0" destOrd="1" presId="urn:microsoft.com/office/officeart/2005/8/layout/target3"/>
    <dgm:cxn modelId="{F151D6EF-12FC-4BEC-82C4-956F9D43F7CF}" srcId="{793AF720-8C9E-432D-B768-5D0D3A110EA2}" destId="{CB9903C6-DC9D-4395-B299-4276CA7B5EBE}" srcOrd="1" destOrd="0" parTransId="{E00B34AB-E87B-4B01-AF4B-D5440FBE366A}" sibTransId="{AD81D894-1EEB-4BD5-BAAA-F9388A5F51C4}"/>
    <dgm:cxn modelId="{E44A26F0-9E77-4FED-A4D5-A79B3ED69DDA}" type="presOf" srcId="{B84E4A75-432E-4CDE-8158-E9A2ED8321BE}" destId="{6A707C51-A2F0-4C9D-A750-CD12C74DB6C1}" srcOrd="0" destOrd="0" presId="urn:microsoft.com/office/officeart/2005/8/layout/target3"/>
    <dgm:cxn modelId="{AB7399F9-EE5E-47E7-96D5-3940AC3EF9EC}" type="presOf" srcId="{B2DFE482-9A2A-4003-9AF5-73BC02CACA77}" destId="{DDE42D69-3C1A-46EA-A18A-9A786B262246}" srcOrd="1" destOrd="0" presId="urn:microsoft.com/office/officeart/2005/8/layout/target3"/>
    <dgm:cxn modelId="{B4BFEF7B-F158-4D67-A105-1A6DCC88CF8A}" type="presParOf" srcId="{90D526B4-E845-443F-8945-DD50B364AB13}" destId="{3BE470E2-B340-4793-80DA-A306E7C13D7C}" srcOrd="0" destOrd="0" presId="urn:microsoft.com/office/officeart/2005/8/layout/target3"/>
    <dgm:cxn modelId="{B36199CD-0971-457C-8047-5E1917750769}" type="presParOf" srcId="{90D526B4-E845-443F-8945-DD50B364AB13}" destId="{BFBEBF77-C1DB-4985-BA54-88CEC4E1DDA2}" srcOrd="1" destOrd="0" presId="urn:microsoft.com/office/officeart/2005/8/layout/target3"/>
    <dgm:cxn modelId="{6709C851-8D12-46EC-AE56-C5492F35B52F}" type="presParOf" srcId="{90D526B4-E845-443F-8945-DD50B364AB13}" destId="{FCF6C769-2360-40FA-A69D-99A2D516478F}" srcOrd="2" destOrd="0" presId="urn:microsoft.com/office/officeart/2005/8/layout/target3"/>
    <dgm:cxn modelId="{59515A53-6D2A-4FC4-BF44-913489CD10FE}" type="presParOf" srcId="{90D526B4-E845-443F-8945-DD50B364AB13}" destId="{0DB2D0F7-6C1F-4405-B428-A3FDA964D13E}" srcOrd="3" destOrd="0" presId="urn:microsoft.com/office/officeart/2005/8/layout/target3"/>
    <dgm:cxn modelId="{8668BD5A-AFF0-4588-A62D-CEE7FA0F9ACC}" type="presParOf" srcId="{90D526B4-E845-443F-8945-DD50B364AB13}" destId="{4454F867-D898-4D90-8F6B-3B6F9EF61682}" srcOrd="4" destOrd="0" presId="urn:microsoft.com/office/officeart/2005/8/layout/target3"/>
    <dgm:cxn modelId="{5AC067BD-5165-43E6-9BC0-AF914F2DF4D1}" type="presParOf" srcId="{90D526B4-E845-443F-8945-DD50B364AB13}" destId="{C81E42D4-FEC1-4BF2-8B09-5290EAE53F84}" srcOrd="5" destOrd="0" presId="urn:microsoft.com/office/officeart/2005/8/layout/target3"/>
    <dgm:cxn modelId="{9F8ABF66-1E5A-422B-9302-35B242A766EB}" type="presParOf" srcId="{90D526B4-E845-443F-8945-DD50B364AB13}" destId="{6D81F4DC-BEE3-4089-91D1-8DD79499EA2A}" srcOrd="6" destOrd="0" presId="urn:microsoft.com/office/officeart/2005/8/layout/target3"/>
    <dgm:cxn modelId="{E8D221D8-31EA-427D-9102-03E1D06EB4DA}" type="presParOf" srcId="{90D526B4-E845-443F-8945-DD50B364AB13}" destId="{4F212DED-B69A-4B82-9488-F6468A13C6EE}" srcOrd="7" destOrd="0" presId="urn:microsoft.com/office/officeart/2005/8/layout/target3"/>
    <dgm:cxn modelId="{3CBA9C12-9914-4E59-A869-97B68D197E19}" type="presParOf" srcId="{90D526B4-E845-443F-8945-DD50B364AB13}" destId="{7996B9C1-D280-4048-ADA6-8757ED8466CC}" srcOrd="8" destOrd="0" presId="urn:microsoft.com/office/officeart/2005/8/layout/target3"/>
    <dgm:cxn modelId="{4B410797-C5D6-4C9F-85C0-D97CD4B79E1D}" type="presParOf" srcId="{90D526B4-E845-443F-8945-DD50B364AB13}" destId="{6CC5A090-5775-48DB-BBF3-65B489660540}" srcOrd="9" destOrd="0" presId="urn:microsoft.com/office/officeart/2005/8/layout/target3"/>
    <dgm:cxn modelId="{F225D065-A860-45C8-B658-577E6E4232FF}" type="presParOf" srcId="{90D526B4-E845-443F-8945-DD50B364AB13}" destId="{3233756D-7D47-4088-A1D4-0229BD38C888}" srcOrd="10" destOrd="0" presId="urn:microsoft.com/office/officeart/2005/8/layout/target3"/>
    <dgm:cxn modelId="{752E14EF-D628-4F98-96AB-986528EFAD6A}" type="presParOf" srcId="{90D526B4-E845-443F-8945-DD50B364AB13}" destId="{E8FF381E-EDA3-4C67-B7B4-CEBF6D8B2C15}" srcOrd="11" destOrd="0" presId="urn:microsoft.com/office/officeart/2005/8/layout/target3"/>
    <dgm:cxn modelId="{EFAC9924-71DB-40AA-B4C1-76F411F34394}" type="presParOf" srcId="{90D526B4-E845-443F-8945-DD50B364AB13}" destId="{6A707C51-A2F0-4C9D-A750-CD12C74DB6C1}" srcOrd="12" destOrd="0" presId="urn:microsoft.com/office/officeart/2005/8/layout/target3"/>
    <dgm:cxn modelId="{1B6F3099-E5D7-45B7-8DE1-FB7EF3947FFF}" type="presParOf" srcId="{90D526B4-E845-443F-8945-DD50B364AB13}" destId="{DDE42D69-3C1A-46EA-A18A-9A786B262246}" srcOrd="13" destOrd="0" presId="urn:microsoft.com/office/officeart/2005/8/layout/target3"/>
    <dgm:cxn modelId="{98ED32B9-90E7-4E05-B41E-0B9A555BEC47}" type="presParOf" srcId="{90D526B4-E845-443F-8945-DD50B364AB13}" destId="{814625C2-0C60-4770-A557-0CA345ACB21B}" srcOrd="14"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DA5FCE-4784-40AB-8D0E-6CD132F75AA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pt-BR"/>
        </a:p>
      </dgm:t>
    </dgm:pt>
    <dgm:pt modelId="{79605206-37D7-4424-87E3-E9EF54685AB4}">
      <dgm:prSet phldrT="[Texto]"/>
      <dgm:spPr/>
      <dgm:t>
        <a:bodyPr/>
        <a:lstStyle/>
        <a:p>
          <a:r>
            <a:rPr lang="pt-BR" dirty="0"/>
            <a:t>Procedural</a:t>
          </a:r>
        </a:p>
      </dgm:t>
    </dgm:pt>
    <dgm:pt modelId="{D1D27374-767F-4F3C-B7D3-2CCB9806378B}" type="parTrans" cxnId="{577CBD4E-BF6F-437E-A4C7-09245DE44AFC}">
      <dgm:prSet/>
      <dgm:spPr/>
      <dgm:t>
        <a:bodyPr/>
        <a:lstStyle/>
        <a:p>
          <a:endParaRPr lang="pt-BR"/>
        </a:p>
      </dgm:t>
    </dgm:pt>
    <dgm:pt modelId="{F349EA70-6443-46A6-90B4-2C04FAAFB15A}" type="sibTrans" cxnId="{577CBD4E-BF6F-437E-A4C7-09245DE44AFC}">
      <dgm:prSet/>
      <dgm:spPr/>
      <dgm:t>
        <a:bodyPr/>
        <a:lstStyle/>
        <a:p>
          <a:endParaRPr lang="pt-BR"/>
        </a:p>
      </dgm:t>
    </dgm:pt>
    <dgm:pt modelId="{58AC21E9-192F-4B8D-A257-C40875DD7006}">
      <dgm:prSet phldrT="[Texto]"/>
      <dgm:spPr/>
      <dgm:t>
        <a:bodyPr/>
        <a:lstStyle/>
        <a:p>
          <a:r>
            <a:rPr lang="pt-BR" dirty="0"/>
            <a:t>Foco no Processo</a:t>
          </a:r>
        </a:p>
      </dgm:t>
    </dgm:pt>
    <dgm:pt modelId="{4E96C086-E4EC-4906-A97A-589607D74EB8}" type="parTrans" cxnId="{D4B962F4-9BB3-4DEE-9503-D59F825B1144}">
      <dgm:prSet/>
      <dgm:spPr/>
      <dgm:t>
        <a:bodyPr/>
        <a:lstStyle/>
        <a:p>
          <a:endParaRPr lang="pt-BR"/>
        </a:p>
      </dgm:t>
    </dgm:pt>
    <dgm:pt modelId="{417FED0D-0872-424D-82F5-C1E3D1E45CAA}" type="sibTrans" cxnId="{D4B962F4-9BB3-4DEE-9503-D59F825B1144}">
      <dgm:prSet/>
      <dgm:spPr/>
      <dgm:t>
        <a:bodyPr/>
        <a:lstStyle/>
        <a:p>
          <a:endParaRPr lang="pt-BR"/>
        </a:p>
      </dgm:t>
    </dgm:pt>
    <dgm:pt modelId="{2A053FD1-5D76-4CAC-BA78-396F1964C3E5}">
      <dgm:prSet phldrT="[Texto]"/>
      <dgm:spPr/>
      <dgm:t>
        <a:bodyPr/>
        <a:lstStyle/>
        <a:p>
          <a:r>
            <a:rPr lang="pt-BR" dirty="0"/>
            <a:t>Reuso Limitado</a:t>
          </a:r>
        </a:p>
      </dgm:t>
    </dgm:pt>
    <dgm:pt modelId="{7AB08E9E-B18B-4537-B712-2526311A169A}" type="parTrans" cxnId="{A5566F29-392C-4B3B-9093-599BDF871DC3}">
      <dgm:prSet/>
      <dgm:spPr/>
      <dgm:t>
        <a:bodyPr/>
        <a:lstStyle/>
        <a:p>
          <a:endParaRPr lang="pt-BR"/>
        </a:p>
      </dgm:t>
    </dgm:pt>
    <dgm:pt modelId="{34D310DB-EF1E-44DB-9341-4A4B79A70EE2}" type="sibTrans" cxnId="{A5566F29-392C-4B3B-9093-599BDF871DC3}">
      <dgm:prSet/>
      <dgm:spPr/>
      <dgm:t>
        <a:bodyPr/>
        <a:lstStyle/>
        <a:p>
          <a:endParaRPr lang="pt-BR"/>
        </a:p>
      </dgm:t>
    </dgm:pt>
    <dgm:pt modelId="{A55E4B0E-2539-49E5-875F-94D75AAAB87A}">
      <dgm:prSet phldrT="[Texto]"/>
      <dgm:spPr/>
      <dgm:t>
        <a:bodyPr/>
        <a:lstStyle/>
        <a:p>
          <a:r>
            <a:rPr lang="pt-BR" dirty="0"/>
            <a:t>Orientada a Objetos</a:t>
          </a:r>
        </a:p>
      </dgm:t>
    </dgm:pt>
    <dgm:pt modelId="{0D55AA47-D9CD-4A3E-A45B-1873753001D8}" type="parTrans" cxnId="{A62D4F78-F6C0-4F0A-84B7-CF5E0CD56ACC}">
      <dgm:prSet/>
      <dgm:spPr/>
      <dgm:t>
        <a:bodyPr/>
        <a:lstStyle/>
        <a:p>
          <a:endParaRPr lang="pt-BR"/>
        </a:p>
      </dgm:t>
    </dgm:pt>
    <dgm:pt modelId="{3C14F715-52C7-4017-BF17-212399A3CA3E}" type="sibTrans" cxnId="{A62D4F78-F6C0-4F0A-84B7-CF5E0CD56ACC}">
      <dgm:prSet/>
      <dgm:spPr/>
      <dgm:t>
        <a:bodyPr/>
        <a:lstStyle/>
        <a:p>
          <a:endParaRPr lang="pt-BR"/>
        </a:p>
      </dgm:t>
    </dgm:pt>
    <dgm:pt modelId="{6C2B4DF3-46C0-4901-B4ED-40A5191D657C}">
      <dgm:prSet phldrT="[Texto]"/>
      <dgm:spPr/>
      <dgm:t>
        <a:bodyPr/>
        <a:lstStyle/>
        <a:p>
          <a:r>
            <a:rPr lang="pt-BR" dirty="0"/>
            <a:t>Foco nos Objetos (Entidades e atores)</a:t>
          </a:r>
        </a:p>
      </dgm:t>
    </dgm:pt>
    <dgm:pt modelId="{39977588-0C7B-4CA4-AF8C-E02E05046B4B}" type="parTrans" cxnId="{8B52B6C8-EBC8-48E9-BCE8-DF6BD03E802E}">
      <dgm:prSet/>
      <dgm:spPr/>
      <dgm:t>
        <a:bodyPr/>
        <a:lstStyle/>
        <a:p>
          <a:endParaRPr lang="pt-BR"/>
        </a:p>
      </dgm:t>
    </dgm:pt>
    <dgm:pt modelId="{ADB925D2-4E3D-4037-AB88-FA98CEF7E591}" type="sibTrans" cxnId="{8B52B6C8-EBC8-48E9-BCE8-DF6BD03E802E}">
      <dgm:prSet/>
      <dgm:spPr/>
      <dgm:t>
        <a:bodyPr/>
        <a:lstStyle/>
        <a:p>
          <a:endParaRPr lang="pt-BR"/>
        </a:p>
      </dgm:t>
    </dgm:pt>
    <dgm:pt modelId="{7F1BE573-E091-4970-8673-083561695626}">
      <dgm:prSet phldrT="[Texto]"/>
      <dgm:spPr/>
      <dgm:t>
        <a:bodyPr/>
        <a:lstStyle/>
        <a:p>
          <a:r>
            <a:rPr lang="pt-BR" dirty="0"/>
            <a:t>Facilita o reuso</a:t>
          </a:r>
        </a:p>
      </dgm:t>
    </dgm:pt>
    <dgm:pt modelId="{D65642D8-F6C0-4C7C-8BA9-FFEC53151906}" type="parTrans" cxnId="{73DCED54-74F4-4CC0-99E8-BC1B3C75DC69}">
      <dgm:prSet/>
      <dgm:spPr/>
      <dgm:t>
        <a:bodyPr/>
        <a:lstStyle/>
        <a:p>
          <a:endParaRPr lang="pt-BR"/>
        </a:p>
      </dgm:t>
    </dgm:pt>
    <dgm:pt modelId="{71CF861C-71AC-4784-BDE0-41C5878EA6A3}" type="sibTrans" cxnId="{73DCED54-74F4-4CC0-99E8-BC1B3C75DC69}">
      <dgm:prSet/>
      <dgm:spPr/>
      <dgm:t>
        <a:bodyPr/>
        <a:lstStyle/>
        <a:p>
          <a:endParaRPr lang="pt-BR"/>
        </a:p>
      </dgm:t>
    </dgm:pt>
    <dgm:pt modelId="{183F1413-0182-4775-8975-B6307C707081}">
      <dgm:prSet phldrT="[Texto]"/>
      <dgm:spPr/>
      <dgm:t>
        <a:bodyPr/>
        <a:lstStyle/>
        <a:p>
          <a:r>
            <a:rPr lang="pt-BR" dirty="0"/>
            <a:t>Código Complexo e Longo</a:t>
          </a:r>
        </a:p>
      </dgm:t>
    </dgm:pt>
    <dgm:pt modelId="{1129AE6C-0782-46AC-8108-FA23558306A9}" type="parTrans" cxnId="{B70A3EA0-DFC2-4E3F-A111-F538E5F0F7E8}">
      <dgm:prSet/>
      <dgm:spPr/>
      <dgm:t>
        <a:bodyPr/>
        <a:lstStyle/>
        <a:p>
          <a:endParaRPr lang="pt-BR"/>
        </a:p>
      </dgm:t>
    </dgm:pt>
    <dgm:pt modelId="{F6D825DC-6814-4771-9CA9-677F3E07292C}" type="sibTrans" cxnId="{B70A3EA0-DFC2-4E3F-A111-F538E5F0F7E8}">
      <dgm:prSet/>
      <dgm:spPr/>
      <dgm:t>
        <a:bodyPr/>
        <a:lstStyle/>
        <a:p>
          <a:endParaRPr lang="pt-BR"/>
        </a:p>
      </dgm:t>
    </dgm:pt>
    <dgm:pt modelId="{3066C864-ED01-43F7-ACC4-E8CE7B76D255}">
      <dgm:prSet phldrT="[Texto]"/>
      <dgm:spPr/>
      <dgm:t>
        <a:bodyPr/>
        <a:lstStyle/>
        <a:p>
          <a:r>
            <a:rPr lang="pt-BR" dirty="0"/>
            <a:t>Dados Globais</a:t>
          </a:r>
        </a:p>
      </dgm:t>
    </dgm:pt>
    <dgm:pt modelId="{E7144164-E65F-474D-A27A-E1A18CEDEC58}" type="parTrans" cxnId="{12E66D07-4D64-4B18-AE3E-E90997080837}">
      <dgm:prSet/>
      <dgm:spPr/>
      <dgm:t>
        <a:bodyPr/>
        <a:lstStyle/>
        <a:p>
          <a:endParaRPr lang="pt-BR"/>
        </a:p>
      </dgm:t>
    </dgm:pt>
    <dgm:pt modelId="{02C059C7-668B-4C32-9517-546D7AF43B6D}" type="sibTrans" cxnId="{12E66D07-4D64-4B18-AE3E-E90997080837}">
      <dgm:prSet/>
      <dgm:spPr/>
      <dgm:t>
        <a:bodyPr/>
        <a:lstStyle/>
        <a:p>
          <a:endParaRPr lang="pt-BR"/>
        </a:p>
      </dgm:t>
    </dgm:pt>
    <dgm:pt modelId="{4F5F7DE7-373F-4CAF-96B7-4CFB9D47F9C0}">
      <dgm:prSet phldrT="[Texto]"/>
      <dgm:spPr/>
      <dgm:t>
        <a:bodyPr/>
        <a:lstStyle/>
        <a:p>
          <a:r>
            <a:rPr lang="pt-BR" dirty="0"/>
            <a:t>Complexidade nas associações entre objetos</a:t>
          </a:r>
        </a:p>
      </dgm:t>
    </dgm:pt>
    <dgm:pt modelId="{D3F360DC-6AFE-4E5D-8245-16B07A94694D}" type="parTrans" cxnId="{2335EED4-20D1-48F8-9F22-689D3BD12EC1}">
      <dgm:prSet/>
      <dgm:spPr/>
      <dgm:t>
        <a:bodyPr/>
        <a:lstStyle/>
        <a:p>
          <a:endParaRPr lang="pt-BR"/>
        </a:p>
      </dgm:t>
    </dgm:pt>
    <dgm:pt modelId="{6A7BC272-F9B5-4F29-9BC3-50FFAF0F3DCC}" type="sibTrans" cxnId="{2335EED4-20D1-48F8-9F22-689D3BD12EC1}">
      <dgm:prSet/>
      <dgm:spPr/>
      <dgm:t>
        <a:bodyPr/>
        <a:lstStyle/>
        <a:p>
          <a:endParaRPr lang="pt-BR"/>
        </a:p>
      </dgm:t>
    </dgm:pt>
    <dgm:pt modelId="{BA895CB3-46F3-424C-B6EF-DF5A26024D7D}">
      <dgm:prSet phldrT="[Texto]"/>
      <dgm:spPr/>
      <dgm:t>
        <a:bodyPr/>
        <a:lstStyle/>
        <a:p>
          <a:r>
            <a:rPr lang="pt-BR" dirty="0"/>
            <a:t>Dados Protegidos</a:t>
          </a:r>
        </a:p>
      </dgm:t>
    </dgm:pt>
    <dgm:pt modelId="{0B96C7FA-D504-463C-938A-FAA9E6443643}" type="parTrans" cxnId="{163028BE-42CE-4488-A226-0C29DE33000E}">
      <dgm:prSet/>
      <dgm:spPr/>
      <dgm:t>
        <a:bodyPr/>
        <a:lstStyle/>
        <a:p>
          <a:endParaRPr lang="pt-BR"/>
        </a:p>
      </dgm:t>
    </dgm:pt>
    <dgm:pt modelId="{5FD8E908-89ED-41C0-895B-B72231A0D729}" type="sibTrans" cxnId="{163028BE-42CE-4488-A226-0C29DE33000E}">
      <dgm:prSet/>
      <dgm:spPr/>
      <dgm:t>
        <a:bodyPr/>
        <a:lstStyle/>
        <a:p>
          <a:endParaRPr lang="pt-BR"/>
        </a:p>
      </dgm:t>
    </dgm:pt>
    <dgm:pt modelId="{D0FE07D2-C88F-47B5-BE6E-AE2683FAEA86}" type="pres">
      <dgm:prSet presAssocID="{01DA5FCE-4784-40AB-8D0E-6CD132F75AAB}" presName="theList" presStyleCnt="0">
        <dgm:presLayoutVars>
          <dgm:dir/>
          <dgm:animLvl val="lvl"/>
          <dgm:resizeHandles val="exact"/>
        </dgm:presLayoutVars>
      </dgm:prSet>
      <dgm:spPr/>
    </dgm:pt>
    <dgm:pt modelId="{D236CB62-D629-45F4-9DD0-5EE3CEF11F5E}" type="pres">
      <dgm:prSet presAssocID="{79605206-37D7-4424-87E3-E9EF54685AB4}" presName="compNode" presStyleCnt="0"/>
      <dgm:spPr/>
    </dgm:pt>
    <dgm:pt modelId="{66ABB484-4BFE-47C1-B541-60AE60FF1C38}" type="pres">
      <dgm:prSet presAssocID="{79605206-37D7-4424-87E3-E9EF54685AB4}" presName="aNode" presStyleLbl="bgShp" presStyleIdx="0" presStyleCnt="2"/>
      <dgm:spPr/>
    </dgm:pt>
    <dgm:pt modelId="{9EE45F72-58E0-413A-9989-7EE99858CABF}" type="pres">
      <dgm:prSet presAssocID="{79605206-37D7-4424-87E3-E9EF54685AB4}" presName="textNode" presStyleLbl="bgShp" presStyleIdx="0" presStyleCnt="2"/>
      <dgm:spPr/>
    </dgm:pt>
    <dgm:pt modelId="{5A1A4997-ACD7-40FD-AC5F-FF7A8C7FD741}" type="pres">
      <dgm:prSet presAssocID="{79605206-37D7-4424-87E3-E9EF54685AB4}" presName="compChildNode" presStyleCnt="0"/>
      <dgm:spPr/>
    </dgm:pt>
    <dgm:pt modelId="{1E176B53-FE0D-4F13-8996-96F383208154}" type="pres">
      <dgm:prSet presAssocID="{79605206-37D7-4424-87E3-E9EF54685AB4}" presName="theInnerList" presStyleCnt="0"/>
      <dgm:spPr/>
    </dgm:pt>
    <dgm:pt modelId="{C4CB39E0-8B9A-47F6-BE44-AFDAC92267D4}" type="pres">
      <dgm:prSet presAssocID="{58AC21E9-192F-4B8D-A257-C40875DD7006}" presName="childNode" presStyleLbl="node1" presStyleIdx="0" presStyleCnt="8">
        <dgm:presLayoutVars>
          <dgm:bulletEnabled val="1"/>
        </dgm:presLayoutVars>
      </dgm:prSet>
      <dgm:spPr/>
    </dgm:pt>
    <dgm:pt modelId="{12296410-DDED-4443-979C-7B0A76C995C9}" type="pres">
      <dgm:prSet presAssocID="{58AC21E9-192F-4B8D-A257-C40875DD7006}" presName="aSpace2" presStyleCnt="0"/>
      <dgm:spPr/>
    </dgm:pt>
    <dgm:pt modelId="{83755A5D-5737-4483-A930-EAF7ED9CFA44}" type="pres">
      <dgm:prSet presAssocID="{2A053FD1-5D76-4CAC-BA78-396F1964C3E5}" presName="childNode" presStyleLbl="node1" presStyleIdx="1" presStyleCnt="8">
        <dgm:presLayoutVars>
          <dgm:bulletEnabled val="1"/>
        </dgm:presLayoutVars>
      </dgm:prSet>
      <dgm:spPr/>
    </dgm:pt>
    <dgm:pt modelId="{6456F1AC-05C4-4551-806C-337BBFF88233}" type="pres">
      <dgm:prSet presAssocID="{2A053FD1-5D76-4CAC-BA78-396F1964C3E5}" presName="aSpace2" presStyleCnt="0"/>
      <dgm:spPr/>
    </dgm:pt>
    <dgm:pt modelId="{D2379CC5-10FC-444B-9120-453C29849969}" type="pres">
      <dgm:prSet presAssocID="{183F1413-0182-4775-8975-B6307C707081}" presName="childNode" presStyleLbl="node1" presStyleIdx="2" presStyleCnt="8">
        <dgm:presLayoutVars>
          <dgm:bulletEnabled val="1"/>
        </dgm:presLayoutVars>
      </dgm:prSet>
      <dgm:spPr/>
    </dgm:pt>
    <dgm:pt modelId="{380762E9-28B8-483A-B883-228325F23BB7}" type="pres">
      <dgm:prSet presAssocID="{183F1413-0182-4775-8975-B6307C707081}" presName="aSpace2" presStyleCnt="0"/>
      <dgm:spPr/>
    </dgm:pt>
    <dgm:pt modelId="{CCF064D3-7D9F-4D6D-9902-A3472E33A818}" type="pres">
      <dgm:prSet presAssocID="{3066C864-ED01-43F7-ACC4-E8CE7B76D255}" presName="childNode" presStyleLbl="node1" presStyleIdx="3" presStyleCnt="8">
        <dgm:presLayoutVars>
          <dgm:bulletEnabled val="1"/>
        </dgm:presLayoutVars>
      </dgm:prSet>
      <dgm:spPr/>
    </dgm:pt>
    <dgm:pt modelId="{1BAF50C1-F093-406F-9D7F-74465E17A748}" type="pres">
      <dgm:prSet presAssocID="{79605206-37D7-4424-87E3-E9EF54685AB4}" presName="aSpace" presStyleCnt="0"/>
      <dgm:spPr/>
    </dgm:pt>
    <dgm:pt modelId="{A51DFC14-7B9B-4E80-AAD3-0B757A2159F0}" type="pres">
      <dgm:prSet presAssocID="{A55E4B0E-2539-49E5-875F-94D75AAAB87A}" presName="compNode" presStyleCnt="0"/>
      <dgm:spPr/>
    </dgm:pt>
    <dgm:pt modelId="{D3F2E39A-5772-45CC-8021-94764FC9C3A1}" type="pres">
      <dgm:prSet presAssocID="{A55E4B0E-2539-49E5-875F-94D75AAAB87A}" presName="aNode" presStyleLbl="bgShp" presStyleIdx="1" presStyleCnt="2"/>
      <dgm:spPr/>
    </dgm:pt>
    <dgm:pt modelId="{D2027E0E-E016-4BC4-AB53-1431164CDFF3}" type="pres">
      <dgm:prSet presAssocID="{A55E4B0E-2539-49E5-875F-94D75AAAB87A}" presName="textNode" presStyleLbl="bgShp" presStyleIdx="1" presStyleCnt="2"/>
      <dgm:spPr/>
    </dgm:pt>
    <dgm:pt modelId="{68B91CBD-9D98-41F1-9B04-DDFAA80A4FAC}" type="pres">
      <dgm:prSet presAssocID="{A55E4B0E-2539-49E5-875F-94D75AAAB87A}" presName="compChildNode" presStyleCnt="0"/>
      <dgm:spPr/>
    </dgm:pt>
    <dgm:pt modelId="{4C75C230-C8A1-4F5B-8A81-5758ABB20741}" type="pres">
      <dgm:prSet presAssocID="{A55E4B0E-2539-49E5-875F-94D75AAAB87A}" presName="theInnerList" presStyleCnt="0"/>
      <dgm:spPr/>
    </dgm:pt>
    <dgm:pt modelId="{F302DDCA-4B72-4C9C-988D-300B101CD14F}" type="pres">
      <dgm:prSet presAssocID="{6C2B4DF3-46C0-4901-B4ED-40A5191D657C}" presName="childNode" presStyleLbl="node1" presStyleIdx="4" presStyleCnt="8">
        <dgm:presLayoutVars>
          <dgm:bulletEnabled val="1"/>
        </dgm:presLayoutVars>
      </dgm:prSet>
      <dgm:spPr/>
    </dgm:pt>
    <dgm:pt modelId="{4B068594-CD7A-4E40-8443-2C7AD4648A0A}" type="pres">
      <dgm:prSet presAssocID="{6C2B4DF3-46C0-4901-B4ED-40A5191D657C}" presName="aSpace2" presStyleCnt="0"/>
      <dgm:spPr/>
    </dgm:pt>
    <dgm:pt modelId="{EEB5A755-EC19-41B3-82B3-274A5876AA8A}" type="pres">
      <dgm:prSet presAssocID="{7F1BE573-E091-4970-8673-083561695626}" presName="childNode" presStyleLbl="node1" presStyleIdx="5" presStyleCnt="8">
        <dgm:presLayoutVars>
          <dgm:bulletEnabled val="1"/>
        </dgm:presLayoutVars>
      </dgm:prSet>
      <dgm:spPr/>
    </dgm:pt>
    <dgm:pt modelId="{C173A7BE-8BBE-4078-AD8F-5415CC69018D}" type="pres">
      <dgm:prSet presAssocID="{7F1BE573-E091-4970-8673-083561695626}" presName="aSpace2" presStyleCnt="0"/>
      <dgm:spPr/>
    </dgm:pt>
    <dgm:pt modelId="{1C07098C-27F4-40E6-9FC5-DB511C20AD3D}" type="pres">
      <dgm:prSet presAssocID="{4F5F7DE7-373F-4CAF-96B7-4CFB9D47F9C0}" presName="childNode" presStyleLbl="node1" presStyleIdx="6" presStyleCnt="8">
        <dgm:presLayoutVars>
          <dgm:bulletEnabled val="1"/>
        </dgm:presLayoutVars>
      </dgm:prSet>
      <dgm:spPr/>
    </dgm:pt>
    <dgm:pt modelId="{5BA9FC31-F6F9-4E57-8E61-FFA05BA21DC1}" type="pres">
      <dgm:prSet presAssocID="{4F5F7DE7-373F-4CAF-96B7-4CFB9D47F9C0}" presName="aSpace2" presStyleCnt="0"/>
      <dgm:spPr/>
    </dgm:pt>
    <dgm:pt modelId="{AEEC0125-D0E7-42A5-BE44-D039687DA0E6}" type="pres">
      <dgm:prSet presAssocID="{BA895CB3-46F3-424C-B6EF-DF5A26024D7D}" presName="childNode" presStyleLbl="node1" presStyleIdx="7" presStyleCnt="8">
        <dgm:presLayoutVars>
          <dgm:bulletEnabled val="1"/>
        </dgm:presLayoutVars>
      </dgm:prSet>
      <dgm:spPr/>
    </dgm:pt>
  </dgm:ptLst>
  <dgm:cxnLst>
    <dgm:cxn modelId="{12E66D07-4D64-4B18-AE3E-E90997080837}" srcId="{79605206-37D7-4424-87E3-E9EF54685AB4}" destId="{3066C864-ED01-43F7-ACC4-E8CE7B76D255}" srcOrd="3" destOrd="0" parTransId="{E7144164-E65F-474D-A27A-E1A18CEDEC58}" sibTransId="{02C059C7-668B-4C32-9517-546D7AF43B6D}"/>
    <dgm:cxn modelId="{E5087D17-D758-46AD-A9BD-666C6C685201}" type="presOf" srcId="{01DA5FCE-4784-40AB-8D0E-6CD132F75AAB}" destId="{D0FE07D2-C88F-47B5-BE6E-AE2683FAEA86}" srcOrd="0" destOrd="0" presId="urn:microsoft.com/office/officeart/2005/8/layout/lProcess2"/>
    <dgm:cxn modelId="{A5566F29-392C-4B3B-9093-599BDF871DC3}" srcId="{79605206-37D7-4424-87E3-E9EF54685AB4}" destId="{2A053FD1-5D76-4CAC-BA78-396F1964C3E5}" srcOrd="1" destOrd="0" parTransId="{7AB08E9E-B18B-4537-B712-2526311A169A}" sibTransId="{34D310DB-EF1E-44DB-9341-4A4B79A70EE2}"/>
    <dgm:cxn modelId="{A082EA31-645F-4CAF-8421-7D7B935DAD3C}" type="presOf" srcId="{A55E4B0E-2539-49E5-875F-94D75AAAB87A}" destId="{D3F2E39A-5772-45CC-8021-94764FC9C3A1}" srcOrd="0" destOrd="0" presId="urn:microsoft.com/office/officeart/2005/8/layout/lProcess2"/>
    <dgm:cxn modelId="{2AC6C767-B604-4406-B321-D24FABBD4F13}" type="presOf" srcId="{58AC21E9-192F-4B8D-A257-C40875DD7006}" destId="{C4CB39E0-8B9A-47F6-BE44-AFDAC92267D4}" srcOrd="0" destOrd="0" presId="urn:microsoft.com/office/officeart/2005/8/layout/lProcess2"/>
    <dgm:cxn modelId="{577CBD4E-BF6F-437E-A4C7-09245DE44AFC}" srcId="{01DA5FCE-4784-40AB-8D0E-6CD132F75AAB}" destId="{79605206-37D7-4424-87E3-E9EF54685AB4}" srcOrd="0" destOrd="0" parTransId="{D1D27374-767F-4F3C-B7D3-2CCB9806378B}" sibTransId="{F349EA70-6443-46A6-90B4-2C04FAAFB15A}"/>
    <dgm:cxn modelId="{73DCED54-74F4-4CC0-99E8-BC1B3C75DC69}" srcId="{A55E4B0E-2539-49E5-875F-94D75AAAB87A}" destId="{7F1BE573-E091-4970-8673-083561695626}" srcOrd="1" destOrd="0" parTransId="{D65642D8-F6C0-4C7C-8BA9-FFEC53151906}" sibTransId="{71CF861C-71AC-4784-BDE0-41C5878EA6A3}"/>
    <dgm:cxn modelId="{EDA3D555-5310-4946-A7E4-32AED49EE5A4}" type="presOf" srcId="{183F1413-0182-4775-8975-B6307C707081}" destId="{D2379CC5-10FC-444B-9120-453C29849969}" srcOrd="0" destOrd="0" presId="urn:microsoft.com/office/officeart/2005/8/layout/lProcess2"/>
    <dgm:cxn modelId="{A62D4F78-F6C0-4F0A-84B7-CF5E0CD56ACC}" srcId="{01DA5FCE-4784-40AB-8D0E-6CD132F75AAB}" destId="{A55E4B0E-2539-49E5-875F-94D75AAAB87A}" srcOrd="1" destOrd="0" parTransId="{0D55AA47-D9CD-4A3E-A45B-1873753001D8}" sibTransId="{3C14F715-52C7-4017-BF17-212399A3CA3E}"/>
    <dgm:cxn modelId="{EA496E7A-09E8-4EF7-B535-3C3B0B1A3C4F}" type="presOf" srcId="{BA895CB3-46F3-424C-B6EF-DF5A26024D7D}" destId="{AEEC0125-D0E7-42A5-BE44-D039687DA0E6}" srcOrd="0" destOrd="0" presId="urn:microsoft.com/office/officeart/2005/8/layout/lProcess2"/>
    <dgm:cxn modelId="{3DC0827C-B4E1-48AB-9FC4-B878E9285F67}" type="presOf" srcId="{79605206-37D7-4424-87E3-E9EF54685AB4}" destId="{9EE45F72-58E0-413A-9989-7EE99858CABF}" srcOrd="1" destOrd="0" presId="urn:microsoft.com/office/officeart/2005/8/layout/lProcess2"/>
    <dgm:cxn modelId="{6047BE7F-D1BA-4414-A6B4-139BA1EA2548}" type="presOf" srcId="{79605206-37D7-4424-87E3-E9EF54685AB4}" destId="{66ABB484-4BFE-47C1-B541-60AE60FF1C38}" srcOrd="0" destOrd="0" presId="urn:microsoft.com/office/officeart/2005/8/layout/lProcess2"/>
    <dgm:cxn modelId="{5A94EF82-AABA-4ABD-9434-4340B0D9752C}" type="presOf" srcId="{7F1BE573-E091-4970-8673-083561695626}" destId="{EEB5A755-EC19-41B3-82B3-274A5876AA8A}" srcOrd="0" destOrd="0" presId="urn:microsoft.com/office/officeart/2005/8/layout/lProcess2"/>
    <dgm:cxn modelId="{2197538B-5594-46CD-A653-D1EAB5039312}" type="presOf" srcId="{A55E4B0E-2539-49E5-875F-94D75AAAB87A}" destId="{D2027E0E-E016-4BC4-AB53-1431164CDFF3}" srcOrd="1" destOrd="0" presId="urn:microsoft.com/office/officeart/2005/8/layout/lProcess2"/>
    <dgm:cxn modelId="{B70A3EA0-DFC2-4E3F-A111-F538E5F0F7E8}" srcId="{79605206-37D7-4424-87E3-E9EF54685AB4}" destId="{183F1413-0182-4775-8975-B6307C707081}" srcOrd="2" destOrd="0" parTransId="{1129AE6C-0782-46AC-8108-FA23558306A9}" sibTransId="{F6D825DC-6814-4771-9CA9-677F3E07292C}"/>
    <dgm:cxn modelId="{163028BE-42CE-4488-A226-0C29DE33000E}" srcId="{A55E4B0E-2539-49E5-875F-94D75AAAB87A}" destId="{BA895CB3-46F3-424C-B6EF-DF5A26024D7D}" srcOrd="3" destOrd="0" parTransId="{0B96C7FA-D504-463C-938A-FAA9E6443643}" sibTransId="{5FD8E908-89ED-41C0-895B-B72231A0D729}"/>
    <dgm:cxn modelId="{8B52B6C8-EBC8-48E9-BCE8-DF6BD03E802E}" srcId="{A55E4B0E-2539-49E5-875F-94D75AAAB87A}" destId="{6C2B4DF3-46C0-4901-B4ED-40A5191D657C}" srcOrd="0" destOrd="0" parTransId="{39977588-0C7B-4CA4-AF8C-E02E05046B4B}" sibTransId="{ADB925D2-4E3D-4037-AB88-FA98CEF7E591}"/>
    <dgm:cxn modelId="{25B955CE-65AC-4E96-A892-4EE38BDF0798}" type="presOf" srcId="{4F5F7DE7-373F-4CAF-96B7-4CFB9D47F9C0}" destId="{1C07098C-27F4-40E6-9FC5-DB511C20AD3D}" srcOrd="0" destOrd="0" presId="urn:microsoft.com/office/officeart/2005/8/layout/lProcess2"/>
    <dgm:cxn modelId="{2335EED4-20D1-48F8-9F22-689D3BD12EC1}" srcId="{A55E4B0E-2539-49E5-875F-94D75AAAB87A}" destId="{4F5F7DE7-373F-4CAF-96B7-4CFB9D47F9C0}" srcOrd="2" destOrd="0" parTransId="{D3F360DC-6AFE-4E5D-8245-16B07A94694D}" sibTransId="{6A7BC272-F9B5-4F29-9BC3-50FFAF0F3DCC}"/>
    <dgm:cxn modelId="{B225FFD7-3B87-4B2F-9E75-85CEB60673EA}" type="presOf" srcId="{3066C864-ED01-43F7-ACC4-E8CE7B76D255}" destId="{CCF064D3-7D9F-4D6D-9902-A3472E33A818}" srcOrd="0" destOrd="0" presId="urn:microsoft.com/office/officeart/2005/8/layout/lProcess2"/>
    <dgm:cxn modelId="{D4B962F4-9BB3-4DEE-9503-D59F825B1144}" srcId="{79605206-37D7-4424-87E3-E9EF54685AB4}" destId="{58AC21E9-192F-4B8D-A257-C40875DD7006}" srcOrd="0" destOrd="0" parTransId="{4E96C086-E4EC-4906-A97A-589607D74EB8}" sibTransId="{417FED0D-0872-424D-82F5-C1E3D1E45CAA}"/>
    <dgm:cxn modelId="{87A3A3F4-5F54-43EC-BBE0-E1D05CB62C3D}" type="presOf" srcId="{2A053FD1-5D76-4CAC-BA78-396F1964C3E5}" destId="{83755A5D-5737-4483-A930-EAF7ED9CFA44}" srcOrd="0" destOrd="0" presId="urn:microsoft.com/office/officeart/2005/8/layout/lProcess2"/>
    <dgm:cxn modelId="{84D876F6-EAC6-45BE-897A-77D6D88BF43D}" type="presOf" srcId="{6C2B4DF3-46C0-4901-B4ED-40A5191D657C}" destId="{F302DDCA-4B72-4C9C-988D-300B101CD14F}" srcOrd="0" destOrd="0" presId="urn:microsoft.com/office/officeart/2005/8/layout/lProcess2"/>
    <dgm:cxn modelId="{2E9176EB-BB43-443F-B6EA-18EBD860E026}" type="presParOf" srcId="{D0FE07D2-C88F-47B5-BE6E-AE2683FAEA86}" destId="{D236CB62-D629-45F4-9DD0-5EE3CEF11F5E}" srcOrd="0" destOrd="0" presId="urn:microsoft.com/office/officeart/2005/8/layout/lProcess2"/>
    <dgm:cxn modelId="{19824C04-6DA9-4ECE-99A6-CEC4B18E75FB}" type="presParOf" srcId="{D236CB62-D629-45F4-9DD0-5EE3CEF11F5E}" destId="{66ABB484-4BFE-47C1-B541-60AE60FF1C38}" srcOrd="0" destOrd="0" presId="urn:microsoft.com/office/officeart/2005/8/layout/lProcess2"/>
    <dgm:cxn modelId="{C20839E0-7687-4E93-9EFE-A2D1F66323E4}" type="presParOf" srcId="{D236CB62-D629-45F4-9DD0-5EE3CEF11F5E}" destId="{9EE45F72-58E0-413A-9989-7EE99858CABF}" srcOrd="1" destOrd="0" presId="urn:microsoft.com/office/officeart/2005/8/layout/lProcess2"/>
    <dgm:cxn modelId="{5A34797F-D470-4FD9-A10A-959B3C571486}" type="presParOf" srcId="{D236CB62-D629-45F4-9DD0-5EE3CEF11F5E}" destId="{5A1A4997-ACD7-40FD-AC5F-FF7A8C7FD741}" srcOrd="2" destOrd="0" presId="urn:microsoft.com/office/officeart/2005/8/layout/lProcess2"/>
    <dgm:cxn modelId="{12E8AF5A-B9B2-444F-A8EB-29472E4692E2}" type="presParOf" srcId="{5A1A4997-ACD7-40FD-AC5F-FF7A8C7FD741}" destId="{1E176B53-FE0D-4F13-8996-96F383208154}" srcOrd="0" destOrd="0" presId="urn:microsoft.com/office/officeart/2005/8/layout/lProcess2"/>
    <dgm:cxn modelId="{DE2E65F8-22E4-46EF-B435-C7B2220B7182}" type="presParOf" srcId="{1E176B53-FE0D-4F13-8996-96F383208154}" destId="{C4CB39E0-8B9A-47F6-BE44-AFDAC92267D4}" srcOrd="0" destOrd="0" presId="urn:microsoft.com/office/officeart/2005/8/layout/lProcess2"/>
    <dgm:cxn modelId="{F0285B0D-51B9-4D76-8BD4-77127D8F16E5}" type="presParOf" srcId="{1E176B53-FE0D-4F13-8996-96F383208154}" destId="{12296410-DDED-4443-979C-7B0A76C995C9}" srcOrd="1" destOrd="0" presId="urn:microsoft.com/office/officeart/2005/8/layout/lProcess2"/>
    <dgm:cxn modelId="{807DD395-F688-407C-A9C0-13D8FF87A494}" type="presParOf" srcId="{1E176B53-FE0D-4F13-8996-96F383208154}" destId="{83755A5D-5737-4483-A930-EAF7ED9CFA44}" srcOrd="2" destOrd="0" presId="urn:microsoft.com/office/officeart/2005/8/layout/lProcess2"/>
    <dgm:cxn modelId="{5C69CE4F-D8A1-4BFA-B040-E8D607B652C3}" type="presParOf" srcId="{1E176B53-FE0D-4F13-8996-96F383208154}" destId="{6456F1AC-05C4-4551-806C-337BBFF88233}" srcOrd="3" destOrd="0" presId="urn:microsoft.com/office/officeart/2005/8/layout/lProcess2"/>
    <dgm:cxn modelId="{08D7DDCE-3BB9-4D0E-AD33-C09F9982A48C}" type="presParOf" srcId="{1E176B53-FE0D-4F13-8996-96F383208154}" destId="{D2379CC5-10FC-444B-9120-453C29849969}" srcOrd="4" destOrd="0" presId="urn:microsoft.com/office/officeart/2005/8/layout/lProcess2"/>
    <dgm:cxn modelId="{EE42831D-7CEF-46C5-8BE5-B943FC9E3908}" type="presParOf" srcId="{1E176B53-FE0D-4F13-8996-96F383208154}" destId="{380762E9-28B8-483A-B883-228325F23BB7}" srcOrd="5" destOrd="0" presId="urn:microsoft.com/office/officeart/2005/8/layout/lProcess2"/>
    <dgm:cxn modelId="{4171BB09-160B-4300-9D79-2EB1D2AB9600}" type="presParOf" srcId="{1E176B53-FE0D-4F13-8996-96F383208154}" destId="{CCF064D3-7D9F-4D6D-9902-A3472E33A818}" srcOrd="6" destOrd="0" presId="urn:microsoft.com/office/officeart/2005/8/layout/lProcess2"/>
    <dgm:cxn modelId="{36BE58FB-68C3-4DF6-91E2-1FCFD4A4857F}" type="presParOf" srcId="{D0FE07D2-C88F-47B5-BE6E-AE2683FAEA86}" destId="{1BAF50C1-F093-406F-9D7F-74465E17A748}" srcOrd="1" destOrd="0" presId="urn:microsoft.com/office/officeart/2005/8/layout/lProcess2"/>
    <dgm:cxn modelId="{749E48D8-7569-4E1B-9C6F-E50EEE7999EF}" type="presParOf" srcId="{D0FE07D2-C88F-47B5-BE6E-AE2683FAEA86}" destId="{A51DFC14-7B9B-4E80-AAD3-0B757A2159F0}" srcOrd="2" destOrd="0" presId="urn:microsoft.com/office/officeart/2005/8/layout/lProcess2"/>
    <dgm:cxn modelId="{CBF7A4A7-2F14-4349-864E-D04DCD53E81A}" type="presParOf" srcId="{A51DFC14-7B9B-4E80-AAD3-0B757A2159F0}" destId="{D3F2E39A-5772-45CC-8021-94764FC9C3A1}" srcOrd="0" destOrd="0" presId="urn:microsoft.com/office/officeart/2005/8/layout/lProcess2"/>
    <dgm:cxn modelId="{F53BBBFD-0ABB-4FA9-A386-1BA4C77F7273}" type="presParOf" srcId="{A51DFC14-7B9B-4E80-AAD3-0B757A2159F0}" destId="{D2027E0E-E016-4BC4-AB53-1431164CDFF3}" srcOrd="1" destOrd="0" presId="urn:microsoft.com/office/officeart/2005/8/layout/lProcess2"/>
    <dgm:cxn modelId="{71127BF6-1C3D-41A1-AEEA-E0BBE8EBC520}" type="presParOf" srcId="{A51DFC14-7B9B-4E80-AAD3-0B757A2159F0}" destId="{68B91CBD-9D98-41F1-9B04-DDFAA80A4FAC}" srcOrd="2" destOrd="0" presId="urn:microsoft.com/office/officeart/2005/8/layout/lProcess2"/>
    <dgm:cxn modelId="{40FFCAA8-D4E4-4FEC-9198-BFEC8E3EB985}" type="presParOf" srcId="{68B91CBD-9D98-41F1-9B04-DDFAA80A4FAC}" destId="{4C75C230-C8A1-4F5B-8A81-5758ABB20741}" srcOrd="0" destOrd="0" presId="urn:microsoft.com/office/officeart/2005/8/layout/lProcess2"/>
    <dgm:cxn modelId="{A413B444-8576-4F3D-A422-2E9574519DE6}" type="presParOf" srcId="{4C75C230-C8A1-4F5B-8A81-5758ABB20741}" destId="{F302DDCA-4B72-4C9C-988D-300B101CD14F}" srcOrd="0" destOrd="0" presId="urn:microsoft.com/office/officeart/2005/8/layout/lProcess2"/>
    <dgm:cxn modelId="{239413D8-74F5-4A12-8A8F-4F2037BECA73}" type="presParOf" srcId="{4C75C230-C8A1-4F5B-8A81-5758ABB20741}" destId="{4B068594-CD7A-4E40-8443-2C7AD4648A0A}" srcOrd="1" destOrd="0" presId="urn:microsoft.com/office/officeart/2005/8/layout/lProcess2"/>
    <dgm:cxn modelId="{4DAF5171-8A1B-4470-ADA6-5BB189F2E1D8}" type="presParOf" srcId="{4C75C230-C8A1-4F5B-8A81-5758ABB20741}" destId="{EEB5A755-EC19-41B3-82B3-274A5876AA8A}" srcOrd="2" destOrd="0" presId="urn:microsoft.com/office/officeart/2005/8/layout/lProcess2"/>
    <dgm:cxn modelId="{E9C57105-8A5A-4709-AC0A-18004AF7AB42}" type="presParOf" srcId="{4C75C230-C8A1-4F5B-8A81-5758ABB20741}" destId="{C173A7BE-8BBE-4078-AD8F-5415CC69018D}" srcOrd="3" destOrd="0" presId="urn:microsoft.com/office/officeart/2005/8/layout/lProcess2"/>
    <dgm:cxn modelId="{BE916463-3929-4DBF-A1C0-121DD59E7016}" type="presParOf" srcId="{4C75C230-C8A1-4F5B-8A81-5758ABB20741}" destId="{1C07098C-27F4-40E6-9FC5-DB511C20AD3D}" srcOrd="4" destOrd="0" presId="urn:microsoft.com/office/officeart/2005/8/layout/lProcess2"/>
    <dgm:cxn modelId="{129E7684-8EFD-4644-BE7B-F291F847C499}" type="presParOf" srcId="{4C75C230-C8A1-4F5B-8A81-5758ABB20741}" destId="{5BA9FC31-F6F9-4E57-8E61-FFA05BA21DC1}" srcOrd="5" destOrd="0" presId="urn:microsoft.com/office/officeart/2005/8/layout/lProcess2"/>
    <dgm:cxn modelId="{AF0FDBF6-B610-43FC-B29B-F9CD8002AFE0}" type="presParOf" srcId="{4C75C230-C8A1-4F5B-8A81-5758ABB20741}" destId="{AEEC0125-D0E7-42A5-BE44-D039687DA0E6}" srcOrd="6" destOrd="0" presId="urn:microsoft.com/office/officeart/2005/8/layout/lProcess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E470E2-B340-4793-80DA-A306E7C13D7C}">
      <dsp:nvSpPr>
        <dsp:cNvPr id="0" name=""/>
        <dsp:cNvSpPr/>
      </dsp:nvSpPr>
      <dsp:spPr>
        <a:xfrm>
          <a:off x="0" y="0"/>
          <a:ext cx="6839693" cy="6839693"/>
        </a:xfrm>
        <a:prstGeom prst="pie">
          <a:avLst>
            <a:gd name="adj1" fmla="val 5400000"/>
            <a:gd name="adj2" fmla="val 1620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F6C769-2360-40FA-A69D-99A2D516478F}">
      <dsp:nvSpPr>
        <dsp:cNvPr id="0" name=""/>
        <dsp:cNvSpPr/>
      </dsp:nvSpPr>
      <dsp:spPr>
        <a:xfrm>
          <a:off x="3419846" y="0"/>
          <a:ext cx="12410532" cy="6839693"/>
        </a:xfrm>
        <a:prstGeom prst="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r>
            <a:rPr lang="pt-BR" sz="5700" kern="1200" dirty="0"/>
            <a:t>Orientado a Objetos</a:t>
          </a:r>
        </a:p>
      </dsp:txBody>
      <dsp:txXfrm>
        <a:off x="3419846" y="0"/>
        <a:ext cx="6205266" cy="2051912"/>
      </dsp:txXfrm>
    </dsp:sp>
    <dsp:sp modelId="{4454F867-D898-4D90-8F6B-3B6F9EF61682}">
      <dsp:nvSpPr>
        <dsp:cNvPr id="0" name=""/>
        <dsp:cNvSpPr/>
      </dsp:nvSpPr>
      <dsp:spPr>
        <a:xfrm>
          <a:off x="1196948" y="2051912"/>
          <a:ext cx="4445796" cy="4445796"/>
        </a:xfrm>
        <a:prstGeom prst="pie">
          <a:avLst>
            <a:gd name="adj1" fmla="val 5400000"/>
            <a:gd name="adj2" fmla="val 1620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1E42D4-FEC1-4BF2-8B09-5290EAE53F84}">
      <dsp:nvSpPr>
        <dsp:cNvPr id="0" name=""/>
        <dsp:cNvSpPr/>
      </dsp:nvSpPr>
      <dsp:spPr>
        <a:xfrm>
          <a:off x="3419846" y="2051912"/>
          <a:ext cx="12410532" cy="4445796"/>
        </a:xfrm>
        <a:prstGeom prst="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r>
            <a:rPr lang="pt-BR" sz="5700" kern="1200" dirty="0"/>
            <a:t>Procedural</a:t>
          </a:r>
        </a:p>
      </dsp:txBody>
      <dsp:txXfrm>
        <a:off x="3419846" y="2051912"/>
        <a:ext cx="6205266" cy="2051905"/>
      </dsp:txXfrm>
    </dsp:sp>
    <dsp:sp modelId="{4F212DED-B69A-4B82-9488-F6468A13C6EE}">
      <dsp:nvSpPr>
        <dsp:cNvPr id="0" name=""/>
        <dsp:cNvSpPr/>
      </dsp:nvSpPr>
      <dsp:spPr>
        <a:xfrm>
          <a:off x="2393893" y="4103817"/>
          <a:ext cx="2051905" cy="2051905"/>
        </a:xfrm>
        <a:prstGeom prst="pie">
          <a:avLst>
            <a:gd name="adj1" fmla="val 5400000"/>
            <a:gd name="adj2" fmla="val 1620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96B9C1-D280-4048-ADA6-8757ED8466CC}">
      <dsp:nvSpPr>
        <dsp:cNvPr id="0" name=""/>
        <dsp:cNvSpPr/>
      </dsp:nvSpPr>
      <dsp:spPr>
        <a:xfrm>
          <a:off x="3419846" y="4103817"/>
          <a:ext cx="12410532" cy="2051905"/>
        </a:xfrm>
        <a:prstGeom prst="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r>
            <a:rPr lang="pt-BR" sz="5700" kern="1200" dirty="0"/>
            <a:t>Estruturado</a:t>
          </a:r>
        </a:p>
      </dsp:txBody>
      <dsp:txXfrm>
        <a:off x="3419846" y="4103817"/>
        <a:ext cx="6205266" cy="2051905"/>
      </dsp:txXfrm>
    </dsp:sp>
    <dsp:sp modelId="{3233756D-7D47-4088-A1D4-0229BD38C888}">
      <dsp:nvSpPr>
        <dsp:cNvPr id="0" name=""/>
        <dsp:cNvSpPr/>
      </dsp:nvSpPr>
      <dsp:spPr>
        <a:xfrm>
          <a:off x="9625112" y="0"/>
          <a:ext cx="6205266" cy="205191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285750" lvl="1" indent="-285750" algn="l" defTabSz="1644650">
            <a:lnSpc>
              <a:spcPct val="90000"/>
            </a:lnSpc>
            <a:spcBef>
              <a:spcPct val="0"/>
            </a:spcBef>
            <a:spcAft>
              <a:spcPct val="15000"/>
            </a:spcAft>
            <a:buChar char="•"/>
          </a:pPr>
          <a:r>
            <a:rPr lang="pt-BR" sz="3700" kern="1200" dirty="0"/>
            <a:t>Classes e Objetos</a:t>
          </a:r>
        </a:p>
        <a:p>
          <a:pPr marL="285750" lvl="1" indent="-285750" algn="l" defTabSz="1644650">
            <a:lnSpc>
              <a:spcPct val="90000"/>
            </a:lnSpc>
            <a:spcBef>
              <a:spcPct val="0"/>
            </a:spcBef>
            <a:spcAft>
              <a:spcPct val="15000"/>
            </a:spcAft>
            <a:buChar char="•"/>
          </a:pPr>
          <a:r>
            <a:rPr lang="pt-BR" sz="3700" kern="1200" dirty="0"/>
            <a:t>Pacotes e Bibliotecas</a:t>
          </a:r>
        </a:p>
      </dsp:txBody>
      <dsp:txXfrm>
        <a:off x="9625112" y="0"/>
        <a:ext cx="6205266" cy="2051912"/>
      </dsp:txXfrm>
    </dsp:sp>
    <dsp:sp modelId="{6A707C51-A2F0-4C9D-A750-CD12C74DB6C1}">
      <dsp:nvSpPr>
        <dsp:cNvPr id="0" name=""/>
        <dsp:cNvSpPr/>
      </dsp:nvSpPr>
      <dsp:spPr>
        <a:xfrm>
          <a:off x="9625112" y="2051912"/>
          <a:ext cx="6205266" cy="205190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285750" lvl="1" indent="-285750" algn="l" defTabSz="1644650">
            <a:lnSpc>
              <a:spcPct val="90000"/>
            </a:lnSpc>
            <a:spcBef>
              <a:spcPct val="0"/>
            </a:spcBef>
            <a:spcAft>
              <a:spcPct val="15000"/>
            </a:spcAft>
            <a:buChar char="•"/>
          </a:pPr>
          <a:r>
            <a:rPr lang="pt-BR" sz="3700" kern="1200" dirty="0"/>
            <a:t>Procedimentos</a:t>
          </a:r>
        </a:p>
        <a:p>
          <a:pPr marL="285750" lvl="1" indent="-285750" algn="l" defTabSz="1644650">
            <a:lnSpc>
              <a:spcPct val="90000"/>
            </a:lnSpc>
            <a:spcBef>
              <a:spcPct val="0"/>
            </a:spcBef>
            <a:spcAft>
              <a:spcPct val="15000"/>
            </a:spcAft>
            <a:buChar char="•"/>
          </a:pPr>
          <a:r>
            <a:rPr lang="pt-BR" sz="3700" kern="1200" dirty="0"/>
            <a:t>Funções</a:t>
          </a:r>
        </a:p>
      </dsp:txBody>
      <dsp:txXfrm>
        <a:off x="9625112" y="2051912"/>
        <a:ext cx="6205266" cy="2051905"/>
      </dsp:txXfrm>
    </dsp:sp>
    <dsp:sp modelId="{814625C2-0C60-4770-A557-0CA345ACB21B}">
      <dsp:nvSpPr>
        <dsp:cNvPr id="0" name=""/>
        <dsp:cNvSpPr/>
      </dsp:nvSpPr>
      <dsp:spPr>
        <a:xfrm>
          <a:off x="9625112" y="4103817"/>
          <a:ext cx="6205266" cy="205190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285750" lvl="1" indent="-285750" algn="l" defTabSz="1644650">
            <a:lnSpc>
              <a:spcPct val="90000"/>
            </a:lnSpc>
            <a:spcBef>
              <a:spcPct val="0"/>
            </a:spcBef>
            <a:spcAft>
              <a:spcPct val="15000"/>
            </a:spcAft>
            <a:buChar char="•"/>
          </a:pPr>
          <a:r>
            <a:rPr lang="pt-BR" sz="3700" kern="1200" dirty="0"/>
            <a:t>Sequência de Instruções</a:t>
          </a:r>
        </a:p>
        <a:p>
          <a:pPr marL="285750" lvl="1" indent="-285750" algn="l" defTabSz="1644650">
            <a:lnSpc>
              <a:spcPct val="90000"/>
            </a:lnSpc>
            <a:spcBef>
              <a:spcPct val="0"/>
            </a:spcBef>
            <a:spcAft>
              <a:spcPct val="15000"/>
            </a:spcAft>
            <a:buChar char="•"/>
          </a:pPr>
          <a:r>
            <a:rPr lang="pt-BR" sz="3700" kern="1200" dirty="0"/>
            <a:t>Estruturas de Decisão</a:t>
          </a:r>
        </a:p>
        <a:p>
          <a:pPr marL="285750" lvl="1" indent="-285750" algn="l" defTabSz="1644650">
            <a:lnSpc>
              <a:spcPct val="90000"/>
            </a:lnSpc>
            <a:spcBef>
              <a:spcPct val="0"/>
            </a:spcBef>
            <a:spcAft>
              <a:spcPct val="15000"/>
            </a:spcAft>
            <a:buChar char="•"/>
          </a:pPr>
          <a:r>
            <a:rPr lang="pt-BR" sz="3700" kern="1200" dirty="0"/>
            <a:t>Estruturas de Repetição </a:t>
          </a:r>
        </a:p>
      </dsp:txBody>
      <dsp:txXfrm>
        <a:off x="9625112" y="4103817"/>
        <a:ext cx="6205266" cy="20519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ABB484-4BFE-47C1-B541-60AE60FF1C38}">
      <dsp:nvSpPr>
        <dsp:cNvPr id="0" name=""/>
        <dsp:cNvSpPr/>
      </dsp:nvSpPr>
      <dsp:spPr>
        <a:xfrm>
          <a:off x="9286" y="0"/>
          <a:ext cx="8933394" cy="932893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pt-BR" sz="6500" kern="1200" dirty="0"/>
            <a:t>Procedural</a:t>
          </a:r>
        </a:p>
      </dsp:txBody>
      <dsp:txXfrm>
        <a:off x="9286" y="0"/>
        <a:ext cx="8933394" cy="2798679"/>
      </dsp:txXfrm>
    </dsp:sp>
    <dsp:sp modelId="{C4CB39E0-8B9A-47F6-BE44-AFDAC92267D4}">
      <dsp:nvSpPr>
        <dsp:cNvPr id="0" name=""/>
        <dsp:cNvSpPr/>
      </dsp:nvSpPr>
      <dsp:spPr>
        <a:xfrm>
          <a:off x="902626" y="2798907"/>
          <a:ext cx="7146715" cy="135902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76200" rIns="101600" bIns="76200" numCol="1" spcCol="1270" anchor="ctr" anchorCtr="0">
          <a:noAutofit/>
        </a:bodyPr>
        <a:lstStyle/>
        <a:p>
          <a:pPr marL="0" lvl="0" indent="0" algn="ctr" defTabSz="1778000">
            <a:lnSpc>
              <a:spcPct val="90000"/>
            </a:lnSpc>
            <a:spcBef>
              <a:spcPct val="0"/>
            </a:spcBef>
            <a:spcAft>
              <a:spcPct val="35000"/>
            </a:spcAft>
            <a:buNone/>
          </a:pPr>
          <a:r>
            <a:rPr lang="pt-BR" sz="4000" kern="1200" dirty="0"/>
            <a:t>Foco no Processo</a:t>
          </a:r>
        </a:p>
      </dsp:txBody>
      <dsp:txXfrm>
        <a:off x="942431" y="2838712"/>
        <a:ext cx="7067105" cy="1279416"/>
      </dsp:txXfrm>
    </dsp:sp>
    <dsp:sp modelId="{83755A5D-5737-4483-A930-EAF7ED9CFA44}">
      <dsp:nvSpPr>
        <dsp:cNvPr id="0" name=""/>
        <dsp:cNvSpPr/>
      </dsp:nvSpPr>
      <dsp:spPr>
        <a:xfrm>
          <a:off x="902626" y="4367014"/>
          <a:ext cx="7146715" cy="135902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76200" rIns="101600" bIns="76200" numCol="1" spcCol="1270" anchor="ctr" anchorCtr="0">
          <a:noAutofit/>
        </a:bodyPr>
        <a:lstStyle/>
        <a:p>
          <a:pPr marL="0" lvl="0" indent="0" algn="ctr" defTabSz="1778000">
            <a:lnSpc>
              <a:spcPct val="90000"/>
            </a:lnSpc>
            <a:spcBef>
              <a:spcPct val="0"/>
            </a:spcBef>
            <a:spcAft>
              <a:spcPct val="35000"/>
            </a:spcAft>
            <a:buNone/>
          </a:pPr>
          <a:r>
            <a:rPr lang="pt-BR" sz="4000" kern="1200" dirty="0"/>
            <a:t>Reuso Limitado</a:t>
          </a:r>
        </a:p>
      </dsp:txBody>
      <dsp:txXfrm>
        <a:off x="942431" y="4406819"/>
        <a:ext cx="7067105" cy="1279416"/>
      </dsp:txXfrm>
    </dsp:sp>
    <dsp:sp modelId="{D2379CC5-10FC-444B-9120-453C29849969}">
      <dsp:nvSpPr>
        <dsp:cNvPr id="0" name=""/>
        <dsp:cNvSpPr/>
      </dsp:nvSpPr>
      <dsp:spPr>
        <a:xfrm>
          <a:off x="902626" y="5935122"/>
          <a:ext cx="7146715" cy="135902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76200" rIns="101600" bIns="76200" numCol="1" spcCol="1270" anchor="ctr" anchorCtr="0">
          <a:noAutofit/>
        </a:bodyPr>
        <a:lstStyle/>
        <a:p>
          <a:pPr marL="0" lvl="0" indent="0" algn="ctr" defTabSz="1778000">
            <a:lnSpc>
              <a:spcPct val="90000"/>
            </a:lnSpc>
            <a:spcBef>
              <a:spcPct val="0"/>
            </a:spcBef>
            <a:spcAft>
              <a:spcPct val="35000"/>
            </a:spcAft>
            <a:buNone/>
          </a:pPr>
          <a:r>
            <a:rPr lang="pt-BR" sz="4000" kern="1200" dirty="0"/>
            <a:t>Código Complexo e Longo</a:t>
          </a:r>
        </a:p>
      </dsp:txBody>
      <dsp:txXfrm>
        <a:off x="942431" y="5974927"/>
        <a:ext cx="7067105" cy="1279416"/>
      </dsp:txXfrm>
    </dsp:sp>
    <dsp:sp modelId="{CCF064D3-7D9F-4D6D-9902-A3472E33A818}">
      <dsp:nvSpPr>
        <dsp:cNvPr id="0" name=""/>
        <dsp:cNvSpPr/>
      </dsp:nvSpPr>
      <dsp:spPr>
        <a:xfrm>
          <a:off x="902626" y="7503230"/>
          <a:ext cx="7146715" cy="135902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76200" rIns="101600" bIns="76200" numCol="1" spcCol="1270" anchor="ctr" anchorCtr="0">
          <a:noAutofit/>
        </a:bodyPr>
        <a:lstStyle/>
        <a:p>
          <a:pPr marL="0" lvl="0" indent="0" algn="ctr" defTabSz="1778000">
            <a:lnSpc>
              <a:spcPct val="90000"/>
            </a:lnSpc>
            <a:spcBef>
              <a:spcPct val="0"/>
            </a:spcBef>
            <a:spcAft>
              <a:spcPct val="35000"/>
            </a:spcAft>
            <a:buNone/>
          </a:pPr>
          <a:r>
            <a:rPr lang="pt-BR" sz="4000" kern="1200" dirty="0"/>
            <a:t>Dados Globais</a:t>
          </a:r>
        </a:p>
      </dsp:txBody>
      <dsp:txXfrm>
        <a:off x="942431" y="7543035"/>
        <a:ext cx="7067105" cy="1279416"/>
      </dsp:txXfrm>
    </dsp:sp>
    <dsp:sp modelId="{D3F2E39A-5772-45CC-8021-94764FC9C3A1}">
      <dsp:nvSpPr>
        <dsp:cNvPr id="0" name=""/>
        <dsp:cNvSpPr/>
      </dsp:nvSpPr>
      <dsp:spPr>
        <a:xfrm>
          <a:off x="9612686" y="0"/>
          <a:ext cx="8933394" cy="932893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pt-BR" sz="6500" kern="1200" dirty="0"/>
            <a:t>Orientada a Objetos</a:t>
          </a:r>
        </a:p>
      </dsp:txBody>
      <dsp:txXfrm>
        <a:off x="9612686" y="0"/>
        <a:ext cx="8933394" cy="2798679"/>
      </dsp:txXfrm>
    </dsp:sp>
    <dsp:sp modelId="{F302DDCA-4B72-4C9C-988D-300B101CD14F}">
      <dsp:nvSpPr>
        <dsp:cNvPr id="0" name=""/>
        <dsp:cNvSpPr/>
      </dsp:nvSpPr>
      <dsp:spPr>
        <a:xfrm>
          <a:off x="10506025" y="2798907"/>
          <a:ext cx="7146715" cy="135902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76200" rIns="101600" bIns="76200" numCol="1" spcCol="1270" anchor="ctr" anchorCtr="0">
          <a:noAutofit/>
        </a:bodyPr>
        <a:lstStyle/>
        <a:p>
          <a:pPr marL="0" lvl="0" indent="0" algn="ctr" defTabSz="1778000">
            <a:lnSpc>
              <a:spcPct val="90000"/>
            </a:lnSpc>
            <a:spcBef>
              <a:spcPct val="0"/>
            </a:spcBef>
            <a:spcAft>
              <a:spcPct val="35000"/>
            </a:spcAft>
            <a:buNone/>
          </a:pPr>
          <a:r>
            <a:rPr lang="pt-BR" sz="4000" kern="1200" dirty="0"/>
            <a:t>Foco nos Objetos (Entidades e atores)</a:t>
          </a:r>
        </a:p>
      </dsp:txBody>
      <dsp:txXfrm>
        <a:off x="10545830" y="2838712"/>
        <a:ext cx="7067105" cy="1279416"/>
      </dsp:txXfrm>
    </dsp:sp>
    <dsp:sp modelId="{EEB5A755-EC19-41B3-82B3-274A5876AA8A}">
      <dsp:nvSpPr>
        <dsp:cNvPr id="0" name=""/>
        <dsp:cNvSpPr/>
      </dsp:nvSpPr>
      <dsp:spPr>
        <a:xfrm>
          <a:off x="10506025" y="4367014"/>
          <a:ext cx="7146715" cy="135902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76200" rIns="101600" bIns="76200" numCol="1" spcCol="1270" anchor="ctr" anchorCtr="0">
          <a:noAutofit/>
        </a:bodyPr>
        <a:lstStyle/>
        <a:p>
          <a:pPr marL="0" lvl="0" indent="0" algn="ctr" defTabSz="1778000">
            <a:lnSpc>
              <a:spcPct val="90000"/>
            </a:lnSpc>
            <a:spcBef>
              <a:spcPct val="0"/>
            </a:spcBef>
            <a:spcAft>
              <a:spcPct val="35000"/>
            </a:spcAft>
            <a:buNone/>
          </a:pPr>
          <a:r>
            <a:rPr lang="pt-BR" sz="4000" kern="1200" dirty="0"/>
            <a:t>Facilita o reuso</a:t>
          </a:r>
        </a:p>
      </dsp:txBody>
      <dsp:txXfrm>
        <a:off x="10545830" y="4406819"/>
        <a:ext cx="7067105" cy="1279416"/>
      </dsp:txXfrm>
    </dsp:sp>
    <dsp:sp modelId="{1C07098C-27F4-40E6-9FC5-DB511C20AD3D}">
      <dsp:nvSpPr>
        <dsp:cNvPr id="0" name=""/>
        <dsp:cNvSpPr/>
      </dsp:nvSpPr>
      <dsp:spPr>
        <a:xfrm>
          <a:off x="10506025" y="5935122"/>
          <a:ext cx="7146715" cy="135902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76200" rIns="101600" bIns="76200" numCol="1" spcCol="1270" anchor="ctr" anchorCtr="0">
          <a:noAutofit/>
        </a:bodyPr>
        <a:lstStyle/>
        <a:p>
          <a:pPr marL="0" lvl="0" indent="0" algn="ctr" defTabSz="1778000">
            <a:lnSpc>
              <a:spcPct val="90000"/>
            </a:lnSpc>
            <a:spcBef>
              <a:spcPct val="0"/>
            </a:spcBef>
            <a:spcAft>
              <a:spcPct val="35000"/>
            </a:spcAft>
            <a:buNone/>
          </a:pPr>
          <a:r>
            <a:rPr lang="pt-BR" sz="4000" kern="1200" dirty="0"/>
            <a:t>Complexidade nas associações entre objetos</a:t>
          </a:r>
        </a:p>
      </dsp:txBody>
      <dsp:txXfrm>
        <a:off x="10545830" y="5974927"/>
        <a:ext cx="7067105" cy="1279416"/>
      </dsp:txXfrm>
    </dsp:sp>
    <dsp:sp modelId="{AEEC0125-D0E7-42A5-BE44-D039687DA0E6}">
      <dsp:nvSpPr>
        <dsp:cNvPr id="0" name=""/>
        <dsp:cNvSpPr/>
      </dsp:nvSpPr>
      <dsp:spPr>
        <a:xfrm>
          <a:off x="10506025" y="7503230"/>
          <a:ext cx="7146715" cy="135902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76200" rIns="101600" bIns="76200" numCol="1" spcCol="1270" anchor="ctr" anchorCtr="0">
          <a:noAutofit/>
        </a:bodyPr>
        <a:lstStyle/>
        <a:p>
          <a:pPr marL="0" lvl="0" indent="0" algn="ctr" defTabSz="1778000">
            <a:lnSpc>
              <a:spcPct val="90000"/>
            </a:lnSpc>
            <a:spcBef>
              <a:spcPct val="0"/>
            </a:spcBef>
            <a:spcAft>
              <a:spcPct val="35000"/>
            </a:spcAft>
            <a:buNone/>
          </a:pPr>
          <a:r>
            <a:rPr lang="pt-BR" sz="4000" kern="1200" dirty="0"/>
            <a:t>Dados Protegidos</a:t>
          </a:r>
        </a:p>
      </dsp:txBody>
      <dsp:txXfrm>
        <a:off x="10545830" y="7543035"/>
        <a:ext cx="7067105" cy="1279416"/>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051A69-C562-4FC5-92DC-994CDC1376A2}" type="datetimeFigureOut">
              <a:rPr lang="en-US" smtClean="0"/>
              <a:t>10/7/2025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747B73-6B03-4EF3-AD40-683CE00DABF6}" type="slidenum">
              <a:rPr lang="en-US" smtClean="0"/>
              <a:t>‹nº›</a:t>
            </a:fld>
            <a:endParaRPr lang="en-US"/>
          </a:p>
        </p:txBody>
      </p:sp>
    </p:spTree>
    <p:extLst>
      <p:ext uri="{BB962C8B-B14F-4D97-AF65-F5344CB8AC3E}">
        <p14:creationId xmlns:p14="http://schemas.microsoft.com/office/powerpoint/2010/main" val="1300632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6A977-5EEF-8410-2CBF-9FF6BF7240C1}"/>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23CC9C43-DBF1-8E59-7D6E-4E895521EE72}"/>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76160305-0C8C-E22D-A218-937B50705106}"/>
              </a:ext>
            </a:extLst>
          </p:cNvPr>
          <p:cNvSpPr>
            <a:spLocks noGrp="1"/>
          </p:cNvSpPr>
          <p:nvPr>
            <p:ph type="body" idx="1"/>
          </p:nvPr>
        </p:nvSpPr>
        <p:spPr/>
        <p:txBody>
          <a:bodyPr/>
          <a:lstStyle/>
          <a:p>
            <a:endParaRPr lang="pt-BR" dirty="0"/>
          </a:p>
          <a:p>
            <a:r>
              <a:rPr lang="pt-BR" dirty="0"/>
              <a:t>0</a:t>
            </a:r>
          </a:p>
        </p:txBody>
      </p:sp>
      <p:sp>
        <p:nvSpPr>
          <p:cNvPr id="4" name="Espaço Reservado para Número de Slide 3">
            <a:extLst>
              <a:ext uri="{FF2B5EF4-FFF2-40B4-BE49-F238E27FC236}">
                <a16:creationId xmlns:a16="http://schemas.microsoft.com/office/drawing/2014/main" id="{838BB64B-F4C2-4679-2A47-7ECD0013E8FB}"/>
              </a:ext>
            </a:extLst>
          </p:cNvPr>
          <p:cNvSpPr>
            <a:spLocks noGrp="1"/>
          </p:cNvSpPr>
          <p:nvPr>
            <p:ph type="sldNum" sz="quarter" idx="10"/>
          </p:nvPr>
        </p:nvSpPr>
        <p:spPr/>
        <p:txBody>
          <a:bodyPr/>
          <a:lstStyle/>
          <a:p>
            <a:fld id="{8C747B73-6B03-4EF3-AD40-683CE00DABF6}" type="slidenum">
              <a:rPr lang="en-US" smtClean="0"/>
              <a:t>2</a:t>
            </a:fld>
            <a:endParaRPr lang="en-US" dirty="0"/>
          </a:p>
        </p:txBody>
      </p:sp>
    </p:spTree>
    <p:extLst>
      <p:ext uri="{BB962C8B-B14F-4D97-AF65-F5344CB8AC3E}">
        <p14:creationId xmlns:p14="http://schemas.microsoft.com/office/powerpoint/2010/main" val="10291551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11</a:t>
            </a:fld>
            <a:endParaRPr lang="en-US" dirty="0"/>
          </a:p>
        </p:txBody>
      </p:sp>
    </p:spTree>
    <p:extLst>
      <p:ext uri="{BB962C8B-B14F-4D97-AF65-F5344CB8AC3E}">
        <p14:creationId xmlns:p14="http://schemas.microsoft.com/office/powerpoint/2010/main" val="32177357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12</a:t>
            </a:fld>
            <a:endParaRPr lang="en-US" dirty="0"/>
          </a:p>
        </p:txBody>
      </p:sp>
    </p:spTree>
    <p:extLst>
      <p:ext uri="{BB962C8B-B14F-4D97-AF65-F5344CB8AC3E}">
        <p14:creationId xmlns:p14="http://schemas.microsoft.com/office/powerpoint/2010/main" val="25055620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13</a:t>
            </a:fld>
            <a:endParaRPr lang="en-US" dirty="0"/>
          </a:p>
        </p:txBody>
      </p:sp>
    </p:spTree>
    <p:extLst>
      <p:ext uri="{BB962C8B-B14F-4D97-AF65-F5344CB8AC3E}">
        <p14:creationId xmlns:p14="http://schemas.microsoft.com/office/powerpoint/2010/main" val="25862297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14</a:t>
            </a:fld>
            <a:endParaRPr lang="en-US" dirty="0"/>
          </a:p>
        </p:txBody>
      </p:sp>
    </p:spTree>
    <p:extLst>
      <p:ext uri="{BB962C8B-B14F-4D97-AF65-F5344CB8AC3E}">
        <p14:creationId xmlns:p14="http://schemas.microsoft.com/office/powerpoint/2010/main" val="31357465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15</a:t>
            </a:fld>
            <a:endParaRPr lang="en-US" dirty="0"/>
          </a:p>
        </p:txBody>
      </p:sp>
    </p:spTree>
    <p:extLst>
      <p:ext uri="{BB962C8B-B14F-4D97-AF65-F5344CB8AC3E}">
        <p14:creationId xmlns:p14="http://schemas.microsoft.com/office/powerpoint/2010/main" val="23007610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16</a:t>
            </a:fld>
            <a:endParaRPr lang="en-US" dirty="0"/>
          </a:p>
        </p:txBody>
      </p:sp>
    </p:spTree>
    <p:extLst>
      <p:ext uri="{BB962C8B-B14F-4D97-AF65-F5344CB8AC3E}">
        <p14:creationId xmlns:p14="http://schemas.microsoft.com/office/powerpoint/2010/main" val="23921476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17</a:t>
            </a:fld>
            <a:endParaRPr lang="en-US" dirty="0"/>
          </a:p>
        </p:txBody>
      </p:sp>
    </p:spTree>
    <p:extLst>
      <p:ext uri="{BB962C8B-B14F-4D97-AF65-F5344CB8AC3E}">
        <p14:creationId xmlns:p14="http://schemas.microsoft.com/office/powerpoint/2010/main" val="1533139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18</a:t>
            </a:fld>
            <a:endParaRPr lang="en-US" dirty="0"/>
          </a:p>
        </p:txBody>
      </p:sp>
    </p:spTree>
    <p:extLst>
      <p:ext uri="{BB962C8B-B14F-4D97-AF65-F5344CB8AC3E}">
        <p14:creationId xmlns:p14="http://schemas.microsoft.com/office/powerpoint/2010/main" val="24613394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19</a:t>
            </a:fld>
            <a:endParaRPr lang="en-US" dirty="0"/>
          </a:p>
        </p:txBody>
      </p:sp>
    </p:spTree>
    <p:extLst>
      <p:ext uri="{BB962C8B-B14F-4D97-AF65-F5344CB8AC3E}">
        <p14:creationId xmlns:p14="http://schemas.microsoft.com/office/powerpoint/2010/main" val="6924968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20</a:t>
            </a:fld>
            <a:endParaRPr lang="en-US" dirty="0"/>
          </a:p>
        </p:txBody>
      </p:sp>
    </p:spTree>
    <p:extLst>
      <p:ext uri="{BB962C8B-B14F-4D97-AF65-F5344CB8AC3E}">
        <p14:creationId xmlns:p14="http://schemas.microsoft.com/office/powerpoint/2010/main" val="3384558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a:p>
            <a:r>
              <a:rPr lang="pt-BR" dirty="0"/>
              <a:t>0</a:t>
            </a:r>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3</a:t>
            </a:fld>
            <a:endParaRPr lang="en-US" dirty="0"/>
          </a:p>
        </p:txBody>
      </p:sp>
    </p:spTree>
    <p:extLst>
      <p:ext uri="{BB962C8B-B14F-4D97-AF65-F5344CB8AC3E}">
        <p14:creationId xmlns:p14="http://schemas.microsoft.com/office/powerpoint/2010/main" val="21189730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21</a:t>
            </a:fld>
            <a:endParaRPr lang="en-US" dirty="0"/>
          </a:p>
        </p:txBody>
      </p:sp>
    </p:spTree>
    <p:extLst>
      <p:ext uri="{BB962C8B-B14F-4D97-AF65-F5344CB8AC3E}">
        <p14:creationId xmlns:p14="http://schemas.microsoft.com/office/powerpoint/2010/main" val="16001060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22</a:t>
            </a:fld>
            <a:endParaRPr lang="en-US" dirty="0"/>
          </a:p>
        </p:txBody>
      </p:sp>
    </p:spTree>
    <p:extLst>
      <p:ext uri="{BB962C8B-B14F-4D97-AF65-F5344CB8AC3E}">
        <p14:creationId xmlns:p14="http://schemas.microsoft.com/office/powerpoint/2010/main" val="39076192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23</a:t>
            </a:fld>
            <a:endParaRPr lang="en-US" dirty="0"/>
          </a:p>
        </p:txBody>
      </p:sp>
    </p:spTree>
    <p:extLst>
      <p:ext uri="{BB962C8B-B14F-4D97-AF65-F5344CB8AC3E}">
        <p14:creationId xmlns:p14="http://schemas.microsoft.com/office/powerpoint/2010/main" val="22035980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24</a:t>
            </a:fld>
            <a:endParaRPr lang="en-US" dirty="0"/>
          </a:p>
        </p:txBody>
      </p:sp>
    </p:spTree>
    <p:extLst>
      <p:ext uri="{BB962C8B-B14F-4D97-AF65-F5344CB8AC3E}">
        <p14:creationId xmlns:p14="http://schemas.microsoft.com/office/powerpoint/2010/main" val="12734024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25</a:t>
            </a:fld>
            <a:endParaRPr lang="en-US" dirty="0"/>
          </a:p>
        </p:txBody>
      </p:sp>
    </p:spTree>
    <p:extLst>
      <p:ext uri="{BB962C8B-B14F-4D97-AF65-F5344CB8AC3E}">
        <p14:creationId xmlns:p14="http://schemas.microsoft.com/office/powerpoint/2010/main" val="40968779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26</a:t>
            </a:fld>
            <a:endParaRPr lang="en-US" dirty="0"/>
          </a:p>
        </p:txBody>
      </p:sp>
    </p:spTree>
    <p:extLst>
      <p:ext uri="{BB962C8B-B14F-4D97-AF65-F5344CB8AC3E}">
        <p14:creationId xmlns:p14="http://schemas.microsoft.com/office/powerpoint/2010/main" val="9613510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27</a:t>
            </a:fld>
            <a:endParaRPr lang="en-US" dirty="0"/>
          </a:p>
        </p:txBody>
      </p:sp>
    </p:spTree>
    <p:extLst>
      <p:ext uri="{BB962C8B-B14F-4D97-AF65-F5344CB8AC3E}">
        <p14:creationId xmlns:p14="http://schemas.microsoft.com/office/powerpoint/2010/main" val="3198711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28</a:t>
            </a:fld>
            <a:endParaRPr lang="en-US" dirty="0"/>
          </a:p>
        </p:txBody>
      </p:sp>
    </p:spTree>
    <p:extLst>
      <p:ext uri="{BB962C8B-B14F-4D97-AF65-F5344CB8AC3E}">
        <p14:creationId xmlns:p14="http://schemas.microsoft.com/office/powerpoint/2010/main" val="751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a:p>
            <a:r>
              <a:rPr lang="pt-BR" dirty="0"/>
              <a:t>0</a:t>
            </a:r>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4</a:t>
            </a:fld>
            <a:endParaRPr lang="en-US" dirty="0"/>
          </a:p>
        </p:txBody>
      </p:sp>
    </p:spTree>
    <p:extLst>
      <p:ext uri="{BB962C8B-B14F-4D97-AF65-F5344CB8AC3E}">
        <p14:creationId xmlns:p14="http://schemas.microsoft.com/office/powerpoint/2010/main" val="2788199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a:p>
            <a:r>
              <a:rPr lang="pt-BR" dirty="0"/>
              <a:t>0</a:t>
            </a:r>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5</a:t>
            </a:fld>
            <a:endParaRPr lang="en-US" dirty="0"/>
          </a:p>
        </p:txBody>
      </p:sp>
    </p:spTree>
    <p:extLst>
      <p:ext uri="{BB962C8B-B14F-4D97-AF65-F5344CB8AC3E}">
        <p14:creationId xmlns:p14="http://schemas.microsoft.com/office/powerpoint/2010/main" val="1049295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a:p>
            <a:r>
              <a:rPr lang="pt-BR" dirty="0"/>
              <a:t>0</a:t>
            </a:r>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6</a:t>
            </a:fld>
            <a:endParaRPr lang="en-US" dirty="0"/>
          </a:p>
        </p:txBody>
      </p:sp>
    </p:spTree>
    <p:extLst>
      <p:ext uri="{BB962C8B-B14F-4D97-AF65-F5344CB8AC3E}">
        <p14:creationId xmlns:p14="http://schemas.microsoft.com/office/powerpoint/2010/main" val="323122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a:p>
            <a:r>
              <a:rPr lang="pt-BR" dirty="0"/>
              <a:t>0</a:t>
            </a:r>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7</a:t>
            </a:fld>
            <a:endParaRPr lang="en-US" dirty="0"/>
          </a:p>
        </p:txBody>
      </p:sp>
    </p:spTree>
    <p:extLst>
      <p:ext uri="{BB962C8B-B14F-4D97-AF65-F5344CB8AC3E}">
        <p14:creationId xmlns:p14="http://schemas.microsoft.com/office/powerpoint/2010/main" val="3651066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a:p>
            <a:r>
              <a:rPr lang="pt-BR" dirty="0"/>
              <a:t>0</a:t>
            </a:r>
          </a:p>
        </p:txBody>
      </p:sp>
      <p:sp>
        <p:nvSpPr>
          <p:cNvPr id="4" name="Espaço Reservado para Número de Slide 3"/>
          <p:cNvSpPr>
            <a:spLocks noGrp="1"/>
          </p:cNvSpPr>
          <p:nvPr>
            <p:ph type="sldNum" sz="quarter" idx="10"/>
          </p:nvPr>
        </p:nvSpPr>
        <p:spPr/>
        <p:txBody>
          <a:bodyPr/>
          <a:lstStyle/>
          <a:p>
            <a:fld id="{8C747B73-6B03-4EF3-AD40-683CE00DABF6}" type="slidenum">
              <a:rPr lang="en-US" smtClean="0"/>
              <a:t>8</a:t>
            </a:fld>
            <a:endParaRPr lang="en-US" dirty="0"/>
          </a:p>
        </p:txBody>
      </p:sp>
    </p:spTree>
    <p:extLst>
      <p:ext uri="{BB962C8B-B14F-4D97-AF65-F5344CB8AC3E}">
        <p14:creationId xmlns:p14="http://schemas.microsoft.com/office/powerpoint/2010/main" val="1601141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1B88E-3071-2B6E-CB55-151DC727B1CB}"/>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10961722-D442-35F2-71C5-303699FC808B}"/>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B226568A-ADF9-7C10-0F98-549813DBE675}"/>
              </a:ext>
            </a:extLst>
          </p:cNvPr>
          <p:cNvSpPr>
            <a:spLocks noGrp="1"/>
          </p:cNvSpPr>
          <p:nvPr>
            <p:ph type="body" idx="1"/>
          </p:nvPr>
        </p:nvSpPr>
        <p:spPr/>
        <p:txBody>
          <a:bodyPr/>
          <a:lstStyle/>
          <a:p>
            <a:endParaRPr lang="pt-BR" dirty="0"/>
          </a:p>
          <a:p>
            <a:r>
              <a:rPr lang="pt-BR" dirty="0"/>
              <a:t>0</a:t>
            </a:r>
          </a:p>
        </p:txBody>
      </p:sp>
      <p:sp>
        <p:nvSpPr>
          <p:cNvPr id="4" name="Espaço Reservado para Número de Slide 3">
            <a:extLst>
              <a:ext uri="{FF2B5EF4-FFF2-40B4-BE49-F238E27FC236}">
                <a16:creationId xmlns:a16="http://schemas.microsoft.com/office/drawing/2014/main" id="{90F3A8E3-6B02-83F3-9DD7-7057AB09575D}"/>
              </a:ext>
            </a:extLst>
          </p:cNvPr>
          <p:cNvSpPr>
            <a:spLocks noGrp="1"/>
          </p:cNvSpPr>
          <p:nvPr>
            <p:ph type="sldNum" sz="quarter" idx="10"/>
          </p:nvPr>
        </p:nvSpPr>
        <p:spPr/>
        <p:txBody>
          <a:bodyPr/>
          <a:lstStyle/>
          <a:p>
            <a:fld id="{8C747B73-6B03-4EF3-AD40-683CE00DABF6}" type="slidenum">
              <a:rPr lang="en-US" smtClean="0"/>
              <a:t>9</a:t>
            </a:fld>
            <a:endParaRPr lang="en-US" dirty="0"/>
          </a:p>
        </p:txBody>
      </p:sp>
    </p:spTree>
    <p:extLst>
      <p:ext uri="{BB962C8B-B14F-4D97-AF65-F5344CB8AC3E}">
        <p14:creationId xmlns:p14="http://schemas.microsoft.com/office/powerpoint/2010/main" val="949644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934B3-17BB-B774-F015-0A852F12CC52}"/>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84041A78-132B-6C5F-33D5-25252858452E}"/>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D7EEDB2C-F633-EFD1-6986-3D8AB3737D7C}"/>
              </a:ext>
            </a:extLst>
          </p:cNvPr>
          <p:cNvSpPr>
            <a:spLocks noGrp="1"/>
          </p:cNvSpPr>
          <p:nvPr>
            <p:ph type="body" idx="1"/>
          </p:nvPr>
        </p:nvSpPr>
        <p:spPr/>
        <p:txBody>
          <a:bodyPr/>
          <a:lstStyle/>
          <a:p>
            <a:endParaRPr lang="pt-BR" dirty="0"/>
          </a:p>
          <a:p>
            <a:r>
              <a:rPr lang="pt-BR" dirty="0"/>
              <a:t>0</a:t>
            </a:r>
          </a:p>
        </p:txBody>
      </p:sp>
      <p:sp>
        <p:nvSpPr>
          <p:cNvPr id="4" name="Espaço Reservado para Número de Slide 3">
            <a:extLst>
              <a:ext uri="{FF2B5EF4-FFF2-40B4-BE49-F238E27FC236}">
                <a16:creationId xmlns:a16="http://schemas.microsoft.com/office/drawing/2014/main" id="{4A8F77B0-1462-7024-9FCD-D42E2D54B1B4}"/>
              </a:ext>
            </a:extLst>
          </p:cNvPr>
          <p:cNvSpPr>
            <a:spLocks noGrp="1"/>
          </p:cNvSpPr>
          <p:nvPr>
            <p:ph type="sldNum" sz="quarter" idx="10"/>
          </p:nvPr>
        </p:nvSpPr>
        <p:spPr/>
        <p:txBody>
          <a:bodyPr/>
          <a:lstStyle/>
          <a:p>
            <a:fld id="{8C747B73-6B03-4EF3-AD40-683CE00DABF6}" type="slidenum">
              <a:rPr lang="en-US" smtClean="0"/>
              <a:t>10</a:t>
            </a:fld>
            <a:endParaRPr lang="en-US" dirty="0"/>
          </a:p>
        </p:txBody>
      </p:sp>
    </p:spTree>
    <p:extLst>
      <p:ext uri="{BB962C8B-B14F-4D97-AF65-F5344CB8AC3E}">
        <p14:creationId xmlns:p14="http://schemas.microsoft.com/office/powerpoint/2010/main" val="961008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2244726"/>
            <a:ext cx="18288000" cy="4775200"/>
          </a:xfrm>
        </p:spPr>
        <p:txBody>
          <a:bodyPr anchor="b"/>
          <a:lstStyle>
            <a:lvl1pPr algn="ctr">
              <a:defRPr sz="12000"/>
            </a:lvl1pPr>
          </a:lstStyle>
          <a:p>
            <a:r>
              <a:rPr lang="en-US"/>
              <a:t>Click to edit Master title style</a:t>
            </a:r>
            <a:endParaRPr lang="en-US" dirty="0"/>
          </a:p>
        </p:txBody>
      </p:sp>
      <p:sp>
        <p:nvSpPr>
          <p:cNvPr id="3" name="Subtitle 2"/>
          <p:cNvSpPr>
            <a:spLocks noGrp="1"/>
          </p:cNvSpPr>
          <p:nvPr>
            <p:ph type="subTitle" idx="1"/>
          </p:nvPr>
        </p:nvSpPr>
        <p:spPr>
          <a:xfrm>
            <a:off x="3048000" y="7204076"/>
            <a:ext cx="18288000"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E6C9577-C267-4B82-9B0F-F4DF2CAD54E3}" type="datetime1">
              <a:rPr lang="en-US" smtClean="0"/>
              <a:t>10/7/2025</a:t>
            </a:fld>
            <a:endParaRPr lang="en-US"/>
          </a:p>
        </p:txBody>
      </p:sp>
      <p:sp>
        <p:nvSpPr>
          <p:cNvPr id="5" name="Footer Placeholder 4"/>
          <p:cNvSpPr>
            <a:spLocks noGrp="1"/>
          </p:cNvSpPr>
          <p:nvPr>
            <p:ph type="ftr" sz="quarter" idx="11"/>
          </p:nvPr>
        </p:nvSpPr>
        <p:spPr/>
        <p:txBody>
          <a:bodyPr/>
          <a:lstStyle/>
          <a:p>
            <a:r>
              <a:rPr lang="pt-BR"/>
              <a:t>Prof. Fernando Tamberlini Alves | Modelagem de Domínio e Conceitos de Orientação a Objetos| Aula 06 – Modelagem</a:t>
            </a:r>
            <a:endParaRPr lang="en-US"/>
          </a:p>
        </p:txBody>
      </p:sp>
      <p:sp>
        <p:nvSpPr>
          <p:cNvPr id="6" name="Slide Number Placeholder 5"/>
          <p:cNvSpPr>
            <a:spLocks noGrp="1"/>
          </p:cNvSpPr>
          <p:nvPr>
            <p:ph type="sldNum" sz="quarter" idx="12"/>
          </p:nvPr>
        </p:nvSpPr>
        <p:spPr/>
        <p:txBody>
          <a:bodyPr/>
          <a:lstStyle/>
          <a:p>
            <a:fld id="{C7575539-BFBE-477A-BDB6-9CA7B44D81A5}" type="slidenum">
              <a:rPr lang="en-US" smtClean="0"/>
              <a:t>‹nº›</a:t>
            </a:fld>
            <a:endParaRPr lang="en-US"/>
          </a:p>
        </p:txBody>
      </p:sp>
    </p:spTree>
    <p:extLst>
      <p:ext uri="{BB962C8B-B14F-4D97-AF65-F5344CB8AC3E}">
        <p14:creationId xmlns:p14="http://schemas.microsoft.com/office/powerpoint/2010/main" val="3244808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4C6AAB-6D3A-4B7F-8C9C-F42A3B30A278}" type="datetime1">
              <a:rPr lang="en-US" smtClean="0"/>
              <a:t>10/7/2025</a:t>
            </a:fld>
            <a:endParaRPr lang="en-US"/>
          </a:p>
        </p:txBody>
      </p:sp>
      <p:sp>
        <p:nvSpPr>
          <p:cNvPr id="5" name="Footer Placeholder 4"/>
          <p:cNvSpPr>
            <a:spLocks noGrp="1"/>
          </p:cNvSpPr>
          <p:nvPr>
            <p:ph type="ftr" sz="quarter" idx="11"/>
          </p:nvPr>
        </p:nvSpPr>
        <p:spPr/>
        <p:txBody>
          <a:bodyPr/>
          <a:lstStyle/>
          <a:p>
            <a:r>
              <a:rPr lang="pt-BR"/>
              <a:t>Prof. Fernando Tamberlini Alves | Modelagem de Domínio e Conceitos de Orientação a Objetos| Aula 06 – Modelagem</a:t>
            </a:r>
            <a:endParaRPr lang="en-US"/>
          </a:p>
        </p:txBody>
      </p:sp>
      <p:sp>
        <p:nvSpPr>
          <p:cNvPr id="6" name="Slide Number Placeholder 5"/>
          <p:cNvSpPr>
            <a:spLocks noGrp="1"/>
          </p:cNvSpPr>
          <p:nvPr>
            <p:ph type="sldNum" sz="quarter" idx="12"/>
          </p:nvPr>
        </p:nvSpPr>
        <p:spPr/>
        <p:txBody>
          <a:bodyPr/>
          <a:lstStyle/>
          <a:p>
            <a:fld id="{C7575539-BFBE-477A-BDB6-9CA7B44D81A5}" type="slidenum">
              <a:rPr lang="en-US" smtClean="0"/>
              <a:t>‹nº›</a:t>
            </a:fld>
            <a:endParaRPr lang="en-US"/>
          </a:p>
        </p:txBody>
      </p:sp>
    </p:spTree>
    <p:extLst>
      <p:ext uri="{BB962C8B-B14F-4D97-AF65-F5344CB8AC3E}">
        <p14:creationId xmlns:p14="http://schemas.microsoft.com/office/powerpoint/2010/main" val="1262527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0" y="730250"/>
            <a:ext cx="5257800" cy="1162367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76400" y="730250"/>
            <a:ext cx="15468600" cy="116236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AEC82B-859D-4AFB-B98A-69ED0842858F}" type="datetime1">
              <a:rPr lang="en-US" smtClean="0"/>
              <a:t>10/7/2025</a:t>
            </a:fld>
            <a:endParaRPr lang="en-US"/>
          </a:p>
        </p:txBody>
      </p:sp>
      <p:sp>
        <p:nvSpPr>
          <p:cNvPr id="5" name="Footer Placeholder 4"/>
          <p:cNvSpPr>
            <a:spLocks noGrp="1"/>
          </p:cNvSpPr>
          <p:nvPr>
            <p:ph type="ftr" sz="quarter" idx="11"/>
          </p:nvPr>
        </p:nvSpPr>
        <p:spPr/>
        <p:txBody>
          <a:bodyPr/>
          <a:lstStyle/>
          <a:p>
            <a:r>
              <a:rPr lang="pt-BR"/>
              <a:t>Prof. Fernando Tamberlini Alves | Modelagem de Domínio e Conceitos de Orientação a Objetos| Aula 06 – Modelagem</a:t>
            </a:r>
            <a:endParaRPr lang="en-US"/>
          </a:p>
        </p:txBody>
      </p:sp>
      <p:sp>
        <p:nvSpPr>
          <p:cNvPr id="6" name="Slide Number Placeholder 5"/>
          <p:cNvSpPr>
            <a:spLocks noGrp="1"/>
          </p:cNvSpPr>
          <p:nvPr>
            <p:ph type="sldNum" sz="quarter" idx="12"/>
          </p:nvPr>
        </p:nvSpPr>
        <p:spPr/>
        <p:txBody>
          <a:bodyPr/>
          <a:lstStyle/>
          <a:p>
            <a:fld id="{C7575539-BFBE-477A-BDB6-9CA7B44D81A5}" type="slidenum">
              <a:rPr lang="en-US" smtClean="0"/>
              <a:t>‹nº›</a:t>
            </a:fld>
            <a:endParaRPr lang="en-US"/>
          </a:p>
        </p:txBody>
      </p:sp>
    </p:spTree>
    <p:extLst>
      <p:ext uri="{BB962C8B-B14F-4D97-AF65-F5344CB8AC3E}">
        <p14:creationId xmlns:p14="http://schemas.microsoft.com/office/powerpoint/2010/main" val="1023411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F60BCB-B076-45AD-8383-991DF859E1CD}" type="datetime1">
              <a:rPr lang="en-US" smtClean="0"/>
              <a:t>10/7/2025</a:t>
            </a:fld>
            <a:endParaRPr lang="en-US"/>
          </a:p>
        </p:txBody>
      </p:sp>
      <p:sp>
        <p:nvSpPr>
          <p:cNvPr id="5" name="Footer Placeholder 4"/>
          <p:cNvSpPr>
            <a:spLocks noGrp="1"/>
          </p:cNvSpPr>
          <p:nvPr>
            <p:ph type="ftr" sz="quarter" idx="11"/>
          </p:nvPr>
        </p:nvSpPr>
        <p:spPr/>
        <p:txBody>
          <a:bodyPr/>
          <a:lstStyle/>
          <a:p>
            <a:r>
              <a:rPr lang="pt-BR"/>
              <a:t>Prof. Fernando Tamberlini Alves | Modelagem de Domínio e Conceitos de Orientação a Objetos| Aula 06 – Modelagem</a:t>
            </a:r>
            <a:endParaRPr lang="en-US"/>
          </a:p>
        </p:txBody>
      </p:sp>
      <p:sp>
        <p:nvSpPr>
          <p:cNvPr id="6" name="Slide Number Placeholder 5"/>
          <p:cNvSpPr>
            <a:spLocks noGrp="1"/>
          </p:cNvSpPr>
          <p:nvPr>
            <p:ph type="sldNum" sz="quarter" idx="12"/>
          </p:nvPr>
        </p:nvSpPr>
        <p:spPr/>
        <p:txBody>
          <a:bodyPr/>
          <a:lstStyle/>
          <a:p>
            <a:fld id="{C7575539-BFBE-477A-BDB6-9CA7B44D81A5}" type="slidenum">
              <a:rPr lang="en-US" smtClean="0"/>
              <a:t>‹nº›</a:t>
            </a:fld>
            <a:endParaRPr lang="en-US"/>
          </a:p>
        </p:txBody>
      </p:sp>
    </p:spTree>
    <p:extLst>
      <p:ext uri="{BB962C8B-B14F-4D97-AF65-F5344CB8AC3E}">
        <p14:creationId xmlns:p14="http://schemas.microsoft.com/office/powerpoint/2010/main" val="20300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700" y="3419477"/>
            <a:ext cx="21031200" cy="5705474"/>
          </a:xfrm>
        </p:spPr>
        <p:txBody>
          <a:bodyPr anchor="b"/>
          <a:lstStyle>
            <a:lvl1pPr>
              <a:defRPr sz="12000"/>
            </a:lvl1pPr>
          </a:lstStyle>
          <a:p>
            <a:r>
              <a:rPr lang="en-US"/>
              <a:t>Click to edit Master title style</a:t>
            </a:r>
            <a:endParaRPr lang="en-US" dirty="0"/>
          </a:p>
        </p:txBody>
      </p:sp>
      <p:sp>
        <p:nvSpPr>
          <p:cNvPr id="3" name="Text Placeholder 2"/>
          <p:cNvSpPr>
            <a:spLocks noGrp="1"/>
          </p:cNvSpPr>
          <p:nvPr>
            <p:ph type="body" idx="1"/>
          </p:nvPr>
        </p:nvSpPr>
        <p:spPr>
          <a:xfrm>
            <a:off x="1663700" y="9178927"/>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853971-4596-4B53-9C27-443E871A7B87}" type="datetime1">
              <a:rPr lang="en-US" smtClean="0"/>
              <a:t>10/7/2025</a:t>
            </a:fld>
            <a:endParaRPr lang="en-US"/>
          </a:p>
        </p:txBody>
      </p:sp>
      <p:sp>
        <p:nvSpPr>
          <p:cNvPr id="5" name="Footer Placeholder 4"/>
          <p:cNvSpPr>
            <a:spLocks noGrp="1"/>
          </p:cNvSpPr>
          <p:nvPr>
            <p:ph type="ftr" sz="quarter" idx="11"/>
          </p:nvPr>
        </p:nvSpPr>
        <p:spPr/>
        <p:txBody>
          <a:bodyPr/>
          <a:lstStyle/>
          <a:p>
            <a:r>
              <a:rPr lang="pt-BR"/>
              <a:t>Prof. Fernando Tamberlini Alves | Modelagem de Domínio e Conceitos de Orientação a Objetos| Aula 06 – Modelagem</a:t>
            </a:r>
            <a:endParaRPr lang="en-US"/>
          </a:p>
        </p:txBody>
      </p:sp>
      <p:sp>
        <p:nvSpPr>
          <p:cNvPr id="6" name="Slide Number Placeholder 5"/>
          <p:cNvSpPr>
            <a:spLocks noGrp="1"/>
          </p:cNvSpPr>
          <p:nvPr>
            <p:ph type="sldNum" sz="quarter" idx="12"/>
          </p:nvPr>
        </p:nvSpPr>
        <p:spPr/>
        <p:txBody>
          <a:bodyPr/>
          <a:lstStyle/>
          <a:p>
            <a:fld id="{C7575539-BFBE-477A-BDB6-9CA7B44D81A5}" type="slidenum">
              <a:rPr lang="en-US" smtClean="0"/>
              <a:t>‹nº›</a:t>
            </a:fld>
            <a:endParaRPr lang="en-US"/>
          </a:p>
        </p:txBody>
      </p:sp>
    </p:spTree>
    <p:extLst>
      <p:ext uri="{BB962C8B-B14F-4D97-AF65-F5344CB8AC3E}">
        <p14:creationId xmlns:p14="http://schemas.microsoft.com/office/powerpoint/2010/main" val="2026334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676400" y="3651250"/>
            <a:ext cx="10363200" cy="8702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344400" y="3651250"/>
            <a:ext cx="10363200" cy="8702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63DAC9-9B5B-4CB1-A7E9-823A599AE930}" type="datetime1">
              <a:rPr lang="en-US" smtClean="0"/>
              <a:t>10/7/2025</a:t>
            </a:fld>
            <a:endParaRPr lang="en-US"/>
          </a:p>
        </p:txBody>
      </p:sp>
      <p:sp>
        <p:nvSpPr>
          <p:cNvPr id="6" name="Footer Placeholder 5"/>
          <p:cNvSpPr>
            <a:spLocks noGrp="1"/>
          </p:cNvSpPr>
          <p:nvPr>
            <p:ph type="ftr" sz="quarter" idx="11"/>
          </p:nvPr>
        </p:nvSpPr>
        <p:spPr/>
        <p:txBody>
          <a:bodyPr/>
          <a:lstStyle/>
          <a:p>
            <a:r>
              <a:rPr lang="pt-BR"/>
              <a:t>Prof. Fernando Tamberlini Alves | Modelagem de Domínio e Conceitos de Orientação a Objetos| Aula 06 – Modelagem</a:t>
            </a:r>
            <a:endParaRPr lang="en-US"/>
          </a:p>
        </p:txBody>
      </p:sp>
      <p:sp>
        <p:nvSpPr>
          <p:cNvPr id="7" name="Slide Number Placeholder 6"/>
          <p:cNvSpPr>
            <a:spLocks noGrp="1"/>
          </p:cNvSpPr>
          <p:nvPr>
            <p:ph type="sldNum" sz="quarter" idx="12"/>
          </p:nvPr>
        </p:nvSpPr>
        <p:spPr/>
        <p:txBody>
          <a:bodyPr/>
          <a:lstStyle/>
          <a:p>
            <a:fld id="{C7575539-BFBE-477A-BDB6-9CA7B44D81A5}" type="slidenum">
              <a:rPr lang="en-US" smtClean="0"/>
              <a:t>‹nº›</a:t>
            </a:fld>
            <a:endParaRPr lang="en-US"/>
          </a:p>
        </p:txBody>
      </p:sp>
    </p:spTree>
    <p:extLst>
      <p:ext uri="{BB962C8B-B14F-4D97-AF65-F5344CB8AC3E}">
        <p14:creationId xmlns:p14="http://schemas.microsoft.com/office/powerpoint/2010/main" val="11619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576" y="730251"/>
            <a:ext cx="21031200" cy="2651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679577"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4" name="Content Placeholder 3"/>
          <p:cNvSpPr>
            <a:spLocks noGrp="1"/>
          </p:cNvSpPr>
          <p:nvPr>
            <p:ph sz="half" idx="2"/>
          </p:nvPr>
        </p:nvSpPr>
        <p:spPr>
          <a:xfrm>
            <a:off x="1679577" y="5010150"/>
            <a:ext cx="10315574" cy="7369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344400"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6" name="Content Placeholder 5"/>
          <p:cNvSpPr>
            <a:spLocks noGrp="1"/>
          </p:cNvSpPr>
          <p:nvPr>
            <p:ph sz="quarter" idx="4"/>
          </p:nvPr>
        </p:nvSpPr>
        <p:spPr>
          <a:xfrm>
            <a:off x="12344400" y="5010150"/>
            <a:ext cx="10366376" cy="7369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529490-5CA0-4E1E-AA52-19C3220AC38F}" type="datetime1">
              <a:rPr lang="en-US" smtClean="0"/>
              <a:t>10/7/2025</a:t>
            </a:fld>
            <a:endParaRPr lang="en-US"/>
          </a:p>
        </p:txBody>
      </p:sp>
      <p:sp>
        <p:nvSpPr>
          <p:cNvPr id="8" name="Footer Placeholder 7"/>
          <p:cNvSpPr>
            <a:spLocks noGrp="1"/>
          </p:cNvSpPr>
          <p:nvPr>
            <p:ph type="ftr" sz="quarter" idx="11"/>
          </p:nvPr>
        </p:nvSpPr>
        <p:spPr/>
        <p:txBody>
          <a:bodyPr/>
          <a:lstStyle/>
          <a:p>
            <a:r>
              <a:rPr lang="pt-BR"/>
              <a:t>Prof. Fernando Tamberlini Alves | Modelagem de Domínio e Conceitos de Orientação a Objetos| Aula 06 – Modelagem</a:t>
            </a:r>
            <a:endParaRPr lang="en-US"/>
          </a:p>
        </p:txBody>
      </p:sp>
      <p:sp>
        <p:nvSpPr>
          <p:cNvPr id="9" name="Slide Number Placeholder 8"/>
          <p:cNvSpPr>
            <a:spLocks noGrp="1"/>
          </p:cNvSpPr>
          <p:nvPr>
            <p:ph type="sldNum" sz="quarter" idx="12"/>
          </p:nvPr>
        </p:nvSpPr>
        <p:spPr/>
        <p:txBody>
          <a:bodyPr/>
          <a:lstStyle/>
          <a:p>
            <a:fld id="{C7575539-BFBE-477A-BDB6-9CA7B44D81A5}" type="slidenum">
              <a:rPr lang="en-US" smtClean="0"/>
              <a:t>‹nº›</a:t>
            </a:fld>
            <a:endParaRPr lang="en-US"/>
          </a:p>
        </p:txBody>
      </p:sp>
    </p:spTree>
    <p:extLst>
      <p:ext uri="{BB962C8B-B14F-4D97-AF65-F5344CB8AC3E}">
        <p14:creationId xmlns:p14="http://schemas.microsoft.com/office/powerpoint/2010/main" val="406902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FB51A2-E94D-440B-A925-274232DD1912}" type="datetime1">
              <a:rPr lang="en-US" smtClean="0"/>
              <a:t>10/7/2025</a:t>
            </a:fld>
            <a:endParaRPr lang="en-US"/>
          </a:p>
        </p:txBody>
      </p:sp>
      <p:sp>
        <p:nvSpPr>
          <p:cNvPr id="4" name="Footer Placeholder 3"/>
          <p:cNvSpPr>
            <a:spLocks noGrp="1"/>
          </p:cNvSpPr>
          <p:nvPr>
            <p:ph type="ftr" sz="quarter" idx="11"/>
          </p:nvPr>
        </p:nvSpPr>
        <p:spPr/>
        <p:txBody>
          <a:bodyPr/>
          <a:lstStyle/>
          <a:p>
            <a:r>
              <a:rPr lang="pt-BR"/>
              <a:t>Prof. Fernando Tamberlini Alves | Modelagem de Domínio e Conceitos de Orientação a Objetos| Aula 06 – Modelagem</a:t>
            </a:r>
            <a:endParaRPr lang="en-US"/>
          </a:p>
        </p:txBody>
      </p:sp>
      <p:sp>
        <p:nvSpPr>
          <p:cNvPr id="5" name="Slide Number Placeholder 4"/>
          <p:cNvSpPr>
            <a:spLocks noGrp="1"/>
          </p:cNvSpPr>
          <p:nvPr>
            <p:ph type="sldNum" sz="quarter" idx="12"/>
          </p:nvPr>
        </p:nvSpPr>
        <p:spPr/>
        <p:txBody>
          <a:bodyPr/>
          <a:lstStyle/>
          <a:p>
            <a:fld id="{C7575539-BFBE-477A-BDB6-9CA7B44D81A5}" type="slidenum">
              <a:rPr lang="en-US" smtClean="0"/>
              <a:t>‹nº›</a:t>
            </a:fld>
            <a:endParaRPr lang="en-US"/>
          </a:p>
        </p:txBody>
      </p:sp>
    </p:spTree>
    <p:extLst>
      <p:ext uri="{BB962C8B-B14F-4D97-AF65-F5344CB8AC3E}">
        <p14:creationId xmlns:p14="http://schemas.microsoft.com/office/powerpoint/2010/main" val="1045409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00099-01CA-403C-8B98-70DDA1459FDD}" type="datetime1">
              <a:rPr lang="en-US" smtClean="0"/>
              <a:t>10/7/2025</a:t>
            </a:fld>
            <a:endParaRPr lang="en-US"/>
          </a:p>
        </p:txBody>
      </p:sp>
      <p:sp>
        <p:nvSpPr>
          <p:cNvPr id="3" name="Footer Placeholder 2"/>
          <p:cNvSpPr>
            <a:spLocks noGrp="1"/>
          </p:cNvSpPr>
          <p:nvPr>
            <p:ph type="ftr" sz="quarter" idx="11"/>
          </p:nvPr>
        </p:nvSpPr>
        <p:spPr/>
        <p:txBody>
          <a:bodyPr/>
          <a:lstStyle/>
          <a:p>
            <a:r>
              <a:rPr lang="pt-BR"/>
              <a:t>Prof. Fernando Tamberlini Alves | Modelagem de Domínio e Conceitos de Orientação a Objetos| Aula 06 – Modelagem</a:t>
            </a:r>
            <a:endParaRPr lang="en-US"/>
          </a:p>
        </p:txBody>
      </p:sp>
      <p:sp>
        <p:nvSpPr>
          <p:cNvPr id="4" name="Slide Number Placeholder 3"/>
          <p:cNvSpPr>
            <a:spLocks noGrp="1"/>
          </p:cNvSpPr>
          <p:nvPr>
            <p:ph type="sldNum" sz="quarter" idx="12"/>
          </p:nvPr>
        </p:nvSpPr>
        <p:spPr/>
        <p:txBody>
          <a:bodyPr/>
          <a:lstStyle/>
          <a:p>
            <a:fld id="{C7575539-BFBE-477A-BDB6-9CA7B44D81A5}" type="slidenum">
              <a:rPr lang="en-US" smtClean="0"/>
              <a:t>‹nº›</a:t>
            </a:fld>
            <a:endParaRPr lang="en-US"/>
          </a:p>
        </p:txBody>
      </p:sp>
    </p:spTree>
    <p:extLst>
      <p:ext uri="{BB962C8B-B14F-4D97-AF65-F5344CB8AC3E}">
        <p14:creationId xmlns:p14="http://schemas.microsoft.com/office/powerpoint/2010/main" val="1097284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a:t>Click to edit Master title style</a:t>
            </a:r>
            <a:endParaRPr lang="en-US" dirty="0"/>
          </a:p>
        </p:txBody>
      </p:sp>
      <p:sp>
        <p:nvSpPr>
          <p:cNvPr id="3" name="Content Placeholder 2"/>
          <p:cNvSpPr>
            <a:spLocks noGrp="1"/>
          </p:cNvSpPr>
          <p:nvPr>
            <p:ph idx="1"/>
          </p:nvPr>
        </p:nvSpPr>
        <p:spPr>
          <a:xfrm>
            <a:off x="10366376" y="1974851"/>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Click to edit Master text styles</a:t>
            </a:r>
          </a:p>
        </p:txBody>
      </p:sp>
      <p:sp>
        <p:nvSpPr>
          <p:cNvPr id="5" name="Date Placeholder 4"/>
          <p:cNvSpPr>
            <a:spLocks noGrp="1"/>
          </p:cNvSpPr>
          <p:nvPr>
            <p:ph type="dt" sz="half" idx="10"/>
          </p:nvPr>
        </p:nvSpPr>
        <p:spPr/>
        <p:txBody>
          <a:bodyPr/>
          <a:lstStyle/>
          <a:p>
            <a:fld id="{17503ADA-64FA-4796-92C2-2403F586C6BD}" type="datetime1">
              <a:rPr lang="en-US" smtClean="0"/>
              <a:t>10/7/2025</a:t>
            </a:fld>
            <a:endParaRPr lang="en-US"/>
          </a:p>
        </p:txBody>
      </p:sp>
      <p:sp>
        <p:nvSpPr>
          <p:cNvPr id="6" name="Footer Placeholder 5"/>
          <p:cNvSpPr>
            <a:spLocks noGrp="1"/>
          </p:cNvSpPr>
          <p:nvPr>
            <p:ph type="ftr" sz="quarter" idx="11"/>
          </p:nvPr>
        </p:nvSpPr>
        <p:spPr/>
        <p:txBody>
          <a:bodyPr/>
          <a:lstStyle/>
          <a:p>
            <a:r>
              <a:rPr lang="pt-BR"/>
              <a:t>Prof. Fernando Tamberlini Alves | Modelagem de Domínio e Conceitos de Orientação a Objetos| Aula 06 – Modelagem</a:t>
            </a:r>
            <a:endParaRPr lang="en-US"/>
          </a:p>
        </p:txBody>
      </p:sp>
      <p:sp>
        <p:nvSpPr>
          <p:cNvPr id="7" name="Slide Number Placeholder 6"/>
          <p:cNvSpPr>
            <a:spLocks noGrp="1"/>
          </p:cNvSpPr>
          <p:nvPr>
            <p:ph type="sldNum" sz="quarter" idx="12"/>
          </p:nvPr>
        </p:nvSpPr>
        <p:spPr/>
        <p:txBody>
          <a:bodyPr/>
          <a:lstStyle/>
          <a:p>
            <a:fld id="{C7575539-BFBE-477A-BDB6-9CA7B44D81A5}" type="slidenum">
              <a:rPr lang="en-US" smtClean="0"/>
              <a:t>‹nº›</a:t>
            </a:fld>
            <a:endParaRPr lang="en-US"/>
          </a:p>
        </p:txBody>
      </p:sp>
    </p:spTree>
    <p:extLst>
      <p:ext uri="{BB962C8B-B14F-4D97-AF65-F5344CB8AC3E}">
        <p14:creationId xmlns:p14="http://schemas.microsoft.com/office/powerpoint/2010/main" val="3344504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366376" y="1974851"/>
            <a:ext cx="12344400" cy="9747250"/>
          </a:xfrm>
        </p:spPr>
        <p:txBody>
          <a:bodyPr anchor="t"/>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r>
              <a:rPr lang="en-US"/>
              <a:t>Click icon to add picture</a:t>
            </a:r>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Click to edit Master text styles</a:t>
            </a:r>
          </a:p>
        </p:txBody>
      </p:sp>
      <p:sp>
        <p:nvSpPr>
          <p:cNvPr id="5" name="Date Placeholder 4"/>
          <p:cNvSpPr>
            <a:spLocks noGrp="1"/>
          </p:cNvSpPr>
          <p:nvPr>
            <p:ph type="dt" sz="half" idx="10"/>
          </p:nvPr>
        </p:nvSpPr>
        <p:spPr/>
        <p:txBody>
          <a:bodyPr/>
          <a:lstStyle/>
          <a:p>
            <a:fld id="{CEEC838B-690D-44D9-B4C3-706A361DC8A0}" type="datetime1">
              <a:rPr lang="en-US" smtClean="0"/>
              <a:t>10/7/2025</a:t>
            </a:fld>
            <a:endParaRPr lang="en-US"/>
          </a:p>
        </p:txBody>
      </p:sp>
      <p:sp>
        <p:nvSpPr>
          <p:cNvPr id="6" name="Footer Placeholder 5"/>
          <p:cNvSpPr>
            <a:spLocks noGrp="1"/>
          </p:cNvSpPr>
          <p:nvPr>
            <p:ph type="ftr" sz="quarter" idx="11"/>
          </p:nvPr>
        </p:nvSpPr>
        <p:spPr/>
        <p:txBody>
          <a:bodyPr/>
          <a:lstStyle/>
          <a:p>
            <a:r>
              <a:rPr lang="pt-BR"/>
              <a:t>Prof. Fernando Tamberlini Alves | Modelagem de Domínio e Conceitos de Orientação a Objetos| Aula 06 – Modelagem</a:t>
            </a:r>
            <a:endParaRPr lang="en-US"/>
          </a:p>
        </p:txBody>
      </p:sp>
      <p:sp>
        <p:nvSpPr>
          <p:cNvPr id="7" name="Slide Number Placeholder 6"/>
          <p:cNvSpPr>
            <a:spLocks noGrp="1"/>
          </p:cNvSpPr>
          <p:nvPr>
            <p:ph type="sldNum" sz="quarter" idx="12"/>
          </p:nvPr>
        </p:nvSpPr>
        <p:spPr/>
        <p:txBody>
          <a:bodyPr/>
          <a:lstStyle/>
          <a:p>
            <a:fld id="{C7575539-BFBE-477A-BDB6-9CA7B44D81A5}" type="slidenum">
              <a:rPr lang="en-US" smtClean="0"/>
              <a:t>‹nº›</a:t>
            </a:fld>
            <a:endParaRPr lang="en-US"/>
          </a:p>
        </p:txBody>
      </p:sp>
    </p:spTree>
    <p:extLst>
      <p:ext uri="{BB962C8B-B14F-4D97-AF65-F5344CB8AC3E}">
        <p14:creationId xmlns:p14="http://schemas.microsoft.com/office/powerpoint/2010/main" val="3642426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0251"/>
            <a:ext cx="21031200" cy="2651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76400" y="3651250"/>
            <a:ext cx="21031200" cy="87026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676400" y="12712701"/>
            <a:ext cx="5486400"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95C889CA-1545-4003-86B4-F75C4FE99203}" type="datetime1">
              <a:rPr lang="en-US" smtClean="0"/>
              <a:t>10/7/2025</a:t>
            </a:fld>
            <a:endParaRPr lang="en-US"/>
          </a:p>
        </p:txBody>
      </p:sp>
      <p:sp>
        <p:nvSpPr>
          <p:cNvPr id="5" name="Footer Placeholder 4"/>
          <p:cNvSpPr>
            <a:spLocks noGrp="1"/>
          </p:cNvSpPr>
          <p:nvPr>
            <p:ph type="ftr" sz="quarter" idx="3"/>
          </p:nvPr>
        </p:nvSpPr>
        <p:spPr>
          <a:xfrm>
            <a:off x="8077200" y="12712701"/>
            <a:ext cx="8229600"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pt-BR"/>
              <a:t>Prof. Fernando Tamberlini Alves | Modelagem de Domínio e Conceitos de Orientação a Objetos| Aula 06 – Modelagem</a:t>
            </a:r>
            <a:endParaRPr lang="en-US"/>
          </a:p>
        </p:txBody>
      </p:sp>
      <p:sp>
        <p:nvSpPr>
          <p:cNvPr id="6" name="Slide Number Placeholder 5"/>
          <p:cNvSpPr>
            <a:spLocks noGrp="1"/>
          </p:cNvSpPr>
          <p:nvPr>
            <p:ph type="sldNum" sz="quarter" idx="4"/>
          </p:nvPr>
        </p:nvSpPr>
        <p:spPr>
          <a:xfrm>
            <a:off x="17221200" y="12712701"/>
            <a:ext cx="5486400"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C7575539-BFBE-477A-BDB6-9CA7B44D81A5}" type="slidenum">
              <a:rPr lang="en-US" smtClean="0"/>
              <a:t>‹nº›</a:t>
            </a:fld>
            <a:endParaRPr lang="en-US"/>
          </a:p>
        </p:txBody>
      </p:sp>
    </p:spTree>
    <p:extLst>
      <p:ext uri="{BB962C8B-B14F-4D97-AF65-F5344CB8AC3E}">
        <p14:creationId xmlns:p14="http://schemas.microsoft.com/office/powerpoint/2010/main" val="26792467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10.jpeg"/><Relationship Id="rId5" Type="http://schemas.openxmlformats.org/officeDocument/2006/relationships/hyperlink" Target="https://www.alura.com.br/artigos/convencoes-nomenclatura-camel-pascal-kebab-snake-case" TargetMode="External"/><Relationship Id="rId4" Type="http://schemas.openxmlformats.org/officeDocument/2006/relationships/hyperlink" Target="https://www.lucidchart.com/"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emf"/><Relationship Id="rId4" Type="http://schemas.openxmlformats.org/officeDocument/2006/relationships/image" Target="../media/image11.emf"/></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6">
            <a:extLst>
              <a:ext uri="{FF2B5EF4-FFF2-40B4-BE49-F238E27FC236}">
                <a16:creationId xmlns:a16="http://schemas.microsoft.com/office/drawing/2014/main" id="{ED75C6ED-B3AD-460E-AC55-DC15C10096AE}"/>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7" name="Rectangle 6"/>
          <p:cNvSpPr/>
          <p:nvPr/>
        </p:nvSpPr>
        <p:spPr>
          <a:xfrm>
            <a:off x="0" y="6286500"/>
            <a:ext cx="24384000" cy="2726871"/>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8" name="TextBox 7"/>
          <p:cNvSpPr txBox="1"/>
          <p:nvPr/>
        </p:nvSpPr>
        <p:spPr>
          <a:xfrm>
            <a:off x="1028087" y="6572717"/>
            <a:ext cx="10407535" cy="2154436"/>
          </a:xfrm>
          <a:prstGeom prst="rect">
            <a:avLst/>
          </a:prstGeom>
          <a:noFill/>
        </p:spPr>
        <p:txBody>
          <a:bodyPr wrap="square" rtlCol="0">
            <a:spAutoFit/>
          </a:bodyPr>
          <a:lstStyle/>
          <a:p>
            <a:pPr algn="ctr"/>
            <a:r>
              <a:rPr lang="pt-BR" sz="5400" spc="100" dirty="0">
                <a:solidFill>
                  <a:schemeClr val="bg1"/>
                </a:solidFill>
                <a:latin typeface="Futura Bk BT" panose="020B0502020204020303" pitchFamily="34" charset="0"/>
                <a:ea typeface="Open Sans" panose="020B0606030504020204" pitchFamily="34" charset="0"/>
                <a:cs typeface="Open Sans" panose="020B0606030504020204" pitchFamily="34" charset="0"/>
              </a:rPr>
              <a:t>Disciplina</a:t>
            </a:r>
          </a:p>
          <a:p>
            <a:pPr algn="ctr"/>
            <a:r>
              <a:rPr lang="pt-BR" sz="4000" dirty="0">
                <a:solidFill>
                  <a:schemeClr val="bg1"/>
                </a:solidFill>
                <a:latin typeface="Futura Bk BT" panose="020B0502020204020303" pitchFamily="34" charset="0"/>
              </a:rPr>
              <a:t>Modelagem de Domínio e </a:t>
            </a:r>
          </a:p>
          <a:p>
            <a:pPr algn="ctr"/>
            <a:r>
              <a:rPr lang="pt-BR" sz="4000" dirty="0">
                <a:solidFill>
                  <a:schemeClr val="bg1"/>
                </a:solidFill>
                <a:latin typeface="Futura Bk BT" panose="020B0502020204020303" pitchFamily="34" charset="0"/>
              </a:rPr>
              <a:t>Conceitos de Orientação a Objetos</a:t>
            </a:r>
            <a:endParaRPr lang="en-US" sz="4000" spc="100" dirty="0">
              <a:solidFill>
                <a:schemeClr val="bg1"/>
              </a:solidFill>
              <a:latin typeface="Futura Bk BT" panose="020B0502020204020303" pitchFamily="34" charset="0"/>
              <a:ea typeface="Open Sans" panose="020B0606030504020204" pitchFamily="34" charset="0"/>
              <a:cs typeface="Open Sans" panose="020B0606030504020204" pitchFamily="34" charset="0"/>
            </a:endParaRPr>
          </a:p>
        </p:txBody>
      </p:sp>
      <p:sp>
        <p:nvSpPr>
          <p:cNvPr id="17" name="TextBox 16"/>
          <p:cNvSpPr txBox="1"/>
          <p:nvPr/>
        </p:nvSpPr>
        <p:spPr>
          <a:xfrm>
            <a:off x="12444127" y="7346155"/>
            <a:ext cx="9376756" cy="584775"/>
          </a:xfrm>
          <a:prstGeom prst="rect">
            <a:avLst/>
          </a:prstGeom>
          <a:noFill/>
        </p:spPr>
        <p:txBody>
          <a:bodyPr wrap="square" rtlCol="0">
            <a:spAutoFit/>
          </a:bodyPr>
          <a:lstStyle/>
          <a:p>
            <a:r>
              <a:rPr lang="pt-BR" sz="3200" spc="100" dirty="0">
                <a:solidFill>
                  <a:schemeClr val="bg1"/>
                </a:solidFill>
                <a:latin typeface="Futura Bk BT" panose="020B0502020204020303" pitchFamily="34" charset="0"/>
                <a:ea typeface="Open Sans" panose="020B0606030504020204" pitchFamily="34" charset="0"/>
                <a:cs typeface="Open Sans" panose="020B0606030504020204" pitchFamily="34" charset="0"/>
              </a:rPr>
              <a:t>PROF. FERNANDO TAMBERLINI ALVES</a:t>
            </a:r>
            <a:endParaRPr lang="en-US" sz="3200" spc="100" dirty="0">
              <a:solidFill>
                <a:schemeClr val="bg1"/>
              </a:solidFill>
              <a:latin typeface="Futura Bk BT" panose="020B0502020204020303" pitchFamily="34" charset="0"/>
              <a:ea typeface="Open Sans" panose="020B0606030504020204" pitchFamily="34" charset="0"/>
              <a:cs typeface="Open Sans" panose="020B0606030504020204" pitchFamily="34" charset="0"/>
            </a:endParaRPr>
          </a:p>
        </p:txBody>
      </p:sp>
      <p:cxnSp>
        <p:nvCxnSpPr>
          <p:cNvPr id="4" name="Straight Connector 3"/>
          <p:cNvCxnSpPr/>
          <p:nvPr/>
        </p:nvCxnSpPr>
        <p:spPr>
          <a:xfrm>
            <a:off x="11939874" y="6851907"/>
            <a:ext cx="0" cy="1573273"/>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Espaço Reservado para Número de Slide 1">
            <a:extLst>
              <a:ext uri="{FF2B5EF4-FFF2-40B4-BE49-F238E27FC236}">
                <a16:creationId xmlns:a16="http://schemas.microsoft.com/office/drawing/2014/main" id="{62D10B37-ACD7-4888-9ED3-D7384BEC8B26}"/>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1</a:t>
            </a:fld>
            <a:endParaRPr lang="en-US" dirty="0">
              <a:solidFill>
                <a:schemeClr val="bg1"/>
              </a:solidFill>
            </a:endParaRPr>
          </a:p>
        </p:txBody>
      </p:sp>
      <p:sp>
        <p:nvSpPr>
          <p:cNvPr id="3" name="Espaço Reservado para Rodapé 2">
            <a:extLst>
              <a:ext uri="{FF2B5EF4-FFF2-40B4-BE49-F238E27FC236}">
                <a16:creationId xmlns:a16="http://schemas.microsoft.com/office/drawing/2014/main" id="{D57A66AC-7374-48AE-A3F6-28707B1C883D}"/>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pic>
        <p:nvPicPr>
          <p:cNvPr id="1030" name="Picture 6" descr="Revistas Científicas do Instituto Federal de Educação, Ciência e Tecnologia  do Rio de Janeiro">
            <a:extLst>
              <a:ext uri="{FF2B5EF4-FFF2-40B4-BE49-F238E27FC236}">
                <a16:creationId xmlns:a16="http://schemas.microsoft.com/office/drawing/2014/main" id="{9E7B9563-E03B-495D-AB96-9B3EBBDB1E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4734" y="581235"/>
            <a:ext cx="14770279" cy="42415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3289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A9DD3-B0A2-7827-CC4F-E6DEF5017487}"/>
            </a:ext>
          </a:extLst>
        </p:cNvPr>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0B681DAA-46F8-50D2-4E87-5DD47613F53C}"/>
              </a:ext>
            </a:extLst>
          </p:cNvPr>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B6243813-6144-D059-15A3-3871F3E61485}"/>
              </a:ext>
            </a:extLst>
          </p:cNvPr>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2D57DFA3-3D15-56D3-56F1-99C9D0804149}"/>
              </a:ext>
            </a:extLst>
          </p:cNvPr>
          <p:cNvSpPr txBox="1"/>
          <p:nvPr/>
        </p:nvSpPr>
        <p:spPr>
          <a:xfrm>
            <a:off x="1006413" y="798966"/>
            <a:ext cx="17081093" cy="1200329"/>
          </a:xfrm>
          <a:prstGeom prst="rect">
            <a:avLst/>
          </a:prstGeom>
          <a:noFill/>
        </p:spPr>
        <p:txBody>
          <a:bodyPr wrap="square" rtlCol="0">
            <a:spAutoFit/>
          </a:bodyPr>
          <a:lstStyle/>
          <a:p>
            <a:r>
              <a:rPr lang="pt-BR" sz="7200" b="1" spc="100" dirty="0">
                <a:latin typeface="Arial Black" panose="020B0A04020102020204" pitchFamily="34" charset="0"/>
                <a:ea typeface="Tahoma" panose="020B0604030504040204" pitchFamily="34" charset="0"/>
                <a:cs typeface="Tahoma" panose="020B0604030504040204" pitchFamily="34" charset="0"/>
              </a:rPr>
              <a:t>P. Procedural x POO</a:t>
            </a:r>
            <a:endParaRPr lang="en-US" sz="72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5B353322-AAC0-B28E-593A-AD2E3F707E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8">
            <a:extLst>
              <a:ext uri="{FF2B5EF4-FFF2-40B4-BE49-F238E27FC236}">
                <a16:creationId xmlns:a16="http://schemas.microsoft.com/office/drawing/2014/main" id="{A9C107C4-00F1-E73D-6DB9-ECCC4E147EA9}"/>
              </a:ext>
            </a:extLst>
          </p:cNvPr>
          <p:cNvSpPr txBox="1"/>
          <p:nvPr/>
        </p:nvSpPr>
        <p:spPr>
          <a:xfrm>
            <a:off x="183621" y="3631265"/>
            <a:ext cx="13387998" cy="10095071"/>
          </a:xfrm>
          <a:prstGeom prst="rect">
            <a:avLst/>
          </a:prstGeom>
          <a:noFill/>
        </p:spPr>
        <p:txBody>
          <a:bodyPr wrap="square" numCol="1" rtlCol="0">
            <a:spAutoFit/>
          </a:bodyPr>
          <a:lstStyle/>
          <a:p>
            <a:pPr algn="ctr"/>
            <a:r>
              <a:rPr lang="pt-BR" sz="6600" b="1" dirty="0">
                <a:latin typeface="Futura Bk BT" panose="020B0502020204020303"/>
              </a:rPr>
              <a:t>Exemplo: Aplicativo para Restaurante</a:t>
            </a:r>
          </a:p>
          <a:p>
            <a:pPr algn="ctr"/>
            <a:endParaRPr lang="pt-BR" sz="6600" b="1" dirty="0">
              <a:latin typeface="Futura Bk BT" panose="020B0502020204020303"/>
            </a:endParaRPr>
          </a:p>
          <a:p>
            <a:pPr algn="ctr"/>
            <a:r>
              <a:rPr lang="pt-BR" sz="6600" b="1" dirty="0">
                <a:latin typeface="Futura Bk BT" panose="020B0502020204020303"/>
              </a:rPr>
              <a:t>Exercitar a análise e projeto de software sob ambos paradigmas</a:t>
            </a:r>
          </a:p>
          <a:p>
            <a:pPr algn="ctr"/>
            <a:endParaRPr lang="pt-BR" sz="6600" b="1" dirty="0">
              <a:latin typeface="Futura Bk BT" panose="020B0502020204020303"/>
            </a:endParaRPr>
          </a:p>
          <a:p>
            <a:pPr algn="ctr"/>
            <a:r>
              <a:rPr lang="pt-BR" sz="6600" b="1" dirty="0">
                <a:latin typeface="Futura Bk BT" panose="020B0502020204020303"/>
              </a:rPr>
              <a:t>P. Procedural x PO</a:t>
            </a:r>
          </a:p>
          <a:p>
            <a:pPr algn="ctr"/>
            <a:endParaRPr lang="pt-BR" sz="7200" b="1" dirty="0">
              <a:latin typeface="Futura Bk BT" panose="020B0502020204020303"/>
            </a:endParaRPr>
          </a:p>
          <a:p>
            <a:pPr algn="ctr"/>
            <a:endParaRPr lang="pt-BR" sz="5000" dirty="0">
              <a:latin typeface="Futura Bk BT" panose="020B0502020204020303"/>
            </a:endParaRPr>
          </a:p>
        </p:txBody>
      </p:sp>
      <p:pic>
        <p:nvPicPr>
          <p:cNvPr id="1026" name="Picture 2" descr="Sistema para Restaurante - Gestão Completa - CPlug">
            <a:extLst>
              <a:ext uri="{FF2B5EF4-FFF2-40B4-BE49-F238E27FC236}">
                <a16:creationId xmlns:a16="http://schemas.microsoft.com/office/drawing/2014/main" id="{A3F843F5-E1F7-64AA-C63C-A9A6CF68E67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05724" y="5155324"/>
            <a:ext cx="7176618" cy="501562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6">
            <a:extLst>
              <a:ext uri="{FF2B5EF4-FFF2-40B4-BE49-F238E27FC236}">
                <a16:creationId xmlns:a16="http://schemas.microsoft.com/office/drawing/2014/main" id="{120C5CC3-F167-6F4A-0D1A-FC2EBE2CFDC1}"/>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5" name="Espaço Reservado para Número de Slide 1">
            <a:extLst>
              <a:ext uri="{FF2B5EF4-FFF2-40B4-BE49-F238E27FC236}">
                <a16:creationId xmlns:a16="http://schemas.microsoft.com/office/drawing/2014/main" id="{861B4E85-BCB7-9506-BD2C-F8A90E05C96A}"/>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10</a:t>
            </a:fld>
            <a:endParaRPr lang="en-US" dirty="0">
              <a:solidFill>
                <a:schemeClr val="bg1"/>
              </a:solidFill>
            </a:endParaRPr>
          </a:p>
        </p:txBody>
      </p:sp>
      <p:sp>
        <p:nvSpPr>
          <p:cNvPr id="8" name="Espaço Reservado para Rodapé 2">
            <a:extLst>
              <a:ext uri="{FF2B5EF4-FFF2-40B4-BE49-F238E27FC236}">
                <a16:creationId xmlns:a16="http://schemas.microsoft.com/office/drawing/2014/main" id="{F8D3A066-608F-4F61-2F8D-2F0DAD4EA9FB}"/>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4151148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Exemplo Prático – SI Biblioteca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8">
            <a:extLst>
              <a:ext uri="{FF2B5EF4-FFF2-40B4-BE49-F238E27FC236}">
                <a16:creationId xmlns:a16="http://schemas.microsoft.com/office/drawing/2014/main" id="{7BF0C425-8E7E-BB2F-FFF3-E03BFE52332F}"/>
              </a:ext>
            </a:extLst>
          </p:cNvPr>
          <p:cNvSpPr txBox="1"/>
          <p:nvPr/>
        </p:nvSpPr>
        <p:spPr>
          <a:xfrm>
            <a:off x="7828156" y="2805433"/>
            <a:ext cx="15998632" cy="8894743"/>
          </a:xfrm>
          <a:prstGeom prst="rect">
            <a:avLst/>
          </a:prstGeom>
          <a:noFill/>
        </p:spPr>
        <p:txBody>
          <a:bodyPr wrap="square" rtlCol="0">
            <a:spAutoFit/>
          </a:bodyPr>
          <a:lstStyle/>
          <a:p>
            <a:pPr algn="just"/>
            <a:endParaRPr lang="pt-BR" sz="3200" dirty="0">
              <a:latin typeface="Futura Bk BT" panose="020B0502020204020303" pitchFamily="34" charset="0"/>
              <a:ea typeface="Tahoma" panose="020B0604030504040204" pitchFamily="34" charset="0"/>
              <a:cs typeface="Tahoma" panose="020B0604030504040204" pitchFamily="34" charset="0"/>
            </a:endParaRPr>
          </a:p>
          <a:p>
            <a:pPr algn="just"/>
            <a:r>
              <a:rPr lang="pt-BR" sz="3200" dirty="0">
                <a:latin typeface="Futura Bk BT" panose="020B0502020204020303" pitchFamily="34" charset="0"/>
                <a:ea typeface="Tahoma" panose="020B0604030504040204" pitchFamily="34" charset="0"/>
                <a:cs typeface="Tahoma" panose="020B0604030504040204" pitchFamily="34" charset="0"/>
              </a:rPr>
              <a:t>Antônia é a nova estagiária de Informática da Secretária de Educação de um pequeno município do interior de Minas Gerais. Infelizmente o munícipio não tem orçamento para comprar uma solução de mercado para gestão da Biblioteca, sendo assim o prefeito quer que seja feito um sistema para automatizar as atividades rotineiras da única biblioteca da cidade.</a:t>
            </a:r>
          </a:p>
          <a:p>
            <a:pPr algn="just"/>
            <a:endParaRPr lang="pt-BR" sz="3200" dirty="0">
              <a:latin typeface="Futura Bk BT" panose="020B0502020204020303" pitchFamily="34" charset="0"/>
              <a:ea typeface="Tahoma" panose="020B0604030504040204" pitchFamily="34" charset="0"/>
              <a:cs typeface="Tahoma" panose="020B0604030504040204" pitchFamily="34" charset="0"/>
            </a:endParaRPr>
          </a:p>
          <a:p>
            <a:pPr algn="just"/>
            <a:r>
              <a:rPr lang="pt-BR" sz="3200" dirty="0">
                <a:latin typeface="Futura Bk BT" panose="020B0502020204020303" pitchFamily="34" charset="0"/>
                <a:ea typeface="Tahoma" panose="020B0604030504040204" pitchFamily="34" charset="0"/>
                <a:cs typeface="Tahoma" panose="020B0604030504040204" pitchFamily="34" charset="0"/>
              </a:rPr>
              <a:t>O prefeito comprou vários livros, contudo a conduta rigorosa da bibliotecária Sra. Clotilde tem afastado os leitores da biblioteca. O prefeito quer que o sistema permita qualquer pessoa da cidade pesquise os livros disponíveis pela internet podendo ser pesquisado pelo Nome do Autor, Título ou Assunto. Ele também quer que o sistema agilize o empréstimo e a verificação de quem está com o empréstimo atrasado.</a:t>
            </a:r>
          </a:p>
          <a:p>
            <a:pPr algn="just"/>
            <a:endParaRPr lang="pt-BR" sz="3200" dirty="0">
              <a:latin typeface="Futura Bk BT" panose="020B0502020204020303" pitchFamily="34" charset="0"/>
              <a:ea typeface="Tahoma" panose="020B0604030504040204" pitchFamily="34" charset="0"/>
              <a:cs typeface="Tahoma" panose="020B0604030504040204" pitchFamily="34" charset="0"/>
            </a:endParaRPr>
          </a:p>
          <a:p>
            <a:pPr algn="just"/>
            <a:r>
              <a:rPr lang="pt-BR" sz="3200" dirty="0">
                <a:latin typeface="Futura Bk BT" panose="020B0502020204020303" pitchFamily="34" charset="0"/>
                <a:ea typeface="Tahoma" panose="020B0604030504040204" pitchFamily="34" charset="0"/>
                <a:cs typeface="Tahoma" panose="020B0604030504040204" pitchFamily="34" charset="0"/>
              </a:rPr>
              <a:t>Diante desta demanda, o Secretário de Educação solicitou que a nova estagiária Antônia fosse na biblioteca da cidade para conversar com a bibliotecária Sra. Clotilde para levantar os requisitos do novo sistema.</a:t>
            </a:r>
          </a:p>
          <a:p>
            <a:pPr algn="just"/>
            <a:r>
              <a:rPr lang="pt-BR" sz="2800" dirty="0">
                <a:latin typeface="Futura Bk BT" panose="020B0502020204020303" pitchFamily="34" charset="0"/>
                <a:ea typeface="Tahoma" panose="020B0604030504040204" pitchFamily="34" charset="0"/>
                <a:cs typeface="Tahoma" panose="020B0604030504040204" pitchFamily="34" charset="0"/>
              </a:rPr>
              <a:t> </a:t>
            </a:r>
          </a:p>
        </p:txBody>
      </p:sp>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8" name="Imagem 7">
            <a:extLst>
              <a:ext uri="{FF2B5EF4-FFF2-40B4-BE49-F238E27FC236}">
                <a16:creationId xmlns:a16="http://schemas.microsoft.com/office/drawing/2014/main" id="{52135A3E-7377-44C4-65EE-43F2DD86AEB0}"/>
              </a:ext>
            </a:extLst>
          </p:cNvPr>
          <p:cNvPicPr>
            <a:picLocks noChangeAspect="1"/>
          </p:cNvPicPr>
          <p:nvPr/>
        </p:nvPicPr>
        <p:blipFill>
          <a:blip r:embed="rId4"/>
          <a:stretch>
            <a:fillRect/>
          </a:stretch>
        </p:blipFill>
        <p:spPr>
          <a:xfrm>
            <a:off x="2277638" y="7993092"/>
            <a:ext cx="4372208" cy="4372208"/>
          </a:xfrm>
          <a:prstGeom prst="rect">
            <a:avLst/>
          </a:prstGeom>
        </p:spPr>
      </p:pic>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14" name="Imagem 13">
            <a:extLst>
              <a:ext uri="{FF2B5EF4-FFF2-40B4-BE49-F238E27FC236}">
                <a16:creationId xmlns:a16="http://schemas.microsoft.com/office/drawing/2014/main" id="{D642F7D7-0936-F1CC-3F78-5F3B53C4EB26}"/>
              </a:ext>
            </a:extLst>
          </p:cNvPr>
          <p:cNvPicPr>
            <a:picLocks noChangeAspect="1"/>
          </p:cNvPicPr>
          <p:nvPr/>
        </p:nvPicPr>
        <p:blipFill>
          <a:blip r:embed="rId5"/>
          <a:stretch>
            <a:fillRect/>
          </a:stretch>
        </p:blipFill>
        <p:spPr>
          <a:xfrm>
            <a:off x="2277637" y="3308789"/>
            <a:ext cx="4337571" cy="4337571"/>
          </a:xfrm>
          <a:prstGeom prst="rect">
            <a:avLst/>
          </a:prstGeom>
        </p:spPr>
      </p:pic>
      <p:sp>
        <p:nvSpPr>
          <p:cNvPr id="15" name="Rectangle 6">
            <a:extLst>
              <a:ext uri="{FF2B5EF4-FFF2-40B4-BE49-F238E27FC236}">
                <a16:creationId xmlns:a16="http://schemas.microsoft.com/office/drawing/2014/main" id="{DE2107D5-1D36-D76E-B0ED-BBAB86BCB304}"/>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6" name="Espaço Reservado para Número de Slide 1">
            <a:extLst>
              <a:ext uri="{FF2B5EF4-FFF2-40B4-BE49-F238E27FC236}">
                <a16:creationId xmlns:a16="http://schemas.microsoft.com/office/drawing/2014/main" id="{5CCA204B-F8F8-FC55-9C0E-28F6569527E2}"/>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11</a:t>
            </a:fld>
            <a:endParaRPr lang="en-US" dirty="0">
              <a:solidFill>
                <a:schemeClr val="bg1"/>
              </a:solidFill>
            </a:endParaRPr>
          </a:p>
        </p:txBody>
      </p:sp>
      <p:sp>
        <p:nvSpPr>
          <p:cNvPr id="17" name="Espaço Reservado para Rodapé 2">
            <a:extLst>
              <a:ext uri="{FF2B5EF4-FFF2-40B4-BE49-F238E27FC236}">
                <a16:creationId xmlns:a16="http://schemas.microsoft.com/office/drawing/2014/main" id="{9C018A4F-1AF1-7563-4BC5-C7F4F41C2C74}"/>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1579986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Exemplo Prático – SI Biblioteca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8">
            <a:extLst>
              <a:ext uri="{FF2B5EF4-FFF2-40B4-BE49-F238E27FC236}">
                <a16:creationId xmlns:a16="http://schemas.microsoft.com/office/drawing/2014/main" id="{7BF0C425-8E7E-BB2F-FFF3-E03BFE52332F}"/>
              </a:ext>
            </a:extLst>
          </p:cNvPr>
          <p:cNvSpPr txBox="1"/>
          <p:nvPr/>
        </p:nvSpPr>
        <p:spPr>
          <a:xfrm>
            <a:off x="1006413" y="2895651"/>
            <a:ext cx="15405395" cy="9448740"/>
          </a:xfrm>
          <a:prstGeom prst="rect">
            <a:avLst/>
          </a:prstGeom>
          <a:noFill/>
        </p:spPr>
        <p:txBody>
          <a:bodyPr wrap="square" rtlCol="0">
            <a:spAutoFit/>
          </a:bodyPr>
          <a:lstStyle/>
          <a:p>
            <a:pPr algn="just"/>
            <a:endParaRPr lang="pt-BR" sz="3200" dirty="0">
              <a:latin typeface="Futura Bk BT" panose="020B0502020204020303" pitchFamily="34" charset="0"/>
              <a:ea typeface="Tahoma" panose="020B0604030504040204" pitchFamily="34" charset="0"/>
              <a:cs typeface="Tahoma" panose="020B0604030504040204" pitchFamily="34" charset="0"/>
            </a:endParaRPr>
          </a:p>
          <a:p>
            <a:pPr algn="just"/>
            <a:r>
              <a:rPr lang="pt-BR" sz="3200" dirty="0">
                <a:latin typeface="Futura Bk BT" panose="020B0502020204020303" pitchFamily="34" charset="0"/>
                <a:ea typeface="Tahoma" panose="020B0604030504040204" pitchFamily="34" charset="0"/>
                <a:cs typeface="Tahoma" panose="020B0604030504040204" pitchFamily="34" charset="0"/>
              </a:rPr>
              <a:t>Assim que a estagiária chegou na biblioteca, a Sra. Clotilde a interpelou com os seguintes dizeres:</a:t>
            </a:r>
          </a:p>
          <a:p>
            <a:pPr algn="just"/>
            <a:endParaRPr lang="pt-BR" sz="3200" dirty="0">
              <a:latin typeface="Futura Bk BT" panose="020B0502020204020303" pitchFamily="34" charset="0"/>
              <a:ea typeface="Tahoma" panose="020B0604030504040204" pitchFamily="34" charset="0"/>
              <a:cs typeface="Tahoma" panose="020B0604030504040204" pitchFamily="34" charset="0"/>
            </a:endParaRPr>
          </a:p>
          <a:p>
            <a:pPr algn="just"/>
            <a:r>
              <a:rPr lang="pt-BR" sz="3200" dirty="0">
                <a:latin typeface="Futura Bk BT" panose="020B0502020204020303" pitchFamily="34" charset="0"/>
                <a:ea typeface="Tahoma" panose="020B0604030504040204" pitchFamily="34" charset="0"/>
                <a:cs typeface="Tahoma" panose="020B0604030504040204" pitchFamily="34" charset="0"/>
              </a:rPr>
              <a:t>“Estou cansada dessa gentalha que vem aqui coloca as mãos sujas nos meus livros fora as pessoas que os devolvem com rabiscos. Aqui nessa biblioteca só eu posso pegar nos livros antes do empréstimo. Senão eles pegam, folheiam, sujam e coloca na estante errada mesmo eu pedindo para eles colocarem no carrinho perto do balcão.</a:t>
            </a:r>
          </a:p>
          <a:p>
            <a:pPr algn="just"/>
            <a:endParaRPr lang="pt-BR" sz="3200" dirty="0">
              <a:latin typeface="Futura Bk BT" panose="020B0502020204020303" pitchFamily="34" charset="0"/>
              <a:ea typeface="Tahoma" panose="020B0604030504040204" pitchFamily="34" charset="0"/>
              <a:cs typeface="Tahoma" panose="020B0604030504040204" pitchFamily="34" charset="0"/>
            </a:endParaRPr>
          </a:p>
          <a:p>
            <a:pPr algn="just"/>
            <a:r>
              <a:rPr lang="pt-BR" sz="3200" dirty="0">
                <a:latin typeface="Futura Bk BT" panose="020B0502020204020303" pitchFamily="34" charset="0"/>
                <a:ea typeface="Tahoma" panose="020B0604030504040204" pitchFamily="34" charset="0"/>
                <a:cs typeface="Tahoma" panose="020B0604030504040204" pitchFamily="34" charset="0"/>
              </a:rPr>
              <a:t>Você é a menina que veio a pedido do prefeito, certo? Bom, acho totalmente desnecessário um sistema já que eu dou conta. Mas vou explicar as regras daqui. Para pegar livro emprestado tem que ser aluno matriculado nas escolas da cidade ou morador da cidade. Podem ficar com até três livros emprestados e o tempo do empréstimo é de 15 (quinze) dias. Só pode renovar o empréstimo uma única vez. Antes de pedir empréstimo, o estudante ou morador deve estar cadastrado aqui. Para o cadastro é necessário a carteirinha de estudante ou comprovante de residência. Só estudante com matrícula ativa na escola pode pegar livro.” </a:t>
            </a:r>
            <a:endParaRPr lang="pt-BR" sz="2800" dirty="0">
              <a:latin typeface="Futura Bk BT" panose="020B0502020204020303" pitchFamily="34" charset="0"/>
              <a:ea typeface="Tahoma" panose="020B0604030504040204" pitchFamily="34" charset="0"/>
              <a:cs typeface="Tahoma" panose="020B0604030504040204" pitchFamily="34" charset="0"/>
            </a:endParaRPr>
          </a:p>
        </p:txBody>
      </p:sp>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8" name="Imagem 7">
            <a:extLst>
              <a:ext uri="{FF2B5EF4-FFF2-40B4-BE49-F238E27FC236}">
                <a16:creationId xmlns:a16="http://schemas.microsoft.com/office/drawing/2014/main" id="{52135A3E-7377-44C4-65EE-43F2DD86AEB0}"/>
              </a:ext>
            </a:extLst>
          </p:cNvPr>
          <p:cNvPicPr>
            <a:picLocks noChangeAspect="1"/>
          </p:cNvPicPr>
          <p:nvPr/>
        </p:nvPicPr>
        <p:blipFill>
          <a:blip r:embed="rId4"/>
          <a:stretch>
            <a:fillRect/>
          </a:stretch>
        </p:blipFill>
        <p:spPr>
          <a:xfrm>
            <a:off x="17969246" y="5129096"/>
            <a:ext cx="4372208" cy="4372208"/>
          </a:xfrm>
          <a:prstGeom prst="rect">
            <a:avLst/>
          </a:prstGeom>
        </p:spPr>
      </p:pic>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5" name="Rectangle 6">
            <a:extLst>
              <a:ext uri="{FF2B5EF4-FFF2-40B4-BE49-F238E27FC236}">
                <a16:creationId xmlns:a16="http://schemas.microsoft.com/office/drawing/2014/main" id="{7A00851B-A42E-84A8-1812-DD83B0342494}"/>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6" name="Espaço Reservado para Número de Slide 1">
            <a:extLst>
              <a:ext uri="{FF2B5EF4-FFF2-40B4-BE49-F238E27FC236}">
                <a16:creationId xmlns:a16="http://schemas.microsoft.com/office/drawing/2014/main" id="{22F63DE8-6C67-1CDB-8891-4A50D804A00F}"/>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12</a:t>
            </a:fld>
            <a:endParaRPr lang="en-US" dirty="0">
              <a:solidFill>
                <a:schemeClr val="bg1"/>
              </a:solidFill>
            </a:endParaRPr>
          </a:p>
        </p:txBody>
      </p:sp>
      <p:sp>
        <p:nvSpPr>
          <p:cNvPr id="17" name="Espaço Reservado para Rodapé 2">
            <a:extLst>
              <a:ext uri="{FF2B5EF4-FFF2-40B4-BE49-F238E27FC236}">
                <a16:creationId xmlns:a16="http://schemas.microsoft.com/office/drawing/2014/main" id="{F42FB718-3F5D-DE98-550B-A11C344F42FE}"/>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2514073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Exemplo Prático – SI Biblioteca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8">
            <a:extLst>
              <a:ext uri="{FF2B5EF4-FFF2-40B4-BE49-F238E27FC236}">
                <a16:creationId xmlns:a16="http://schemas.microsoft.com/office/drawing/2014/main" id="{7BF0C425-8E7E-BB2F-FFF3-E03BFE52332F}"/>
              </a:ext>
            </a:extLst>
          </p:cNvPr>
          <p:cNvSpPr txBox="1"/>
          <p:nvPr/>
        </p:nvSpPr>
        <p:spPr>
          <a:xfrm>
            <a:off x="4471335" y="2909069"/>
            <a:ext cx="15998632" cy="9448740"/>
          </a:xfrm>
          <a:prstGeom prst="rect">
            <a:avLst/>
          </a:prstGeom>
          <a:noFill/>
        </p:spPr>
        <p:txBody>
          <a:bodyPr wrap="square" rtlCol="0">
            <a:spAutoFit/>
          </a:bodyPr>
          <a:lstStyle/>
          <a:p>
            <a:pPr algn="just"/>
            <a:endParaRPr lang="pt-BR" sz="3200" dirty="0">
              <a:latin typeface="Futura Bk BT" panose="020B0502020204020303" pitchFamily="34" charset="0"/>
              <a:ea typeface="Tahoma" panose="020B0604030504040204" pitchFamily="34" charset="0"/>
              <a:cs typeface="Tahoma" panose="020B0604030504040204" pitchFamily="34" charset="0"/>
            </a:endParaRPr>
          </a:p>
          <a:p>
            <a:pPr algn="just"/>
            <a:r>
              <a:rPr lang="pt-BR" sz="3200" dirty="0">
                <a:latin typeface="Futura Bk BT" panose="020B0502020204020303" pitchFamily="34" charset="0"/>
                <a:ea typeface="Tahoma" panose="020B0604030504040204" pitchFamily="34" charset="0"/>
                <a:cs typeface="Tahoma" panose="020B0604030504040204" pitchFamily="34" charset="0"/>
              </a:rPr>
              <a:t>A estagiária Antônia anotou tudo que a Sra. Clotilde falou e no fim ela perguntou:</a:t>
            </a:r>
          </a:p>
          <a:p>
            <a:pPr algn="just"/>
            <a:endParaRPr lang="pt-BR" sz="3200" dirty="0">
              <a:latin typeface="Futura Bk BT" panose="020B0502020204020303" pitchFamily="34" charset="0"/>
              <a:ea typeface="Tahoma" panose="020B0604030504040204" pitchFamily="34" charset="0"/>
              <a:cs typeface="Tahoma" panose="020B0604030504040204" pitchFamily="34" charset="0"/>
            </a:endParaRPr>
          </a:p>
          <a:p>
            <a:pPr marL="457200" indent="-457200" algn="just">
              <a:buFontTx/>
              <a:buChar char="-"/>
            </a:pPr>
            <a:r>
              <a:rPr lang="pt-BR" sz="3200" dirty="0">
                <a:latin typeface="Futura Bk BT" panose="020B0502020204020303" pitchFamily="34" charset="0"/>
                <a:ea typeface="Tahoma" panose="020B0604030504040204" pitchFamily="34" charset="0"/>
                <a:cs typeface="Tahoma" panose="020B0604030504040204" pitchFamily="34" charset="0"/>
              </a:rPr>
              <a:t>Você poderia descrever em detalhes as principais atividades da biblioteca?</a:t>
            </a:r>
          </a:p>
          <a:p>
            <a:pPr marL="457200" indent="-457200" algn="just">
              <a:buFontTx/>
              <a:buChar char="-"/>
            </a:pPr>
            <a:endParaRPr lang="pt-BR" sz="3200" dirty="0">
              <a:latin typeface="Futura Bk BT" panose="020B0502020204020303" pitchFamily="34" charset="0"/>
              <a:ea typeface="Tahoma" panose="020B0604030504040204" pitchFamily="34" charset="0"/>
              <a:cs typeface="Tahoma" panose="020B0604030504040204" pitchFamily="34" charset="0"/>
            </a:endParaRPr>
          </a:p>
          <a:p>
            <a:pPr algn="just"/>
            <a:r>
              <a:rPr lang="pt-BR" sz="3200" dirty="0">
                <a:latin typeface="Futura Bk BT" panose="020B0502020204020303" pitchFamily="34" charset="0"/>
                <a:ea typeface="Tahoma" panose="020B0604030504040204" pitchFamily="34" charset="0"/>
                <a:cs typeface="Tahoma" panose="020B0604030504040204" pitchFamily="34" charset="0"/>
              </a:rPr>
              <a:t>A Sra. Clotilde respondeu:</a:t>
            </a:r>
          </a:p>
          <a:p>
            <a:pPr algn="just"/>
            <a:endParaRPr lang="pt-BR" sz="3200" dirty="0">
              <a:latin typeface="Futura Bk BT" panose="020B0502020204020303" pitchFamily="34" charset="0"/>
              <a:ea typeface="Tahoma" panose="020B0604030504040204" pitchFamily="34" charset="0"/>
              <a:cs typeface="Tahoma" panose="020B0604030504040204" pitchFamily="34" charset="0"/>
            </a:endParaRPr>
          </a:p>
          <a:p>
            <a:pPr algn="just"/>
            <a:r>
              <a:rPr lang="pt-BR" sz="3200" dirty="0">
                <a:latin typeface="Futura Bk BT" panose="020B0502020204020303" pitchFamily="34" charset="0"/>
                <a:ea typeface="Tahoma" panose="020B0604030504040204" pitchFamily="34" charset="0"/>
                <a:cs typeface="Tahoma" panose="020B0604030504040204" pitchFamily="34" charset="0"/>
              </a:rPr>
              <a:t>- Ora, você nunca esteve numa biblioteca antes? Inicialmente, o leitor pesquisa o livro em uma das 3 (três) gavetas de ficha (Autor, Título e Assunto). Ele anota os dados da ficha do livro e traz aqui no balcão. Eu verifico se o livro está emprestado. Caso o livro esteja aqui, eu peço a identificação do leitor e verifico se o cadastro dele está ok. Se tiver tudo certo, eu pego livro na estante e carimbo a data de devolução na ficha na contracapa. Falo bem alto que só pode renovar por uma vez e se devolver com atraso paga uma multa de R$ 0,50 por dia. Pouca gente paga a multa, mas se tiver devendo não pega mais empréstimo. Eu verifico todos os dias os livros que estão atrasados e ligo para as pessoas cobrando a devolução. Se não tiver sido renovado ainda, eu dou a opção de renovar por uma única vez.</a:t>
            </a:r>
            <a:r>
              <a:rPr lang="pt-BR" sz="2800" dirty="0">
                <a:latin typeface="Futura Bk BT" panose="020B0502020204020303" pitchFamily="34" charset="0"/>
                <a:ea typeface="Tahoma" panose="020B0604030504040204" pitchFamily="34" charset="0"/>
                <a:cs typeface="Tahoma" panose="020B0604030504040204" pitchFamily="34" charset="0"/>
              </a:rPr>
              <a:t> </a:t>
            </a:r>
          </a:p>
        </p:txBody>
      </p:sp>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8" name="Imagem 7">
            <a:extLst>
              <a:ext uri="{FF2B5EF4-FFF2-40B4-BE49-F238E27FC236}">
                <a16:creationId xmlns:a16="http://schemas.microsoft.com/office/drawing/2014/main" id="{52135A3E-7377-44C4-65EE-43F2DD86AEB0}"/>
              </a:ext>
            </a:extLst>
          </p:cNvPr>
          <p:cNvPicPr>
            <a:picLocks noChangeAspect="1"/>
          </p:cNvPicPr>
          <p:nvPr/>
        </p:nvPicPr>
        <p:blipFill>
          <a:blip r:embed="rId4"/>
          <a:stretch>
            <a:fillRect/>
          </a:stretch>
        </p:blipFill>
        <p:spPr>
          <a:xfrm>
            <a:off x="20979465" y="5739461"/>
            <a:ext cx="2846678" cy="2846678"/>
          </a:xfrm>
          <a:prstGeom prst="rect">
            <a:avLst/>
          </a:prstGeom>
        </p:spPr>
      </p:pic>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14" name="Imagem 13">
            <a:extLst>
              <a:ext uri="{FF2B5EF4-FFF2-40B4-BE49-F238E27FC236}">
                <a16:creationId xmlns:a16="http://schemas.microsoft.com/office/drawing/2014/main" id="{D642F7D7-0936-F1CC-3F78-5F3B53C4EB26}"/>
              </a:ext>
            </a:extLst>
          </p:cNvPr>
          <p:cNvPicPr>
            <a:picLocks noChangeAspect="1"/>
          </p:cNvPicPr>
          <p:nvPr/>
        </p:nvPicPr>
        <p:blipFill>
          <a:blip r:embed="rId5"/>
          <a:stretch>
            <a:fillRect/>
          </a:stretch>
        </p:blipFill>
        <p:spPr>
          <a:xfrm>
            <a:off x="928570" y="5857227"/>
            <a:ext cx="2846678" cy="2846678"/>
          </a:xfrm>
          <a:prstGeom prst="rect">
            <a:avLst/>
          </a:prstGeom>
        </p:spPr>
      </p:pic>
      <p:sp>
        <p:nvSpPr>
          <p:cNvPr id="15" name="Rectangle 6">
            <a:extLst>
              <a:ext uri="{FF2B5EF4-FFF2-40B4-BE49-F238E27FC236}">
                <a16:creationId xmlns:a16="http://schemas.microsoft.com/office/drawing/2014/main" id="{0B8460BC-B516-16A1-36E4-0FA6CFBA983E}"/>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6" name="Espaço Reservado para Número de Slide 1">
            <a:extLst>
              <a:ext uri="{FF2B5EF4-FFF2-40B4-BE49-F238E27FC236}">
                <a16:creationId xmlns:a16="http://schemas.microsoft.com/office/drawing/2014/main" id="{21194DE6-4660-D20E-C8EA-473468CE419E}"/>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13</a:t>
            </a:fld>
            <a:endParaRPr lang="en-US" dirty="0">
              <a:solidFill>
                <a:schemeClr val="bg1"/>
              </a:solidFill>
            </a:endParaRPr>
          </a:p>
        </p:txBody>
      </p:sp>
      <p:sp>
        <p:nvSpPr>
          <p:cNvPr id="17" name="Espaço Reservado para Rodapé 2">
            <a:extLst>
              <a:ext uri="{FF2B5EF4-FFF2-40B4-BE49-F238E27FC236}">
                <a16:creationId xmlns:a16="http://schemas.microsoft.com/office/drawing/2014/main" id="{3BFCECD3-0E9C-F4D4-1413-FF5E199E962A}"/>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2540044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6319024" y="3376418"/>
            <a:ext cx="17232352" cy="7786747"/>
          </a:xfrm>
          <a:prstGeom prst="rect">
            <a:avLst/>
          </a:prstGeom>
          <a:noFill/>
        </p:spPr>
        <p:txBody>
          <a:bodyPr wrap="square" rtlCol="0">
            <a:spAutoFit/>
          </a:bodyPr>
          <a:lstStyle/>
          <a:p>
            <a:pPr algn="just"/>
            <a:r>
              <a:rPr lang="pt-BR" sz="5000" dirty="0">
                <a:latin typeface="Futura Bk BT" panose="020B0502020204020303"/>
              </a:rPr>
              <a:t>A partir da entrevista com a bibliotecária e utilizando o poder da abstração, faça as seguintes atividades:</a:t>
            </a:r>
          </a:p>
          <a:p>
            <a:pPr algn="just"/>
            <a:endParaRPr lang="pt-BR" sz="5000" dirty="0">
              <a:latin typeface="Futura Bk BT" panose="020B0502020204020303"/>
              <a:ea typeface="Tahoma" panose="020B0604030504040204" pitchFamily="34" charset="0"/>
              <a:cs typeface="Tahoma" panose="020B0604030504040204" pitchFamily="34" charset="0"/>
            </a:endParaRPr>
          </a:p>
          <a:p>
            <a:pPr marL="914400" indent="-914400">
              <a:buFont typeface="+mj-lt"/>
              <a:buAutoNum type="arabicParenR"/>
            </a:pPr>
            <a:r>
              <a:rPr lang="pt-BR" sz="5000" dirty="0">
                <a:latin typeface="Futura Bk BT" panose="020B0502020204020303"/>
                <a:ea typeface="Tahoma" panose="020B0604030504040204" pitchFamily="34" charset="0"/>
                <a:cs typeface="Tahoma" panose="020B0604030504040204" pitchFamily="34" charset="0"/>
              </a:rPr>
              <a:t>Identifique as entidades envolvidas (atores e objetos) no contexto (domínio) da SI Biblioteca;</a:t>
            </a:r>
          </a:p>
          <a:p>
            <a:pPr marL="914400" indent="-914400">
              <a:buFont typeface="+mj-lt"/>
              <a:buAutoNum type="arabicParenR"/>
            </a:pPr>
            <a:endParaRPr lang="pt-BR" sz="5000" dirty="0">
              <a:latin typeface="Futura Bk BT" panose="020B0502020204020303"/>
              <a:ea typeface="Tahoma" panose="020B0604030504040204" pitchFamily="34" charset="0"/>
              <a:cs typeface="Tahoma" panose="020B0604030504040204" pitchFamily="34" charset="0"/>
            </a:endParaRPr>
          </a:p>
          <a:p>
            <a:pPr marL="914400" indent="-914400">
              <a:buFont typeface="+mj-lt"/>
              <a:buAutoNum type="arabicParenR"/>
            </a:pPr>
            <a:r>
              <a:rPr lang="pt-BR" sz="5000" dirty="0">
                <a:latin typeface="Futura Bk BT" panose="020B0502020204020303"/>
                <a:ea typeface="Tahoma" panose="020B0604030504040204" pitchFamily="34" charset="0"/>
                <a:cs typeface="Tahoma" panose="020B0604030504040204" pitchFamily="34" charset="0"/>
              </a:rPr>
              <a:t>Identifique os atributos (campos) das entidades do item 1;</a:t>
            </a:r>
          </a:p>
          <a:p>
            <a:pPr marL="914400" indent="-914400">
              <a:buFont typeface="+mj-lt"/>
              <a:buAutoNum type="arabicParenR"/>
            </a:pPr>
            <a:endParaRPr lang="pt-BR" sz="5000" dirty="0">
              <a:latin typeface="Futura Bk BT" panose="020B0502020204020303"/>
              <a:ea typeface="Tahoma" panose="020B0604030504040204" pitchFamily="34" charset="0"/>
              <a:cs typeface="Tahoma" panose="020B0604030504040204" pitchFamily="34" charset="0"/>
            </a:endParaRPr>
          </a:p>
          <a:p>
            <a:pPr marL="914400" indent="-914400">
              <a:buFont typeface="+mj-lt"/>
              <a:buAutoNum type="arabicParenR"/>
            </a:pPr>
            <a:r>
              <a:rPr lang="pt-BR" sz="5000" dirty="0">
                <a:latin typeface="Futura Bk BT" panose="020B0502020204020303"/>
                <a:ea typeface="Tahoma" panose="020B0604030504040204" pitchFamily="34" charset="0"/>
                <a:cs typeface="Tahoma" panose="020B0604030504040204" pitchFamily="34" charset="0"/>
              </a:rPr>
              <a:t>Identifique as ações (transações) do SI Biblioteca.</a:t>
            </a:r>
          </a:p>
        </p:txBody>
      </p:sp>
      <p:pic>
        <p:nvPicPr>
          <p:cNvPr id="14" name="Picture 2" descr="Vetores e ilustrações de Aluno computador para download gratuito | Freepik">
            <a:extLst>
              <a:ext uri="{FF2B5EF4-FFF2-40B4-BE49-F238E27FC236}">
                <a16:creationId xmlns:a16="http://schemas.microsoft.com/office/drawing/2014/main" id="{6EDDB846-BE76-66CF-BC5B-1CA54BD684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6413" y="6254139"/>
            <a:ext cx="4835311" cy="2904276"/>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6">
            <a:extLst>
              <a:ext uri="{FF2B5EF4-FFF2-40B4-BE49-F238E27FC236}">
                <a16:creationId xmlns:a16="http://schemas.microsoft.com/office/drawing/2014/main" id="{471DE914-F32C-5468-629E-E54BBC450303}"/>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6" name="Espaço Reservado para Número de Slide 1">
            <a:extLst>
              <a:ext uri="{FF2B5EF4-FFF2-40B4-BE49-F238E27FC236}">
                <a16:creationId xmlns:a16="http://schemas.microsoft.com/office/drawing/2014/main" id="{3EC7BEF0-FEC0-FA49-93F4-D34A3BB09297}"/>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14</a:t>
            </a:fld>
            <a:endParaRPr lang="en-US" dirty="0">
              <a:solidFill>
                <a:schemeClr val="bg1"/>
              </a:solidFill>
            </a:endParaRPr>
          </a:p>
        </p:txBody>
      </p:sp>
      <p:sp>
        <p:nvSpPr>
          <p:cNvPr id="17" name="Espaço Reservado para Rodapé 2">
            <a:extLst>
              <a:ext uri="{FF2B5EF4-FFF2-40B4-BE49-F238E27FC236}">
                <a16:creationId xmlns:a16="http://schemas.microsoft.com/office/drawing/2014/main" id="{14A4EBD8-A1C1-9F3C-0732-AC72F51DD5E7}"/>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288224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5841723" y="2626312"/>
            <a:ext cx="18171009" cy="9787295"/>
          </a:xfrm>
          <a:prstGeom prst="rect">
            <a:avLst/>
          </a:prstGeom>
          <a:noFill/>
        </p:spPr>
        <p:txBody>
          <a:bodyPr wrap="square" rtlCol="0">
            <a:spAutoFit/>
          </a:bodyPr>
          <a:lstStyle/>
          <a:p>
            <a:pPr algn="just"/>
            <a:r>
              <a:rPr lang="pt-BR" sz="6000" b="1" dirty="0">
                <a:latin typeface="Futura Bk BT" panose="020B0502020204020303"/>
              </a:rPr>
              <a:t>Como identificar esses elementos (entidades)?</a:t>
            </a:r>
          </a:p>
          <a:p>
            <a:pPr algn="just"/>
            <a:endParaRPr lang="pt-BR" sz="5000" dirty="0">
              <a:latin typeface="Futura Bk BT" panose="020B0502020204020303"/>
              <a:ea typeface="Tahoma" panose="020B0604030504040204" pitchFamily="34" charset="0"/>
              <a:cs typeface="Tahoma" panose="020B0604030504040204" pitchFamily="34" charset="0"/>
            </a:endParaRPr>
          </a:p>
          <a:p>
            <a:pPr marL="685800" indent="-685800" algn="just">
              <a:buFont typeface="Wingdings" panose="05000000000000000000" pitchFamily="2" charset="2"/>
              <a:buChar char="§"/>
            </a:pPr>
            <a:r>
              <a:rPr lang="pt-BR" sz="4000" dirty="0">
                <a:latin typeface="Futura Bk BT" panose="020B0502020204020303"/>
                <a:ea typeface="Tahoma" panose="020B0604030504040204" pitchFamily="34" charset="0"/>
                <a:cs typeface="Tahoma" panose="020B0604030504040204" pitchFamily="34" charset="0"/>
              </a:rPr>
              <a:t>Alguns são bem óbvios (Leitor e Livro), mas outros estão implícitos que requerem maior maturidade daquele que está fazendo o levantamento de requisitos.</a:t>
            </a:r>
          </a:p>
          <a:p>
            <a:pPr marL="685800" indent="-685800" algn="just">
              <a:buFont typeface="Wingdings" panose="05000000000000000000" pitchFamily="2" charset="2"/>
              <a:buChar char="§"/>
            </a:pPr>
            <a:endParaRPr lang="pt-BR" sz="4000" dirty="0">
              <a:latin typeface="Futura Bk BT" panose="020B0502020204020303"/>
              <a:ea typeface="Tahoma" panose="020B0604030504040204" pitchFamily="34" charset="0"/>
              <a:cs typeface="Tahoma" panose="020B0604030504040204" pitchFamily="34" charset="0"/>
            </a:endParaRPr>
          </a:p>
          <a:p>
            <a:pPr marL="685800" indent="-685800" algn="just">
              <a:buFont typeface="Wingdings" panose="05000000000000000000" pitchFamily="2" charset="2"/>
              <a:buChar char="§"/>
            </a:pPr>
            <a:r>
              <a:rPr lang="pt-BR" sz="4000" dirty="0">
                <a:latin typeface="Futura Bk BT" panose="020B0502020204020303"/>
                <a:ea typeface="Tahoma" panose="020B0604030504040204" pitchFamily="34" charset="0"/>
                <a:cs typeface="Tahoma" panose="020B0604030504040204" pitchFamily="34" charset="0"/>
              </a:rPr>
              <a:t>Após enumerar as entidades e ações óbvias, pode adotar seguinte estratégia:</a:t>
            </a:r>
          </a:p>
          <a:p>
            <a:pPr marL="685800" indent="-685800" algn="just">
              <a:buFont typeface="Wingdings" panose="05000000000000000000" pitchFamily="2" charset="2"/>
              <a:buChar char="§"/>
            </a:pPr>
            <a:endParaRPr lang="pt-BR" sz="4000" dirty="0">
              <a:latin typeface="Futura Bk BT" panose="020B0502020204020303"/>
              <a:ea typeface="Tahoma" panose="020B0604030504040204" pitchFamily="34" charset="0"/>
              <a:cs typeface="Tahoma" panose="020B0604030504040204" pitchFamily="34" charset="0"/>
            </a:endParaRPr>
          </a:p>
          <a:p>
            <a:pPr marL="1657350" lvl="1" indent="-742950" algn="just">
              <a:buFont typeface="+mj-lt"/>
              <a:buAutoNum type="arabicPeriod"/>
            </a:pPr>
            <a:r>
              <a:rPr lang="pt-BR" sz="4000" dirty="0">
                <a:latin typeface="Futura Bk BT" panose="020B0502020204020303"/>
                <a:ea typeface="Tahoma" panose="020B0604030504040204" pitchFamily="34" charset="0"/>
                <a:cs typeface="Tahoma" panose="020B0604030504040204" pitchFamily="34" charset="0"/>
              </a:rPr>
              <a:t>Listar as etapas do fluxo principal do sistema;</a:t>
            </a:r>
          </a:p>
          <a:p>
            <a:pPr marL="1657350" lvl="1" indent="-742950" algn="just">
              <a:buFont typeface="+mj-lt"/>
              <a:buAutoNum type="arabicPeriod"/>
            </a:pPr>
            <a:r>
              <a:rPr lang="pt-BR" sz="4000" dirty="0">
                <a:latin typeface="Futura Bk BT" panose="020B0502020204020303"/>
                <a:ea typeface="Tahoma" panose="020B0604030504040204" pitchFamily="34" charset="0"/>
                <a:cs typeface="Tahoma" panose="020B0604030504040204" pitchFamily="34" charset="0"/>
              </a:rPr>
              <a:t>Passo 1 –  Isole os substantivos;</a:t>
            </a:r>
          </a:p>
          <a:p>
            <a:pPr marL="1657350" lvl="1" indent="-742950" algn="just">
              <a:buFont typeface="+mj-lt"/>
              <a:buAutoNum type="arabicPeriod"/>
            </a:pPr>
            <a:r>
              <a:rPr lang="pt-BR" sz="4000" dirty="0">
                <a:latin typeface="Futura Bk BT" panose="020B0502020204020303"/>
                <a:ea typeface="Tahoma" panose="020B0604030504040204" pitchFamily="34" charset="0"/>
                <a:cs typeface="Tahoma" panose="020B0604030504040204" pitchFamily="34" charset="0"/>
              </a:rPr>
              <a:t>Passo 2 – Analise os substantivos;</a:t>
            </a:r>
          </a:p>
          <a:p>
            <a:pPr marL="1657350" lvl="1" indent="-742950" algn="just">
              <a:buFont typeface="+mj-lt"/>
              <a:buAutoNum type="arabicPeriod"/>
            </a:pPr>
            <a:r>
              <a:rPr lang="pt-BR" sz="4000" dirty="0">
                <a:latin typeface="Futura Bk BT" panose="020B0502020204020303"/>
                <a:ea typeface="Tahoma" panose="020B0604030504040204" pitchFamily="34" charset="0"/>
                <a:cs typeface="Tahoma" panose="020B0604030504040204" pitchFamily="34" charset="0"/>
              </a:rPr>
              <a:t>Passo 3 – Isole e analise os verbos;</a:t>
            </a:r>
          </a:p>
          <a:p>
            <a:pPr marL="1657350" lvl="1" indent="-742950" algn="just">
              <a:buFont typeface="+mj-lt"/>
              <a:buAutoNum type="arabicPeriod"/>
            </a:pPr>
            <a:r>
              <a:rPr lang="pt-BR" sz="4000" dirty="0">
                <a:latin typeface="Futura Bk BT" panose="020B0502020204020303"/>
                <a:ea typeface="Tahoma" panose="020B0604030504040204" pitchFamily="34" charset="0"/>
                <a:cs typeface="Tahoma" panose="020B0604030504040204" pitchFamily="34" charset="0"/>
              </a:rPr>
              <a:t>Passo 4 – Para cada conceito verifique se ele é composto com outras partes do sistema.</a:t>
            </a:r>
            <a:endParaRPr lang="pt-BR" sz="5000" dirty="0">
              <a:latin typeface="Futura Bk BT" panose="020B0502020204020303"/>
              <a:ea typeface="Tahoma" panose="020B0604030504040204" pitchFamily="34" charset="0"/>
              <a:cs typeface="Tahoma" panose="020B0604030504040204" pitchFamily="34" charset="0"/>
            </a:endParaRPr>
          </a:p>
        </p:txBody>
      </p:sp>
      <p:pic>
        <p:nvPicPr>
          <p:cNvPr id="14" name="Picture 2" descr="Vetores e ilustrações de Aluno computador para download gratuito | Freepik">
            <a:extLst>
              <a:ext uri="{FF2B5EF4-FFF2-40B4-BE49-F238E27FC236}">
                <a16:creationId xmlns:a16="http://schemas.microsoft.com/office/drawing/2014/main" id="{6EDDB846-BE76-66CF-BC5B-1CA54BD684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6413" y="6254139"/>
            <a:ext cx="4835311" cy="2904276"/>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6">
            <a:extLst>
              <a:ext uri="{FF2B5EF4-FFF2-40B4-BE49-F238E27FC236}">
                <a16:creationId xmlns:a16="http://schemas.microsoft.com/office/drawing/2014/main" id="{1030C6A9-2DFD-7CF6-4462-CAB5E8590104}"/>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6" name="Espaço Reservado para Número de Slide 1">
            <a:extLst>
              <a:ext uri="{FF2B5EF4-FFF2-40B4-BE49-F238E27FC236}">
                <a16:creationId xmlns:a16="http://schemas.microsoft.com/office/drawing/2014/main" id="{68A01769-6579-5B39-0BC1-E38FD03EE108}"/>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15</a:t>
            </a:fld>
            <a:endParaRPr lang="en-US" dirty="0">
              <a:solidFill>
                <a:schemeClr val="bg1"/>
              </a:solidFill>
            </a:endParaRPr>
          </a:p>
        </p:txBody>
      </p:sp>
      <p:sp>
        <p:nvSpPr>
          <p:cNvPr id="17" name="Espaço Reservado para Rodapé 2">
            <a:extLst>
              <a:ext uri="{FF2B5EF4-FFF2-40B4-BE49-F238E27FC236}">
                <a16:creationId xmlns:a16="http://schemas.microsoft.com/office/drawing/2014/main" id="{FC8B70AB-4D5F-2E1C-D882-A1D52D06AF0F}"/>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3341757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1006413" y="2626312"/>
            <a:ext cx="22067663" cy="9325630"/>
          </a:xfrm>
          <a:prstGeom prst="rect">
            <a:avLst/>
          </a:prstGeom>
          <a:noFill/>
        </p:spPr>
        <p:txBody>
          <a:bodyPr wrap="square" rtlCol="0">
            <a:spAutoFit/>
          </a:bodyPr>
          <a:lstStyle/>
          <a:p>
            <a:pPr marL="914400" indent="-914400" algn="just">
              <a:buFont typeface="+mj-lt"/>
              <a:buAutoNum type="arabicPeriod"/>
            </a:pPr>
            <a:r>
              <a:rPr lang="pt-BR" sz="5000" dirty="0">
                <a:latin typeface="Futura Bk BT" panose="020B0502020204020303"/>
                <a:ea typeface="Tahoma" panose="020B0604030504040204" pitchFamily="34" charset="0"/>
                <a:cs typeface="Tahoma" panose="020B0604030504040204" pitchFamily="34" charset="0"/>
              </a:rPr>
              <a:t>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Leitor</a:t>
            </a:r>
            <a:r>
              <a:rPr lang="pt-BR" sz="5000" dirty="0">
                <a:latin typeface="Futura Bk BT" panose="020B0502020204020303"/>
                <a:ea typeface="Tahoma" panose="020B0604030504040204" pitchFamily="34" charset="0"/>
                <a:cs typeface="Tahoma" panose="020B0604030504040204" pitchFamily="34" charset="0"/>
              </a:rPr>
              <a:t> chega ao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balcão</a:t>
            </a:r>
            <a:r>
              <a:rPr lang="pt-BR" sz="5000" dirty="0">
                <a:latin typeface="Futura Bk BT" panose="020B0502020204020303"/>
                <a:ea typeface="Tahoma" panose="020B0604030504040204" pitchFamily="34" charset="0"/>
                <a:cs typeface="Tahoma" panose="020B0604030504040204" pitchFamily="34" charset="0"/>
              </a:rPr>
              <a:t> de atendimento da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biblioteca</a:t>
            </a:r>
            <a:r>
              <a:rPr lang="pt-BR" sz="5000" dirty="0">
                <a:latin typeface="Futura Bk BT" panose="020B0502020204020303"/>
                <a:ea typeface="Tahoma" panose="020B0604030504040204" pitchFamily="34" charset="0"/>
                <a:cs typeface="Tahoma" panose="020B0604030504040204" pitchFamily="34" charset="0"/>
              </a:rPr>
              <a:t> e diz ao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atendente</a:t>
            </a:r>
            <a:r>
              <a:rPr lang="pt-BR" sz="5000" dirty="0">
                <a:latin typeface="Futura Bk BT" panose="020B0502020204020303"/>
                <a:ea typeface="Tahoma" panose="020B0604030504040204" pitchFamily="34" charset="0"/>
                <a:cs typeface="Tahoma" panose="020B0604030504040204" pitchFamily="34" charset="0"/>
              </a:rPr>
              <a:t> que deseja emprestar um ou mais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livros</a:t>
            </a:r>
            <a:r>
              <a:rPr lang="pt-BR" sz="5000" dirty="0">
                <a:latin typeface="Futura Bk BT" panose="020B0502020204020303"/>
                <a:ea typeface="Tahoma" panose="020B0604030504040204" pitchFamily="34" charset="0"/>
                <a:cs typeface="Tahoma" panose="020B0604030504040204" pitchFamily="34" charset="0"/>
              </a:rPr>
              <a:t> da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biblioteca</a:t>
            </a:r>
            <a:r>
              <a:rPr lang="pt-BR" sz="5000" dirty="0">
                <a:latin typeface="Futura Bk BT" panose="020B0502020204020303"/>
                <a:ea typeface="Tahoma" panose="020B0604030504040204" pitchFamily="34" charset="0"/>
                <a:cs typeface="Tahoma" panose="020B0604030504040204" pitchFamily="34" charset="0"/>
              </a:rPr>
              <a:t>.</a:t>
            </a:r>
          </a:p>
          <a:p>
            <a:pPr marL="914400" indent="-914400" algn="just">
              <a:buFont typeface="+mj-lt"/>
              <a:buAutoNum type="arabicPeriod"/>
            </a:pPr>
            <a:r>
              <a:rPr lang="pt-BR" sz="5000" dirty="0">
                <a:latin typeface="Futura Bk BT" panose="020B0502020204020303"/>
                <a:ea typeface="Tahoma" panose="020B0604030504040204" pitchFamily="34" charset="0"/>
                <a:cs typeface="Tahoma" panose="020B0604030504040204" pitchFamily="34" charset="0"/>
              </a:rPr>
              <a:t>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Atendente</a:t>
            </a:r>
            <a:r>
              <a:rPr lang="pt-BR" sz="5000" dirty="0">
                <a:latin typeface="Futura Bk BT" panose="020B0502020204020303"/>
                <a:ea typeface="Tahoma" panose="020B0604030504040204" pitchFamily="34" charset="0"/>
                <a:cs typeface="Tahoma" panose="020B0604030504040204" pitchFamily="34" charset="0"/>
              </a:rPr>
              <a:t> seleciona a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opção</a:t>
            </a:r>
            <a:r>
              <a:rPr lang="pt-BR" sz="5000" dirty="0">
                <a:latin typeface="Futura Bk BT" panose="020B0502020204020303"/>
                <a:ea typeface="Tahoma" panose="020B0604030504040204" pitchFamily="34" charset="0"/>
                <a:cs typeface="Tahoma" panose="020B0604030504040204" pitchFamily="34" charset="0"/>
              </a:rPr>
              <a:t> para adicionar um novo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empréstimo</a:t>
            </a:r>
            <a:r>
              <a:rPr lang="pt-BR" sz="5000" dirty="0">
                <a:latin typeface="Futura Bk BT" panose="020B0502020204020303"/>
                <a:ea typeface="Tahoma" panose="020B0604030504040204" pitchFamily="34" charset="0"/>
                <a:cs typeface="Tahoma" panose="020B0604030504040204" pitchFamily="34" charset="0"/>
              </a:rPr>
              <a:t>.</a:t>
            </a:r>
          </a:p>
          <a:p>
            <a:pPr marL="914400" indent="-914400" algn="just">
              <a:buFont typeface="+mj-lt"/>
              <a:buAutoNum type="arabicPeriod"/>
            </a:pPr>
            <a:r>
              <a:rPr lang="pt-BR" sz="5000" dirty="0">
                <a:latin typeface="Futura Bk BT" panose="020B0502020204020303"/>
                <a:ea typeface="Tahoma" panose="020B0604030504040204" pitchFamily="34" charset="0"/>
                <a:cs typeface="Tahoma" panose="020B0604030504040204" pitchFamily="34" charset="0"/>
              </a:rPr>
              <a:t>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Atendente</a:t>
            </a:r>
            <a:r>
              <a:rPr lang="pt-BR" sz="5000" dirty="0">
                <a:latin typeface="Futura Bk BT" panose="020B0502020204020303"/>
                <a:ea typeface="Tahoma" panose="020B0604030504040204" pitchFamily="34" charset="0"/>
                <a:cs typeface="Tahoma" panose="020B0604030504040204" pitchFamily="34" charset="0"/>
              </a:rPr>
              <a:t> solicita ao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leitor</a:t>
            </a:r>
            <a:r>
              <a:rPr lang="pt-BR" sz="5000" dirty="0">
                <a:latin typeface="Futura Bk BT" panose="020B0502020204020303"/>
                <a:ea typeface="Tahoma" panose="020B0604030504040204" pitchFamily="34" charset="0"/>
                <a:cs typeface="Tahoma" panose="020B0604030504040204" pitchFamily="34" charset="0"/>
              </a:rPr>
              <a:t> sua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identidade</a:t>
            </a:r>
            <a:r>
              <a:rPr lang="pt-BR" sz="5000" dirty="0">
                <a:latin typeface="Futura Bk BT" panose="020B0502020204020303"/>
                <a:ea typeface="Tahoma" panose="020B0604030504040204" pitchFamily="34" charset="0"/>
                <a:cs typeface="Tahoma" panose="020B0604030504040204" pitchFamily="34" charset="0"/>
              </a:rPr>
              <a:t>, seja de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estudante</a:t>
            </a:r>
            <a:r>
              <a:rPr lang="pt-BR" sz="5000" dirty="0">
                <a:latin typeface="Futura Bk BT" panose="020B0502020204020303"/>
                <a:ea typeface="Tahoma" panose="020B0604030504040204" pitchFamily="34" charset="0"/>
                <a:cs typeface="Tahoma" panose="020B0604030504040204" pitchFamily="34" charset="0"/>
              </a:rPr>
              <a:t> ou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morador</a:t>
            </a:r>
            <a:r>
              <a:rPr lang="pt-BR" sz="5000" dirty="0">
                <a:latin typeface="Futura Bk BT" panose="020B0502020204020303"/>
                <a:ea typeface="Tahoma" panose="020B0604030504040204" pitchFamily="34" charset="0"/>
                <a:cs typeface="Tahoma" panose="020B0604030504040204" pitchFamily="34" charset="0"/>
              </a:rPr>
              <a:t>.</a:t>
            </a:r>
          </a:p>
          <a:p>
            <a:pPr marL="914400" indent="-914400" algn="just">
              <a:buFont typeface="+mj-lt"/>
              <a:buAutoNum type="arabicPeriod"/>
            </a:pPr>
            <a:r>
              <a:rPr lang="pt-BR" sz="5000" dirty="0">
                <a:latin typeface="Futura Bk BT" panose="020B0502020204020303"/>
                <a:ea typeface="Tahoma" panose="020B0604030504040204" pitchFamily="34" charset="0"/>
                <a:cs typeface="Tahoma" panose="020B0604030504040204" pitchFamily="34" charset="0"/>
              </a:rPr>
              <a:t>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Atendente</a:t>
            </a:r>
            <a:r>
              <a:rPr lang="pt-BR" sz="5000" dirty="0">
                <a:latin typeface="Futura Bk BT" panose="020B0502020204020303"/>
                <a:ea typeface="Tahoma" panose="020B0604030504040204" pitchFamily="34" charset="0"/>
                <a:cs typeface="Tahoma" panose="020B0604030504040204" pitchFamily="34" charset="0"/>
              </a:rPr>
              <a:t> informa ao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sistema</a:t>
            </a:r>
            <a:r>
              <a:rPr lang="pt-BR" sz="5000" dirty="0">
                <a:latin typeface="Futura Bk BT" panose="020B0502020204020303"/>
                <a:ea typeface="Tahoma" panose="020B0604030504040204" pitchFamily="34" charset="0"/>
                <a:cs typeface="Tahoma" panose="020B0604030504040204" pitchFamily="34" charset="0"/>
              </a:rPr>
              <a:t> a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identificação do leitor</a:t>
            </a:r>
            <a:r>
              <a:rPr lang="pt-BR" sz="5000" dirty="0">
                <a:latin typeface="Futura Bk BT" panose="020B0502020204020303"/>
                <a:ea typeface="Tahoma" panose="020B0604030504040204" pitchFamily="34" charset="0"/>
                <a:cs typeface="Tahoma" panose="020B0604030504040204" pitchFamily="34" charset="0"/>
              </a:rPr>
              <a:t>.</a:t>
            </a:r>
          </a:p>
          <a:p>
            <a:pPr marL="914400" indent="-914400" algn="just">
              <a:buFont typeface="+mj-lt"/>
              <a:buAutoNum type="arabicPeriod"/>
            </a:pPr>
            <a:r>
              <a:rPr lang="pt-BR" sz="5000" dirty="0">
                <a:latin typeface="Futura Bk BT" panose="020B0502020204020303"/>
                <a:ea typeface="Tahoma" panose="020B0604030504040204" pitchFamily="34" charset="0"/>
                <a:cs typeface="Tahoma" panose="020B0604030504040204" pitchFamily="34" charset="0"/>
              </a:rPr>
              <a:t>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Sistema</a:t>
            </a:r>
            <a:r>
              <a:rPr lang="pt-BR" sz="5000" dirty="0">
                <a:latin typeface="Futura Bk BT" panose="020B0502020204020303"/>
                <a:ea typeface="Tahoma" panose="020B0604030504040204" pitchFamily="34" charset="0"/>
                <a:cs typeface="Tahoma" panose="020B0604030504040204" pitchFamily="34" charset="0"/>
              </a:rPr>
              <a:t> exibe 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nome do leitor</a:t>
            </a:r>
            <a:r>
              <a:rPr lang="pt-BR" sz="5000" dirty="0">
                <a:latin typeface="Futura Bk BT" panose="020B0502020204020303"/>
                <a:ea typeface="Tahoma" panose="020B0604030504040204" pitchFamily="34" charset="0"/>
                <a:cs typeface="Tahoma" panose="020B0604030504040204" pitchFamily="34" charset="0"/>
              </a:rPr>
              <a:t> e sua situação.</a:t>
            </a:r>
          </a:p>
          <a:p>
            <a:pPr marL="914400" indent="-914400" algn="just">
              <a:buFont typeface="+mj-lt"/>
              <a:buAutoNum type="arabicPeriod"/>
            </a:pPr>
            <a:r>
              <a:rPr lang="pt-BR" sz="5000" dirty="0">
                <a:latin typeface="Futura Bk BT" panose="020B0502020204020303"/>
                <a:ea typeface="Tahoma" panose="020B0604030504040204" pitchFamily="34" charset="0"/>
                <a:cs typeface="Tahoma" panose="020B0604030504040204" pitchFamily="34" charset="0"/>
              </a:rPr>
              <a:t>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Atendente</a:t>
            </a:r>
            <a:r>
              <a:rPr lang="pt-BR" sz="5000" dirty="0">
                <a:latin typeface="Futura Bk BT" panose="020B0502020204020303"/>
                <a:ea typeface="Tahoma" panose="020B0604030504040204" pitchFamily="34" charset="0"/>
                <a:cs typeface="Tahoma" panose="020B0604030504040204" pitchFamily="34" charset="0"/>
              </a:rPr>
              <a:t> solicita os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livros</a:t>
            </a:r>
            <a:r>
              <a:rPr lang="pt-BR" sz="5000" dirty="0">
                <a:latin typeface="Futura Bk BT" panose="020B0502020204020303"/>
                <a:ea typeface="Tahoma" panose="020B0604030504040204" pitchFamily="34" charset="0"/>
                <a:cs typeface="Tahoma" panose="020B0604030504040204" pitchFamily="34" charset="0"/>
              </a:rPr>
              <a:t> a serem emprestados.</a:t>
            </a:r>
          </a:p>
          <a:p>
            <a:pPr marL="914400" indent="-914400" algn="just">
              <a:buFont typeface="+mj-lt"/>
              <a:buAutoNum type="arabicPeriod"/>
            </a:pPr>
            <a:r>
              <a:rPr lang="pt-BR" sz="5000" dirty="0">
                <a:latin typeface="Futura Bk BT" panose="020B0502020204020303"/>
                <a:ea typeface="Tahoma" panose="020B0604030504040204" pitchFamily="34" charset="0"/>
                <a:cs typeface="Tahoma" panose="020B0604030504040204" pitchFamily="34" charset="0"/>
              </a:rPr>
              <a:t>Para cada um deles, informa ao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sistema</a:t>
            </a:r>
            <a:r>
              <a:rPr lang="pt-BR" sz="5000" dirty="0">
                <a:latin typeface="Futura Bk BT" panose="020B0502020204020303"/>
                <a:ea typeface="Tahoma" panose="020B0604030504040204" pitchFamily="34" charset="0"/>
                <a:cs typeface="Tahoma" panose="020B0604030504040204" pitchFamily="34" charset="0"/>
              </a:rPr>
              <a:t> 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código de identificação do livro</a:t>
            </a:r>
            <a:r>
              <a:rPr lang="pt-BR" sz="5000" dirty="0">
                <a:latin typeface="Futura Bk BT" panose="020B0502020204020303"/>
                <a:ea typeface="Tahoma" panose="020B0604030504040204" pitchFamily="34" charset="0"/>
                <a:cs typeface="Tahoma" panose="020B0604030504040204" pitchFamily="34" charset="0"/>
              </a:rPr>
              <a:t>.</a:t>
            </a:r>
          </a:p>
          <a:p>
            <a:pPr marL="914400" indent="-914400" algn="just">
              <a:buFont typeface="+mj-lt"/>
              <a:buAutoNum type="arabicPeriod"/>
            </a:pPr>
            <a:r>
              <a:rPr lang="pt-BR" sz="5000" dirty="0">
                <a:latin typeface="Futura Bk BT" panose="020B0502020204020303"/>
                <a:ea typeface="Tahoma" panose="020B0604030504040204" pitchFamily="34" charset="0"/>
                <a:cs typeface="Tahoma" panose="020B0604030504040204" pitchFamily="34" charset="0"/>
              </a:rPr>
              <a:t>O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Sistema</a:t>
            </a:r>
            <a:r>
              <a:rPr lang="pt-BR" sz="5000" dirty="0">
                <a:latin typeface="Futura Bk BT" panose="020B0502020204020303"/>
                <a:ea typeface="Tahoma" panose="020B0604030504040204" pitchFamily="34" charset="0"/>
                <a:cs typeface="Tahoma" panose="020B0604030504040204" pitchFamily="34" charset="0"/>
              </a:rPr>
              <a:t> informa a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data de devolução </a:t>
            </a:r>
            <a:r>
              <a:rPr lang="pt-BR" sz="5000" dirty="0">
                <a:latin typeface="Futura Bk BT" panose="020B0502020204020303"/>
                <a:ea typeface="Tahoma" panose="020B0604030504040204" pitchFamily="34" charset="0"/>
                <a:cs typeface="Tahoma" panose="020B0604030504040204" pitchFamily="34" charset="0"/>
              </a:rPr>
              <a:t>de cada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livro</a:t>
            </a:r>
            <a:r>
              <a:rPr lang="pt-BR" sz="5000" dirty="0">
                <a:latin typeface="Futura Bk BT" panose="020B0502020204020303"/>
                <a:ea typeface="Tahoma" panose="020B0604030504040204" pitchFamily="34" charset="0"/>
                <a:cs typeface="Tahoma" panose="020B0604030504040204" pitchFamily="34" charset="0"/>
              </a:rPr>
              <a:t>.</a:t>
            </a:r>
          </a:p>
        </p:txBody>
      </p:sp>
      <p:sp>
        <p:nvSpPr>
          <p:cNvPr id="14" name="Rectangle 6">
            <a:extLst>
              <a:ext uri="{FF2B5EF4-FFF2-40B4-BE49-F238E27FC236}">
                <a16:creationId xmlns:a16="http://schemas.microsoft.com/office/drawing/2014/main" id="{207B5633-8832-B9B4-87AE-4F5C3C162C07}"/>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5" name="Espaço Reservado para Número de Slide 1">
            <a:extLst>
              <a:ext uri="{FF2B5EF4-FFF2-40B4-BE49-F238E27FC236}">
                <a16:creationId xmlns:a16="http://schemas.microsoft.com/office/drawing/2014/main" id="{C807BB92-B8A2-F255-BF5C-0052421E691F}"/>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16</a:t>
            </a:fld>
            <a:endParaRPr lang="en-US" dirty="0">
              <a:solidFill>
                <a:schemeClr val="bg1"/>
              </a:solidFill>
            </a:endParaRPr>
          </a:p>
        </p:txBody>
      </p:sp>
      <p:sp>
        <p:nvSpPr>
          <p:cNvPr id="16" name="Espaço Reservado para Rodapé 2">
            <a:extLst>
              <a:ext uri="{FF2B5EF4-FFF2-40B4-BE49-F238E27FC236}">
                <a16:creationId xmlns:a16="http://schemas.microsoft.com/office/drawing/2014/main" id="{0977A499-0926-49B8-5AD1-5CFF514E8FC8}"/>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4270976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1928034" y="4070642"/>
            <a:ext cx="9357587" cy="7017306"/>
          </a:xfrm>
          <a:prstGeom prst="rect">
            <a:avLst/>
          </a:prstGeom>
          <a:noFill/>
        </p:spPr>
        <p:txBody>
          <a:bodyPr wrap="square" numCol="1" rtlCol="0">
            <a:spAutoFit/>
          </a:bodyPr>
          <a:lstStyle/>
          <a:p>
            <a:pPr algn="just"/>
            <a:endParaRPr lang="pt-BR" sz="5000" dirty="0">
              <a:latin typeface="Futura Bk BT" panose="020B0502020204020303"/>
              <a:ea typeface="Tahoma" panose="020B0604030504040204" pitchFamily="34" charset="0"/>
              <a:cs typeface="Tahoma" panose="020B0604030504040204" pitchFamily="34" charset="0"/>
            </a:endParaRP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Leitor</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Balcão</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Biblioteca</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Atendente</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Livros</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Opção</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Empréstimo</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Carteirinha</a:t>
            </a:r>
          </a:p>
        </p:txBody>
      </p:sp>
      <p:sp>
        <p:nvSpPr>
          <p:cNvPr id="4" name="TextBox 8">
            <a:extLst>
              <a:ext uri="{FF2B5EF4-FFF2-40B4-BE49-F238E27FC236}">
                <a16:creationId xmlns:a16="http://schemas.microsoft.com/office/drawing/2014/main" id="{89D2FAE7-E4B0-A59B-CE8A-60CE6B7EDF3C}"/>
              </a:ext>
            </a:extLst>
          </p:cNvPr>
          <p:cNvSpPr txBox="1"/>
          <p:nvPr/>
        </p:nvSpPr>
        <p:spPr>
          <a:xfrm>
            <a:off x="10357267" y="4070642"/>
            <a:ext cx="13090358" cy="6247864"/>
          </a:xfrm>
          <a:prstGeom prst="rect">
            <a:avLst/>
          </a:prstGeom>
          <a:noFill/>
        </p:spPr>
        <p:txBody>
          <a:bodyPr wrap="square" numCol="1" rtlCol="0">
            <a:spAutoFit/>
          </a:bodyPr>
          <a:lstStyle/>
          <a:p>
            <a:pPr marL="685800" indent="-685800" algn="just">
              <a:buFont typeface="Wingdings" panose="05000000000000000000" pitchFamily="2" charset="2"/>
              <a:buChar char="§"/>
            </a:pPr>
            <a:endParaRPr lang="pt-BR" sz="5000" dirty="0">
              <a:latin typeface="Futura Bk BT" panose="020B0502020204020303"/>
              <a:ea typeface="Tahoma" panose="020B0604030504040204" pitchFamily="34" charset="0"/>
              <a:cs typeface="Tahoma" panose="020B0604030504040204" pitchFamily="34" charset="0"/>
            </a:endParaRP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Estudante</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Morador</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Sistema</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Identificação de leitor</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Nome do leitor</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Código de identificação do livro</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Data de devolução</a:t>
            </a:r>
          </a:p>
        </p:txBody>
      </p:sp>
      <p:sp>
        <p:nvSpPr>
          <p:cNvPr id="5" name="TextBox 8">
            <a:extLst>
              <a:ext uri="{FF2B5EF4-FFF2-40B4-BE49-F238E27FC236}">
                <a16:creationId xmlns:a16="http://schemas.microsoft.com/office/drawing/2014/main" id="{DE7AC2AA-B6BD-DF9C-4181-7607E42BAB28}"/>
              </a:ext>
            </a:extLst>
          </p:cNvPr>
          <p:cNvSpPr txBox="1"/>
          <p:nvPr/>
        </p:nvSpPr>
        <p:spPr>
          <a:xfrm>
            <a:off x="971409" y="2003738"/>
            <a:ext cx="20396675" cy="1631216"/>
          </a:xfrm>
          <a:prstGeom prst="rect">
            <a:avLst/>
          </a:prstGeom>
          <a:noFill/>
        </p:spPr>
        <p:txBody>
          <a:bodyPr wrap="square" numCol="1" rtlCol="0">
            <a:spAutoFit/>
          </a:bodyPr>
          <a:lstStyle/>
          <a:p>
            <a:pPr algn="just"/>
            <a:endParaRPr lang="pt-BR" sz="5000" dirty="0">
              <a:latin typeface="Futura Bk BT" panose="020B0502020204020303"/>
              <a:ea typeface="Tahoma" panose="020B0604030504040204" pitchFamily="34" charset="0"/>
              <a:cs typeface="Tahoma" panose="020B0604030504040204" pitchFamily="34" charset="0"/>
            </a:endParaRPr>
          </a:p>
          <a:p>
            <a:pPr algn="just"/>
            <a:r>
              <a:rPr lang="pt-BR" sz="5000" b="1" dirty="0">
                <a:latin typeface="Futura Bk BT" panose="020B0502020204020303"/>
                <a:ea typeface="Tahoma" panose="020B0604030504040204" pitchFamily="34" charset="0"/>
                <a:cs typeface="Tahoma" panose="020B0604030504040204" pitchFamily="34" charset="0"/>
              </a:rPr>
              <a:t>PASSO 1 – Isolar os substantivos</a:t>
            </a:r>
          </a:p>
        </p:txBody>
      </p:sp>
      <p:sp>
        <p:nvSpPr>
          <p:cNvPr id="15" name="Rectangle 6">
            <a:extLst>
              <a:ext uri="{FF2B5EF4-FFF2-40B4-BE49-F238E27FC236}">
                <a16:creationId xmlns:a16="http://schemas.microsoft.com/office/drawing/2014/main" id="{9D8A9D0A-B33E-7857-DFBA-0702863A05DC}"/>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6" name="Espaço Reservado para Número de Slide 1">
            <a:extLst>
              <a:ext uri="{FF2B5EF4-FFF2-40B4-BE49-F238E27FC236}">
                <a16:creationId xmlns:a16="http://schemas.microsoft.com/office/drawing/2014/main" id="{B923D508-DAE0-E7E3-1C33-ED196B021398}"/>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17</a:t>
            </a:fld>
            <a:endParaRPr lang="en-US" dirty="0">
              <a:solidFill>
                <a:schemeClr val="bg1"/>
              </a:solidFill>
            </a:endParaRPr>
          </a:p>
        </p:txBody>
      </p:sp>
      <p:sp>
        <p:nvSpPr>
          <p:cNvPr id="17" name="Espaço Reservado para Rodapé 2">
            <a:extLst>
              <a:ext uri="{FF2B5EF4-FFF2-40B4-BE49-F238E27FC236}">
                <a16:creationId xmlns:a16="http://schemas.microsoft.com/office/drawing/2014/main" id="{9BDF513C-356F-76C9-D0AC-68C213340C53}"/>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3742079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1006413" y="2626312"/>
            <a:ext cx="22067663" cy="8987076"/>
          </a:xfrm>
          <a:prstGeom prst="rect">
            <a:avLst/>
          </a:prstGeom>
          <a:noFill/>
        </p:spPr>
        <p:txBody>
          <a:bodyPr wrap="square" rtlCol="0">
            <a:spAutoFit/>
          </a:bodyPr>
          <a:lstStyle/>
          <a:p>
            <a:pPr algn="just"/>
            <a:r>
              <a:rPr lang="pt-BR" sz="5000" b="1" dirty="0">
                <a:latin typeface="Futura Bk BT" panose="020B0502020204020303"/>
                <a:ea typeface="Tahoma" panose="020B0604030504040204" pitchFamily="34" charset="0"/>
                <a:cs typeface="Tahoma" panose="020B0604030504040204" pitchFamily="34" charset="0"/>
              </a:rPr>
              <a:t>Passo 2: Análise dos substantivos</a:t>
            </a:r>
          </a:p>
          <a:p>
            <a:pPr algn="just"/>
            <a:endParaRPr lang="pt-BR" sz="4400" dirty="0">
              <a:latin typeface="Futura Bk BT" panose="020B0502020204020303"/>
              <a:ea typeface="Tahoma" panose="020B0604030504040204" pitchFamily="34" charset="0"/>
              <a:cs typeface="Tahoma" panose="020B0604030504040204" pitchFamily="34" charset="0"/>
            </a:endParaRPr>
          </a:p>
          <a:p>
            <a:pPr algn="just"/>
            <a:r>
              <a:rPr lang="pt-BR" sz="4400" dirty="0">
                <a:latin typeface="Futura Bk BT" panose="020B0502020204020303"/>
                <a:ea typeface="Tahoma" panose="020B0604030504040204" pitchFamily="34" charset="0"/>
                <a:cs typeface="Tahoma" panose="020B0604030504040204" pitchFamily="34" charset="0"/>
              </a:rPr>
              <a:t>Para cada substantivo, verifique se é relacionado a assuntos importantes no domínio do sistema.</a:t>
            </a:r>
          </a:p>
          <a:p>
            <a:pPr algn="just"/>
            <a:endParaRPr lang="pt-BR" sz="4400" dirty="0">
              <a:latin typeface="Futura Bk BT" panose="020B0502020204020303"/>
              <a:ea typeface="Tahoma" panose="020B0604030504040204" pitchFamily="34" charset="0"/>
              <a:cs typeface="Tahoma" panose="020B0604030504040204" pitchFamily="34" charset="0"/>
            </a:endParaRPr>
          </a:p>
          <a:p>
            <a:pPr algn="just"/>
            <a:r>
              <a:rPr lang="pt-BR" sz="4400" dirty="0">
                <a:latin typeface="Futura Bk BT" panose="020B0502020204020303"/>
                <a:ea typeface="Tahoma" panose="020B0604030504040204" pitchFamily="34" charset="0"/>
                <a:cs typeface="Tahoma" panose="020B0604030504040204" pitchFamily="34" charset="0"/>
              </a:rPr>
              <a:t>Descarte aqueles que:</a:t>
            </a:r>
          </a:p>
          <a:p>
            <a:pPr marL="1600200" lvl="1" indent="-685800" algn="just">
              <a:buFont typeface="Arial" panose="020B0604020202020204" pitchFamily="34" charset="0"/>
              <a:buChar char="•"/>
            </a:pPr>
            <a:r>
              <a:rPr lang="pt-BR" sz="4400" dirty="0">
                <a:latin typeface="Futura Bk BT" panose="020B0502020204020303"/>
                <a:ea typeface="Tahoma" panose="020B0604030504040204" pitchFamily="34" charset="0"/>
                <a:cs typeface="Tahoma" panose="020B0604030504040204" pitchFamily="34" charset="0"/>
              </a:rPr>
              <a:t>fogem do escopo do sistema</a:t>
            </a:r>
          </a:p>
          <a:p>
            <a:pPr marL="1600200" lvl="1" indent="-685800" algn="just">
              <a:buFont typeface="Arial" panose="020B0604020202020204" pitchFamily="34" charset="0"/>
              <a:buChar char="•"/>
            </a:pPr>
            <a:r>
              <a:rPr lang="pt-BR" sz="4400" dirty="0">
                <a:latin typeface="Futura Bk BT" panose="020B0502020204020303"/>
                <a:ea typeface="Tahoma" panose="020B0604030504040204" pitchFamily="34" charset="0"/>
                <a:cs typeface="Tahoma" panose="020B0604030504040204" pitchFamily="34" charset="0"/>
              </a:rPr>
              <a:t>são similares a outros conceitos já identificados</a:t>
            </a:r>
          </a:p>
          <a:p>
            <a:pPr marL="1600200" lvl="1" indent="-685800" algn="just">
              <a:buFont typeface="Arial" panose="020B0604020202020204" pitchFamily="34" charset="0"/>
              <a:buChar char="•"/>
            </a:pPr>
            <a:r>
              <a:rPr lang="pt-BR" sz="4400" dirty="0">
                <a:latin typeface="Futura Bk BT" panose="020B0502020204020303"/>
                <a:ea typeface="Tahoma" panose="020B0604030504040204" pitchFamily="34" charset="0"/>
                <a:cs typeface="Tahoma" panose="020B0604030504040204" pitchFamily="34" charset="0"/>
              </a:rPr>
              <a:t>são propriedades de outros substantivos</a:t>
            </a:r>
          </a:p>
          <a:p>
            <a:pPr algn="just"/>
            <a:endParaRPr lang="pt-BR" sz="4400" dirty="0">
              <a:latin typeface="Futura Bk BT" panose="020B0502020204020303"/>
              <a:ea typeface="Tahoma" panose="020B0604030504040204" pitchFamily="34" charset="0"/>
              <a:cs typeface="Tahoma" panose="020B0604030504040204" pitchFamily="34" charset="0"/>
            </a:endParaRPr>
          </a:p>
          <a:p>
            <a:pPr algn="just"/>
            <a:r>
              <a:rPr lang="pt-BR" sz="4400" dirty="0">
                <a:latin typeface="Futura Bk BT" panose="020B0502020204020303"/>
                <a:ea typeface="Tahoma" panose="020B0604030504040204" pitchFamily="34" charset="0"/>
                <a:cs typeface="Tahoma" panose="020B0604030504040204" pitchFamily="34" charset="0"/>
              </a:rPr>
              <a:t>Lembre-se:</a:t>
            </a:r>
          </a:p>
          <a:p>
            <a:pPr algn="just"/>
            <a:r>
              <a:rPr lang="pt-BR" sz="4400" dirty="0">
                <a:latin typeface="Futura Bk BT" panose="020B0502020204020303"/>
                <a:ea typeface="Tahoma" panose="020B0604030504040204" pitchFamily="34" charset="0"/>
                <a:cs typeface="Tahoma" panose="020B0604030504040204" pitchFamily="34" charset="0"/>
              </a:rPr>
              <a:t>	Conceitos relevantes são aqueles que se referem a entidades que têm que ser lembradas pelo sistema: fazem algo, sabem algo, conhecem algo, ... </a:t>
            </a:r>
          </a:p>
        </p:txBody>
      </p:sp>
      <p:sp>
        <p:nvSpPr>
          <p:cNvPr id="14" name="Rectangle 6">
            <a:extLst>
              <a:ext uri="{FF2B5EF4-FFF2-40B4-BE49-F238E27FC236}">
                <a16:creationId xmlns:a16="http://schemas.microsoft.com/office/drawing/2014/main" id="{9EBD9EAC-0E93-4193-2121-BFAAF0BD095A}"/>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5" name="Espaço Reservado para Número de Slide 1">
            <a:extLst>
              <a:ext uri="{FF2B5EF4-FFF2-40B4-BE49-F238E27FC236}">
                <a16:creationId xmlns:a16="http://schemas.microsoft.com/office/drawing/2014/main" id="{6C98C5B3-4211-6870-CEFB-5E9DB50E4FD7}"/>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18</a:t>
            </a:fld>
            <a:endParaRPr lang="en-US" dirty="0">
              <a:solidFill>
                <a:schemeClr val="bg1"/>
              </a:solidFill>
            </a:endParaRPr>
          </a:p>
        </p:txBody>
      </p:sp>
      <p:sp>
        <p:nvSpPr>
          <p:cNvPr id="16" name="Espaço Reservado para Rodapé 2">
            <a:extLst>
              <a:ext uri="{FF2B5EF4-FFF2-40B4-BE49-F238E27FC236}">
                <a16:creationId xmlns:a16="http://schemas.microsoft.com/office/drawing/2014/main" id="{D9E578A8-7605-7C9C-DE24-FE5471F2AB48}"/>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2956444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1928034" y="4070642"/>
            <a:ext cx="9357587" cy="7017306"/>
          </a:xfrm>
          <a:prstGeom prst="rect">
            <a:avLst/>
          </a:prstGeom>
          <a:noFill/>
        </p:spPr>
        <p:txBody>
          <a:bodyPr wrap="square" numCol="1" rtlCol="0">
            <a:spAutoFit/>
          </a:bodyPr>
          <a:lstStyle/>
          <a:p>
            <a:pPr algn="just"/>
            <a:endParaRPr lang="pt-BR" sz="5000" dirty="0">
              <a:latin typeface="Futura Bk BT" panose="020B0502020204020303"/>
              <a:ea typeface="Tahoma" panose="020B0604030504040204" pitchFamily="34" charset="0"/>
              <a:cs typeface="Tahoma" panose="020B0604030504040204" pitchFamily="34" charset="0"/>
            </a:endParaRP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Leitor</a:t>
            </a:r>
          </a:p>
          <a:p>
            <a:pPr marL="685800" indent="-685800" algn="just">
              <a:buFont typeface="Wingdings" panose="05000000000000000000" pitchFamily="2" charset="2"/>
              <a:buChar char="§"/>
            </a:pPr>
            <a:r>
              <a:rPr lang="pt-BR" sz="5000" strike="sngStrike" dirty="0">
                <a:solidFill>
                  <a:srgbClr val="FF0000"/>
                </a:solidFill>
                <a:latin typeface="Futura Bk BT" panose="020B0502020204020303"/>
                <a:ea typeface="Tahoma" panose="020B0604030504040204" pitchFamily="34" charset="0"/>
                <a:cs typeface="Tahoma" panose="020B0604030504040204" pitchFamily="34" charset="0"/>
              </a:rPr>
              <a:t>Balcão</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Biblioteca</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Atendente</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Livros</a:t>
            </a:r>
          </a:p>
          <a:p>
            <a:pPr marL="685800" indent="-685800" algn="just">
              <a:buFont typeface="Wingdings" panose="05000000000000000000" pitchFamily="2" charset="2"/>
              <a:buChar char="§"/>
            </a:pPr>
            <a:r>
              <a:rPr lang="pt-BR" sz="5000" strike="sngStrike" dirty="0">
                <a:solidFill>
                  <a:srgbClr val="FF0000"/>
                </a:solidFill>
                <a:latin typeface="Futura Bk BT" panose="020B0502020204020303"/>
                <a:ea typeface="Tahoma" panose="020B0604030504040204" pitchFamily="34" charset="0"/>
                <a:cs typeface="Tahoma" panose="020B0604030504040204" pitchFamily="34" charset="0"/>
              </a:rPr>
              <a:t>Opção</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Empréstimo</a:t>
            </a:r>
          </a:p>
          <a:p>
            <a:pPr marL="685800" indent="-685800" algn="just">
              <a:buFont typeface="Wingdings" panose="05000000000000000000" pitchFamily="2" charset="2"/>
              <a:buChar char="§"/>
            </a:pPr>
            <a:r>
              <a:rPr lang="pt-BR" sz="5000" strike="sngStrike" dirty="0">
                <a:solidFill>
                  <a:srgbClr val="FF0000"/>
                </a:solidFill>
                <a:latin typeface="Futura Bk BT" panose="020B0502020204020303"/>
                <a:ea typeface="Tahoma" panose="020B0604030504040204" pitchFamily="34" charset="0"/>
                <a:cs typeface="Tahoma" panose="020B0604030504040204" pitchFamily="34" charset="0"/>
              </a:rPr>
              <a:t>Carteirinha</a:t>
            </a:r>
          </a:p>
        </p:txBody>
      </p:sp>
      <p:sp>
        <p:nvSpPr>
          <p:cNvPr id="4" name="TextBox 8">
            <a:extLst>
              <a:ext uri="{FF2B5EF4-FFF2-40B4-BE49-F238E27FC236}">
                <a16:creationId xmlns:a16="http://schemas.microsoft.com/office/drawing/2014/main" id="{89D2FAE7-E4B0-A59B-CE8A-60CE6B7EDF3C}"/>
              </a:ext>
            </a:extLst>
          </p:cNvPr>
          <p:cNvSpPr txBox="1"/>
          <p:nvPr/>
        </p:nvSpPr>
        <p:spPr>
          <a:xfrm>
            <a:off x="10357267" y="4070642"/>
            <a:ext cx="13090358" cy="6247864"/>
          </a:xfrm>
          <a:prstGeom prst="rect">
            <a:avLst/>
          </a:prstGeom>
          <a:noFill/>
        </p:spPr>
        <p:txBody>
          <a:bodyPr wrap="square" numCol="1" rtlCol="0">
            <a:spAutoFit/>
          </a:bodyPr>
          <a:lstStyle/>
          <a:p>
            <a:pPr marL="685800" indent="-685800" algn="just">
              <a:buFont typeface="Wingdings" panose="05000000000000000000" pitchFamily="2" charset="2"/>
              <a:buChar char="§"/>
            </a:pPr>
            <a:endParaRPr lang="pt-BR" sz="5000" dirty="0">
              <a:latin typeface="Futura Bk BT" panose="020B0502020204020303"/>
              <a:ea typeface="Tahoma" panose="020B0604030504040204" pitchFamily="34" charset="0"/>
              <a:cs typeface="Tahoma" panose="020B0604030504040204" pitchFamily="34" charset="0"/>
            </a:endParaRP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Estudante</a:t>
            </a:r>
          </a:p>
          <a:p>
            <a:pPr marL="685800"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Morador</a:t>
            </a:r>
          </a:p>
          <a:p>
            <a:pPr marL="685800" indent="-685800" algn="just">
              <a:buFont typeface="Wingdings" panose="05000000000000000000" pitchFamily="2" charset="2"/>
              <a:buChar char="§"/>
            </a:pPr>
            <a:r>
              <a:rPr lang="pt-BR" sz="5000" strike="sngStrike" dirty="0">
                <a:solidFill>
                  <a:srgbClr val="FF0000"/>
                </a:solidFill>
                <a:latin typeface="Futura Bk BT" panose="020B0502020204020303"/>
                <a:ea typeface="Tahoma" panose="020B0604030504040204" pitchFamily="34" charset="0"/>
                <a:cs typeface="Tahoma" panose="020B0604030504040204" pitchFamily="34" charset="0"/>
              </a:rPr>
              <a:t>Sistema</a:t>
            </a:r>
          </a:p>
          <a:p>
            <a:pPr marL="685800" indent="-685800" algn="just">
              <a:buFont typeface="Wingdings" panose="05000000000000000000" pitchFamily="2" charset="2"/>
              <a:buChar char="§"/>
            </a:pPr>
            <a:r>
              <a:rPr lang="pt-BR" sz="5000" strike="sngStrike" dirty="0">
                <a:solidFill>
                  <a:srgbClr val="FF0000"/>
                </a:solidFill>
                <a:latin typeface="Futura Bk BT" panose="020B0502020204020303"/>
                <a:ea typeface="Tahoma" panose="020B0604030504040204" pitchFamily="34" charset="0"/>
                <a:cs typeface="Tahoma" panose="020B0604030504040204" pitchFamily="34" charset="0"/>
              </a:rPr>
              <a:t>Identificação de leitor</a:t>
            </a:r>
          </a:p>
          <a:p>
            <a:pPr marL="685800" indent="-685800" algn="just">
              <a:buFont typeface="Wingdings" panose="05000000000000000000" pitchFamily="2" charset="2"/>
              <a:buChar char="§"/>
            </a:pPr>
            <a:r>
              <a:rPr lang="pt-BR" sz="5000" strike="sngStrike" dirty="0">
                <a:solidFill>
                  <a:srgbClr val="FF0000"/>
                </a:solidFill>
                <a:latin typeface="Futura Bk BT" panose="020B0502020204020303"/>
                <a:ea typeface="Tahoma" panose="020B0604030504040204" pitchFamily="34" charset="0"/>
                <a:cs typeface="Tahoma" panose="020B0604030504040204" pitchFamily="34" charset="0"/>
              </a:rPr>
              <a:t>Nome do leitor</a:t>
            </a:r>
          </a:p>
          <a:p>
            <a:pPr marL="685800" indent="-685800" algn="just">
              <a:buFont typeface="Wingdings" panose="05000000000000000000" pitchFamily="2" charset="2"/>
              <a:buChar char="§"/>
            </a:pPr>
            <a:r>
              <a:rPr lang="pt-BR" sz="5000" strike="sngStrike" dirty="0">
                <a:solidFill>
                  <a:srgbClr val="FF0000"/>
                </a:solidFill>
                <a:latin typeface="Futura Bk BT" panose="020B0502020204020303"/>
                <a:ea typeface="Tahoma" panose="020B0604030504040204" pitchFamily="34" charset="0"/>
                <a:cs typeface="Tahoma" panose="020B0604030504040204" pitchFamily="34" charset="0"/>
              </a:rPr>
              <a:t>Código de identificação do livro</a:t>
            </a:r>
          </a:p>
          <a:p>
            <a:pPr marL="685800" indent="-685800" algn="just">
              <a:buFont typeface="Wingdings" panose="05000000000000000000" pitchFamily="2" charset="2"/>
              <a:buChar char="§"/>
            </a:pPr>
            <a:r>
              <a:rPr lang="pt-BR" sz="5000" strike="sngStrike" dirty="0">
                <a:solidFill>
                  <a:srgbClr val="FF0000"/>
                </a:solidFill>
                <a:latin typeface="Futura Bk BT" panose="020B0502020204020303"/>
                <a:ea typeface="Tahoma" panose="020B0604030504040204" pitchFamily="34" charset="0"/>
                <a:cs typeface="Tahoma" panose="020B0604030504040204" pitchFamily="34" charset="0"/>
              </a:rPr>
              <a:t>Data de devolução</a:t>
            </a:r>
          </a:p>
        </p:txBody>
      </p:sp>
      <p:sp>
        <p:nvSpPr>
          <p:cNvPr id="5" name="TextBox 8">
            <a:extLst>
              <a:ext uri="{FF2B5EF4-FFF2-40B4-BE49-F238E27FC236}">
                <a16:creationId xmlns:a16="http://schemas.microsoft.com/office/drawing/2014/main" id="{DE7AC2AA-B6BD-DF9C-4181-7607E42BAB28}"/>
              </a:ext>
            </a:extLst>
          </p:cNvPr>
          <p:cNvSpPr txBox="1"/>
          <p:nvPr/>
        </p:nvSpPr>
        <p:spPr>
          <a:xfrm>
            <a:off x="971409" y="2003738"/>
            <a:ext cx="20396675" cy="1631216"/>
          </a:xfrm>
          <a:prstGeom prst="rect">
            <a:avLst/>
          </a:prstGeom>
          <a:noFill/>
        </p:spPr>
        <p:txBody>
          <a:bodyPr wrap="square" numCol="1" rtlCol="0">
            <a:spAutoFit/>
          </a:bodyPr>
          <a:lstStyle/>
          <a:p>
            <a:pPr algn="just"/>
            <a:endParaRPr lang="pt-BR" sz="5000" dirty="0">
              <a:latin typeface="Futura Bk BT" panose="020B0502020204020303"/>
              <a:ea typeface="Tahoma" panose="020B0604030504040204" pitchFamily="34" charset="0"/>
              <a:cs typeface="Tahoma" panose="020B0604030504040204" pitchFamily="34" charset="0"/>
            </a:endParaRPr>
          </a:p>
          <a:p>
            <a:pPr algn="just"/>
            <a:r>
              <a:rPr lang="pt-BR" sz="5000" b="1" dirty="0">
                <a:latin typeface="Futura Bk BT" panose="020B0502020204020303"/>
                <a:ea typeface="Tahoma" panose="020B0604030504040204" pitchFamily="34" charset="0"/>
                <a:cs typeface="Tahoma" panose="020B0604030504040204" pitchFamily="34" charset="0"/>
              </a:rPr>
              <a:t>PASSO 2 – Analise os substantivos</a:t>
            </a:r>
          </a:p>
        </p:txBody>
      </p:sp>
      <p:sp>
        <p:nvSpPr>
          <p:cNvPr id="15" name="Rectangle 6">
            <a:extLst>
              <a:ext uri="{FF2B5EF4-FFF2-40B4-BE49-F238E27FC236}">
                <a16:creationId xmlns:a16="http://schemas.microsoft.com/office/drawing/2014/main" id="{E0FA101C-AA1D-42E9-F2A2-CDDDF985413E}"/>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6" name="Espaço Reservado para Número de Slide 1">
            <a:extLst>
              <a:ext uri="{FF2B5EF4-FFF2-40B4-BE49-F238E27FC236}">
                <a16:creationId xmlns:a16="http://schemas.microsoft.com/office/drawing/2014/main" id="{1C3FEDC7-629F-32B6-DC8D-D122A231C223}"/>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19</a:t>
            </a:fld>
            <a:endParaRPr lang="en-US" dirty="0">
              <a:solidFill>
                <a:schemeClr val="bg1"/>
              </a:solidFill>
            </a:endParaRPr>
          </a:p>
        </p:txBody>
      </p:sp>
      <p:sp>
        <p:nvSpPr>
          <p:cNvPr id="17" name="Espaço Reservado para Rodapé 2">
            <a:extLst>
              <a:ext uri="{FF2B5EF4-FFF2-40B4-BE49-F238E27FC236}">
                <a16:creationId xmlns:a16="http://schemas.microsoft.com/office/drawing/2014/main" id="{DD74246F-11BB-712F-5C68-293EDB9FD55F}"/>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1081813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463DA-29DF-1F7A-B469-7639A380E658}"/>
            </a:ext>
          </a:extLst>
        </p:cNvPr>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334094D4-6984-8D58-5A5F-B9160FA41033}"/>
              </a:ext>
            </a:extLst>
          </p:cNvPr>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DC22F0D-1DEA-3431-AA48-7887E8C0F8CE}"/>
              </a:ext>
            </a:extLst>
          </p:cNvPr>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E85C49C7-4826-8FBB-2307-9CE29A832454}"/>
              </a:ext>
            </a:extLst>
          </p:cNvPr>
          <p:cNvSpPr txBox="1"/>
          <p:nvPr/>
        </p:nvSpPr>
        <p:spPr>
          <a:xfrm>
            <a:off x="1006413" y="798966"/>
            <a:ext cx="17081093" cy="1323439"/>
          </a:xfrm>
          <a:prstGeom prst="rect">
            <a:avLst/>
          </a:prstGeom>
          <a:noFill/>
        </p:spPr>
        <p:txBody>
          <a:bodyPr wrap="square" rtlCol="0">
            <a:spAutoFit/>
          </a:bodyPr>
          <a:lstStyle/>
          <a:p>
            <a:r>
              <a:rPr lang="pt-BR" sz="8000" b="1" spc="100" dirty="0">
                <a:latin typeface="Arial Black" panose="020B0A04020102020204" pitchFamily="34" charset="0"/>
                <a:ea typeface="Tahoma" panose="020B0604030504040204" pitchFamily="34" charset="0"/>
                <a:cs typeface="Tahoma" panose="020B0604030504040204" pitchFamily="34" charset="0"/>
              </a:rPr>
              <a:t>Paradigmas de Programação</a:t>
            </a:r>
            <a:endParaRPr lang="en-US" sz="80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652D2BD3-1C5F-D3B0-0382-3CF780F939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Diagrama 1">
            <a:extLst>
              <a:ext uri="{FF2B5EF4-FFF2-40B4-BE49-F238E27FC236}">
                <a16:creationId xmlns:a16="http://schemas.microsoft.com/office/drawing/2014/main" id="{E9C7401D-C91A-C2D4-C34E-B3B3D90386B4}"/>
              </a:ext>
            </a:extLst>
          </p:cNvPr>
          <p:cNvGraphicFramePr/>
          <p:nvPr/>
        </p:nvGraphicFramePr>
        <p:xfrm>
          <a:off x="4063999" y="5436972"/>
          <a:ext cx="15830379" cy="683969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TextBox 8">
            <a:extLst>
              <a:ext uri="{FF2B5EF4-FFF2-40B4-BE49-F238E27FC236}">
                <a16:creationId xmlns:a16="http://schemas.microsoft.com/office/drawing/2014/main" id="{7E2F786A-1DB6-0976-F032-88940FBC60D1}"/>
              </a:ext>
            </a:extLst>
          </p:cNvPr>
          <p:cNvSpPr txBox="1"/>
          <p:nvPr/>
        </p:nvSpPr>
        <p:spPr>
          <a:xfrm>
            <a:off x="1474261" y="3079359"/>
            <a:ext cx="20323058" cy="1754326"/>
          </a:xfrm>
          <a:prstGeom prst="rect">
            <a:avLst/>
          </a:prstGeom>
          <a:noFill/>
        </p:spPr>
        <p:txBody>
          <a:bodyPr wrap="square" numCol="1" rtlCol="0">
            <a:spAutoFit/>
          </a:bodyPr>
          <a:lstStyle/>
          <a:p>
            <a:pPr marL="685800" indent="-685800">
              <a:buFont typeface="Wingdings" panose="05000000000000000000" pitchFamily="2" charset="2"/>
              <a:buChar char="ü"/>
            </a:pPr>
            <a:r>
              <a:rPr lang="pt-BR" sz="5400" dirty="0">
                <a:latin typeface="Futura Bk BT" panose="020B0502020204020303"/>
              </a:rPr>
              <a:t>A orientação a objetos pode ser vista como um passo natural na evolução dos paradigmas</a:t>
            </a:r>
          </a:p>
        </p:txBody>
      </p:sp>
      <p:sp>
        <p:nvSpPr>
          <p:cNvPr id="3" name="Rectangle 6">
            <a:extLst>
              <a:ext uri="{FF2B5EF4-FFF2-40B4-BE49-F238E27FC236}">
                <a16:creationId xmlns:a16="http://schemas.microsoft.com/office/drawing/2014/main" id="{8ADF7CEB-0F14-1B60-E687-40FBD4105D5F}"/>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6" name="Espaço Reservado para Número de Slide 1">
            <a:extLst>
              <a:ext uri="{FF2B5EF4-FFF2-40B4-BE49-F238E27FC236}">
                <a16:creationId xmlns:a16="http://schemas.microsoft.com/office/drawing/2014/main" id="{057B6229-3A86-6C4F-ECF3-B6F8FBBBB270}"/>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2</a:t>
            </a:fld>
            <a:endParaRPr lang="en-US" dirty="0">
              <a:solidFill>
                <a:schemeClr val="bg1"/>
              </a:solidFill>
            </a:endParaRPr>
          </a:p>
        </p:txBody>
      </p:sp>
      <p:sp>
        <p:nvSpPr>
          <p:cNvPr id="7" name="Espaço Reservado para Rodapé 2">
            <a:extLst>
              <a:ext uri="{FF2B5EF4-FFF2-40B4-BE49-F238E27FC236}">
                <a16:creationId xmlns:a16="http://schemas.microsoft.com/office/drawing/2014/main" id="{06FBB73F-EDE4-4F61-31A7-814F55BDDB7B}"/>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3578252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1006413" y="2626312"/>
            <a:ext cx="22067663" cy="7140416"/>
          </a:xfrm>
          <a:prstGeom prst="rect">
            <a:avLst/>
          </a:prstGeom>
          <a:noFill/>
        </p:spPr>
        <p:txBody>
          <a:bodyPr wrap="square" rtlCol="0">
            <a:spAutoFit/>
          </a:bodyPr>
          <a:lstStyle/>
          <a:p>
            <a:pPr algn="just"/>
            <a:r>
              <a:rPr lang="pt-BR" sz="5000" b="1" dirty="0">
                <a:latin typeface="Futura Bk BT" panose="020B0502020204020303"/>
                <a:ea typeface="Tahoma" panose="020B0604030504040204" pitchFamily="34" charset="0"/>
                <a:cs typeface="Tahoma" panose="020B0604030504040204" pitchFamily="34" charset="0"/>
              </a:rPr>
              <a:t>Passo 3: Isole e analise os verbos</a:t>
            </a:r>
          </a:p>
          <a:p>
            <a:pPr algn="just"/>
            <a:endParaRPr lang="pt-BR" sz="5000" b="1" dirty="0">
              <a:latin typeface="Futura Bk BT" panose="020B0502020204020303"/>
              <a:ea typeface="Tahoma" panose="020B0604030504040204" pitchFamily="34" charset="0"/>
              <a:cs typeface="Tahoma" panose="020B0604030504040204" pitchFamily="34" charset="0"/>
            </a:endParaRPr>
          </a:p>
          <a:p>
            <a:pPr algn="just"/>
            <a:endParaRPr lang="pt-BR" sz="5000" b="1" dirty="0">
              <a:latin typeface="Futura Bk BT" panose="020B0502020204020303"/>
              <a:ea typeface="Tahoma" panose="020B0604030504040204" pitchFamily="34" charset="0"/>
              <a:cs typeface="Tahoma" panose="020B0604030504040204" pitchFamily="34" charset="0"/>
            </a:endParaRPr>
          </a:p>
          <a:p>
            <a:pPr algn="just"/>
            <a:r>
              <a:rPr lang="pt-BR" sz="4400" dirty="0">
                <a:latin typeface="Futura Bk BT" panose="020B0502020204020303"/>
                <a:ea typeface="Tahoma" panose="020B0604030504040204" pitchFamily="34" charset="0"/>
                <a:cs typeface="Tahoma" panose="020B0604030504040204" pitchFamily="34" charset="0"/>
              </a:rPr>
              <a:t>Isole os verbos que poderiam ser transformados em substantivos (possivelmente com a ajuda de outras palavras).</a:t>
            </a:r>
          </a:p>
          <a:p>
            <a:pPr algn="just"/>
            <a:endParaRPr lang="pt-BR" sz="4400" dirty="0">
              <a:latin typeface="Futura Bk BT" panose="020B0502020204020303"/>
              <a:ea typeface="Tahoma" panose="020B0604030504040204" pitchFamily="34" charset="0"/>
              <a:cs typeface="Tahoma" panose="020B0604030504040204" pitchFamily="34" charset="0"/>
            </a:endParaRPr>
          </a:p>
          <a:p>
            <a:pPr algn="just"/>
            <a:r>
              <a:rPr lang="pt-BR" sz="4400" dirty="0">
                <a:latin typeface="Futura Bk BT" panose="020B0502020204020303"/>
                <a:ea typeface="Tahoma" panose="020B0604030504040204" pitchFamily="34" charset="0"/>
                <a:cs typeface="Tahoma" panose="020B0604030504040204" pitchFamily="34" charset="0"/>
              </a:rPr>
              <a:t>Concentre-se nos verbos que representam ações de interesse para o sistema, ou seja, aqueles relacionados a eventos e transações que possuem informações importantes e que devem ser lembradas pelo sistema. </a:t>
            </a:r>
          </a:p>
          <a:p>
            <a:pPr algn="just"/>
            <a:endParaRPr lang="pt-BR" sz="4400" dirty="0">
              <a:latin typeface="Futura Bk BT" panose="020B0502020204020303"/>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E314F90C-4C29-B0DB-7064-2962EAA6D8A5}"/>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5" name="Espaço Reservado para Número de Slide 1">
            <a:extLst>
              <a:ext uri="{FF2B5EF4-FFF2-40B4-BE49-F238E27FC236}">
                <a16:creationId xmlns:a16="http://schemas.microsoft.com/office/drawing/2014/main" id="{72881BF9-A1A5-9B84-6CD9-3107E67CA5E7}"/>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20</a:t>
            </a:fld>
            <a:endParaRPr lang="en-US" dirty="0">
              <a:solidFill>
                <a:schemeClr val="bg1"/>
              </a:solidFill>
            </a:endParaRPr>
          </a:p>
        </p:txBody>
      </p:sp>
      <p:sp>
        <p:nvSpPr>
          <p:cNvPr id="8" name="Espaço Reservado para Rodapé 2">
            <a:extLst>
              <a:ext uri="{FF2B5EF4-FFF2-40B4-BE49-F238E27FC236}">
                <a16:creationId xmlns:a16="http://schemas.microsoft.com/office/drawing/2014/main" id="{896DDCA3-3EE9-C484-4693-5B13164E745E}"/>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4046017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1006413" y="2626312"/>
            <a:ext cx="22067663" cy="9325630"/>
          </a:xfrm>
          <a:prstGeom prst="rect">
            <a:avLst/>
          </a:prstGeom>
          <a:noFill/>
        </p:spPr>
        <p:txBody>
          <a:bodyPr wrap="square" rtlCol="0">
            <a:spAutoFit/>
          </a:bodyPr>
          <a:lstStyle/>
          <a:p>
            <a:pPr marL="914400" indent="-914400" algn="just">
              <a:buFont typeface="+mj-lt"/>
              <a:buAutoNum type="arabicPeriod"/>
            </a:pPr>
            <a:r>
              <a:rPr lang="pt-BR" sz="5000" dirty="0">
                <a:solidFill>
                  <a:srgbClr val="000000"/>
                </a:solidFill>
                <a:latin typeface="Futura Bk BT" panose="020B0502020204020303"/>
                <a:ea typeface="Tahoma" panose="020B0604030504040204" pitchFamily="34" charset="0"/>
                <a:cs typeface="Tahoma" panose="020B0604030504040204" pitchFamily="34" charset="0"/>
              </a:rPr>
              <a:t>O Leitor </a:t>
            </a:r>
            <a:r>
              <a:rPr lang="pt-BR" sz="5000" b="1" u="sng" dirty="0">
                <a:solidFill>
                  <a:srgbClr val="0579CC"/>
                </a:solidFill>
                <a:latin typeface="Futura Bk BT" panose="020B0502020204020303"/>
                <a:ea typeface="Tahoma" panose="020B0604030504040204" pitchFamily="34" charset="0"/>
                <a:cs typeface="Tahoma" panose="020B0604030504040204" pitchFamily="34" charset="0"/>
              </a:rPr>
              <a:t>chega</a:t>
            </a:r>
            <a:r>
              <a:rPr lang="pt-BR" sz="5000" dirty="0">
                <a:solidFill>
                  <a:srgbClr val="000000"/>
                </a:solidFill>
                <a:latin typeface="Futura Bk BT" panose="020B0502020204020303"/>
                <a:ea typeface="Tahoma" panose="020B0604030504040204" pitchFamily="34" charset="0"/>
                <a:cs typeface="Tahoma" panose="020B0604030504040204" pitchFamily="34" charset="0"/>
              </a:rPr>
              <a:t> ao balcão de atendimento da biblioteca e </a:t>
            </a:r>
            <a:r>
              <a:rPr lang="pt-BR" sz="5000" b="1" u="sng" dirty="0">
                <a:solidFill>
                  <a:srgbClr val="0579CC"/>
                </a:solidFill>
                <a:latin typeface="Futura Bk BT" panose="020B0502020204020303"/>
                <a:ea typeface="Tahoma" panose="020B0604030504040204" pitchFamily="34" charset="0"/>
                <a:cs typeface="Tahoma" panose="020B0604030504040204" pitchFamily="34" charset="0"/>
              </a:rPr>
              <a:t>diz</a:t>
            </a:r>
            <a:r>
              <a:rPr lang="pt-BR" sz="5000" dirty="0">
                <a:solidFill>
                  <a:srgbClr val="000000"/>
                </a:solidFill>
                <a:latin typeface="Futura Bk BT" panose="020B0502020204020303"/>
                <a:ea typeface="Tahoma" panose="020B0604030504040204" pitchFamily="34" charset="0"/>
                <a:cs typeface="Tahoma" panose="020B0604030504040204" pitchFamily="34" charset="0"/>
              </a:rPr>
              <a:t> ao atendente que deseja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emprestar</a:t>
            </a:r>
            <a:r>
              <a:rPr lang="pt-BR" sz="5000" dirty="0">
                <a:solidFill>
                  <a:srgbClr val="FF0000"/>
                </a:solidFill>
                <a:latin typeface="Futura Bk BT" panose="020B0502020204020303"/>
                <a:ea typeface="Tahoma" panose="020B0604030504040204" pitchFamily="34" charset="0"/>
                <a:cs typeface="Tahoma" panose="020B0604030504040204" pitchFamily="34" charset="0"/>
              </a:rPr>
              <a:t> </a:t>
            </a:r>
            <a:r>
              <a:rPr lang="pt-BR" sz="5000" dirty="0">
                <a:solidFill>
                  <a:srgbClr val="000000"/>
                </a:solidFill>
                <a:latin typeface="Futura Bk BT" panose="020B0502020204020303"/>
                <a:ea typeface="Tahoma" panose="020B0604030504040204" pitchFamily="34" charset="0"/>
                <a:cs typeface="Tahoma" panose="020B0604030504040204" pitchFamily="34" charset="0"/>
              </a:rPr>
              <a:t>um ou mais livros da biblioteca.</a:t>
            </a:r>
          </a:p>
          <a:p>
            <a:pPr marL="914400" indent="-914400" algn="just">
              <a:buFont typeface="+mj-lt"/>
              <a:buAutoNum type="arabicPeriod"/>
            </a:pPr>
            <a:r>
              <a:rPr lang="pt-BR" sz="5000" dirty="0">
                <a:solidFill>
                  <a:srgbClr val="000000"/>
                </a:solidFill>
                <a:latin typeface="Futura Bk BT" panose="020B0502020204020303"/>
                <a:ea typeface="Tahoma" panose="020B0604030504040204" pitchFamily="34" charset="0"/>
                <a:cs typeface="Tahoma" panose="020B0604030504040204" pitchFamily="34" charset="0"/>
              </a:rPr>
              <a:t>O Atendente </a:t>
            </a:r>
            <a:r>
              <a:rPr lang="pt-BR" sz="5000" b="1" u="sng" dirty="0">
                <a:solidFill>
                  <a:srgbClr val="0579CC"/>
                </a:solidFill>
                <a:latin typeface="Futura Bk BT" panose="020B0502020204020303"/>
                <a:ea typeface="Tahoma" panose="020B0604030504040204" pitchFamily="34" charset="0"/>
                <a:cs typeface="Tahoma" panose="020B0604030504040204" pitchFamily="34" charset="0"/>
              </a:rPr>
              <a:t>seleciona</a:t>
            </a:r>
            <a:r>
              <a:rPr lang="pt-BR" sz="5000" dirty="0">
                <a:solidFill>
                  <a:srgbClr val="000000"/>
                </a:solidFill>
                <a:latin typeface="Futura Bk BT" panose="020B0502020204020303"/>
                <a:ea typeface="Tahoma" panose="020B0604030504040204" pitchFamily="34" charset="0"/>
                <a:cs typeface="Tahoma" panose="020B0604030504040204" pitchFamily="34" charset="0"/>
              </a:rPr>
              <a:t> a opção para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adicionar</a:t>
            </a:r>
            <a:r>
              <a:rPr lang="pt-BR" sz="5000" dirty="0">
                <a:solidFill>
                  <a:srgbClr val="000000"/>
                </a:solidFill>
                <a:latin typeface="Futura Bk BT" panose="020B0502020204020303"/>
                <a:ea typeface="Tahoma" panose="020B0604030504040204" pitchFamily="34" charset="0"/>
                <a:cs typeface="Tahoma" panose="020B0604030504040204" pitchFamily="34" charset="0"/>
              </a:rPr>
              <a:t> um novo empréstimo.</a:t>
            </a:r>
          </a:p>
          <a:p>
            <a:pPr marL="914400" indent="-914400" algn="just">
              <a:buFont typeface="+mj-lt"/>
              <a:buAutoNum type="arabicPeriod"/>
            </a:pPr>
            <a:r>
              <a:rPr lang="pt-BR" sz="5000" dirty="0">
                <a:solidFill>
                  <a:srgbClr val="000000"/>
                </a:solidFill>
                <a:latin typeface="Futura Bk BT" panose="020B0502020204020303"/>
                <a:ea typeface="Tahoma" panose="020B0604030504040204" pitchFamily="34" charset="0"/>
                <a:cs typeface="Tahoma" panose="020B0604030504040204" pitchFamily="34" charset="0"/>
              </a:rPr>
              <a:t>O Atendente </a:t>
            </a:r>
            <a:r>
              <a:rPr lang="pt-BR" sz="5000" b="1" u="sng" dirty="0">
                <a:solidFill>
                  <a:srgbClr val="0579CC"/>
                </a:solidFill>
                <a:latin typeface="Futura Bk BT" panose="020B0502020204020303"/>
                <a:ea typeface="Tahoma" panose="020B0604030504040204" pitchFamily="34" charset="0"/>
                <a:cs typeface="Tahoma" panose="020B0604030504040204" pitchFamily="34" charset="0"/>
              </a:rPr>
              <a:t>solicita</a:t>
            </a:r>
            <a:r>
              <a:rPr lang="pt-BR" sz="5000" dirty="0">
                <a:solidFill>
                  <a:srgbClr val="000000"/>
                </a:solidFill>
                <a:latin typeface="Futura Bk BT" panose="020B0502020204020303"/>
                <a:ea typeface="Tahoma" panose="020B0604030504040204" pitchFamily="34" charset="0"/>
                <a:cs typeface="Tahoma" panose="020B0604030504040204" pitchFamily="34" charset="0"/>
              </a:rPr>
              <a:t> ao leitor sua identidade, seja de estudante ou morador.</a:t>
            </a:r>
          </a:p>
          <a:p>
            <a:pPr marL="914400" indent="-914400" algn="just">
              <a:buFont typeface="+mj-lt"/>
              <a:buAutoNum type="arabicPeriod"/>
            </a:pPr>
            <a:r>
              <a:rPr lang="pt-BR" sz="5000" dirty="0">
                <a:solidFill>
                  <a:srgbClr val="000000"/>
                </a:solidFill>
                <a:latin typeface="Futura Bk BT" panose="020B0502020204020303"/>
                <a:ea typeface="Tahoma" panose="020B0604030504040204" pitchFamily="34" charset="0"/>
                <a:cs typeface="Tahoma" panose="020B0604030504040204" pitchFamily="34" charset="0"/>
              </a:rPr>
              <a:t>O Atendente </a:t>
            </a:r>
            <a:r>
              <a:rPr lang="pt-BR" sz="5000" b="1" u="sng" dirty="0">
                <a:solidFill>
                  <a:srgbClr val="FF0000"/>
                </a:solidFill>
                <a:latin typeface="Futura Bk BT" panose="020B0502020204020303"/>
                <a:ea typeface="Tahoma" panose="020B0604030504040204" pitchFamily="34" charset="0"/>
                <a:cs typeface="Tahoma" panose="020B0604030504040204" pitchFamily="34" charset="0"/>
              </a:rPr>
              <a:t>informa </a:t>
            </a:r>
            <a:r>
              <a:rPr lang="pt-BR" sz="5000" dirty="0">
                <a:solidFill>
                  <a:srgbClr val="000000"/>
                </a:solidFill>
                <a:latin typeface="Futura Bk BT" panose="020B0502020204020303"/>
                <a:ea typeface="Tahoma" panose="020B0604030504040204" pitchFamily="34" charset="0"/>
                <a:cs typeface="Tahoma" panose="020B0604030504040204" pitchFamily="34" charset="0"/>
              </a:rPr>
              <a:t>ao sistema a identificação do leitor.</a:t>
            </a:r>
          </a:p>
          <a:p>
            <a:pPr marL="914400" indent="-914400" algn="just">
              <a:buFont typeface="+mj-lt"/>
              <a:buAutoNum type="arabicPeriod"/>
            </a:pPr>
            <a:r>
              <a:rPr lang="pt-BR" sz="5000" dirty="0">
                <a:solidFill>
                  <a:srgbClr val="000000"/>
                </a:solidFill>
                <a:latin typeface="Futura Bk BT" panose="020B0502020204020303"/>
                <a:ea typeface="Tahoma" panose="020B0604030504040204" pitchFamily="34" charset="0"/>
                <a:cs typeface="Tahoma" panose="020B0604030504040204" pitchFamily="34" charset="0"/>
              </a:rPr>
              <a:t>O Sistema </a:t>
            </a:r>
            <a:r>
              <a:rPr lang="pt-BR" sz="5000" b="1" u="sng" dirty="0">
                <a:solidFill>
                  <a:srgbClr val="0579CC"/>
                </a:solidFill>
                <a:latin typeface="Futura Bk BT" panose="020B0502020204020303"/>
                <a:ea typeface="Tahoma" panose="020B0604030504040204" pitchFamily="34" charset="0"/>
                <a:cs typeface="Tahoma" panose="020B0604030504040204" pitchFamily="34" charset="0"/>
              </a:rPr>
              <a:t>exibe</a:t>
            </a:r>
            <a:r>
              <a:rPr lang="pt-BR" sz="5000" dirty="0">
                <a:solidFill>
                  <a:srgbClr val="000000"/>
                </a:solidFill>
                <a:latin typeface="Futura Bk BT" panose="020B0502020204020303"/>
                <a:ea typeface="Tahoma" panose="020B0604030504040204" pitchFamily="34" charset="0"/>
                <a:cs typeface="Tahoma" panose="020B0604030504040204" pitchFamily="34" charset="0"/>
              </a:rPr>
              <a:t> o nome do leitor e sua situação.</a:t>
            </a:r>
          </a:p>
          <a:p>
            <a:pPr marL="914400" indent="-914400" algn="just">
              <a:buFont typeface="+mj-lt"/>
              <a:buAutoNum type="arabicPeriod"/>
            </a:pPr>
            <a:r>
              <a:rPr lang="pt-BR" sz="5000" dirty="0">
                <a:solidFill>
                  <a:srgbClr val="000000"/>
                </a:solidFill>
                <a:latin typeface="Futura Bk BT" panose="020B0502020204020303"/>
                <a:ea typeface="Tahoma" panose="020B0604030504040204" pitchFamily="34" charset="0"/>
                <a:cs typeface="Tahoma" panose="020B0604030504040204" pitchFamily="34" charset="0"/>
              </a:rPr>
              <a:t>O Atendente </a:t>
            </a:r>
            <a:r>
              <a:rPr lang="pt-BR" sz="5000" b="1" u="sng" dirty="0">
                <a:solidFill>
                  <a:srgbClr val="0579CC"/>
                </a:solidFill>
                <a:latin typeface="Futura Bk BT" panose="020B0502020204020303"/>
                <a:ea typeface="Tahoma" panose="020B0604030504040204" pitchFamily="34" charset="0"/>
                <a:cs typeface="Tahoma" panose="020B0604030504040204" pitchFamily="34" charset="0"/>
              </a:rPr>
              <a:t>solicita</a:t>
            </a:r>
            <a:r>
              <a:rPr lang="pt-BR" sz="5000" dirty="0">
                <a:solidFill>
                  <a:srgbClr val="000000"/>
                </a:solidFill>
                <a:latin typeface="Futura Bk BT" panose="020B0502020204020303"/>
                <a:ea typeface="Tahoma" panose="020B0604030504040204" pitchFamily="34" charset="0"/>
                <a:cs typeface="Tahoma" panose="020B0604030504040204" pitchFamily="34" charset="0"/>
              </a:rPr>
              <a:t> os livros a serem emprestados.</a:t>
            </a:r>
          </a:p>
          <a:p>
            <a:pPr marL="914400" indent="-914400" algn="just">
              <a:buFont typeface="+mj-lt"/>
              <a:buAutoNum type="arabicPeriod"/>
            </a:pPr>
            <a:r>
              <a:rPr lang="pt-BR" sz="5000" dirty="0">
                <a:solidFill>
                  <a:srgbClr val="000000"/>
                </a:solidFill>
                <a:latin typeface="Futura Bk BT" panose="020B0502020204020303"/>
                <a:ea typeface="Tahoma" panose="020B0604030504040204" pitchFamily="34" charset="0"/>
                <a:cs typeface="Tahoma" panose="020B0604030504040204" pitchFamily="34" charset="0"/>
              </a:rPr>
              <a:t>Para cada um deles, </a:t>
            </a:r>
            <a:r>
              <a:rPr lang="pt-BR" sz="5000" b="1" u="sng" dirty="0">
                <a:solidFill>
                  <a:srgbClr val="0579CC"/>
                </a:solidFill>
                <a:latin typeface="Futura Bk BT" panose="020B0502020204020303"/>
                <a:ea typeface="Tahoma" panose="020B0604030504040204" pitchFamily="34" charset="0"/>
                <a:cs typeface="Tahoma" panose="020B0604030504040204" pitchFamily="34" charset="0"/>
              </a:rPr>
              <a:t>informa</a:t>
            </a:r>
            <a:r>
              <a:rPr lang="pt-BR" sz="5000" dirty="0">
                <a:solidFill>
                  <a:srgbClr val="000000"/>
                </a:solidFill>
                <a:latin typeface="Futura Bk BT" panose="020B0502020204020303"/>
                <a:ea typeface="Tahoma" panose="020B0604030504040204" pitchFamily="34" charset="0"/>
                <a:cs typeface="Tahoma" panose="020B0604030504040204" pitchFamily="34" charset="0"/>
              </a:rPr>
              <a:t> ao sistema o código de identificação do livro.</a:t>
            </a:r>
          </a:p>
          <a:p>
            <a:pPr marL="914400" indent="-914400" algn="just">
              <a:buFont typeface="+mj-lt"/>
              <a:buAutoNum type="arabicPeriod"/>
            </a:pPr>
            <a:r>
              <a:rPr lang="pt-BR" sz="5000" dirty="0">
                <a:solidFill>
                  <a:srgbClr val="000000"/>
                </a:solidFill>
                <a:latin typeface="Futura Bk BT" panose="020B0502020204020303"/>
                <a:ea typeface="Tahoma" panose="020B0604030504040204" pitchFamily="34" charset="0"/>
                <a:cs typeface="Tahoma" panose="020B0604030504040204" pitchFamily="34" charset="0"/>
              </a:rPr>
              <a:t>O Sistema </a:t>
            </a:r>
            <a:r>
              <a:rPr lang="pt-BR" sz="5000" b="1" u="sng" dirty="0">
                <a:solidFill>
                  <a:srgbClr val="0579CC"/>
                </a:solidFill>
                <a:latin typeface="Futura Bk BT" panose="020B0502020204020303"/>
                <a:ea typeface="Tahoma" panose="020B0604030504040204" pitchFamily="34" charset="0"/>
                <a:cs typeface="Tahoma" panose="020B0604030504040204" pitchFamily="34" charset="0"/>
              </a:rPr>
              <a:t>informa</a:t>
            </a:r>
            <a:r>
              <a:rPr lang="pt-BR" sz="5000" dirty="0">
                <a:solidFill>
                  <a:srgbClr val="000000"/>
                </a:solidFill>
                <a:latin typeface="Futura Bk BT" panose="020B0502020204020303"/>
                <a:ea typeface="Tahoma" panose="020B0604030504040204" pitchFamily="34" charset="0"/>
                <a:cs typeface="Tahoma" panose="020B0604030504040204" pitchFamily="34" charset="0"/>
              </a:rPr>
              <a:t> a data de devolução de cada livro.</a:t>
            </a:r>
          </a:p>
        </p:txBody>
      </p:sp>
      <p:sp>
        <p:nvSpPr>
          <p:cNvPr id="14" name="Rectangle 6">
            <a:extLst>
              <a:ext uri="{FF2B5EF4-FFF2-40B4-BE49-F238E27FC236}">
                <a16:creationId xmlns:a16="http://schemas.microsoft.com/office/drawing/2014/main" id="{A20A65A5-C7E4-472E-4AF5-C350558E2763}"/>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5" name="Espaço Reservado para Número de Slide 1">
            <a:extLst>
              <a:ext uri="{FF2B5EF4-FFF2-40B4-BE49-F238E27FC236}">
                <a16:creationId xmlns:a16="http://schemas.microsoft.com/office/drawing/2014/main" id="{37934ECF-D561-7962-9351-DA089EB1D6D5}"/>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21</a:t>
            </a:fld>
            <a:endParaRPr lang="en-US" dirty="0">
              <a:solidFill>
                <a:schemeClr val="bg1"/>
              </a:solidFill>
            </a:endParaRPr>
          </a:p>
        </p:txBody>
      </p:sp>
      <p:sp>
        <p:nvSpPr>
          <p:cNvPr id="16" name="Espaço Reservado para Rodapé 2">
            <a:extLst>
              <a:ext uri="{FF2B5EF4-FFF2-40B4-BE49-F238E27FC236}">
                <a16:creationId xmlns:a16="http://schemas.microsoft.com/office/drawing/2014/main" id="{F88DA01F-34D8-E515-6EC8-352DA6CC6AE5}"/>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3159330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1928034" y="4070642"/>
            <a:ext cx="9357587" cy="3170099"/>
          </a:xfrm>
          <a:prstGeom prst="rect">
            <a:avLst/>
          </a:prstGeom>
          <a:noFill/>
        </p:spPr>
        <p:txBody>
          <a:bodyPr wrap="square" numCol="1" rtlCol="0">
            <a:spAutoFit/>
          </a:bodyPr>
          <a:lstStyle/>
          <a:p>
            <a:pPr algn="just"/>
            <a:endParaRPr lang="pt-BR" sz="5000" dirty="0">
              <a:latin typeface="Futura Bk BT" panose="020B0502020204020303"/>
              <a:ea typeface="Tahoma" panose="020B0604030504040204" pitchFamily="34" charset="0"/>
              <a:cs typeface="Tahoma" panose="020B0604030504040204" pitchFamily="34" charset="0"/>
            </a:endParaRPr>
          </a:p>
          <a:p>
            <a:pPr marL="685800" indent="-685800" algn="just">
              <a:buFont typeface="Wingdings" panose="05000000000000000000" pitchFamily="2" charset="2"/>
              <a:buChar char="§"/>
            </a:pPr>
            <a:r>
              <a:rPr lang="pt-BR" sz="5000" strike="sngStrike" dirty="0">
                <a:solidFill>
                  <a:srgbClr val="FF0000"/>
                </a:solidFill>
                <a:latin typeface="Futura Bk BT" panose="020B0502020204020303"/>
                <a:ea typeface="Tahoma" panose="020B0604030504040204" pitchFamily="34" charset="0"/>
                <a:cs typeface="Tahoma" panose="020B0604030504040204" pitchFamily="34" charset="0"/>
              </a:rPr>
              <a:t>Emprestar</a:t>
            </a:r>
          </a:p>
          <a:p>
            <a:pPr marL="685800" indent="-685800" algn="just">
              <a:buFont typeface="Wingdings" panose="05000000000000000000" pitchFamily="2" charset="2"/>
              <a:buChar char="§"/>
            </a:pPr>
            <a:r>
              <a:rPr lang="pt-BR" sz="5000" strike="sngStrike" dirty="0">
                <a:solidFill>
                  <a:srgbClr val="FF0000"/>
                </a:solidFill>
                <a:latin typeface="Futura Bk BT" panose="020B0502020204020303"/>
                <a:ea typeface="Tahoma" panose="020B0604030504040204" pitchFamily="34" charset="0"/>
                <a:cs typeface="Tahoma" panose="020B0604030504040204" pitchFamily="34" charset="0"/>
              </a:rPr>
              <a:t>Adicionar</a:t>
            </a:r>
          </a:p>
          <a:p>
            <a:pPr marL="685800" indent="-685800" algn="just">
              <a:buFont typeface="Wingdings" panose="05000000000000000000" pitchFamily="2" charset="2"/>
              <a:buChar char="§"/>
            </a:pPr>
            <a:r>
              <a:rPr lang="pt-BR" sz="5000" strike="sngStrike" dirty="0">
                <a:solidFill>
                  <a:srgbClr val="FF0000"/>
                </a:solidFill>
                <a:latin typeface="Futura Bk BT" panose="020B0502020204020303"/>
                <a:ea typeface="Tahoma" panose="020B0604030504040204" pitchFamily="34" charset="0"/>
                <a:cs typeface="Tahoma" panose="020B0604030504040204" pitchFamily="34" charset="0"/>
              </a:rPr>
              <a:t>Informar</a:t>
            </a:r>
          </a:p>
        </p:txBody>
      </p:sp>
      <p:sp>
        <p:nvSpPr>
          <p:cNvPr id="5" name="TextBox 8">
            <a:extLst>
              <a:ext uri="{FF2B5EF4-FFF2-40B4-BE49-F238E27FC236}">
                <a16:creationId xmlns:a16="http://schemas.microsoft.com/office/drawing/2014/main" id="{DE7AC2AA-B6BD-DF9C-4181-7607E42BAB28}"/>
              </a:ext>
            </a:extLst>
          </p:cNvPr>
          <p:cNvSpPr txBox="1"/>
          <p:nvPr/>
        </p:nvSpPr>
        <p:spPr>
          <a:xfrm>
            <a:off x="971409" y="2003738"/>
            <a:ext cx="20396675" cy="2400657"/>
          </a:xfrm>
          <a:prstGeom prst="rect">
            <a:avLst/>
          </a:prstGeom>
          <a:noFill/>
        </p:spPr>
        <p:txBody>
          <a:bodyPr wrap="square" numCol="1" rtlCol="0">
            <a:spAutoFit/>
          </a:bodyPr>
          <a:lstStyle/>
          <a:p>
            <a:pPr algn="just"/>
            <a:endParaRPr lang="pt-BR" sz="5000" dirty="0">
              <a:latin typeface="Futura Bk BT" panose="020B0502020204020303"/>
              <a:ea typeface="Tahoma" panose="020B0604030504040204" pitchFamily="34" charset="0"/>
              <a:cs typeface="Tahoma" panose="020B0604030504040204" pitchFamily="34" charset="0"/>
            </a:endParaRPr>
          </a:p>
          <a:p>
            <a:pPr algn="just"/>
            <a:r>
              <a:rPr lang="pt-BR" sz="5000" b="1" dirty="0">
                <a:latin typeface="Futura Bk BT" panose="020B0502020204020303"/>
                <a:ea typeface="Tahoma" panose="020B0604030504040204" pitchFamily="34" charset="0"/>
                <a:cs typeface="Tahoma" panose="020B0604030504040204" pitchFamily="34" charset="0"/>
              </a:rPr>
              <a:t>PASSO 3 – Isole e analise os verbos</a:t>
            </a:r>
          </a:p>
          <a:p>
            <a:pPr algn="just"/>
            <a:endParaRPr lang="pt-BR" sz="5000" b="1" dirty="0">
              <a:latin typeface="Futura Bk BT" panose="020B0502020204020303"/>
              <a:ea typeface="Tahoma" panose="020B0604030504040204" pitchFamily="34" charset="0"/>
              <a:cs typeface="Tahoma" panose="020B0604030504040204" pitchFamily="34" charset="0"/>
            </a:endParaRPr>
          </a:p>
        </p:txBody>
      </p:sp>
      <p:sp>
        <p:nvSpPr>
          <p:cNvPr id="15" name="Rectangle 6">
            <a:extLst>
              <a:ext uri="{FF2B5EF4-FFF2-40B4-BE49-F238E27FC236}">
                <a16:creationId xmlns:a16="http://schemas.microsoft.com/office/drawing/2014/main" id="{2F87C136-2E32-18EC-4510-7398E6454EF3}"/>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6" name="Espaço Reservado para Número de Slide 1">
            <a:extLst>
              <a:ext uri="{FF2B5EF4-FFF2-40B4-BE49-F238E27FC236}">
                <a16:creationId xmlns:a16="http://schemas.microsoft.com/office/drawing/2014/main" id="{9E56DFE8-AB7E-88C2-9F59-31872864C204}"/>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22</a:t>
            </a:fld>
            <a:endParaRPr lang="en-US" dirty="0">
              <a:solidFill>
                <a:schemeClr val="bg1"/>
              </a:solidFill>
            </a:endParaRPr>
          </a:p>
        </p:txBody>
      </p:sp>
      <p:sp>
        <p:nvSpPr>
          <p:cNvPr id="17" name="Espaço Reservado para Rodapé 2">
            <a:extLst>
              <a:ext uri="{FF2B5EF4-FFF2-40B4-BE49-F238E27FC236}">
                <a16:creationId xmlns:a16="http://schemas.microsoft.com/office/drawing/2014/main" id="{57188C88-E0B1-53E8-3371-E3C9955F0C77}"/>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1981570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1006413" y="2626312"/>
            <a:ext cx="22067663" cy="9171742"/>
          </a:xfrm>
          <a:prstGeom prst="rect">
            <a:avLst/>
          </a:prstGeom>
          <a:noFill/>
        </p:spPr>
        <p:txBody>
          <a:bodyPr wrap="square" rtlCol="0">
            <a:spAutoFit/>
          </a:bodyPr>
          <a:lstStyle/>
          <a:p>
            <a:pPr algn="just"/>
            <a:r>
              <a:rPr lang="pt-BR" sz="5000" b="1" dirty="0">
                <a:latin typeface="Futura Bk BT" panose="020B0502020204020303"/>
                <a:ea typeface="Tahoma" panose="020B0604030504040204" pitchFamily="34" charset="0"/>
                <a:cs typeface="Tahoma" panose="020B0604030504040204" pitchFamily="34" charset="0"/>
              </a:rPr>
              <a:t>Passo 4: </a:t>
            </a:r>
            <a:r>
              <a:rPr lang="pt-BR" sz="5000" dirty="0">
                <a:latin typeface="Futura Bk BT" panose="020B0502020204020303"/>
                <a:ea typeface="Tahoma" panose="020B0604030504040204" pitchFamily="34" charset="0"/>
                <a:cs typeface="Tahoma" panose="020B0604030504040204" pitchFamily="34" charset="0"/>
              </a:rPr>
              <a:t>Para cada conceito verifique se ele é composto com outras partes do sistema</a:t>
            </a:r>
            <a:endParaRPr lang="pt-BR" sz="5000" b="1" dirty="0">
              <a:latin typeface="Futura Bk BT" panose="020B0502020204020303"/>
              <a:ea typeface="Tahoma" panose="020B0604030504040204" pitchFamily="34" charset="0"/>
              <a:cs typeface="Tahoma" panose="020B0604030504040204" pitchFamily="34" charset="0"/>
            </a:endParaRPr>
          </a:p>
          <a:p>
            <a:pPr algn="just"/>
            <a:endParaRPr lang="pt-BR" sz="5000" b="1" dirty="0">
              <a:latin typeface="Futura Bk BT" panose="020B0502020204020303"/>
              <a:ea typeface="Tahoma" panose="020B0604030504040204" pitchFamily="34" charset="0"/>
              <a:cs typeface="Tahoma" panose="020B0604030504040204" pitchFamily="34" charset="0"/>
            </a:endParaRPr>
          </a:p>
          <a:p>
            <a:pPr algn="just"/>
            <a:r>
              <a:rPr lang="pt-BR" sz="4400" dirty="0">
                <a:latin typeface="Futura Bk BT" panose="020B0502020204020303"/>
                <a:ea typeface="Tahoma" panose="020B0604030504040204" pitchFamily="34" charset="0"/>
                <a:cs typeface="Tahoma" panose="020B0604030504040204" pitchFamily="34" charset="0"/>
              </a:rPr>
              <a:t>Para cada candidato a conceito, verifique se ele é composto de outras partes que sejam de interesse do sistema, mesmo que essas não apareçam explicitamente no texto.</a:t>
            </a:r>
          </a:p>
          <a:p>
            <a:pPr algn="just"/>
            <a:endParaRPr lang="pt-BR" sz="4400" dirty="0">
              <a:latin typeface="Futura Bk BT" panose="020B0502020204020303"/>
              <a:ea typeface="Tahoma" panose="020B0604030504040204" pitchFamily="34" charset="0"/>
              <a:cs typeface="Tahoma" panose="020B0604030504040204" pitchFamily="34" charset="0"/>
            </a:endParaRPr>
          </a:p>
          <a:p>
            <a:pPr algn="just"/>
            <a:r>
              <a:rPr lang="pt-BR" sz="4400" dirty="0">
                <a:latin typeface="Futura Bk BT" panose="020B0502020204020303"/>
                <a:ea typeface="Tahoma" panose="020B0604030504040204" pitchFamily="34" charset="0"/>
                <a:cs typeface="Tahoma" panose="020B0604030504040204" pitchFamily="34" charset="0"/>
              </a:rPr>
              <a:t>Exemplo:</a:t>
            </a:r>
          </a:p>
          <a:p>
            <a:pPr marL="571500"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Empréstimo normalmente refere-se a vários livros emprestados em uma mesma ocasião por um mesmo leitor.</a:t>
            </a:r>
          </a:p>
          <a:p>
            <a:pPr marL="571500"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Linha do Empréstimo refere-se a cada livro emprestado. </a:t>
            </a:r>
          </a:p>
          <a:p>
            <a:pPr algn="just"/>
            <a:endParaRPr lang="pt-BR" sz="4400" dirty="0">
              <a:latin typeface="Futura Bk BT" panose="020B0502020204020303"/>
              <a:ea typeface="Tahoma" panose="020B0604030504040204" pitchFamily="34" charset="0"/>
              <a:cs typeface="Tahoma" panose="020B0604030504040204" pitchFamily="34" charset="0"/>
            </a:endParaRPr>
          </a:p>
          <a:p>
            <a:pPr algn="just"/>
            <a:r>
              <a:rPr lang="pt-BR" sz="4400" dirty="0">
                <a:latin typeface="Futura Bk BT" panose="020B0502020204020303"/>
                <a:ea typeface="Tahoma" panose="020B0604030504040204" pitchFamily="34" charset="0"/>
                <a:cs typeface="Tahoma" panose="020B0604030504040204" pitchFamily="34" charset="0"/>
              </a:rPr>
              <a:t>(Obs. poderia ser também: Item do Empréstimo)</a:t>
            </a:r>
          </a:p>
        </p:txBody>
      </p:sp>
      <p:sp>
        <p:nvSpPr>
          <p:cNvPr id="14" name="Rectangle 6">
            <a:extLst>
              <a:ext uri="{FF2B5EF4-FFF2-40B4-BE49-F238E27FC236}">
                <a16:creationId xmlns:a16="http://schemas.microsoft.com/office/drawing/2014/main" id="{835C88C3-962C-BDD5-F4CD-77E8ECBE410F}"/>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5" name="Espaço Reservado para Número de Slide 1">
            <a:extLst>
              <a:ext uri="{FF2B5EF4-FFF2-40B4-BE49-F238E27FC236}">
                <a16:creationId xmlns:a16="http://schemas.microsoft.com/office/drawing/2014/main" id="{6960CB40-177E-B93E-7F9F-A3B1CC628B67}"/>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23</a:t>
            </a:fld>
            <a:endParaRPr lang="en-US" dirty="0">
              <a:solidFill>
                <a:schemeClr val="bg1"/>
              </a:solidFill>
            </a:endParaRPr>
          </a:p>
        </p:txBody>
      </p:sp>
      <p:sp>
        <p:nvSpPr>
          <p:cNvPr id="16" name="Espaço Reservado para Rodapé 2">
            <a:extLst>
              <a:ext uri="{FF2B5EF4-FFF2-40B4-BE49-F238E27FC236}">
                <a16:creationId xmlns:a16="http://schemas.microsoft.com/office/drawing/2014/main" id="{5525C265-72C2-0FF5-D44D-9859ADC7B3A7}"/>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2312911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1006413" y="2626312"/>
            <a:ext cx="22067663" cy="8402300"/>
          </a:xfrm>
          <a:prstGeom prst="rect">
            <a:avLst/>
          </a:prstGeom>
          <a:noFill/>
        </p:spPr>
        <p:txBody>
          <a:bodyPr wrap="square" rtlCol="0">
            <a:spAutoFit/>
          </a:bodyPr>
          <a:lstStyle/>
          <a:p>
            <a:pPr algn="just"/>
            <a:r>
              <a:rPr lang="pt-BR" sz="5000" b="1" dirty="0">
                <a:latin typeface="Futura Bk BT" panose="020B0502020204020303"/>
                <a:ea typeface="Tahoma" panose="020B0604030504040204" pitchFamily="34" charset="0"/>
                <a:cs typeface="Tahoma" panose="020B0604030504040204" pitchFamily="34" charset="0"/>
              </a:rPr>
              <a:t>Outras possíveis entidades:</a:t>
            </a:r>
          </a:p>
          <a:p>
            <a:pPr algn="just"/>
            <a:endParaRPr lang="pt-BR" sz="5000" b="1" dirty="0">
              <a:latin typeface="Futura Bk BT" panose="020B0502020204020303"/>
              <a:ea typeface="Tahoma" panose="020B0604030504040204" pitchFamily="34" charset="0"/>
              <a:cs typeface="Tahoma" panose="020B0604030504040204" pitchFamily="34" charset="0"/>
            </a:endParaRPr>
          </a:p>
          <a:p>
            <a:pPr marL="571500"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Objetos físicos ou tangíveis:</a:t>
            </a:r>
          </a:p>
          <a:p>
            <a:pPr marL="1485900" lvl="1"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Livro, Leitor</a:t>
            </a:r>
          </a:p>
          <a:p>
            <a:pPr marL="571500"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Especificação de Projetos ou descrição de coisas:</a:t>
            </a:r>
          </a:p>
          <a:p>
            <a:pPr marL="1485900" lvl="1" indent="-571500" algn="just">
              <a:buFont typeface="Wingdings" panose="05000000000000000000" pitchFamily="2" charset="2"/>
              <a:buChar char="§"/>
            </a:pPr>
            <a:r>
              <a:rPr lang="pt-BR" sz="4400" dirty="0" err="1">
                <a:latin typeface="Futura Bk BT" panose="020B0502020204020303"/>
                <a:ea typeface="Tahoma" panose="020B0604030504040204" pitchFamily="34" charset="0"/>
                <a:cs typeface="Tahoma" panose="020B0604030504040204" pitchFamily="34" charset="0"/>
              </a:rPr>
              <a:t>EspecificacaoDeLivro</a:t>
            </a:r>
            <a:r>
              <a:rPr lang="pt-BR" sz="4400" dirty="0">
                <a:latin typeface="Futura Bk BT" panose="020B0502020204020303"/>
                <a:ea typeface="Tahoma" panose="020B0604030504040204" pitchFamily="34" charset="0"/>
                <a:cs typeface="Tahoma" panose="020B0604030504040204" pitchFamily="34" charset="0"/>
              </a:rPr>
              <a:t>, </a:t>
            </a:r>
            <a:r>
              <a:rPr lang="pt-BR" sz="4400" dirty="0" err="1">
                <a:latin typeface="Futura Bk BT" panose="020B0502020204020303"/>
                <a:ea typeface="Tahoma" panose="020B0604030504040204" pitchFamily="34" charset="0"/>
                <a:cs typeface="Tahoma" panose="020B0604030504040204" pitchFamily="34" charset="0"/>
              </a:rPr>
              <a:t>CategoriaDeLivro</a:t>
            </a:r>
            <a:endParaRPr lang="pt-BR" sz="4400" dirty="0">
              <a:latin typeface="Futura Bk BT" panose="020B0502020204020303"/>
              <a:ea typeface="Tahoma" panose="020B0604030504040204" pitchFamily="34" charset="0"/>
              <a:cs typeface="Tahoma" panose="020B0604030504040204" pitchFamily="34" charset="0"/>
            </a:endParaRPr>
          </a:p>
          <a:p>
            <a:pPr marL="571500"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Lugares:</a:t>
            </a:r>
          </a:p>
          <a:p>
            <a:pPr marL="1485900" lvl="1"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Biblioteca, </a:t>
            </a:r>
            <a:r>
              <a:rPr lang="pt-BR" sz="4400" dirty="0" err="1">
                <a:latin typeface="Futura Bk BT" panose="020B0502020204020303"/>
                <a:ea typeface="Tahoma" panose="020B0604030504040204" pitchFamily="34" charset="0"/>
                <a:cs typeface="Tahoma" panose="020B0604030504040204" pitchFamily="34" charset="0"/>
              </a:rPr>
              <a:t>SalaDeAula</a:t>
            </a:r>
            <a:endParaRPr lang="pt-BR" sz="4400" dirty="0">
              <a:latin typeface="Futura Bk BT" panose="020B0502020204020303"/>
              <a:ea typeface="Tahoma" panose="020B0604030504040204" pitchFamily="34" charset="0"/>
              <a:cs typeface="Tahoma" panose="020B0604030504040204" pitchFamily="34" charset="0"/>
            </a:endParaRPr>
          </a:p>
          <a:p>
            <a:pPr marL="571500"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Transações:</a:t>
            </a:r>
          </a:p>
          <a:p>
            <a:pPr marL="1485900" lvl="1" indent="-571500" algn="just">
              <a:buFont typeface="Wingdings" panose="05000000000000000000" pitchFamily="2" charset="2"/>
              <a:buChar char="§"/>
            </a:pPr>
            <a:r>
              <a:rPr lang="pt-BR" sz="4400" dirty="0" err="1">
                <a:latin typeface="Futura Bk BT" panose="020B0502020204020303"/>
                <a:ea typeface="Tahoma" panose="020B0604030504040204" pitchFamily="34" charset="0"/>
                <a:cs typeface="Tahoma" panose="020B0604030504040204" pitchFamily="34" charset="0"/>
              </a:rPr>
              <a:t>Emprestimo</a:t>
            </a:r>
            <a:r>
              <a:rPr lang="pt-BR" sz="4400" dirty="0">
                <a:latin typeface="Futura Bk BT" panose="020B0502020204020303"/>
                <a:ea typeface="Tahoma" panose="020B0604030504040204" pitchFamily="34" charset="0"/>
                <a:cs typeface="Tahoma" panose="020B0604030504040204" pitchFamily="34" charset="0"/>
              </a:rPr>
              <a:t>, Reserva</a:t>
            </a:r>
          </a:p>
          <a:p>
            <a:pPr marL="571500"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Linha de Itens de Transações:</a:t>
            </a:r>
          </a:p>
          <a:p>
            <a:pPr marL="1485900" lvl="1" indent="-571500" algn="just">
              <a:buFont typeface="Wingdings" panose="05000000000000000000" pitchFamily="2" charset="2"/>
              <a:buChar char="§"/>
            </a:pPr>
            <a:r>
              <a:rPr lang="pt-BR" sz="4400" dirty="0" err="1">
                <a:latin typeface="Futura Bk BT" panose="020B0502020204020303"/>
                <a:ea typeface="Tahoma" panose="020B0604030504040204" pitchFamily="34" charset="0"/>
                <a:cs typeface="Tahoma" panose="020B0604030504040204" pitchFamily="34" charset="0"/>
              </a:rPr>
              <a:t>LinhaDoEmprestimo</a:t>
            </a:r>
            <a:r>
              <a:rPr lang="pt-BR" sz="4400" dirty="0">
                <a:latin typeface="Futura Bk BT" panose="020B0502020204020303"/>
                <a:ea typeface="Tahoma" panose="020B0604030504040204" pitchFamily="34" charset="0"/>
                <a:cs typeface="Tahoma" panose="020B0604030504040204" pitchFamily="34" charset="0"/>
              </a:rPr>
              <a:t> </a:t>
            </a:r>
          </a:p>
        </p:txBody>
      </p:sp>
      <p:sp>
        <p:nvSpPr>
          <p:cNvPr id="14" name="Rectangle 6">
            <a:extLst>
              <a:ext uri="{FF2B5EF4-FFF2-40B4-BE49-F238E27FC236}">
                <a16:creationId xmlns:a16="http://schemas.microsoft.com/office/drawing/2014/main" id="{BC719E4F-1012-B82C-8708-87061B4241CA}"/>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5" name="Espaço Reservado para Número de Slide 1">
            <a:extLst>
              <a:ext uri="{FF2B5EF4-FFF2-40B4-BE49-F238E27FC236}">
                <a16:creationId xmlns:a16="http://schemas.microsoft.com/office/drawing/2014/main" id="{4741703F-FBA9-F145-70F8-C8B6CBFEDDA3}"/>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24</a:t>
            </a:fld>
            <a:endParaRPr lang="en-US" dirty="0">
              <a:solidFill>
                <a:schemeClr val="bg1"/>
              </a:solidFill>
            </a:endParaRPr>
          </a:p>
        </p:txBody>
      </p:sp>
      <p:sp>
        <p:nvSpPr>
          <p:cNvPr id="16" name="Espaço Reservado para Rodapé 2">
            <a:extLst>
              <a:ext uri="{FF2B5EF4-FFF2-40B4-BE49-F238E27FC236}">
                <a16:creationId xmlns:a16="http://schemas.microsoft.com/office/drawing/2014/main" id="{2A61A15C-8C4C-1A7B-B7FF-0B38D50C17FB}"/>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662026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1006413" y="2626312"/>
            <a:ext cx="22067663" cy="7725192"/>
          </a:xfrm>
          <a:prstGeom prst="rect">
            <a:avLst/>
          </a:prstGeom>
          <a:noFill/>
        </p:spPr>
        <p:txBody>
          <a:bodyPr wrap="square" rtlCol="0">
            <a:spAutoFit/>
          </a:bodyPr>
          <a:lstStyle/>
          <a:p>
            <a:pPr algn="just"/>
            <a:r>
              <a:rPr lang="pt-BR" sz="5000" b="1" dirty="0">
                <a:latin typeface="Futura Bk BT" panose="020B0502020204020303"/>
                <a:ea typeface="Tahoma" panose="020B0604030504040204" pitchFamily="34" charset="0"/>
                <a:cs typeface="Tahoma" panose="020B0604030504040204" pitchFamily="34" charset="0"/>
              </a:rPr>
              <a:t>Outras possíveis entidades:</a:t>
            </a:r>
          </a:p>
          <a:p>
            <a:pPr algn="just"/>
            <a:endParaRPr lang="pt-BR" sz="5000" b="1" dirty="0">
              <a:latin typeface="Futura Bk BT" panose="020B0502020204020303"/>
              <a:ea typeface="Tahoma" panose="020B0604030504040204" pitchFamily="34" charset="0"/>
              <a:cs typeface="Tahoma" panose="020B0604030504040204" pitchFamily="34" charset="0"/>
            </a:endParaRPr>
          </a:p>
          <a:p>
            <a:pPr marL="571500"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Papéis desempenhados por pessoas:</a:t>
            </a:r>
          </a:p>
          <a:p>
            <a:pPr marL="1485900" lvl="1"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Atendente, </a:t>
            </a:r>
            <a:r>
              <a:rPr lang="pt-BR" sz="4400" dirty="0" err="1">
                <a:latin typeface="Futura Bk BT" panose="020B0502020204020303"/>
                <a:ea typeface="Tahoma" panose="020B0604030504040204" pitchFamily="34" charset="0"/>
                <a:cs typeface="Tahoma" panose="020B0604030504040204" pitchFamily="34" charset="0"/>
              </a:rPr>
              <a:t>ChefeDeBiblioteca</a:t>
            </a:r>
            <a:r>
              <a:rPr lang="pt-BR" sz="4400" dirty="0">
                <a:latin typeface="Futura Bk BT" panose="020B0502020204020303"/>
                <a:ea typeface="Tahoma" panose="020B0604030504040204" pitchFamily="34" charset="0"/>
                <a:cs typeface="Tahoma" panose="020B0604030504040204" pitchFamily="34" charset="0"/>
              </a:rPr>
              <a:t>, </a:t>
            </a:r>
            <a:r>
              <a:rPr lang="pt-BR" sz="4400" dirty="0" err="1">
                <a:latin typeface="Futura Bk BT" panose="020B0502020204020303"/>
                <a:ea typeface="Tahoma" panose="020B0604030504040204" pitchFamily="34" charset="0"/>
                <a:cs typeface="Tahoma" panose="020B0604030504040204" pitchFamily="34" charset="0"/>
              </a:rPr>
              <a:t>Usuario</a:t>
            </a:r>
            <a:endParaRPr lang="pt-BR" sz="4400" dirty="0">
              <a:latin typeface="Futura Bk BT" panose="020B0502020204020303"/>
              <a:ea typeface="Tahoma" panose="020B0604030504040204" pitchFamily="34" charset="0"/>
              <a:cs typeface="Tahoma" panose="020B0604030504040204" pitchFamily="34" charset="0"/>
            </a:endParaRPr>
          </a:p>
          <a:p>
            <a:pPr marL="571500"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Contêineres de outras coisas:</a:t>
            </a:r>
          </a:p>
          <a:p>
            <a:pPr marL="1485900" lvl="1"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Estante, </a:t>
            </a:r>
            <a:r>
              <a:rPr lang="pt-BR" sz="4400" dirty="0" err="1">
                <a:latin typeface="Futura Bk BT" panose="020B0502020204020303"/>
                <a:ea typeface="Tahoma" panose="020B0604030504040204" pitchFamily="34" charset="0"/>
                <a:cs typeface="Tahoma" panose="020B0604030504040204" pitchFamily="34" charset="0"/>
              </a:rPr>
              <a:t>Armario</a:t>
            </a:r>
            <a:r>
              <a:rPr lang="pt-BR" sz="4400" dirty="0">
                <a:latin typeface="Futura Bk BT" panose="020B0502020204020303"/>
                <a:ea typeface="Tahoma" panose="020B0604030504040204" pitchFamily="34" charset="0"/>
                <a:cs typeface="Tahoma" panose="020B0604030504040204" pitchFamily="34" charset="0"/>
              </a:rPr>
              <a:t>, Sala</a:t>
            </a:r>
          </a:p>
          <a:p>
            <a:pPr marL="571500"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Coisas em um contêiner:</a:t>
            </a:r>
          </a:p>
          <a:p>
            <a:pPr marL="1485900" lvl="1" indent="-571500" algn="just">
              <a:buFont typeface="Wingdings" panose="05000000000000000000" pitchFamily="2" charset="2"/>
              <a:buChar char="§"/>
            </a:pPr>
            <a:r>
              <a:rPr lang="pt-BR" sz="4400" dirty="0" err="1">
                <a:latin typeface="Futura Bk BT" panose="020B0502020204020303"/>
                <a:ea typeface="Tahoma" panose="020B0604030504040204" pitchFamily="34" charset="0"/>
                <a:cs typeface="Tahoma" panose="020B0604030504040204" pitchFamily="34" charset="0"/>
              </a:rPr>
              <a:t>CopiaDeLivro</a:t>
            </a:r>
            <a:r>
              <a:rPr lang="pt-BR" sz="4400" dirty="0">
                <a:latin typeface="Futura Bk BT" panose="020B0502020204020303"/>
                <a:ea typeface="Tahoma" panose="020B0604030504040204" pitchFamily="34" charset="0"/>
                <a:cs typeface="Tahoma" panose="020B0604030504040204" pitchFamily="34" charset="0"/>
              </a:rPr>
              <a:t>, Revista</a:t>
            </a:r>
          </a:p>
          <a:p>
            <a:pPr marL="571500" indent="-571500" algn="just">
              <a:buFont typeface="Wingdings" panose="05000000000000000000" pitchFamily="2" charset="2"/>
              <a:buChar char="§"/>
            </a:pPr>
            <a:r>
              <a:rPr lang="pt-BR" sz="4400" dirty="0">
                <a:latin typeface="Futura Bk BT" panose="020B0502020204020303"/>
                <a:ea typeface="Tahoma" panose="020B0604030504040204" pitchFamily="34" charset="0"/>
                <a:cs typeface="Tahoma" panose="020B0604030504040204" pitchFamily="34" charset="0"/>
              </a:rPr>
              <a:t>Catálogos:</a:t>
            </a:r>
          </a:p>
          <a:p>
            <a:pPr marL="1485900" lvl="1" indent="-571500" algn="just">
              <a:buFont typeface="Wingdings" panose="05000000000000000000" pitchFamily="2" charset="2"/>
              <a:buChar char="§"/>
            </a:pPr>
            <a:r>
              <a:rPr lang="pt-BR" sz="4400" dirty="0" err="1">
                <a:latin typeface="Futura Bk BT" panose="020B0502020204020303"/>
                <a:ea typeface="Tahoma" panose="020B0604030504040204" pitchFamily="34" charset="0"/>
                <a:cs typeface="Tahoma" panose="020B0604030504040204" pitchFamily="34" charset="0"/>
              </a:rPr>
              <a:t>CatalogoDeLivros</a:t>
            </a:r>
            <a:r>
              <a:rPr lang="pt-BR" sz="4400" dirty="0">
                <a:latin typeface="Futura Bk BT" panose="020B0502020204020303"/>
                <a:ea typeface="Tahoma" panose="020B0604030504040204" pitchFamily="34" charset="0"/>
                <a:cs typeface="Tahoma" panose="020B0604030504040204" pitchFamily="34" charset="0"/>
              </a:rPr>
              <a:t>, </a:t>
            </a:r>
            <a:r>
              <a:rPr lang="pt-BR" sz="4400" dirty="0" err="1">
                <a:latin typeface="Futura Bk BT" panose="020B0502020204020303"/>
                <a:ea typeface="Tahoma" panose="020B0604030504040204" pitchFamily="34" charset="0"/>
                <a:cs typeface="Tahoma" panose="020B0604030504040204" pitchFamily="34" charset="0"/>
              </a:rPr>
              <a:t>CatalogoDeRevistas</a:t>
            </a:r>
            <a:endParaRPr lang="pt-BR" sz="4400" dirty="0">
              <a:latin typeface="Futura Bk BT" panose="020B0502020204020303"/>
              <a:ea typeface="Tahoma" panose="020B0604030504040204" pitchFamily="34" charset="0"/>
              <a:cs typeface="Tahoma" panose="020B0604030504040204" pitchFamily="34" charset="0"/>
            </a:endParaRPr>
          </a:p>
          <a:p>
            <a:pPr marL="571500" indent="-571500" algn="just">
              <a:buFont typeface="Wingdings" panose="05000000000000000000" pitchFamily="2" charset="2"/>
              <a:buChar char="§"/>
            </a:pPr>
            <a:r>
              <a:rPr lang="pt-BR" sz="4400" dirty="0" err="1">
                <a:latin typeface="Futura Bk BT" panose="020B0502020204020303"/>
                <a:ea typeface="Tahoma" panose="020B0604030504040204" pitchFamily="34" charset="0"/>
                <a:cs typeface="Tahoma" panose="020B0604030504040204" pitchFamily="34" charset="0"/>
              </a:rPr>
              <a:t>etc</a:t>
            </a:r>
            <a:r>
              <a:rPr lang="pt-BR" sz="4400" dirty="0">
                <a:latin typeface="Futura Bk BT" panose="020B0502020204020303"/>
                <a:ea typeface="Tahoma" panose="020B0604030504040204" pitchFamily="34" charset="0"/>
                <a:cs typeface="Tahoma" panose="020B0604030504040204" pitchFamily="34" charset="0"/>
              </a:rPr>
              <a:t>, etc..</a:t>
            </a:r>
          </a:p>
        </p:txBody>
      </p:sp>
      <p:sp>
        <p:nvSpPr>
          <p:cNvPr id="14" name="Rectangle 6">
            <a:extLst>
              <a:ext uri="{FF2B5EF4-FFF2-40B4-BE49-F238E27FC236}">
                <a16:creationId xmlns:a16="http://schemas.microsoft.com/office/drawing/2014/main" id="{00AB3E68-8062-4D80-6BE4-4BB5168C0FA6}"/>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5" name="Espaço Reservado para Número de Slide 1">
            <a:extLst>
              <a:ext uri="{FF2B5EF4-FFF2-40B4-BE49-F238E27FC236}">
                <a16:creationId xmlns:a16="http://schemas.microsoft.com/office/drawing/2014/main" id="{341BF4E3-B4EA-6632-6FB8-F823B634790D}"/>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25</a:t>
            </a:fld>
            <a:endParaRPr lang="en-US" dirty="0">
              <a:solidFill>
                <a:schemeClr val="bg1"/>
              </a:solidFill>
            </a:endParaRPr>
          </a:p>
        </p:txBody>
      </p:sp>
      <p:sp>
        <p:nvSpPr>
          <p:cNvPr id="16" name="Espaço Reservado para Rodapé 2">
            <a:extLst>
              <a:ext uri="{FF2B5EF4-FFF2-40B4-BE49-F238E27FC236}">
                <a16:creationId xmlns:a16="http://schemas.microsoft.com/office/drawing/2014/main" id="{66BC3732-89B7-05B9-FB4B-3964CBE8F08D}"/>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3886643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5841724" y="2626312"/>
            <a:ext cx="17232352" cy="9017853"/>
          </a:xfrm>
          <a:prstGeom prst="rect">
            <a:avLst/>
          </a:prstGeom>
          <a:noFill/>
        </p:spPr>
        <p:txBody>
          <a:bodyPr wrap="square" rtlCol="0">
            <a:spAutoFit/>
          </a:bodyPr>
          <a:lstStyle/>
          <a:p>
            <a:pPr algn="just"/>
            <a:r>
              <a:rPr lang="pt-BR" sz="6000" b="1" dirty="0">
                <a:latin typeface="Futura Bk BT" panose="020B0502020204020303"/>
              </a:rPr>
              <a:t>Como identificar atributos?</a:t>
            </a:r>
          </a:p>
          <a:p>
            <a:pPr algn="just"/>
            <a:endParaRPr lang="pt-BR" sz="5000" dirty="0">
              <a:latin typeface="Futura Bk BT" panose="020B0502020204020303"/>
              <a:ea typeface="Tahoma" panose="020B0604030504040204" pitchFamily="34" charset="0"/>
              <a:cs typeface="Tahoma" panose="020B0604030504040204" pitchFamily="34" charset="0"/>
            </a:endParaRPr>
          </a:p>
          <a:p>
            <a:pPr algn="just"/>
            <a:r>
              <a:rPr lang="pt-BR" sz="5000" dirty="0">
                <a:latin typeface="Futura Bk BT" panose="020B0502020204020303"/>
                <a:ea typeface="Tahoma" panose="020B0604030504040204" pitchFamily="34" charset="0"/>
                <a:cs typeface="Tahoma" panose="020B0604030504040204" pitchFamily="34" charset="0"/>
              </a:rPr>
              <a:t>Substantivos podem ser candidatos a atributos de conceitos.</a:t>
            </a:r>
          </a:p>
          <a:p>
            <a:pPr algn="just"/>
            <a:endParaRPr lang="pt-BR" sz="5000" dirty="0">
              <a:latin typeface="Futura Bk BT" panose="020B0502020204020303"/>
              <a:ea typeface="Tahoma" panose="020B0604030504040204" pitchFamily="34" charset="0"/>
              <a:cs typeface="Tahoma" panose="020B0604030504040204" pitchFamily="34" charset="0"/>
            </a:endParaRPr>
          </a:p>
          <a:p>
            <a:pPr algn="just"/>
            <a:r>
              <a:rPr lang="pt-BR" sz="5000" dirty="0">
                <a:latin typeface="Futura Bk BT" panose="020B0502020204020303"/>
                <a:ea typeface="Tahoma" panose="020B0604030504040204" pitchFamily="34" charset="0"/>
                <a:cs typeface="Tahoma" panose="020B0604030504040204" pitchFamily="34" charset="0"/>
              </a:rPr>
              <a:t>Cautela:</a:t>
            </a:r>
          </a:p>
          <a:p>
            <a:pPr marL="1600200" lvl="1"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não torne o modelo conceitual muito complexo desnecessariamente.</a:t>
            </a:r>
          </a:p>
          <a:p>
            <a:pPr marL="1600200" lvl="1" indent="-685800" algn="just">
              <a:buFont typeface="Wingdings" panose="05000000000000000000" pitchFamily="2" charset="2"/>
              <a:buChar char="§"/>
            </a:pPr>
            <a:r>
              <a:rPr lang="pt-BR" sz="5000" dirty="0">
                <a:latin typeface="Futura Bk BT" panose="020B0502020204020303"/>
                <a:ea typeface="Tahoma" panose="020B0604030504040204" pitchFamily="34" charset="0"/>
                <a:cs typeface="Tahoma" panose="020B0604030504040204" pitchFamily="34" charset="0"/>
              </a:rPr>
              <a:t>limite-se a adicionar</a:t>
            </a:r>
          </a:p>
          <a:p>
            <a:pPr marL="2514600" lvl="2" indent="-685800" algn="just">
              <a:buFont typeface="Wingdings" panose="05000000000000000000" pitchFamily="2" charset="2"/>
              <a:buChar char="§"/>
            </a:pPr>
            <a:r>
              <a:rPr lang="pt-BR" sz="4000" dirty="0">
                <a:latin typeface="Futura Bk BT" panose="020B0502020204020303"/>
                <a:ea typeface="Tahoma" panose="020B0604030504040204" pitchFamily="34" charset="0"/>
                <a:cs typeface="Tahoma" panose="020B0604030504040204" pitchFamily="34" charset="0"/>
              </a:rPr>
              <a:t> atributos importantes para compreender o conceito</a:t>
            </a:r>
          </a:p>
          <a:p>
            <a:pPr marL="2514600" lvl="2" indent="-685800" algn="just">
              <a:buFont typeface="Wingdings" panose="05000000000000000000" pitchFamily="2" charset="2"/>
              <a:buChar char="§"/>
            </a:pPr>
            <a:r>
              <a:rPr lang="pt-BR" sz="4000" dirty="0">
                <a:latin typeface="Futura Bk BT" panose="020B0502020204020303"/>
                <a:ea typeface="Tahoma" panose="020B0604030504040204" pitchFamily="34" charset="0"/>
                <a:cs typeface="Tahoma" panose="020B0604030504040204" pitchFamily="34" charset="0"/>
              </a:rPr>
              <a:t> atributos que serão importantes para o futuro projeto do sistema</a:t>
            </a:r>
          </a:p>
        </p:txBody>
      </p:sp>
      <p:pic>
        <p:nvPicPr>
          <p:cNvPr id="14" name="Picture 2" descr="Vetores e ilustrações de Aluno computador para download gratuito | Freepik">
            <a:extLst>
              <a:ext uri="{FF2B5EF4-FFF2-40B4-BE49-F238E27FC236}">
                <a16:creationId xmlns:a16="http://schemas.microsoft.com/office/drawing/2014/main" id="{6EDDB846-BE76-66CF-BC5B-1CA54BD684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6413" y="6254139"/>
            <a:ext cx="4835311" cy="2904276"/>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6">
            <a:extLst>
              <a:ext uri="{FF2B5EF4-FFF2-40B4-BE49-F238E27FC236}">
                <a16:creationId xmlns:a16="http://schemas.microsoft.com/office/drawing/2014/main" id="{58607362-1213-E94A-C00C-810D570079B9}"/>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6" name="Espaço Reservado para Número de Slide 1">
            <a:extLst>
              <a:ext uri="{FF2B5EF4-FFF2-40B4-BE49-F238E27FC236}">
                <a16:creationId xmlns:a16="http://schemas.microsoft.com/office/drawing/2014/main" id="{D9C597B9-C246-2B73-1C5B-D9AE31C0E25F}"/>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26</a:t>
            </a:fld>
            <a:endParaRPr lang="en-US" dirty="0">
              <a:solidFill>
                <a:schemeClr val="bg1"/>
              </a:solidFill>
            </a:endParaRPr>
          </a:p>
        </p:txBody>
      </p:sp>
      <p:sp>
        <p:nvSpPr>
          <p:cNvPr id="17" name="Espaço Reservado para Rodapé 2">
            <a:extLst>
              <a:ext uri="{FF2B5EF4-FFF2-40B4-BE49-F238E27FC236}">
                <a16:creationId xmlns:a16="http://schemas.microsoft.com/office/drawing/2014/main" id="{BFE44FBF-C0E3-3581-FCAF-A1DB73206CC3}"/>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3936159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107996"/>
          </a:xfrm>
          <a:prstGeom prst="rect">
            <a:avLst/>
          </a:prstGeom>
          <a:noFill/>
        </p:spPr>
        <p:txBody>
          <a:bodyPr wrap="square" rtlCol="0">
            <a:spAutoFit/>
          </a:bodyPr>
          <a:lstStyle/>
          <a:p>
            <a:r>
              <a:rPr lang="pt-BR" sz="6600" b="1" spc="100" dirty="0">
                <a:latin typeface="Arial Black" panose="020B0A04020102020204" pitchFamily="34" charset="0"/>
                <a:ea typeface="Tahoma" panose="020B0604030504040204" pitchFamily="34" charset="0"/>
                <a:cs typeface="Tahoma" panose="020B0604030504040204" pitchFamily="34" charset="0"/>
              </a:rPr>
              <a:t>SI Biblioteca – Atividade Prática</a:t>
            </a:r>
            <a:endParaRPr lang="en-US" sz="66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1,099 Ilustrações de Bibliotecaria | Depositphotos®">
            <a:extLst>
              <a:ext uri="{FF2B5EF4-FFF2-40B4-BE49-F238E27FC236}">
                <a16:creationId xmlns:a16="http://schemas.microsoft.com/office/drawing/2014/main" id="{3F34FFEC-2518-3073-AA86-E1A5FD0D53AB}"/>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 name="AutoShape 4" descr="Bibliotecário divertido —  Vetores de Stock">
            <a:extLst>
              <a:ext uri="{FF2B5EF4-FFF2-40B4-BE49-F238E27FC236}">
                <a16:creationId xmlns:a16="http://schemas.microsoft.com/office/drawing/2014/main" id="{CC09C2E9-7590-A159-2877-C0BEC47685A1}"/>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Estudante universitário estudando na biblioteca —  Vetores de Stock">
            <a:extLst>
              <a:ext uri="{FF2B5EF4-FFF2-40B4-BE49-F238E27FC236}">
                <a16:creationId xmlns:a16="http://schemas.microsoft.com/office/drawing/2014/main" id="{48F97CB3-1DCE-4B82-886F-A52116FD5216}"/>
              </a:ext>
            </a:extLst>
          </p:cNvPr>
          <p:cNvSpPr>
            <a:spLocks noChangeAspect="1" noChangeArrowheads="1"/>
          </p:cNvSpPr>
          <p:nvPr/>
        </p:nvSpPr>
        <p:spPr bwMode="auto">
          <a:xfrm>
            <a:off x="6936059" y="1602059"/>
            <a:ext cx="5713141" cy="571314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9" name="AutoShape 10" descr="Bonito Designer Gráfico Feminino Trabalhando Laptop Com Gráfico Apresentado Cartela —  Vetores de Stock">
            <a:extLst>
              <a:ext uri="{FF2B5EF4-FFF2-40B4-BE49-F238E27FC236}">
                <a16:creationId xmlns:a16="http://schemas.microsoft.com/office/drawing/2014/main" id="{561E67E6-940E-4BE8-E00F-45D67EECE50B}"/>
              </a:ext>
            </a:extLst>
          </p:cNvPr>
          <p:cNvSpPr>
            <a:spLocks noChangeAspect="1" noChangeArrowheads="1"/>
          </p:cNvSpPr>
          <p:nvPr/>
        </p:nvSpPr>
        <p:spPr bwMode="auto">
          <a:xfrm>
            <a:off x="12496800" y="7162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2" name="AutoShape 12" descr="Bonito Designer Gráfico Feminino Trabalhando Laptop Com Gráfico Apresentado Cartela —  Vetores de Stock">
            <a:extLst>
              <a:ext uri="{FF2B5EF4-FFF2-40B4-BE49-F238E27FC236}">
                <a16:creationId xmlns:a16="http://schemas.microsoft.com/office/drawing/2014/main" id="{E9CCFC1C-75F5-C1D0-05D0-8659B55E7D60}"/>
              </a:ext>
            </a:extLst>
          </p:cNvPr>
          <p:cNvSpPr>
            <a:spLocks noChangeAspect="1" noChangeArrowheads="1"/>
          </p:cNvSpPr>
          <p:nvPr/>
        </p:nvSpPr>
        <p:spPr bwMode="auto">
          <a:xfrm>
            <a:off x="12649200" y="7315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3" name="AutoShape 14" descr="Bonito Designer Gráfico Feminino Trabalhando Laptop Com Gráfico Apresentado Cartela —  Vetores de Stock">
            <a:extLst>
              <a:ext uri="{FF2B5EF4-FFF2-40B4-BE49-F238E27FC236}">
                <a16:creationId xmlns:a16="http://schemas.microsoft.com/office/drawing/2014/main" id="{094151C3-89F7-494F-DB52-2CC12EB2BB03}"/>
              </a:ext>
            </a:extLst>
          </p:cNvPr>
          <p:cNvSpPr>
            <a:spLocks noChangeAspect="1" noChangeArrowheads="1"/>
          </p:cNvSpPr>
          <p:nvPr/>
        </p:nvSpPr>
        <p:spPr bwMode="auto">
          <a:xfrm>
            <a:off x="12344400" y="7010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TextBox 8">
            <a:extLst>
              <a:ext uri="{FF2B5EF4-FFF2-40B4-BE49-F238E27FC236}">
                <a16:creationId xmlns:a16="http://schemas.microsoft.com/office/drawing/2014/main" id="{AC86F734-75C0-4764-8D67-F6EC802ABB0D}"/>
              </a:ext>
            </a:extLst>
          </p:cNvPr>
          <p:cNvSpPr txBox="1"/>
          <p:nvPr/>
        </p:nvSpPr>
        <p:spPr>
          <a:xfrm>
            <a:off x="5673282" y="4157260"/>
            <a:ext cx="17232352" cy="6740307"/>
          </a:xfrm>
          <a:prstGeom prst="rect">
            <a:avLst/>
          </a:prstGeom>
          <a:noFill/>
        </p:spPr>
        <p:txBody>
          <a:bodyPr wrap="square" rtlCol="0">
            <a:spAutoFit/>
          </a:bodyPr>
          <a:lstStyle/>
          <a:p>
            <a:pPr marL="1143000" indent="-1143000" algn="just">
              <a:buAutoNum type="arabicPeriod"/>
            </a:pPr>
            <a:r>
              <a:rPr lang="pt-BR" sz="5400" dirty="0">
                <a:latin typeface="Futura Bk BT" panose="020B0502020204020303"/>
              </a:rPr>
              <a:t>Fazer cadastro no site do </a:t>
            </a:r>
            <a:r>
              <a:rPr lang="pt-BR" sz="5400" dirty="0" err="1">
                <a:latin typeface="Futura Bk BT" panose="020B0502020204020303"/>
                <a:hlinkClick r:id="rId4"/>
              </a:rPr>
              <a:t>LucidChart</a:t>
            </a:r>
            <a:r>
              <a:rPr lang="pt-BR" sz="5400" dirty="0">
                <a:latin typeface="Futura Bk BT" panose="020B0502020204020303"/>
              </a:rPr>
              <a:t>;</a:t>
            </a:r>
          </a:p>
          <a:p>
            <a:pPr marL="1143000" indent="-1143000" algn="just">
              <a:buAutoNum type="arabicPeriod"/>
            </a:pPr>
            <a:r>
              <a:rPr lang="pt-BR" sz="5400" dirty="0">
                <a:latin typeface="Futura Bk BT" panose="020B0502020204020303"/>
              </a:rPr>
              <a:t>Criar um novo diagrama utilizado a biblioteca de formas “UML – Diagrama de Classes”;</a:t>
            </a:r>
          </a:p>
          <a:p>
            <a:pPr marL="1143000" indent="-1143000" algn="just">
              <a:buAutoNum type="arabicPeriod"/>
            </a:pPr>
            <a:r>
              <a:rPr lang="pt-BR" sz="5400" dirty="0">
                <a:latin typeface="Futura Bk BT" panose="020B0502020204020303"/>
                <a:ea typeface="Tahoma" panose="020B0604030504040204" pitchFamily="34" charset="0"/>
                <a:cs typeface="Tahoma" panose="020B0604030504040204" pitchFamily="34" charset="0"/>
              </a:rPr>
              <a:t>Criar as classes do SI Biblioteca (cada entidade vai virar uma classe);</a:t>
            </a:r>
          </a:p>
          <a:p>
            <a:pPr marL="1143000" indent="-1143000" algn="just">
              <a:buAutoNum type="arabicPeriod"/>
            </a:pPr>
            <a:r>
              <a:rPr lang="pt-BR" sz="5400" dirty="0">
                <a:latin typeface="Futura Bk BT" panose="020B0502020204020303"/>
                <a:ea typeface="Tahoma" panose="020B0604030504040204" pitchFamily="34" charset="0"/>
                <a:cs typeface="Tahoma" panose="020B0604030504040204" pitchFamily="34" charset="0"/>
              </a:rPr>
              <a:t>Criar os atributos identificados de cada classe;</a:t>
            </a:r>
          </a:p>
          <a:p>
            <a:pPr marL="1143000" indent="-1143000" algn="just">
              <a:buAutoNum type="arabicPeriod"/>
            </a:pPr>
            <a:r>
              <a:rPr lang="pt-BR" sz="5400" dirty="0">
                <a:latin typeface="Futura Bk BT" panose="020B0502020204020303"/>
                <a:ea typeface="Tahoma" panose="020B0604030504040204" pitchFamily="34" charset="0"/>
                <a:cs typeface="Tahoma" panose="020B0604030504040204" pitchFamily="34" charset="0"/>
              </a:rPr>
              <a:t>Utilizar a convenção de nomenclatura para Javascript (</a:t>
            </a:r>
            <a:r>
              <a:rPr lang="pt-BR" sz="5400" dirty="0">
                <a:latin typeface="Futura Bk BT" panose="020B0502020204020303"/>
                <a:ea typeface="Tahoma" panose="020B0604030504040204" pitchFamily="34" charset="0"/>
                <a:cs typeface="Tahoma" panose="020B0604030504040204" pitchFamily="34" charset="0"/>
                <a:hlinkClick r:id="rId5"/>
              </a:rPr>
              <a:t>veja este artigo</a:t>
            </a:r>
            <a:r>
              <a:rPr lang="pt-BR" sz="5400" dirty="0">
                <a:latin typeface="Futura Bk BT" panose="020B0502020204020303"/>
                <a:ea typeface="Tahoma" panose="020B0604030504040204" pitchFamily="34" charset="0"/>
                <a:cs typeface="Tahoma" panose="020B0604030504040204" pitchFamily="34" charset="0"/>
              </a:rPr>
              <a:t>) </a:t>
            </a:r>
          </a:p>
        </p:txBody>
      </p:sp>
      <p:pic>
        <p:nvPicPr>
          <p:cNvPr id="14" name="Picture 2" descr="Vetores e ilustrações de Aluno computador para download gratuito | Freepik">
            <a:extLst>
              <a:ext uri="{FF2B5EF4-FFF2-40B4-BE49-F238E27FC236}">
                <a16:creationId xmlns:a16="http://schemas.microsoft.com/office/drawing/2014/main" id="{6EDDB846-BE76-66CF-BC5B-1CA54BD6844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6413" y="6254139"/>
            <a:ext cx="4835311" cy="2904276"/>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6">
            <a:extLst>
              <a:ext uri="{FF2B5EF4-FFF2-40B4-BE49-F238E27FC236}">
                <a16:creationId xmlns:a16="http://schemas.microsoft.com/office/drawing/2014/main" id="{9C99BA15-7BDF-50B6-329A-188983276D79}"/>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16" name="Espaço Reservado para Número de Slide 1">
            <a:extLst>
              <a:ext uri="{FF2B5EF4-FFF2-40B4-BE49-F238E27FC236}">
                <a16:creationId xmlns:a16="http://schemas.microsoft.com/office/drawing/2014/main" id="{36B67864-8C32-FC83-DAF0-917AA5488B03}"/>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27</a:t>
            </a:fld>
            <a:endParaRPr lang="en-US" dirty="0">
              <a:solidFill>
                <a:schemeClr val="bg1"/>
              </a:solidFill>
            </a:endParaRPr>
          </a:p>
        </p:txBody>
      </p:sp>
      <p:sp>
        <p:nvSpPr>
          <p:cNvPr id="17" name="Espaço Reservado para Rodapé 2">
            <a:extLst>
              <a:ext uri="{FF2B5EF4-FFF2-40B4-BE49-F238E27FC236}">
                <a16:creationId xmlns:a16="http://schemas.microsoft.com/office/drawing/2014/main" id="{F36B31DB-B32D-0A06-CC0D-70410C9433E3}"/>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3396071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809192"/>
            <a:ext cx="17081093" cy="1323439"/>
          </a:xfrm>
          <a:prstGeom prst="rect">
            <a:avLst/>
          </a:prstGeom>
          <a:noFill/>
        </p:spPr>
        <p:txBody>
          <a:bodyPr wrap="square" rtlCol="0">
            <a:spAutoFit/>
          </a:bodyPr>
          <a:lstStyle/>
          <a:p>
            <a:r>
              <a:rPr lang="pt-BR" sz="8000" b="1" spc="100" dirty="0">
                <a:latin typeface="Arial Black" panose="020B0A04020102020204" pitchFamily="34" charset="0"/>
                <a:ea typeface="Tahoma" panose="020B0604030504040204" pitchFamily="34" charset="0"/>
                <a:cs typeface="Tahoma" panose="020B0604030504040204" pitchFamily="34" charset="0"/>
              </a:rPr>
              <a:t>Dúvidas?</a:t>
            </a:r>
            <a:endParaRPr lang="en-US" sz="80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12" name="CaixaDeTexto 11">
            <a:extLst>
              <a:ext uri="{FF2B5EF4-FFF2-40B4-BE49-F238E27FC236}">
                <a16:creationId xmlns:a16="http://schemas.microsoft.com/office/drawing/2014/main" id="{AEEEC7F3-07C6-4494-9397-7CFE86310FAA}"/>
              </a:ext>
            </a:extLst>
          </p:cNvPr>
          <p:cNvSpPr txBox="1"/>
          <p:nvPr/>
        </p:nvSpPr>
        <p:spPr>
          <a:xfrm>
            <a:off x="16490449" y="9902442"/>
            <a:ext cx="6530792" cy="830997"/>
          </a:xfrm>
          <a:prstGeom prst="rect">
            <a:avLst/>
          </a:prstGeom>
          <a:noFill/>
        </p:spPr>
        <p:txBody>
          <a:bodyPr wrap="square" rtlCol="0">
            <a:spAutoFit/>
          </a:bodyPr>
          <a:lstStyle/>
          <a:p>
            <a:r>
              <a:rPr lang="pt-BR" sz="4800" b="1" spc="100" dirty="0">
                <a:latin typeface="Futura Bk BT" panose="020B0502020204020303" pitchFamily="34" charset="0"/>
                <a:ea typeface="Tahoma" panose="020B0604030504040204" pitchFamily="34" charset="0"/>
                <a:cs typeface="Tahoma" panose="020B0604030504040204" pitchFamily="34" charset="0"/>
              </a:rPr>
              <a:t>ftamberlini.dev.br</a:t>
            </a:r>
          </a:p>
        </p:txBody>
      </p:sp>
      <p:sp>
        <p:nvSpPr>
          <p:cNvPr id="19" name="Oval 23">
            <a:extLst>
              <a:ext uri="{FF2B5EF4-FFF2-40B4-BE49-F238E27FC236}">
                <a16:creationId xmlns:a16="http://schemas.microsoft.com/office/drawing/2014/main" id="{569F469D-9E7B-4CC9-BB42-BFF5A07F398D}"/>
              </a:ext>
            </a:extLst>
          </p:cNvPr>
          <p:cNvSpPr/>
          <p:nvPr/>
        </p:nvSpPr>
        <p:spPr>
          <a:xfrm>
            <a:off x="2558138" y="9738818"/>
            <a:ext cx="1208312" cy="120831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Futura Bk BT" panose="020B0502020204020303" pitchFamily="34" charset="0"/>
              </a:rPr>
              <a:t>c</a:t>
            </a:r>
          </a:p>
        </p:txBody>
      </p:sp>
      <p:pic>
        <p:nvPicPr>
          <p:cNvPr id="21" name="Picture 7">
            <a:extLst>
              <a:ext uri="{FF2B5EF4-FFF2-40B4-BE49-F238E27FC236}">
                <a16:creationId xmlns:a16="http://schemas.microsoft.com/office/drawing/2014/main" id="{1CADB059-CB2C-4F03-9DF1-47ACC6C21099}"/>
              </a:ext>
            </a:extLst>
          </p:cNvPr>
          <p:cNvPicPr>
            <a:picLocks noChangeAspect="1"/>
          </p:cNvPicPr>
          <p:nvPr/>
        </p:nvPicPr>
        <p:blipFill>
          <a:blip r:embed="rId4"/>
          <a:stretch>
            <a:fillRect/>
          </a:stretch>
        </p:blipFill>
        <p:spPr>
          <a:xfrm>
            <a:off x="2868159" y="10073740"/>
            <a:ext cx="619616" cy="488403"/>
          </a:xfrm>
          <a:prstGeom prst="rect">
            <a:avLst/>
          </a:prstGeom>
        </p:spPr>
      </p:pic>
      <p:cxnSp>
        <p:nvCxnSpPr>
          <p:cNvPr id="22" name="Straight Connector 19">
            <a:extLst>
              <a:ext uri="{FF2B5EF4-FFF2-40B4-BE49-F238E27FC236}">
                <a16:creationId xmlns:a16="http://schemas.microsoft.com/office/drawing/2014/main" id="{93690DE0-50B8-4BE0-AA64-703AFE5673D4}"/>
              </a:ext>
            </a:extLst>
          </p:cNvPr>
          <p:cNvCxnSpPr/>
          <p:nvPr/>
        </p:nvCxnSpPr>
        <p:spPr>
          <a:xfrm>
            <a:off x="8493383" y="5611040"/>
            <a:ext cx="62000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3" name="Oval 53">
            <a:extLst>
              <a:ext uri="{FF2B5EF4-FFF2-40B4-BE49-F238E27FC236}">
                <a16:creationId xmlns:a16="http://schemas.microsoft.com/office/drawing/2014/main" id="{974C2307-0890-4583-9336-B28B75533561}"/>
              </a:ext>
            </a:extLst>
          </p:cNvPr>
          <p:cNvSpPr/>
          <p:nvPr/>
        </p:nvSpPr>
        <p:spPr>
          <a:xfrm>
            <a:off x="10619924" y="3168789"/>
            <a:ext cx="1990539" cy="199053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lumMod val="85000"/>
                  <a:lumOff val="15000"/>
                </a:schemeClr>
              </a:solidFill>
              <a:latin typeface="Futura Bk BT" panose="020B0502020204020303" pitchFamily="34" charset="0"/>
            </a:endParaRPr>
          </a:p>
        </p:txBody>
      </p:sp>
      <p:sp>
        <p:nvSpPr>
          <p:cNvPr id="26" name="TextBox 76">
            <a:extLst>
              <a:ext uri="{FF2B5EF4-FFF2-40B4-BE49-F238E27FC236}">
                <a16:creationId xmlns:a16="http://schemas.microsoft.com/office/drawing/2014/main" id="{98825F93-5DA9-4B52-BB44-5A405A6BE94C}"/>
              </a:ext>
            </a:extLst>
          </p:cNvPr>
          <p:cNvSpPr txBox="1"/>
          <p:nvPr/>
        </p:nvSpPr>
        <p:spPr>
          <a:xfrm>
            <a:off x="6883810" y="5505332"/>
            <a:ext cx="9861143" cy="1323439"/>
          </a:xfrm>
          <a:prstGeom prst="rect">
            <a:avLst/>
          </a:prstGeom>
          <a:noFill/>
        </p:spPr>
        <p:txBody>
          <a:bodyPr wrap="square" rtlCol="0">
            <a:spAutoFit/>
          </a:bodyPr>
          <a:lstStyle/>
          <a:p>
            <a:pPr algn="ctr"/>
            <a:r>
              <a:rPr lang="pt-BR" sz="8000" b="1" spc="100" dirty="0">
                <a:latin typeface="Futura Bk BT" panose="020B0502020204020303" pitchFamily="34" charset="0"/>
                <a:ea typeface="Tahoma" panose="020B0604030504040204" pitchFamily="34" charset="0"/>
                <a:cs typeface="Tahoma" panose="020B0604030504040204" pitchFamily="34" charset="0"/>
              </a:rPr>
              <a:t>Dúvidas?</a:t>
            </a:r>
            <a:endParaRPr lang="en-US" sz="8000" b="1" spc="100" dirty="0">
              <a:latin typeface="Futura Bk BT" panose="020B0502020204020303" pitchFamily="34" charset="0"/>
              <a:ea typeface="Tahoma" panose="020B0604030504040204" pitchFamily="34" charset="0"/>
              <a:cs typeface="Tahoma" panose="020B0604030504040204" pitchFamily="34" charset="0"/>
            </a:endParaRPr>
          </a:p>
        </p:txBody>
      </p:sp>
      <p:pic>
        <p:nvPicPr>
          <p:cNvPr id="27" name="Picture 9">
            <a:extLst>
              <a:ext uri="{FF2B5EF4-FFF2-40B4-BE49-F238E27FC236}">
                <a16:creationId xmlns:a16="http://schemas.microsoft.com/office/drawing/2014/main" id="{73E7AF21-932B-4F00-B35D-BD19C8485F36}"/>
              </a:ext>
            </a:extLst>
          </p:cNvPr>
          <p:cNvPicPr>
            <a:picLocks noChangeAspect="1"/>
          </p:cNvPicPr>
          <p:nvPr/>
        </p:nvPicPr>
        <p:blipFill>
          <a:blip r:embed="rId5"/>
          <a:stretch>
            <a:fillRect/>
          </a:stretch>
        </p:blipFill>
        <p:spPr>
          <a:xfrm>
            <a:off x="11069568" y="3697183"/>
            <a:ext cx="1091250" cy="933750"/>
          </a:xfrm>
          <a:prstGeom prst="rect">
            <a:avLst/>
          </a:prstGeom>
          <a:solidFill>
            <a:schemeClr val="tx1"/>
          </a:solidFill>
        </p:spPr>
      </p:pic>
      <p:sp>
        <p:nvSpPr>
          <p:cNvPr id="28" name="CaixaDeTexto 27">
            <a:extLst>
              <a:ext uri="{FF2B5EF4-FFF2-40B4-BE49-F238E27FC236}">
                <a16:creationId xmlns:a16="http://schemas.microsoft.com/office/drawing/2014/main" id="{4C713A6C-2247-4E2D-AB31-4B73F9403364}"/>
              </a:ext>
            </a:extLst>
          </p:cNvPr>
          <p:cNvSpPr txBox="1"/>
          <p:nvPr/>
        </p:nvSpPr>
        <p:spPr>
          <a:xfrm>
            <a:off x="3891007" y="9927475"/>
            <a:ext cx="8719456" cy="830997"/>
          </a:xfrm>
          <a:prstGeom prst="rect">
            <a:avLst/>
          </a:prstGeom>
          <a:noFill/>
        </p:spPr>
        <p:txBody>
          <a:bodyPr wrap="square" rtlCol="0">
            <a:spAutoFit/>
          </a:bodyPr>
          <a:lstStyle/>
          <a:p>
            <a:r>
              <a:rPr lang="pt-BR" sz="4800" b="1" spc="100" dirty="0">
                <a:latin typeface="Futura Bk BT" panose="020B0502020204020303" pitchFamily="34" charset="0"/>
                <a:ea typeface="Tahoma" panose="020B0604030504040204" pitchFamily="34" charset="0"/>
                <a:cs typeface="Tahoma" panose="020B0604030504040204" pitchFamily="34" charset="0"/>
              </a:rPr>
              <a:t>fernando.alves@ifrj.edu.br</a:t>
            </a:r>
          </a:p>
        </p:txBody>
      </p:sp>
      <p:pic>
        <p:nvPicPr>
          <p:cNvPr id="6146" name="Picture 2" descr="Resultado de imagem para icon web">
            <a:extLst>
              <a:ext uri="{FF2B5EF4-FFF2-40B4-BE49-F238E27FC236}">
                <a16:creationId xmlns:a16="http://schemas.microsoft.com/office/drawing/2014/main" id="{A276F8A5-E7E6-47E1-BD62-CB9297095B0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10681" y="9738818"/>
            <a:ext cx="1228725" cy="12287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6">
            <a:extLst>
              <a:ext uri="{FF2B5EF4-FFF2-40B4-BE49-F238E27FC236}">
                <a16:creationId xmlns:a16="http://schemas.microsoft.com/office/drawing/2014/main" id="{CC41DA7D-8746-9402-8059-59DCFDDE135D}"/>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8" name="Espaço Reservado para Número de Slide 1">
            <a:extLst>
              <a:ext uri="{FF2B5EF4-FFF2-40B4-BE49-F238E27FC236}">
                <a16:creationId xmlns:a16="http://schemas.microsoft.com/office/drawing/2014/main" id="{57E880DC-A4F8-3EFD-5616-77DECE523F31}"/>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28</a:t>
            </a:fld>
            <a:endParaRPr lang="en-US" dirty="0">
              <a:solidFill>
                <a:schemeClr val="bg1"/>
              </a:solidFill>
            </a:endParaRPr>
          </a:p>
        </p:txBody>
      </p:sp>
      <p:sp>
        <p:nvSpPr>
          <p:cNvPr id="9" name="Espaço Reservado para Rodapé 2">
            <a:extLst>
              <a:ext uri="{FF2B5EF4-FFF2-40B4-BE49-F238E27FC236}">
                <a16:creationId xmlns:a16="http://schemas.microsoft.com/office/drawing/2014/main" id="{DF534E15-464C-1D59-BB7E-A63510668044}"/>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3670018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798966"/>
            <a:ext cx="17081093" cy="1323439"/>
          </a:xfrm>
          <a:prstGeom prst="rect">
            <a:avLst/>
          </a:prstGeom>
          <a:noFill/>
        </p:spPr>
        <p:txBody>
          <a:bodyPr wrap="square" rtlCol="0">
            <a:spAutoFit/>
          </a:bodyPr>
          <a:lstStyle/>
          <a:p>
            <a:r>
              <a:rPr lang="pt-BR" sz="8000" b="1" spc="100" dirty="0">
                <a:latin typeface="Arial Black" panose="020B0A04020102020204" pitchFamily="34" charset="0"/>
                <a:ea typeface="Tahoma" panose="020B0604030504040204" pitchFamily="34" charset="0"/>
                <a:cs typeface="Tahoma" panose="020B0604030504040204" pitchFamily="34" charset="0"/>
              </a:rPr>
              <a:t>Paradigma Estruturado</a:t>
            </a:r>
            <a:endParaRPr lang="en-US" sz="80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8">
            <a:extLst>
              <a:ext uri="{FF2B5EF4-FFF2-40B4-BE49-F238E27FC236}">
                <a16:creationId xmlns:a16="http://schemas.microsoft.com/office/drawing/2014/main" id="{CC1442CB-2F02-D5C1-755F-8AA7DE427C3F}"/>
              </a:ext>
            </a:extLst>
          </p:cNvPr>
          <p:cNvSpPr txBox="1"/>
          <p:nvPr/>
        </p:nvSpPr>
        <p:spPr>
          <a:xfrm>
            <a:off x="1474261" y="3079359"/>
            <a:ext cx="12488874" cy="8402300"/>
          </a:xfrm>
          <a:prstGeom prst="rect">
            <a:avLst/>
          </a:prstGeom>
          <a:noFill/>
        </p:spPr>
        <p:txBody>
          <a:bodyPr wrap="square" numCol="1" rtlCol="0">
            <a:spAutoFit/>
          </a:bodyPr>
          <a:lstStyle/>
          <a:p>
            <a:pPr marL="685800" indent="-685800">
              <a:buFont typeface="Wingdings" panose="05000000000000000000" pitchFamily="2" charset="2"/>
              <a:buChar char="ü"/>
            </a:pPr>
            <a:r>
              <a:rPr lang="pt-BR" sz="5400" dirty="0">
                <a:latin typeface="Futura Bk BT" panose="020B0502020204020303"/>
              </a:rPr>
              <a:t>Só usa sequência, decisão e repetição</a:t>
            </a:r>
          </a:p>
          <a:p>
            <a:pPr marL="685800" indent="-685800">
              <a:buFont typeface="Wingdings" panose="05000000000000000000" pitchFamily="2" charset="2"/>
              <a:buChar char="ü"/>
            </a:pPr>
            <a:endParaRPr lang="pt-BR" sz="5400" dirty="0">
              <a:latin typeface="Futura Bk BT" panose="020B0502020204020303"/>
            </a:endParaRPr>
          </a:p>
          <a:p>
            <a:pPr marL="685800" indent="-685800">
              <a:buFont typeface="Wingdings" panose="05000000000000000000" pitchFamily="2" charset="2"/>
              <a:buChar char="ü"/>
            </a:pPr>
            <a:r>
              <a:rPr lang="pt-BR" sz="5400" dirty="0">
                <a:latin typeface="Futura Bk BT" panose="020B0502020204020303"/>
              </a:rPr>
              <a:t>Código mais fácil de ler, mas ainda difícil para sistemas grandes devido a repetição de código</a:t>
            </a:r>
          </a:p>
          <a:p>
            <a:pPr marL="685800" indent="-685800">
              <a:buFont typeface="Wingdings" panose="05000000000000000000" pitchFamily="2" charset="2"/>
              <a:buChar char="ü"/>
            </a:pPr>
            <a:endParaRPr lang="pt-BR" sz="5400" dirty="0">
              <a:latin typeface="Futura Bk BT" panose="020B0502020204020303"/>
            </a:endParaRPr>
          </a:p>
          <a:p>
            <a:pPr marL="685800" indent="-685800">
              <a:buFont typeface="Wingdings" panose="05000000000000000000" pitchFamily="2" charset="2"/>
              <a:buChar char="ü"/>
            </a:pPr>
            <a:r>
              <a:rPr lang="pt-BR" sz="5400" dirty="0">
                <a:latin typeface="Futura Bk BT" panose="020B0502020204020303"/>
              </a:rPr>
              <a:t>O que fazer se for necessário repetir uma sequência de linhas de código em diferentes locais?</a:t>
            </a:r>
          </a:p>
        </p:txBody>
      </p:sp>
      <p:pic>
        <p:nvPicPr>
          <p:cNvPr id="5" name="Imagem 4">
            <a:extLst>
              <a:ext uri="{FF2B5EF4-FFF2-40B4-BE49-F238E27FC236}">
                <a16:creationId xmlns:a16="http://schemas.microsoft.com/office/drawing/2014/main" id="{40025B32-DCAE-EC37-DE7B-A4D85E213185}"/>
              </a:ext>
            </a:extLst>
          </p:cNvPr>
          <p:cNvPicPr>
            <a:picLocks noChangeAspect="1"/>
          </p:cNvPicPr>
          <p:nvPr/>
        </p:nvPicPr>
        <p:blipFill>
          <a:blip r:embed="rId4"/>
          <a:stretch>
            <a:fillRect/>
          </a:stretch>
        </p:blipFill>
        <p:spPr>
          <a:xfrm>
            <a:off x="16108922" y="4518913"/>
            <a:ext cx="5874737" cy="6288451"/>
          </a:xfrm>
          <a:prstGeom prst="rect">
            <a:avLst/>
          </a:prstGeom>
        </p:spPr>
      </p:pic>
      <p:sp>
        <p:nvSpPr>
          <p:cNvPr id="2" name="Rectangle 6">
            <a:extLst>
              <a:ext uri="{FF2B5EF4-FFF2-40B4-BE49-F238E27FC236}">
                <a16:creationId xmlns:a16="http://schemas.microsoft.com/office/drawing/2014/main" id="{BC3D4E74-C204-3766-F397-0D68A15C8E2C}"/>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3" name="Espaço Reservado para Número de Slide 1">
            <a:extLst>
              <a:ext uri="{FF2B5EF4-FFF2-40B4-BE49-F238E27FC236}">
                <a16:creationId xmlns:a16="http://schemas.microsoft.com/office/drawing/2014/main" id="{D4A386AE-C47A-452B-DB16-D7930EE9077F}"/>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3</a:t>
            </a:fld>
            <a:endParaRPr lang="en-US" dirty="0">
              <a:solidFill>
                <a:schemeClr val="bg1"/>
              </a:solidFill>
            </a:endParaRPr>
          </a:p>
        </p:txBody>
      </p:sp>
      <p:sp>
        <p:nvSpPr>
          <p:cNvPr id="7" name="Espaço Reservado para Rodapé 2">
            <a:extLst>
              <a:ext uri="{FF2B5EF4-FFF2-40B4-BE49-F238E27FC236}">
                <a16:creationId xmlns:a16="http://schemas.microsoft.com/office/drawing/2014/main" id="{F4737752-D759-BE70-EB06-5CF9316C7C74}"/>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3149129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798966"/>
            <a:ext cx="17081093" cy="1323439"/>
          </a:xfrm>
          <a:prstGeom prst="rect">
            <a:avLst/>
          </a:prstGeom>
          <a:noFill/>
        </p:spPr>
        <p:txBody>
          <a:bodyPr wrap="square" rtlCol="0">
            <a:spAutoFit/>
          </a:bodyPr>
          <a:lstStyle/>
          <a:p>
            <a:r>
              <a:rPr lang="pt-BR" sz="8000" b="1" spc="100" dirty="0">
                <a:latin typeface="Arial Black" panose="020B0A04020102020204" pitchFamily="34" charset="0"/>
                <a:ea typeface="Tahoma" panose="020B0604030504040204" pitchFamily="34" charset="0"/>
                <a:cs typeface="Tahoma" panose="020B0604030504040204" pitchFamily="34" charset="0"/>
              </a:rPr>
              <a:t>Paradigma Procedural</a:t>
            </a:r>
            <a:endParaRPr lang="en-US" sz="80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8">
            <a:extLst>
              <a:ext uri="{FF2B5EF4-FFF2-40B4-BE49-F238E27FC236}">
                <a16:creationId xmlns:a16="http://schemas.microsoft.com/office/drawing/2014/main" id="{CC1442CB-2F02-D5C1-755F-8AA7DE427C3F}"/>
              </a:ext>
            </a:extLst>
          </p:cNvPr>
          <p:cNvSpPr txBox="1"/>
          <p:nvPr/>
        </p:nvSpPr>
        <p:spPr>
          <a:xfrm>
            <a:off x="1474261" y="3079359"/>
            <a:ext cx="14441242" cy="8402300"/>
          </a:xfrm>
          <a:prstGeom prst="rect">
            <a:avLst/>
          </a:prstGeom>
          <a:noFill/>
        </p:spPr>
        <p:txBody>
          <a:bodyPr wrap="square" numCol="1" rtlCol="0">
            <a:spAutoFit/>
          </a:bodyPr>
          <a:lstStyle/>
          <a:p>
            <a:pPr marL="685800" indent="-685800">
              <a:buFont typeface="Wingdings" panose="05000000000000000000" pitchFamily="2" charset="2"/>
              <a:buChar char="ü"/>
            </a:pPr>
            <a:r>
              <a:rPr lang="pt-BR" sz="5000" dirty="0">
                <a:latin typeface="Futura Bk BT" panose="020B0502020204020303"/>
              </a:rPr>
              <a:t>Sinônimo: paradigma procedimental</a:t>
            </a:r>
          </a:p>
          <a:p>
            <a:pPr marL="685800" indent="-685800">
              <a:buFont typeface="Wingdings" panose="05000000000000000000" pitchFamily="2" charset="2"/>
              <a:buChar char="ü"/>
            </a:pPr>
            <a:endParaRPr lang="pt-BR" sz="5000" dirty="0">
              <a:latin typeface="Futura Bk BT" panose="020B0502020204020303"/>
            </a:endParaRPr>
          </a:p>
          <a:p>
            <a:pPr marL="685800" indent="-685800">
              <a:buFont typeface="Wingdings" panose="05000000000000000000" pitchFamily="2" charset="2"/>
              <a:buChar char="ü"/>
            </a:pPr>
            <a:r>
              <a:rPr lang="pt-BR" sz="5000" dirty="0">
                <a:latin typeface="Futura Bk BT" panose="020B0502020204020303"/>
              </a:rPr>
              <a:t>Uso de subprogramação</a:t>
            </a:r>
          </a:p>
          <a:p>
            <a:pPr marL="2400300" lvl="2" indent="-571500">
              <a:buFont typeface="Wingdings" panose="05000000000000000000" pitchFamily="2" charset="2"/>
              <a:buChar char="§"/>
            </a:pPr>
            <a:r>
              <a:rPr lang="pt-BR" sz="4000" dirty="0">
                <a:latin typeface="Futura Bk BT" panose="020B0502020204020303"/>
              </a:rPr>
              <a:t>Agrupamento de código permitindo a criação de ações complexas</a:t>
            </a:r>
          </a:p>
          <a:p>
            <a:pPr marL="2400300" lvl="2" indent="-571500">
              <a:buFont typeface="Wingdings" panose="05000000000000000000" pitchFamily="2" charset="2"/>
              <a:buChar char="§"/>
            </a:pPr>
            <a:r>
              <a:rPr lang="pt-BR" sz="4000" dirty="0">
                <a:latin typeface="Futura Bk BT" panose="020B0502020204020303"/>
              </a:rPr>
              <a:t>Atribuição de um nome para essas ações complexas</a:t>
            </a:r>
          </a:p>
          <a:p>
            <a:pPr marL="2400300" lvl="2" indent="-571500">
              <a:buFont typeface="Wingdings" panose="05000000000000000000" pitchFamily="2" charset="2"/>
              <a:buChar char="§"/>
            </a:pPr>
            <a:r>
              <a:rPr lang="pt-BR" sz="4000" dirty="0">
                <a:latin typeface="Futura Bk BT" panose="020B0502020204020303"/>
              </a:rPr>
              <a:t>Chamada a essas ações complexas de qualquer ponto do programa</a:t>
            </a:r>
          </a:p>
          <a:p>
            <a:pPr marL="685800" indent="-685800">
              <a:buFont typeface="Wingdings" panose="05000000000000000000" pitchFamily="2" charset="2"/>
              <a:buChar char="ü"/>
            </a:pPr>
            <a:endParaRPr lang="pt-BR" sz="5000" dirty="0">
              <a:latin typeface="Futura Bk BT" panose="020B0502020204020303"/>
            </a:endParaRPr>
          </a:p>
          <a:p>
            <a:pPr marL="685800" indent="-685800">
              <a:buFont typeface="Wingdings" panose="05000000000000000000" pitchFamily="2" charset="2"/>
              <a:buChar char="ü"/>
            </a:pPr>
            <a:r>
              <a:rPr lang="pt-BR" sz="5000" dirty="0">
                <a:latin typeface="Futura Bk BT" panose="020B0502020204020303"/>
              </a:rPr>
              <a:t>Essas ações complexas são denominadas procedimentos, sub- rotinas ou funções</a:t>
            </a:r>
          </a:p>
        </p:txBody>
      </p:sp>
      <p:pic>
        <p:nvPicPr>
          <p:cNvPr id="3" name="Imagem 2">
            <a:extLst>
              <a:ext uri="{FF2B5EF4-FFF2-40B4-BE49-F238E27FC236}">
                <a16:creationId xmlns:a16="http://schemas.microsoft.com/office/drawing/2014/main" id="{3BA45E1D-771D-3D65-91D9-CFB8479B59C6}"/>
              </a:ext>
            </a:extLst>
          </p:cNvPr>
          <p:cNvPicPr>
            <a:picLocks noChangeAspect="1"/>
          </p:cNvPicPr>
          <p:nvPr/>
        </p:nvPicPr>
        <p:blipFill>
          <a:blip r:embed="rId4"/>
          <a:stretch>
            <a:fillRect/>
          </a:stretch>
        </p:blipFill>
        <p:spPr>
          <a:xfrm>
            <a:off x="16283579" y="6049387"/>
            <a:ext cx="7513812" cy="3780634"/>
          </a:xfrm>
          <a:prstGeom prst="rect">
            <a:avLst/>
          </a:prstGeom>
        </p:spPr>
      </p:pic>
      <p:sp>
        <p:nvSpPr>
          <p:cNvPr id="2" name="Rectangle 6">
            <a:extLst>
              <a:ext uri="{FF2B5EF4-FFF2-40B4-BE49-F238E27FC236}">
                <a16:creationId xmlns:a16="http://schemas.microsoft.com/office/drawing/2014/main" id="{5D2F0111-C724-C24A-20CE-6A40831B7154}"/>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5" name="Espaço Reservado para Número de Slide 1">
            <a:extLst>
              <a:ext uri="{FF2B5EF4-FFF2-40B4-BE49-F238E27FC236}">
                <a16:creationId xmlns:a16="http://schemas.microsoft.com/office/drawing/2014/main" id="{6E29A84E-4156-1501-E47B-3C39579BCE68}"/>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4</a:t>
            </a:fld>
            <a:endParaRPr lang="en-US" dirty="0">
              <a:solidFill>
                <a:schemeClr val="bg1"/>
              </a:solidFill>
            </a:endParaRPr>
          </a:p>
        </p:txBody>
      </p:sp>
      <p:sp>
        <p:nvSpPr>
          <p:cNvPr id="7" name="Espaço Reservado para Rodapé 2">
            <a:extLst>
              <a:ext uri="{FF2B5EF4-FFF2-40B4-BE49-F238E27FC236}">
                <a16:creationId xmlns:a16="http://schemas.microsoft.com/office/drawing/2014/main" id="{D527527B-DF45-1B39-D992-050F226327F8}"/>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915978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798966"/>
            <a:ext cx="17081093" cy="1200329"/>
          </a:xfrm>
          <a:prstGeom prst="rect">
            <a:avLst/>
          </a:prstGeom>
          <a:noFill/>
        </p:spPr>
        <p:txBody>
          <a:bodyPr wrap="square" rtlCol="0">
            <a:spAutoFit/>
          </a:bodyPr>
          <a:lstStyle/>
          <a:p>
            <a:r>
              <a:rPr lang="pt-BR" sz="7200" b="1" spc="100" dirty="0">
                <a:latin typeface="Arial Black" panose="020B0A04020102020204" pitchFamily="34" charset="0"/>
                <a:ea typeface="Tahoma" panose="020B0604030504040204" pitchFamily="34" charset="0"/>
                <a:cs typeface="Tahoma" panose="020B0604030504040204" pitchFamily="34" charset="0"/>
              </a:rPr>
              <a:t>Paradigma Orientação a Objetos</a:t>
            </a:r>
            <a:endParaRPr lang="en-US" sz="7200" b="1" spc="100" dirty="0">
              <a:latin typeface="Arial Black" panose="020B0A04020102020204" pitchFamily="34" charset="0"/>
              <a:ea typeface="Tahoma" panose="020B0604030504040204" pitchFamily="34" charset="0"/>
              <a:cs typeface="Tahoma" panose="020B0604030504040204" pitchFamily="34" charset="0"/>
            </a:endParaRPr>
          </a:p>
        </p:txBody>
      </p:sp>
      <p:sp>
        <p:nvSpPr>
          <p:cNvPr id="24" name="Espaço Reservado para Número de Slide 1">
            <a:extLst>
              <a:ext uri="{FF2B5EF4-FFF2-40B4-BE49-F238E27FC236}">
                <a16:creationId xmlns:a16="http://schemas.microsoft.com/office/drawing/2014/main" id="{E1BD4A4A-95EC-412D-92F5-882C6B3F5CA9}"/>
              </a:ext>
            </a:extLst>
          </p:cNvPr>
          <p:cNvSpPr>
            <a:spLocks noGrp="1"/>
          </p:cNvSpPr>
          <p:nvPr>
            <p:ph type="sldNum" sz="quarter" idx="12"/>
          </p:nvPr>
        </p:nvSpPr>
        <p:spPr>
          <a:xfrm>
            <a:off x="18530047" y="13077826"/>
            <a:ext cx="5486400" cy="730250"/>
          </a:xfrm>
        </p:spPr>
        <p:txBody>
          <a:bodyPr/>
          <a:lstStyle/>
          <a:p>
            <a:fld id="{C7575539-BFBE-477A-BDB6-9CA7B44D81A5}" type="slidenum">
              <a:rPr lang="en-US" smtClean="0">
                <a:solidFill>
                  <a:schemeClr val="bg1"/>
                </a:solidFill>
              </a:rPr>
              <a:t>5</a:t>
            </a:fld>
            <a:endParaRPr lang="en-US" dirty="0">
              <a:solidFill>
                <a:schemeClr val="bg1"/>
              </a:solidFill>
            </a:endParaRPr>
          </a:p>
        </p:txBody>
      </p:sp>
      <p:sp>
        <p:nvSpPr>
          <p:cNvPr id="25" name="Espaço Reservado para Rodapé 2">
            <a:extLst>
              <a:ext uri="{FF2B5EF4-FFF2-40B4-BE49-F238E27FC236}">
                <a16:creationId xmlns:a16="http://schemas.microsoft.com/office/drawing/2014/main" id="{0C9F309A-98CD-4500-9E37-66C2AE56EF09}"/>
              </a:ext>
            </a:extLst>
          </p:cNvPr>
          <p:cNvSpPr>
            <a:spLocks noGrp="1"/>
          </p:cNvSpPr>
          <p:nvPr>
            <p:ph type="ftr" sz="quarter" idx="11"/>
          </p:nvPr>
        </p:nvSpPr>
        <p:spPr>
          <a:xfrm>
            <a:off x="215153" y="13077826"/>
            <a:ext cx="23801294" cy="730250"/>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8">
            <a:extLst>
              <a:ext uri="{FF2B5EF4-FFF2-40B4-BE49-F238E27FC236}">
                <a16:creationId xmlns:a16="http://schemas.microsoft.com/office/drawing/2014/main" id="{CC1442CB-2F02-D5C1-755F-8AA7DE427C3F}"/>
              </a:ext>
            </a:extLst>
          </p:cNvPr>
          <p:cNvSpPr txBox="1"/>
          <p:nvPr/>
        </p:nvSpPr>
        <p:spPr>
          <a:xfrm>
            <a:off x="1474260" y="3079359"/>
            <a:ext cx="15321823" cy="9017853"/>
          </a:xfrm>
          <a:prstGeom prst="rect">
            <a:avLst/>
          </a:prstGeom>
          <a:noFill/>
        </p:spPr>
        <p:txBody>
          <a:bodyPr wrap="square" numCol="1" rtlCol="0">
            <a:spAutoFit/>
          </a:bodyPr>
          <a:lstStyle/>
          <a:p>
            <a:pPr marL="685800" indent="-685800">
              <a:buFont typeface="Wingdings" panose="05000000000000000000" pitchFamily="2" charset="2"/>
              <a:buChar char="ü"/>
            </a:pPr>
            <a:r>
              <a:rPr lang="pt-BR" sz="5000" dirty="0">
                <a:latin typeface="Futura Bk BT" panose="020B0502020204020303"/>
              </a:rPr>
              <a:t>Classes e Objetos</a:t>
            </a:r>
          </a:p>
          <a:p>
            <a:pPr marL="2514600" lvl="2" indent="-685800">
              <a:buFont typeface="Wingdings" panose="05000000000000000000" pitchFamily="2" charset="2"/>
              <a:buChar char="§"/>
            </a:pPr>
            <a:r>
              <a:rPr lang="pt-BR" sz="5000" dirty="0">
                <a:latin typeface="Futura Bk BT" panose="020B0502020204020303"/>
              </a:rPr>
              <a:t>Agrupamento de atributos e métodos</a:t>
            </a:r>
          </a:p>
          <a:p>
            <a:pPr marL="685800" indent="-685800">
              <a:buFont typeface="Wingdings" panose="05000000000000000000" pitchFamily="2" charset="2"/>
              <a:buChar char="ü"/>
            </a:pPr>
            <a:endParaRPr lang="pt-BR" sz="5000" dirty="0">
              <a:latin typeface="Futura Bk BT" panose="020B0502020204020303"/>
            </a:endParaRPr>
          </a:p>
          <a:p>
            <a:pPr marL="685800" indent="-685800">
              <a:buFont typeface="Wingdings" panose="05000000000000000000" pitchFamily="2" charset="2"/>
              <a:buChar char="ü"/>
            </a:pPr>
            <a:r>
              <a:rPr lang="pt-BR" sz="5000" dirty="0">
                <a:latin typeface="Futura Bk BT" panose="020B0502020204020303"/>
              </a:rPr>
              <a:t>Pacotes de Classes</a:t>
            </a:r>
          </a:p>
          <a:p>
            <a:pPr marL="2400300" lvl="2" indent="-571500">
              <a:buFont typeface="Wingdings" panose="05000000000000000000" pitchFamily="2" charset="2"/>
              <a:buChar char="§"/>
            </a:pPr>
            <a:r>
              <a:rPr lang="pt-BR" sz="4000" dirty="0">
                <a:latin typeface="Futura Bk BT" panose="020B0502020204020303"/>
              </a:rPr>
              <a:t>Agrupamento de classes afins</a:t>
            </a:r>
          </a:p>
          <a:p>
            <a:pPr marL="2400300" lvl="2" indent="-571500">
              <a:buFont typeface="Wingdings" panose="05000000000000000000" pitchFamily="2" charset="2"/>
              <a:buChar char="§"/>
            </a:pPr>
            <a:r>
              <a:rPr lang="pt-BR" sz="4000" dirty="0">
                <a:latin typeface="Futura Bk BT" panose="020B0502020204020303"/>
              </a:rPr>
              <a:t>Representam bibliotecas de apoio</a:t>
            </a:r>
          </a:p>
          <a:p>
            <a:pPr lvl="2"/>
            <a:endParaRPr lang="pt-BR" sz="5000" dirty="0">
              <a:latin typeface="Futura Bk BT" panose="020B0502020204020303"/>
            </a:endParaRPr>
          </a:p>
          <a:p>
            <a:pPr marL="685800" indent="-685800">
              <a:buFont typeface="Wingdings" panose="05000000000000000000" pitchFamily="2" charset="2"/>
              <a:buChar char="ü"/>
            </a:pPr>
            <a:r>
              <a:rPr lang="pt-BR" sz="5000" dirty="0">
                <a:latin typeface="Futura Bk BT" panose="020B0502020204020303"/>
              </a:rPr>
              <a:t>Facilitam o reuso e reaproveitamento de código</a:t>
            </a:r>
          </a:p>
          <a:p>
            <a:pPr marL="685800" indent="-685800">
              <a:buFont typeface="Wingdings" panose="05000000000000000000" pitchFamily="2" charset="2"/>
              <a:buChar char="ü"/>
            </a:pPr>
            <a:endParaRPr lang="pt-BR" sz="5000" dirty="0">
              <a:latin typeface="Futura Bk BT" panose="020B0502020204020303"/>
            </a:endParaRPr>
          </a:p>
          <a:p>
            <a:pPr marL="685800" indent="-685800">
              <a:buFont typeface="Wingdings" panose="05000000000000000000" pitchFamily="2" charset="2"/>
              <a:buChar char="ü"/>
            </a:pPr>
            <a:r>
              <a:rPr lang="pt-BR" sz="5000" dirty="0">
                <a:latin typeface="Futura Bk BT" panose="020B0502020204020303"/>
              </a:rPr>
              <a:t>Facilitam alta coesão e baixo acoplamento</a:t>
            </a:r>
          </a:p>
          <a:p>
            <a:endParaRPr lang="pt-BR" sz="5000" dirty="0">
              <a:latin typeface="Futura Bk BT" panose="020B0502020204020303"/>
            </a:endParaRPr>
          </a:p>
        </p:txBody>
      </p:sp>
      <p:pic>
        <p:nvPicPr>
          <p:cNvPr id="2" name="Imagem 1">
            <a:extLst>
              <a:ext uri="{FF2B5EF4-FFF2-40B4-BE49-F238E27FC236}">
                <a16:creationId xmlns:a16="http://schemas.microsoft.com/office/drawing/2014/main" id="{A3701BC6-D228-9A20-F8B4-21BDF2494EAB}"/>
              </a:ext>
            </a:extLst>
          </p:cNvPr>
          <p:cNvPicPr>
            <a:picLocks noChangeAspect="1"/>
          </p:cNvPicPr>
          <p:nvPr/>
        </p:nvPicPr>
        <p:blipFill>
          <a:blip r:embed="rId4"/>
          <a:stretch>
            <a:fillRect/>
          </a:stretch>
        </p:blipFill>
        <p:spPr>
          <a:xfrm>
            <a:off x="18302866" y="2875546"/>
            <a:ext cx="3893275" cy="4459122"/>
          </a:xfrm>
          <a:prstGeom prst="rect">
            <a:avLst/>
          </a:prstGeom>
        </p:spPr>
      </p:pic>
      <p:pic>
        <p:nvPicPr>
          <p:cNvPr id="7" name="Imagem 6">
            <a:extLst>
              <a:ext uri="{FF2B5EF4-FFF2-40B4-BE49-F238E27FC236}">
                <a16:creationId xmlns:a16="http://schemas.microsoft.com/office/drawing/2014/main" id="{6B40DDDD-8706-35A0-CEFF-EB1367AD3979}"/>
              </a:ext>
            </a:extLst>
          </p:cNvPr>
          <p:cNvPicPr>
            <a:picLocks noChangeAspect="1"/>
          </p:cNvPicPr>
          <p:nvPr/>
        </p:nvPicPr>
        <p:blipFill>
          <a:blip r:embed="rId5"/>
          <a:stretch>
            <a:fillRect/>
          </a:stretch>
        </p:blipFill>
        <p:spPr>
          <a:xfrm>
            <a:off x="17500790" y="8162878"/>
            <a:ext cx="5497429" cy="3836118"/>
          </a:xfrm>
          <a:prstGeom prst="rect">
            <a:avLst/>
          </a:prstGeom>
        </p:spPr>
      </p:pic>
      <p:sp>
        <p:nvSpPr>
          <p:cNvPr id="3" name="Rectangle 6">
            <a:extLst>
              <a:ext uri="{FF2B5EF4-FFF2-40B4-BE49-F238E27FC236}">
                <a16:creationId xmlns:a16="http://schemas.microsoft.com/office/drawing/2014/main" id="{760FC129-588B-CDEE-ADAD-768F1E4CC972}"/>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5" name="Espaço Reservado para Número de Slide 1">
            <a:extLst>
              <a:ext uri="{FF2B5EF4-FFF2-40B4-BE49-F238E27FC236}">
                <a16:creationId xmlns:a16="http://schemas.microsoft.com/office/drawing/2014/main" id="{7DC56555-91A6-314A-48AF-0B2C15E11478}"/>
              </a:ext>
            </a:extLst>
          </p:cNvPr>
          <p:cNvSpPr txBox="1">
            <a:spLocks/>
          </p:cNvSpPr>
          <p:nvPr/>
        </p:nvSpPr>
        <p:spPr>
          <a:xfrm>
            <a:off x="18530047" y="13077826"/>
            <a:ext cx="5486400" cy="565985"/>
          </a:xfrm>
          <a:prstGeom prst="rect">
            <a:avLst/>
          </a:prstGeom>
        </p:spPr>
        <p:txBody>
          <a:bodyPr vert="horz" lIns="91440" tIns="45720" rIns="91440" bIns="45720" rtlCol="0" anchor="ctr"/>
          <a:lstStyle>
            <a:defPPr>
              <a:defRPr lang="en-US"/>
            </a:defPPr>
            <a:lvl1pPr marL="0" algn="r" defTabSz="1828800" rtl="0" eaLnBrk="1" latinLnBrk="0" hangingPunct="1">
              <a:defRPr sz="2400" kern="1200">
                <a:solidFill>
                  <a:schemeClr val="tx1">
                    <a:tint val="75000"/>
                  </a:schemeClr>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a:lstStyle>
          <a:p>
            <a:fld id="{C7575539-BFBE-477A-BDB6-9CA7B44D81A5}" type="slidenum">
              <a:rPr lang="en-US" smtClean="0">
                <a:solidFill>
                  <a:schemeClr val="bg1"/>
                </a:solidFill>
              </a:rPr>
              <a:pPr/>
              <a:t>5</a:t>
            </a:fld>
            <a:endParaRPr lang="en-US" dirty="0">
              <a:solidFill>
                <a:schemeClr val="bg1"/>
              </a:solidFill>
            </a:endParaRPr>
          </a:p>
        </p:txBody>
      </p:sp>
      <p:sp>
        <p:nvSpPr>
          <p:cNvPr id="8" name="Espaço Reservado para Rodapé 2">
            <a:extLst>
              <a:ext uri="{FF2B5EF4-FFF2-40B4-BE49-F238E27FC236}">
                <a16:creationId xmlns:a16="http://schemas.microsoft.com/office/drawing/2014/main" id="{DAFF1530-64A5-5418-CC69-7D803B23D779}"/>
              </a:ext>
            </a:extLst>
          </p:cNvPr>
          <p:cNvSpPr txBox="1">
            <a:spLocks/>
          </p:cNvSpPr>
          <p:nvPr/>
        </p:nvSpPr>
        <p:spPr>
          <a:xfrm>
            <a:off x="215153" y="13005637"/>
            <a:ext cx="23801294" cy="638174"/>
          </a:xfrm>
          <a:prstGeom prst="rect">
            <a:avLst/>
          </a:prstGeom>
        </p:spPr>
        <p:txBody>
          <a:bodyPr vert="horz" lIns="91440" tIns="45720" rIns="91440" bIns="45720" rtlCol="0" anchor="ctr"/>
          <a:lstStyle>
            <a:defPPr>
              <a:defRPr lang="en-US"/>
            </a:defPPr>
            <a:lvl1pPr marL="0" algn="ctr" defTabSz="1828800" rtl="0" eaLnBrk="1" latinLnBrk="0" hangingPunct="1">
              <a:defRPr sz="2400" kern="1200">
                <a:solidFill>
                  <a:schemeClr val="tx1">
                    <a:tint val="75000"/>
                  </a:schemeClr>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a:lstStyle>
          <a:p>
            <a:r>
              <a:rPr lang="pt-BR" sz="2800">
                <a:solidFill>
                  <a:schemeClr val="bg1"/>
                </a:solidFill>
                <a:latin typeface="Futura Bk BT" panose="020B0502020204020303" pitchFamily="34" charset="0"/>
              </a:rPr>
              <a:t>Prof. Fernando Tamberlini Alves | Modelagem de Domínio e Conceitos de Orientação a Objetos| Aula 04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2597907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798966"/>
            <a:ext cx="17081093" cy="1200329"/>
          </a:xfrm>
          <a:prstGeom prst="rect">
            <a:avLst/>
          </a:prstGeom>
          <a:noFill/>
        </p:spPr>
        <p:txBody>
          <a:bodyPr wrap="square" rtlCol="0">
            <a:spAutoFit/>
          </a:bodyPr>
          <a:lstStyle/>
          <a:p>
            <a:r>
              <a:rPr lang="pt-BR" sz="7200" b="1" spc="100" dirty="0">
                <a:latin typeface="Arial Black" panose="020B0A04020102020204" pitchFamily="34" charset="0"/>
                <a:ea typeface="Tahoma" panose="020B0604030504040204" pitchFamily="34" charset="0"/>
                <a:cs typeface="Tahoma" panose="020B0604030504040204" pitchFamily="34" charset="0"/>
              </a:rPr>
              <a:t>P. Procedural x POO</a:t>
            </a:r>
            <a:endParaRPr lang="en-US" sz="72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8">
            <a:extLst>
              <a:ext uri="{FF2B5EF4-FFF2-40B4-BE49-F238E27FC236}">
                <a16:creationId xmlns:a16="http://schemas.microsoft.com/office/drawing/2014/main" id="{CC1442CB-2F02-D5C1-755F-8AA7DE427C3F}"/>
              </a:ext>
            </a:extLst>
          </p:cNvPr>
          <p:cNvSpPr txBox="1"/>
          <p:nvPr/>
        </p:nvSpPr>
        <p:spPr>
          <a:xfrm>
            <a:off x="1366783" y="2797334"/>
            <a:ext cx="21650434" cy="4616648"/>
          </a:xfrm>
          <a:prstGeom prst="rect">
            <a:avLst/>
          </a:prstGeom>
          <a:noFill/>
        </p:spPr>
        <p:txBody>
          <a:bodyPr wrap="square" numCol="1" rtlCol="0">
            <a:spAutoFit/>
          </a:bodyPr>
          <a:lstStyle/>
          <a:p>
            <a:pPr algn="ctr"/>
            <a:r>
              <a:rPr lang="pt-BR" sz="7200" b="1" dirty="0">
                <a:latin typeface="Futura Bk BT" panose="020B0502020204020303"/>
              </a:rPr>
              <a:t>Paradigma Procedural</a:t>
            </a:r>
          </a:p>
          <a:p>
            <a:pPr algn="ctr"/>
            <a:r>
              <a:rPr lang="pt-BR" sz="5000" dirty="0">
                <a:latin typeface="Futura Bk BT" panose="020B0502020204020303"/>
              </a:rPr>
              <a:t>Organiza o programa em termos de algoritmos</a:t>
            </a:r>
          </a:p>
          <a:p>
            <a:pPr algn="ctr"/>
            <a:endParaRPr lang="pt-BR" sz="5000" dirty="0">
              <a:latin typeface="Futura Bk BT" panose="020B0502020204020303"/>
            </a:endParaRPr>
          </a:p>
          <a:p>
            <a:pPr algn="ctr"/>
            <a:r>
              <a:rPr lang="pt-BR" sz="7200" b="1" dirty="0">
                <a:latin typeface="Futura Bk BT" panose="020B0502020204020303"/>
              </a:rPr>
              <a:t>Paradigma Orientado a Objetos</a:t>
            </a:r>
          </a:p>
          <a:p>
            <a:pPr algn="ctr"/>
            <a:r>
              <a:rPr lang="pt-BR" sz="5000" dirty="0">
                <a:latin typeface="Futura Bk BT" panose="020B0502020204020303"/>
              </a:rPr>
              <a:t>Organiza o programa em termos de objetos</a:t>
            </a:r>
          </a:p>
        </p:txBody>
      </p:sp>
      <p:pic>
        <p:nvPicPr>
          <p:cNvPr id="5" name="Imagem 4">
            <a:extLst>
              <a:ext uri="{FF2B5EF4-FFF2-40B4-BE49-F238E27FC236}">
                <a16:creationId xmlns:a16="http://schemas.microsoft.com/office/drawing/2014/main" id="{FE204CBF-5225-7A90-DF28-27714730BB9A}"/>
              </a:ext>
            </a:extLst>
          </p:cNvPr>
          <p:cNvPicPr>
            <a:picLocks noChangeAspect="1"/>
          </p:cNvPicPr>
          <p:nvPr/>
        </p:nvPicPr>
        <p:blipFill>
          <a:blip r:embed="rId4"/>
          <a:stretch>
            <a:fillRect/>
          </a:stretch>
        </p:blipFill>
        <p:spPr>
          <a:xfrm>
            <a:off x="6826339" y="8263855"/>
            <a:ext cx="11261167" cy="4616647"/>
          </a:xfrm>
          <a:prstGeom prst="rect">
            <a:avLst/>
          </a:prstGeom>
        </p:spPr>
      </p:pic>
      <p:sp>
        <p:nvSpPr>
          <p:cNvPr id="2" name="Rectangle 6">
            <a:extLst>
              <a:ext uri="{FF2B5EF4-FFF2-40B4-BE49-F238E27FC236}">
                <a16:creationId xmlns:a16="http://schemas.microsoft.com/office/drawing/2014/main" id="{7E1047C8-6346-13D1-9B16-B0741AC7738B}"/>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3" name="Espaço Reservado para Número de Slide 1">
            <a:extLst>
              <a:ext uri="{FF2B5EF4-FFF2-40B4-BE49-F238E27FC236}">
                <a16:creationId xmlns:a16="http://schemas.microsoft.com/office/drawing/2014/main" id="{10C09575-5D74-21A1-20F9-0F498F094F58}"/>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6</a:t>
            </a:fld>
            <a:endParaRPr lang="en-US" dirty="0">
              <a:solidFill>
                <a:schemeClr val="bg1"/>
              </a:solidFill>
            </a:endParaRPr>
          </a:p>
        </p:txBody>
      </p:sp>
      <p:sp>
        <p:nvSpPr>
          <p:cNvPr id="7" name="Espaço Reservado para Rodapé 2">
            <a:extLst>
              <a:ext uri="{FF2B5EF4-FFF2-40B4-BE49-F238E27FC236}">
                <a16:creationId xmlns:a16="http://schemas.microsoft.com/office/drawing/2014/main" id="{F424109B-081E-730F-B857-1B1A3543A872}"/>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4156425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798966"/>
            <a:ext cx="17081093" cy="1200329"/>
          </a:xfrm>
          <a:prstGeom prst="rect">
            <a:avLst/>
          </a:prstGeom>
          <a:noFill/>
        </p:spPr>
        <p:txBody>
          <a:bodyPr wrap="square" rtlCol="0">
            <a:spAutoFit/>
          </a:bodyPr>
          <a:lstStyle/>
          <a:p>
            <a:r>
              <a:rPr lang="pt-BR" sz="7200" b="1" spc="100" dirty="0">
                <a:latin typeface="Arial Black" panose="020B0A04020102020204" pitchFamily="34" charset="0"/>
                <a:ea typeface="Tahoma" panose="020B0604030504040204" pitchFamily="34" charset="0"/>
                <a:cs typeface="Tahoma" panose="020B0604030504040204" pitchFamily="34" charset="0"/>
              </a:rPr>
              <a:t>Algoritmos x Objetos</a:t>
            </a:r>
            <a:endParaRPr lang="en-US" sz="72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8">
            <a:extLst>
              <a:ext uri="{FF2B5EF4-FFF2-40B4-BE49-F238E27FC236}">
                <a16:creationId xmlns:a16="http://schemas.microsoft.com/office/drawing/2014/main" id="{CF70D5F7-B881-8CA7-DB5B-1D5ABA979629}"/>
              </a:ext>
            </a:extLst>
          </p:cNvPr>
          <p:cNvSpPr txBox="1"/>
          <p:nvPr/>
        </p:nvSpPr>
        <p:spPr>
          <a:xfrm>
            <a:off x="1474261" y="3079359"/>
            <a:ext cx="22107634" cy="7940635"/>
          </a:xfrm>
          <a:prstGeom prst="rect">
            <a:avLst/>
          </a:prstGeom>
          <a:noFill/>
        </p:spPr>
        <p:txBody>
          <a:bodyPr wrap="square" numCol="1" rtlCol="0">
            <a:spAutoFit/>
          </a:bodyPr>
          <a:lstStyle/>
          <a:p>
            <a:pPr marL="685800" indent="-685800">
              <a:buFont typeface="Wingdings" panose="05000000000000000000" pitchFamily="2" charset="2"/>
              <a:buChar char="ü"/>
            </a:pPr>
            <a:r>
              <a:rPr lang="pt-BR" sz="5000" dirty="0">
                <a:latin typeface="Futura Bk BT" panose="020B0502020204020303"/>
              </a:rPr>
              <a:t>Podemos criar programa pensando em termos de objetos ao invés de algoritmos?</a:t>
            </a:r>
          </a:p>
          <a:p>
            <a:pPr marL="685800" indent="-685800">
              <a:buFont typeface="Wingdings" panose="05000000000000000000" pitchFamily="2" charset="2"/>
              <a:buChar char="ü"/>
            </a:pPr>
            <a:endParaRPr lang="pt-BR" sz="5000" dirty="0">
              <a:latin typeface="Futura Bk BT" panose="020B0502020204020303"/>
            </a:endParaRPr>
          </a:p>
          <a:p>
            <a:pPr marL="685800" indent="-685800">
              <a:buFont typeface="Wingdings" panose="05000000000000000000" pitchFamily="2" charset="2"/>
              <a:buChar char="ü"/>
            </a:pPr>
            <a:r>
              <a:rPr lang="pt-BR" sz="5000" dirty="0">
                <a:latin typeface="Futura Bk BT" panose="020B0502020204020303"/>
              </a:rPr>
              <a:t>O mundo é composto de objetos</a:t>
            </a:r>
          </a:p>
          <a:p>
            <a:pPr marL="2514600" lvl="2" indent="-685800">
              <a:buFont typeface="Wingdings" panose="05000000000000000000" pitchFamily="2" charset="2"/>
              <a:buChar char="§"/>
            </a:pPr>
            <a:r>
              <a:rPr lang="pt-BR" sz="4000" dirty="0">
                <a:latin typeface="Futura Bk BT" panose="020B0502020204020303"/>
              </a:rPr>
              <a:t>Uma loja tem produtos, pedidos, estoque, etc.</a:t>
            </a:r>
          </a:p>
          <a:p>
            <a:pPr marL="2514600" lvl="2" indent="-685800">
              <a:buFont typeface="Wingdings" panose="05000000000000000000" pitchFamily="2" charset="2"/>
              <a:buChar char="§"/>
            </a:pPr>
            <a:r>
              <a:rPr lang="pt-BR" sz="4000" dirty="0">
                <a:latin typeface="Futura Bk BT" panose="020B0502020204020303"/>
              </a:rPr>
              <a:t>Um restaurante tem mesas, garçons, comidas, bebidas, etc.</a:t>
            </a:r>
          </a:p>
          <a:p>
            <a:pPr marL="2514600" lvl="2" indent="-685800">
              <a:buFont typeface="Wingdings" panose="05000000000000000000" pitchFamily="2" charset="2"/>
              <a:buChar char="§"/>
            </a:pPr>
            <a:r>
              <a:rPr lang="pt-BR" sz="4000" dirty="0">
                <a:latin typeface="Futura Bk BT" panose="020B0502020204020303"/>
              </a:rPr>
              <a:t>Uma universidade tem professores, alunos, disciplinas, etc.</a:t>
            </a:r>
          </a:p>
          <a:p>
            <a:pPr marL="2514600" lvl="2" indent="-685800">
              <a:buFont typeface="Wingdings" panose="05000000000000000000" pitchFamily="2" charset="2"/>
              <a:buChar char="§"/>
            </a:pPr>
            <a:r>
              <a:rPr lang="pt-BR" sz="4000" dirty="0">
                <a:latin typeface="Futura Bk BT" panose="020B0502020204020303"/>
              </a:rPr>
              <a:t>Uma rodoviária tem ônibus, passageiros, bagagens, etc.</a:t>
            </a:r>
          </a:p>
          <a:p>
            <a:pPr marL="685800" indent="-685800">
              <a:buFont typeface="Wingdings" panose="05000000000000000000" pitchFamily="2" charset="2"/>
              <a:buChar char="ü"/>
            </a:pPr>
            <a:endParaRPr lang="pt-BR" sz="5000" dirty="0">
              <a:latin typeface="Futura Bk BT" panose="020B0502020204020303"/>
            </a:endParaRPr>
          </a:p>
          <a:p>
            <a:pPr marL="685800" indent="-685800">
              <a:buFont typeface="Wingdings" panose="05000000000000000000" pitchFamily="2" charset="2"/>
              <a:buChar char="ü"/>
            </a:pPr>
            <a:r>
              <a:rPr lang="pt-BR" sz="5000" dirty="0">
                <a:latin typeface="Futura Bk BT" panose="020B0502020204020303"/>
              </a:rPr>
              <a:t>E se criarmos programas basicamente criando objetos equivalentes ao mundo real, e fazendo com que esses objetos se comuniquem?</a:t>
            </a:r>
          </a:p>
        </p:txBody>
      </p:sp>
      <p:sp>
        <p:nvSpPr>
          <p:cNvPr id="3" name="Rectangle 6">
            <a:extLst>
              <a:ext uri="{FF2B5EF4-FFF2-40B4-BE49-F238E27FC236}">
                <a16:creationId xmlns:a16="http://schemas.microsoft.com/office/drawing/2014/main" id="{13F60935-D752-486F-94F4-7F4BDBF77AB2}"/>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4" name="Espaço Reservado para Número de Slide 1">
            <a:extLst>
              <a:ext uri="{FF2B5EF4-FFF2-40B4-BE49-F238E27FC236}">
                <a16:creationId xmlns:a16="http://schemas.microsoft.com/office/drawing/2014/main" id="{9E6283A1-38B3-D5A5-88EC-F1CC18894283}"/>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7</a:t>
            </a:fld>
            <a:endParaRPr lang="en-US" dirty="0">
              <a:solidFill>
                <a:schemeClr val="bg1"/>
              </a:solidFill>
            </a:endParaRPr>
          </a:p>
        </p:txBody>
      </p:sp>
      <p:sp>
        <p:nvSpPr>
          <p:cNvPr id="5" name="Espaço Reservado para Rodapé 2">
            <a:extLst>
              <a:ext uri="{FF2B5EF4-FFF2-40B4-BE49-F238E27FC236}">
                <a16:creationId xmlns:a16="http://schemas.microsoft.com/office/drawing/2014/main" id="{9CB29ECB-29D4-705F-ACDE-31D904E3F428}"/>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1698515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9560AA70-139C-4738-896D-421A126AD600}"/>
              </a:ext>
            </a:extLst>
          </p:cNvPr>
          <p:cNvSpPr txBox="1"/>
          <p:nvPr/>
        </p:nvSpPr>
        <p:spPr>
          <a:xfrm>
            <a:off x="1006413" y="798966"/>
            <a:ext cx="17081093" cy="1200329"/>
          </a:xfrm>
          <a:prstGeom prst="rect">
            <a:avLst/>
          </a:prstGeom>
          <a:noFill/>
        </p:spPr>
        <p:txBody>
          <a:bodyPr wrap="square" rtlCol="0">
            <a:spAutoFit/>
          </a:bodyPr>
          <a:lstStyle/>
          <a:p>
            <a:r>
              <a:rPr lang="pt-BR" sz="7200" b="1" spc="100" dirty="0">
                <a:latin typeface="Arial Black" panose="020B0A04020102020204" pitchFamily="34" charset="0"/>
                <a:ea typeface="Tahoma" panose="020B0604030504040204" pitchFamily="34" charset="0"/>
                <a:cs typeface="Tahoma" panose="020B0604030504040204" pitchFamily="34" charset="0"/>
              </a:rPr>
              <a:t>P. Procedural x POO</a:t>
            </a:r>
            <a:endParaRPr lang="en-US" sz="72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E29FDD59-64FE-484F-8B59-797967A45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8">
            <a:extLst>
              <a:ext uri="{FF2B5EF4-FFF2-40B4-BE49-F238E27FC236}">
                <a16:creationId xmlns:a16="http://schemas.microsoft.com/office/drawing/2014/main" id="{8D4724C3-BD2E-476E-FC68-4C483BD2BB68}"/>
              </a:ext>
            </a:extLst>
          </p:cNvPr>
          <p:cNvSpPr txBox="1"/>
          <p:nvPr/>
        </p:nvSpPr>
        <p:spPr>
          <a:xfrm>
            <a:off x="1006413" y="4286376"/>
            <a:ext cx="11664224" cy="7509748"/>
          </a:xfrm>
          <a:prstGeom prst="rect">
            <a:avLst/>
          </a:prstGeom>
          <a:noFill/>
        </p:spPr>
        <p:txBody>
          <a:bodyPr wrap="square" numCol="1" rtlCol="0">
            <a:spAutoFit/>
          </a:bodyPr>
          <a:lstStyle/>
          <a:p>
            <a:pPr algn="ctr"/>
            <a:r>
              <a:rPr lang="pt-BR" sz="5000" b="1" dirty="0">
                <a:latin typeface="Futura Bk BT" panose="020B0502020204020303"/>
              </a:rPr>
              <a:t>Paradigma Procedimental</a:t>
            </a:r>
          </a:p>
          <a:p>
            <a:pPr marL="742950" indent="-742950">
              <a:buFont typeface="Wingdings" panose="05000000000000000000" pitchFamily="2" charset="2"/>
              <a:buChar char="§"/>
            </a:pPr>
            <a:endParaRPr lang="pt-BR" dirty="0">
              <a:latin typeface="Futura Bk BT" panose="020B0502020204020303"/>
            </a:endParaRPr>
          </a:p>
          <a:p>
            <a:pPr marL="742950" indent="-742950">
              <a:buFont typeface="Wingdings" panose="05000000000000000000" pitchFamily="2" charset="2"/>
              <a:buChar char="§"/>
            </a:pPr>
            <a:r>
              <a:rPr lang="pt-BR" dirty="0">
                <a:latin typeface="Futura Bk BT" panose="020B0502020204020303"/>
              </a:rPr>
              <a:t>Variáveis</a:t>
            </a:r>
          </a:p>
          <a:p>
            <a:pPr marL="1657350" lvl="1" indent="-742950">
              <a:buFont typeface="Wingdings" panose="05000000000000000000" pitchFamily="2" charset="2"/>
              <a:buChar char="§"/>
            </a:pPr>
            <a:r>
              <a:rPr lang="pt-BR" dirty="0">
                <a:latin typeface="Futura Bk BT" panose="020B0502020204020303"/>
              </a:rPr>
              <a:t>Vetor de nomes</a:t>
            </a:r>
          </a:p>
          <a:p>
            <a:pPr marL="1657350" lvl="1" indent="-742950">
              <a:buFont typeface="Wingdings" panose="05000000000000000000" pitchFamily="2" charset="2"/>
              <a:buChar char="§"/>
            </a:pPr>
            <a:r>
              <a:rPr lang="pt-BR" dirty="0">
                <a:latin typeface="Futura Bk BT" panose="020B0502020204020303"/>
              </a:rPr>
              <a:t>Vetor de endereços</a:t>
            </a:r>
          </a:p>
          <a:p>
            <a:pPr marL="1657350" lvl="1" indent="-742950">
              <a:buFont typeface="Wingdings" panose="05000000000000000000" pitchFamily="2" charset="2"/>
              <a:buChar char="§"/>
            </a:pPr>
            <a:r>
              <a:rPr lang="pt-BR" dirty="0">
                <a:latin typeface="Futura Bk BT" panose="020B0502020204020303"/>
              </a:rPr>
              <a:t>Vetor de telefones</a:t>
            </a:r>
          </a:p>
          <a:p>
            <a:pPr marL="1657350" lvl="1" indent="-742950">
              <a:buFont typeface="Wingdings" panose="05000000000000000000" pitchFamily="2" charset="2"/>
              <a:buChar char="§"/>
            </a:pPr>
            <a:endParaRPr lang="pt-BR" dirty="0">
              <a:latin typeface="Futura Bk BT" panose="020B0502020204020303"/>
            </a:endParaRPr>
          </a:p>
          <a:p>
            <a:pPr marL="742950" indent="-742950">
              <a:buFont typeface="Wingdings" panose="05000000000000000000" pitchFamily="2" charset="2"/>
              <a:buChar char="§"/>
            </a:pPr>
            <a:r>
              <a:rPr lang="pt-BR" dirty="0">
                <a:latin typeface="Futura Bk BT" panose="020B0502020204020303"/>
              </a:rPr>
              <a:t>Procedimentos</a:t>
            </a:r>
          </a:p>
          <a:p>
            <a:pPr marL="1657350" lvl="1" indent="-742950">
              <a:buFont typeface="Wingdings" panose="05000000000000000000" pitchFamily="2" charset="2"/>
              <a:buChar char="§"/>
            </a:pPr>
            <a:r>
              <a:rPr lang="pt-BR" dirty="0">
                <a:latin typeface="Futura Bk BT" panose="020B0502020204020303"/>
              </a:rPr>
              <a:t>Listagem de todos os nomes</a:t>
            </a:r>
          </a:p>
          <a:p>
            <a:pPr marL="1657350" lvl="1" indent="-742950">
              <a:buFont typeface="Wingdings" panose="05000000000000000000" pitchFamily="2" charset="2"/>
              <a:buChar char="§"/>
            </a:pPr>
            <a:r>
              <a:rPr lang="pt-BR" dirty="0">
                <a:latin typeface="Futura Bk BT" panose="020B0502020204020303"/>
              </a:rPr>
              <a:t>Listagem do endereço dado um nome</a:t>
            </a:r>
          </a:p>
          <a:p>
            <a:pPr marL="1657350" lvl="1" indent="-742950">
              <a:buFont typeface="Wingdings" panose="05000000000000000000" pitchFamily="2" charset="2"/>
              <a:buChar char="§"/>
            </a:pPr>
            <a:r>
              <a:rPr lang="pt-BR" dirty="0">
                <a:latin typeface="Futura Bk BT" panose="020B0502020204020303"/>
              </a:rPr>
              <a:t>Listagem do telefone dado um nome</a:t>
            </a:r>
          </a:p>
          <a:p>
            <a:pPr marL="1657350" lvl="1" indent="-742950">
              <a:buFont typeface="Wingdings" panose="05000000000000000000" pitchFamily="2" charset="2"/>
              <a:buChar char="§"/>
            </a:pPr>
            <a:r>
              <a:rPr lang="pt-BR" dirty="0">
                <a:latin typeface="Futura Bk BT" panose="020B0502020204020303"/>
              </a:rPr>
              <a:t>Adição de nome, endereço e telefone</a:t>
            </a:r>
          </a:p>
          <a:p>
            <a:pPr marL="1657350" lvl="1" indent="-742950">
              <a:buFont typeface="Wingdings" panose="05000000000000000000" pitchFamily="2" charset="2"/>
              <a:buChar char="§"/>
            </a:pPr>
            <a:r>
              <a:rPr lang="pt-BR" dirty="0">
                <a:latin typeface="Futura Bk BT" panose="020B0502020204020303"/>
              </a:rPr>
              <a:t>Remoção de nome, endereço e telefone</a:t>
            </a:r>
          </a:p>
        </p:txBody>
      </p:sp>
      <p:sp>
        <p:nvSpPr>
          <p:cNvPr id="3" name="TextBox 8">
            <a:extLst>
              <a:ext uri="{FF2B5EF4-FFF2-40B4-BE49-F238E27FC236}">
                <a16:creationId xmlns:a16="http://schemas.microsoft.com/office/drawing/2014/main" id="{31124754-B2CF-A0D5-1944-BBD8B060EDCE}"/>
              </a:ext>
            </a:extLst>
          </p:cNvPr>
          <p:cNvSpPr txBox="1"/>
          <p:nvPr/>
        </p:nvSpPr>
        <p:spPr>
          <a:xfrm>
            <a:off x="12697935" y="4286376"/>
            <a:ext cx="11664224" cy="7509748"/>
          </a:xfrm>
          <a:prstGeom prst="rect">
            <a:avLst/>
          </a:prstGeom>
          <a:noFill/>
        </p:spPr>
        <p:txBody>
          <a:bodyPr wrap="square" numCol="1" rtlCol="0">
            <a:spAutoFit/>
          </a:bodyPr>
          <a:lstStyle/>
          <a:p>
            <a:pPr algn="ctr"/>
            <a:r>
              <a:rPr lang="pt-BR" sz="5000" b="1" dirty="0">
                <a:latin typeface="Futura Bk BT" panose="020B0502020204020303"/>
              </a:rPr>
              <a:t>Paradigma OO</a:t>
            </a:r>
          </a:p>
          <a:p>
            <a:pPr marL="742950" indent="-742950">
              <a:buFont typeface="Wingdings" panose="05000000000000000000" pitchFamily="2" charset="2"/>
              <a:buChar char="§"/>
            </a:pPr>
            <a:r>
              <a:rPr lang="pt-BR" dirty="0">
                <a:latin typeface="Futura Bk BT" panose="020B0502020204020303"/>
              </a:rPr>
              <a:t>Objeto Agenda</a:t>
            </a:r>
          </a:p>
          <a:p>
            <a:pPr marL="1657350" lvl="1" indent="-742950">
              <a:buFont typeface="Wingdings" panose="05000000000000000000" pitchFamily="2" charset="2"/>
              <a:buChar char="§"/>
            </a:pPr>
            <a:r>
              <a:rPr lang="pt-BR" dirty="0">
                <a:latin typeface="Futura Bk BT" panose="020B0502020204020303"/>
              </a:rPr>
              <a:t>Atributo : Vetor de Contatos</a:t>
            </a:r>
          </a:p>
          <a:p>
            <a:pPr marL="1657350" lvl="1" indent="-742950">
              <a:buFont typeface="Wingdings" panose="05000000000000000000" pitchFamily="2" charset="2"/>
              <a:buChar char="§"/>
            </a:pPr>
            <a:r>
              <a:rPr lang="pt-BR" dirty="0">
                <a:latin typeface="Futura Bk BT" panose="020B0502020204020303"/>
              </a:rPr>
              <a:t>Métodos</a:t>
            </a:r>
          </a:p>
          <a:p>
            <a:pPr marL="3486150" lvl="3" indent="-742950">
              <a:buFont typeface="Wingdings" panose="05000000000000000000" pitchFamily="2" charset="2"/>
              <a:buChar char="§"/>
            </a:pPr>
            <a:r>
              <a:rPr lang="pt-BR" dirty="0">
                <a:latin typeface="Futura Bk BT" panose="020B0502020204020303"/>
              </a:rPr>
              <a:t>Listagem de Contatos</a:t>
            </a:r>
          </a:p>
          <a:p>
            <a:pPr marL="3486150" lvl="3" indent="-742950">
              <a:buFont typeface="Wingdings" panose="05000000000000000000" pitchFamily="2" charset="2"/>
              <a:buChar char="§"/>
            </a:pPr>
            <a:r>
              <a:rPr lang="pt-BR" dirty="0">
                <a:latin typeface="Futura Bk BT" panose="020B0502020204020303"/>
              </a:rPr>
              <a:t>Adição de um Contato</a:t>
            </a:r>
          </a:p>
          <a:p>
            <a:pPr marL="3486150" lvl="3" indent="-742950">
              <a:buFont typeface="Wingdings" panose="05000000000000000000" pitchFamily="2" charset="2"/>
              <a:buChar char="§"/>
            </a:pPr>
            <a:r>
              <a:rPr lang="pt-BR" dirty="0">
                <a:latin typeface="Futura Bk BT" panose="020B0502020204020303"/>
              </a:rPr>
              <a:t>Remoção de um Contato</a:t>
            </a:r>
          </a:p>
          <a:p>
            <a:pPr marL="742950" indent="-742950">
              <a:buFont typeface="Wingdings" panose="05000000000000000000" pitchFamily="2" charset="2"/>
              <a:buChar char="§"/>
            </a:pPr>
            <a:r>
              <a:rPr lang="pt-BR" dirty="0">
                <a:latin typeface="Futura Bk BT" panose="020B0502020204020303"/>
              </a:rPr>
              <a:t>Objeto Contato</a:t>
            </a:r>
          </a:p>
          <a:p>
            <a:pPr marL="1657350" lvl="1" indent="-742950">
              <a:buFont typeface="Wingdings" panose="05000000000000000000" pitchFamily="2" charset="2"/>
              <a:buChar char="§"/>
            </a:pPr>
            <a:r>
              <a:rPr lang="pt-BR" dirty="0">
                <a:latin typeface="Futura Bk BT" panose="020B0502020204020303"/>
              </a:rPr>
              <a:t>Atributos:  Nome,  Endereço Telefone</a:t>
            </a:r>
          </a:p>
          <a:p>
            <a:pPr marL="1657350" lvl="1" indent="-742950">
              <a:buFont typeface="Wingdings" panose="05000000000000000000" pitchFamily="2" charset="2"/>
              <a:buChar char="§"/>
            </a:pPr>
            <a:r>
              <a:rPr lang="pt-BR" dirty="0">
                <a:latin typeface="Futura Bk BT" panose="020B0502020204020303"/>
              </a:rPr>
              <a:t>Métodos</a:t>
            </a:r>
          </a:p>
          <a:p>
            <a:pPr marL="2571750" lvl="2" indent="-742950">
              <a:buFont typeface="Wingdings" panose="05000000000000000000" pitchFamily="2" charset="2"/>
              <a:buChar char="§"/>
            </a:pPr>
            <a:r>
              <a:rPr lang="pt-BR" dirty="0">
                <a:latin typeface="Futura Bk BT" panose="020B0502020204020303"/>
              </a:rPr>
              <a:t>Exibição de nome, endereço e telefone</a:t>
            </a:r>
          </a:p>
          <a:p>
            <a:pPr marL="2571750" lvl="2" indent="-742950">
              <a:buFont typeface="Wingdings" panose="05000000000000000000" pitchFamily="2" charset="2"/>
              <a:buChar char="§"/>
            </a:pPr>
            <a:r>
              <a:rPr lang="pt-BR" dirty="0">
                <a:latin typeface="Futura Bk BT" panose="020B0502020204020303"/>
              </a:rPr>
              <a:t>Edição de nome, endereço e telefone</a:t>
            </a:r>
          </a:p>
        </p:txBody>
      </p:sp>
      <p:sp>
        <p:nvSpPr>
          <p:cNvPr id="7" name="TextBox 8">
            <a:extLst>
              <a:ext uri="{FF2B5EF4-FFF2-40B4-BE49-F238E27FC236}">
                <a16:creationId xmlns:a16="http://schemas.microsoft.com/office/drawing/2014/main" id="{92FDAA9C-2B4D-F865-3915-10881638614D}"/>
              </a:ext>
            </a:extLst>
          </p:cNvPr>
          <p:cNvSpPr txBox="1"/>
          <p:nvPr/>
        </p:nvSpPr>
        <p:spPr>
          <a:xfrm>
            <a:off x="1290583" y="2457413"/>
            <a:ext cx="21650434" cy="1200329"/>
          </a:xfrm>
          <a:prstGeom prst="rect">
            <a:avLst/>
          </a:prstGeom>
          <a:noFill/>
        </p:spPr>
        <p:txBody>
          <a:bodyPr wrap="square" numCol="1" rtlCol="0">
            <a:spAutoFit/>
          </a:bodyPr>
          <a:lstStyle/>
          <a:p>
            <a:pPr algn="ctr"/>
            <a:r>
              <a:rPr lang="pt-BR" sz="7200" b="1" dirty="0">
                <a:latin typeface="Futura Bk BT" panose="020B0502020204020303"/>
              </a:rPr>
              <a:t>Exemplo: Agenda Eletrônica</a:t>
            </a:r>
            <a:endParaRPr lang="pt-BR" sz="5000" dirty="0">
              <a:latin typeface="Futura Bk BT" panose="020B0502020204020303"/>
            </a:endParaRPr>
          </a:p>
        </p:txBody>
      </p:sp>
      <p:sp>
        <p:nvSpPr>
          <p:cNvPr id="4" name="Rectangle 6">
            <a:extLst>
              <a:ext uri="{FF2B5EF4-FFF2-40B4-BE49-F238E27FC236}">
                <a16:creationId xmlns:a16="http://schemas.microsoft.com/office/drawing/2014/main" id="{3C2E87F2-6CCC-F406-8319-0729CCA175C3}"/>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5" name="Espaço Reservado para Número de Slide 1">
            <a:extLst>
              <a:ext uri="{FF2B5EF4-FFF2-40B4-BE49-F238E27FC236}">
                <a16:creationId xmlns:a16="http://schemas.microsoft.com/office/drawing/2014/main" id="{71AB8FD0-86DB-D47A-C3E4-AACA2049DD13}"/>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8</a:t>
            </a:fld>
            <a:endParaRPr lang="en-US" dirty="0">
              <a:solidFill>
                <a:schemeClr val="bg1"/>
              </a:solidFill>
            </a:endParaRPr>
          </a:p>
        </p:txBody>
      </p:sp>
      <p:sp>
        <p:nvSpPr>
          <p:cNvPr id="8" name="Espaço Reservado para Rodapé 2">
            <a:extLst>
              <a:ext uri="{FF2B5EF4-FFF2-40B4-BE49-F238E27FC236}">
                <a16:creationId xmlns:a16="http://schemas.microsoft.com/office/drawing/2014/main" id="{C69E1F45-E0ED-26E3-CC00-82D5A25FDE23}"/>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54131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FB8AA-8478-4B5D-755D-1374D631F264}"/>
            </a:ext>
          </a:extLst>
        </p:cNvPr>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29D3D0B2-11CD-9563-2A92-13152756F89A}"/>
              </a:ext>
            </a:extLst>
          </p:cNvPr>
          <p:cNvCxnSpPr>
            <a:cxnSpLocks/>
          </p:cNvCxnSpPr>
          <p:nvPr/>
        </p:nvCxnSpPr>
        <p:spPr>
          <a:xfrm>
            <a:off x="1006413" y="2248450"/>
            <a:ext cx="18039878"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A9F899E6-15DA-CAEC-AD23-BCC313832A2D}"/>
              </a:ext>
            </a:extLst>
          </p:cNvPr>
          <p:cNvSpPr/>
          <p:nvPr/>
        </p:nvSpPr>
        <p:spPr>
          <a:xfrm flipH="1">
            <a:off x="-3" y="1419726"/>
            <a:ext cx="192507" cy="1528009"/>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C9398"/>
              </a:solidFill>
            </a:endParaRPr>
          </a:p>
        </p:txBody>
      </p:sp>
      <p:sp>
        <p:nvSpPr>
          <p:cNvPr id="11" name="TextBox 18">
            <a:extLst>
              <a:ext uri="{FF2B5EF4-FFF2-40B4-BE49-F238E27FC236}">
                <a16:creationId xmlns:a16="http://schemas.microsoft.com/office/drawing/2014/main" id="{09090062-A9EE-4BDD-E020-FDCB7F3CAB49}"/>
              </a:ext>
            </a:extLst>
          </p:cNvPr>
          <p:cNvSpPr txBox="1"/>
          <p:nvPr/>
        </p:nvSpPr>
        <p:spPr>
          <a:xfrm>
            <a:off x="1006413" y="798966"/>
            <a:ext cx="17081093" cy="1200329"/>
          </a:xfrm>
          <a:prstGeom prst="rect">
            <a:avLst/>
          </a:prstGeom>
          <a:noFill/>
        </p:spPr>
        <p:txBody>
          <a:bodyPr wrap="square" rtlCol="0">
            <a:spAutoFit/>
          </a:bodyPr>
          <a:lstStyle/>
          <a:p>
            <a:r>
              <a:rPr lang="pt-BR" sz="7200" b="1" spc="100" dirty="0">
                <a:latin typeface="Arial Black" panose="020B0A04020102020204" pitchFamily="34" charset="0"/>
                <a:ea typeface="Tahoma" panose="020B0604030504040204" pitchFamily="34" charset="0"/>
                <a:cs typeface="Tahoma" panose="020B0604030504040204" pitchFamily="34" charset="0"/>
              </a:rPr>
              <a:t>P. Procedural x POO</a:t>
            </a:r>
            <a:endParaRPr lang="en-US" sz="7200" b="1" spc="100" dirty="0">
              <a:latin typeface="Arial Black" panose="020B0A04020102020204" pitchFamily="34" charset="0"/>
              <a:ea typeface="Tahoma" panose="020B0604030504040204" pitchFamily="34" charset="0"/>
              <a:cs typeface="Tahoma" panose="020B0604030504040204" pitchFamily="34" charset="0"/>
            </a:endParaRPr>
          </a:p>
        </p:txBody>
      </p:sp>
      <p:pic>
        <p:nvPicPr>
          <p:cNvPr id="2050" name="Picture 2" descr="Revistas Científicas do Instituto Federal de Educação, Ciência e Tecnologia  do Rio de Janeiro">
            <a:extLst>
              <a:ext uri="{FF2B5EF4-FFF2-40B4-BE49-F238E27FC236}">
                <a16:creationId xmlns:a16="http://schemas.microsoft.com/office/drawing/2014/main" id="{B8A17246-58B6-8E25-9EC1-78CA092003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50013" y="468941"/>
            <a:ext cx="4676775" cy="13430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Diagrama 4">
            <a:extLst>
              <a:ext uri="{FF2B5EF4-FFF2-40B4-BE49-F238E27FC236}">
                <a16:creationId xmlns:a16="http://schemas.microsoft.com/office/drawing/2014/main" id="{095DC9C4-C1E4-E1D7-5164-525AF6DE9364}"/>
              </a:ext>
            </a:extLst>
          </p:cNvPr>
          <p:cNvGraphicFramePr/>
          <p:nvPr>
            <p:extLst>
              <p:ext uri="{D42A27DB-BD31-4B8C-83A1-F6EECF244321}">
                <p14:modId xmlns:p14="http://schemas.microsoft.com/office/powerpoint/2010/main" val="416440176"/>
              </p:ext>
            </p:extLst>
          </p:nvPr>
        </p:nvGraphicFramePr>
        <p:xfrm>
          <a:off x="3269916" y="2780430"/>
          <a:ext cx="18555368" cy="932893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Rectangle 6">
            <a:extLst>
              <a:ext uri="{FF2B5EF4-FFF2-40B4-BE49-F238E27FC236}">
                <a16:creationId xmlns:a16="http://schemas.microsoft.com/office/drawing/2014/main" id="{DC9617E6-90E2-9776-F173-247C4C84A56E}"/>
              </a:ext>
            </a:extLst>
          </p:cNvPr>
          <p:cNvSpPr/>
          <p:nvPr/>
        </p:nvSpPr>
        <p:spPr>
          <a:xfrm>
            <a:off x="-22412" y="12951265"/>
            <a:ext cx="24406412" cy="736496"/>
          </a:xfrm>
          <a:prstGeom prst="rect">
            <a:avLst/>
          </a:prstGeom>
          <a:solidFill>
            <a:schemeClr val="tx1">
              <a:lumMod val="95000"/>
              <a:lumOff val="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600" dirty="0">
              <a:solidFill>
                <a:srgbClr val="2C8698"/>
              </a:solidFill>
              <a:latin typeface="Futura Bk BT" panose="020B0502020204020303" pitchFamily="34" charset="0"/>
            </a:endParaRPr>
          </a:p>
        </p:txBody>
      </p:sp>
      <p:sp>
        <p:nvSpPr>
          <p:cNvPr id="9" name="Espaço Reservado para Número de Slide 1">
            <a:extLst>
              <a:ext uri="{FF2B5EF4-FFF2-40B4-BE49-F238E27FC236}">
                <a16:creationId xmlns:a16="http://schemas.microsoft.com/office/drawing/2014/main" id="{ADFAF39C-742D-0B3D-C1CD-ECF663A3F247}"/>
              </a:ext>
            </a:extLst>
          </p:cNvPr>
          <p:cNvSpPr>
            <a:spLocks noGrp="1"/>
          </p:cNvSpPr>
          <p:nvPr>
            <p:ph type="sldNum" sz="quarter" idx="12"/>
          </p:nvPr>
        </p:nvSpPr>
        <p:spPr>
          <a:xfrm>
            <a:off x="18530047" y="13077826"/>
            <a:ext cx="5486400" cy="565985"/>
          </a:xfrm>
        </p:spPr>
        <p:txBody>
          <a:bodyPr/>
          <a:lstStyle/>
          <a:p>
            <a:fld id="{C7575539-BFBE-477A-BDB6-9CA7B44D81A5}" type="slidenum">
              <a:rPr lang="en-US" smtClean="0">
                <a:solidFill>
                  <a:schemeClr val="bg1"/>
                </a:solidFill>
              </a:rPr>
              <a:t>9</a:t>
            </a:fld>
            <a:endParaRPr lang="en-US" dirty="0">
              <a:solidFill>
                <a:schemeClr val="bg1"/>
              </a:solidFill>
            </a:endParaRPr>
          </a:p>
        </p:txBody>
      </p:sp>
      <p:sp>
        <p:nvSpPr>
          <p:cNvPr id="12" name="Espaço Reservado para Rodapé 2">
            <a:extLst>
              <a:ext uri="{FF2B5EF4-FFF2-40B4-BE49-F238E27FC236}">
                <a16:creationId xmlns:a16="http://schemas.microsoft.com/office/drawing/2014/main" id="{9F6DB982-71F1-045C-2D65-B9B11BAD2684}"/>
              </a:ext>
            </a:extLst>
          </p:cNvPr>
          <p:cNvSpPr>
            <a:spLocks noGrp="1"/>
          </p:cNvSpPr>
          <p:nvPr>
            <p:ph type="ftr" sz="quarter" idx="11"/>
          </p:nvPr>
        </p:nvSpPr>
        <p:spPr>
          <a:xfrm>
            <a:off x="215153" y="13005637"/>
            <a:ext cx="23801294" cy="638174"/>
          </a:xfrm>
        </p:spPr>
        <p:txBody>
          <a:bodyPr/>
          <a:lstStyle/>
          <a:p>
            <a:r>
              <a:rPr lang="pt-BR" sz="2800">
                <a:solidFill>
                  <a:schemeClr val="bg1"/>
                </a:solidFill>
                <a:latin typeface="Futura Bk BT" panose="020B0502020204020303" pitchFamily="34" charset="0"/>
              </a:rPr>
              <a:t>Prof. Fernando Tamberlini Alves | Modelagem de Domínio e Conceitos de Orientação a Objetos| Aula 06 – Modelagem</a:t>
            </a:r>
            <a:endParaRPr lang="en-US" sz="2800" dirty="0">
              <a:solidFill>
                <a:schemeClr val="bg1"/>
              </a:solidFill>
              <a:latin typeface="Futura Bk BT" panose="020B0502020204020303" pitchFamily="34" charset="0"/>
            </a:endParaRPr>
          </a:p>
        </p:txBody>
      </p:sp>
    </p:spTree>
    <p:extLst>
      <p:ext uri="{BB962C8B-B14F-4D97-AF65-F5344CB8AC3E}">
        <p14:creationId xmlns:p14="http://schemas.microsoft.com/office/powerpoint/2010/main" val="1176374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13505</TotalTime>
  <Words>2612</Words>
  <Application>Microsoft Office PowerPoint</Application>
  <PresentationFormat>Personalizar</PresentationFormat>
  <Paragraphs>389</Paragraphs>
  <Slides>28</Slides>
  <Notes>27</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28</vt:i4>
      </vt:variant>
    </vt:vector>
  </HeadingPairs>
  <TitlesOfParts>
    <vt:vector size="35" baseType="lpstr">
      <vt:lpstr>Arial</vt:lpstr>
      <vt:lpstr>Arial Black</vt:lpstr>
      <vt:lpstr>Calibri</vt:lpstr>
      <vt:lpstr>Calibri Light</vt:lpstr>
      <vt:lpstr>Futura Bk BT</vt:lpstr>
      <vt:lpstr>Wingdings</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Fernando Tamberlini Alves</cp:lastModifiedBy>
  <cp:revision>515</cp:revision>
  <cp:lastPrinted>2022-06-11T19:51:40Z</cp:lastPrinted>
  <dcterms:created xsi:type="dcterms:W3CDTF">2014-09-26T10:57:37Z</dcterms:created>
  <dcterms:modified xsi:type="dcterms:W3CDTF">2025-10-07T21:04:40Z</dcterms:modified>
</cp:coreProperties>
</file>