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65" r:id="rId2"/>
    <p:sldId id="563" r:id="rId3"/>
    <p:sldId id="595" r:id="rId4"/>
    <p:sldId id="631" r:id="rId5"/>
    <p:sldId id="616" r:id="rId6"/>
    <p:sldId id="632" r:id="rId7"/>
    <p:sldId id="638" r:id="rId8"/>
    <p:sldId id="637" r:id="rId9"/>
    <p:sldId id="639" r:id="rId10"/>
    <p:sldId id="641" r:id="rId11"/>
    <p:sldId id="635" r:id="rId12"/>
    <p:sldId id="576" r:id="rId13"/>
    <p:sldId id="586" r:id="rId14"/>
    <p:sldId id="587" r:id="rId15"/>
    <p:sldId id="634" r:id="rId16"/>
    <p:sldId id="589" r:id="rId17"/>
    <p:sldId id="633" r:id="rId18"/>
    <p:sldId id="570" r:id="rId19"/>
    <p:sldId id="571" r:id="rId20"/>
    <p:sldId id="544" r:id="rId21"/>
    <p:sldId id="540" r:id="rId22"/>
    <p:sldId id="559" r:id="rId23"/>
    <p:sldId id="560" r:id="rId24"/>
    <p:sldId id="545" r:id="rId25"/>
    <p:sldId id="561" r:id="rId26"/>
    <p:sldId id="546" r:id="rId27"/>
    <p:sldId id="547" r:id="rId28"/>
    <p:sldId id="548" r:id="rId29"/>
    <p:sldId id="549" r:id="rId30"/>
    <p:sldId id="551" r:id="rId31"/>
    <p:sldId id="552" r:id="rId32"/>
    <p:sldId id="553" r:id="rId33"/>
    <p:sldId id="554" r:id="rId34"/>
    <p:sldId id="555" r:id="rId35"/>
    <p:sldId id="556" r:id="rId36"/>
    <p:sldId id="557" r:id="rId37"/>
    <p:sldId id="558" r:id="rId38"/>
    <p:sldId id="585" r:id="rId39"/>
    <p:sldId id="578" r:id="rId40"/>
    <p:sldId id="642" r:id="rId41"/>
    <p:sldId id="590" r:id="rId42"/>
    <p:sldId id="542" r:id="rId43"/>
    <p:sldId id="490" r:id="rId44"/>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9CC"/>
    <a:srgbClr val="000000"/>
    <a:srgbClr val="FF0506"/>
    <a:srgbClr val="FECD04"/>
    <a:srgbClr val="286270"/>
    <a:srgbClr val="436B39"/>
    <a:srgbClr val="365422"/>
    <a:srgbClr val="33A9AF"/>
    <a:srgbClr val="C25252"/>
    <a:srgbClr val="DDD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69708" autoAdjust="0"/>
  </p:normalViewPr>
  <p:slideViewPr>
    <p:cSldViewPr snapToGrid="0">
      <p:cViewPr varScale="1">
        <p:scale>
          <a:sx n="22" d="100"/>
          <a:sy n="22" d="100"/>
        </p:scale>
        <p:origin x="2046" y="25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A47C5-07F5-46E6-8EDA-8C592C77DDF3}"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pt-BR"/>
        </a:p>
      </dgm:t>
    </dgm:pt>
    <dgm:pt modelId="{EA49C656-740C-4759-864A-E74714081023}">
      <dgm:prSet phldrT="[Texto]"/>
      <dgm:spPr/>
      <dgm:t>
        <a:bodyPr/>
        <a:lstStyle/>
        <a:p>
          <a:r>
            <a:rPr lang="pt-BR" dirty="0"/>
            <a:t>1. Análise de Domínio</a:t>
          </a:r>
        </a:p>
      </dgm:t>
    </dgm:pt>
    <dgm:pt modelId="{0113DC2B-F7E4-4C75-8D84-0E8B32DF6B3C}" type="parTrans" cxnId="{09BDC9B8-DDCA-4CA2-ABAF-E1AADB9CE2B2}">
      <dgm:prSet/>
      <dgm:spPr/>
      <dgm:t>
        <a:bodyPr/>
        <a:lstStyle/>
        <a:p>
          <a:endParaRPr lang="pt-BR"/>
        </a:p>
      </dgm:t>
    </dgm:pt>
    <dgm:pt modelId="{05F1DB1F-BD0F-4AC3-A5B4-B40329A863F1}" type="sibTrans" cxnId="{09BDC9B8-DDCA-4CA2-ABAF-E1AADB9CE2B2}">
      <dgm:prSet/>
      <dgm:spPr/>
      <dgm:t>
        <a:bodyPr/>
        <a:lstStyle/>
        <a:p>
          <a:endParaRPr lang="pt-BR"/>
        </a:p>
      </dgm:t>
    </dgm:pt>
    <dgm:pt modelId="{D603E67C-4D32-4224-993A-057188619935}">
      <dgm:prSet phldrT="[Texto]"/>
      <dgm:spPr/>
      <dgm:t>
        <a:bodyPr/>
        <a:lstStyle/>
        <a:p>
          <a:r>
            <a:rPr lang="pt-BR" dirty="0"/>
            <a:t>2. Abstração</a:t>
          </a:r>
        </a:p>
      </dgm:t>
    </dgm:pt>
    <dgm:pt modelId="{C612670F-9136-4236-ACEA-88815E017E83}" type="parTrans" cxnId="{721AB894-E848-4E9E-8180-8E594F268A24}">
      <dgm:prSet/>
      <dgm:spPr/>
      <dgm:t>
        <a:bodyPr/>
        <a:lstStyle/>
        <a:p>
          <a:endParaRPr lang="pt-BR"/>
        </a:p>
      </dgm:t>
    </dgm:pt>
    <dgm:pt modelId="{05543A34-69D5-47B4-87A6-18600448E231}" type="sibTrans" cxnId="{721AB894-E848-4E9E-8180-8E594F268A24}">
      <dgm:prSet/>
      <dgm:spPr/>
      <dgm:t>
        <a:bodyPr/>
        <a:lstStyle/>
        <a:p>
          <a:endParaRPr lang="pt-BR"/>
        </a:p>
      </dgm:t>
    </dgm:pt>
    <dgm:pt modelId="{92D310F2-72D0-4D04-A281-66FE72F5EE0F}">
      <dgm:prSet phldrT="[Texto]"/>
      <dgm:spPr/>
      <dgm:t>
        <a:bodyPr/>
        <a:lstStyle/>
        <a:p>
          <a:r>
            <a:rPr lang="pt-BR" dirty="0"/>
            <a:t>3. Modelagem</a:t>
          </a:r>
        </a:p>
      </dgm:t>
    </dgm:pt>
    <dgm:pt modelId="{716C5D54-8B1B-4734-A690-643EDFA242CE}" type="parTrans" cxnId="{92B32216-F5FD-4A8A-806C-E5A78DA31927}">
      <dgm:prSet/>
      <dgm:spPr/>
      <dgm:t>
        <a:bodyPr/>
        <a:lstStyle/>
        <a:p>
          <a:endParaRPr lang="pt-BR"/>
        </a:p>
      </dgm:t>
    </dgm:pt>
    <dgm:pt modelId="{D2EA4621-F741-4E2C-977F-EAEFBE25C9AB}" type="sibTrans" cxnId="{92B32216-F5FD-4A8A-806C-E5A78DA31927}">
      <dgm:prSet/>
      <dgm:spPr/>
      <dgm:t>
        <a:bodyPr/>
        <a:lstStyle/>
        <a:p>
          <a:endParaRPr lang="pt-BR"/>
        </a:p>
      </dgm:t>
    </dgm:pt>
    <dgm:pt modelId="{53BDD155-C30E-43B0-B57E-9F885554A447}">
      <dgm:prSet phldrT="[Texto]"/>
      <dgm:spPr/>
      <dgm:t>
        <a:bodyPr/>
        <a:lstStyle/>
        <a:p>
          <a:r>
            <a:rPr lang="pt-BR" dirty="0"/>
            <a:t>4. Representação</a:t>
          </a:r>
        </a:p>
      </dgm:t>
    </dgm:pt>
    <dgm:pt modelId="{D3968903-3080-4A61-BB86-C786A5DFEAA5}" type="parTrans" cxnId="{D3C6AEE3-85A0-4536-B75E-D6B744C5A335}">
      <dgm:prSet/>
      <dgm:spPr/>
      <dgm:t>
        <a:bodyPr/>
        <a:lstStyle/>
        <a:p>
          <a:endParaRPr lang="pt-BR"/>
        </a:p>
      </dgm:t>
    </dgm:pt>
    <dgm:pt modelId="{C9CE2CB7-63BF-4486-973A-0BFFF1A34DEA}" type="sibTrans" cxnId="{D3C6AEE3-85A0-4536-B75E-D6B744C5A335}">
      <dgm:prSet/>
      <dgm:spPr/>
      <dgm:t>
        <a:bodyPr/>
        <a:lstStyle/>
        <a:p>
          <a:endParaRPr lang="pt-BR"/>
        </a:p>
      </dgm:t>
    </dgm:pt>
    <dgm:pt modelId="{CDAE4F0A-B765-44F5-9850-3AFD86B61637}" type="pres">
      <dgm:prSet presAssocID="{4B1A47C5-07F5-46E6-8EDA-8C592C77DDF3}" presName="cycle" presStyleCnt="0">
        <dgm:presLayoutVars>
          <dgm:dir/>
          <dgm:resizeHandles val="exact"/>
        </dgm:presLayoutVars>
      </dgm:prSet>
      <dgm:spPr/>
    </dgm:pt>
    <dgm:pt modelId="{F0424E1C-6F9D-4471-B33A-7A76018EFBD6}" type="pres">
      <dgm:prSet presAssocID="{EA49C656-740C-4759-864A-E74714081023}" presName="node" presStyleLbl="node1" presStyleIdx="0" presStyleCnt="4" custScaleX="164331">
        <dgm:presLayoutVars>
          <dgm:bulletEnabled val="1"/>
        </dgm:presLayoutVars>
      </dgm:prSet>
      <dgm:spPr/>
    </dgm:pt>
    <dgm:pt modelId="{CC11FFE9-A8C3-48BC-86EE-54B1DD19B38C}" type="pres">
      <dgm:prSet presAssocID="{EA49C656-740C-4759-864A-E74714081023}" presName="spNode" presStyleCnt="0"/>
      <dgm:spPr/>
    </dgm:pt>
    <dgm:pt modelId="{B40E61A0-CA1B-472E-8195-AA02E63C66BF}" type="pres">
      <dgm:prSet presAssocID="{05F1DB1F-BD0F-4AC3-A5B4-B40329A863F1}" presName="sibTrans" presStyleLbl="sibTrans1D1" presStyleIdx="0" presStyleCnt="4"/>
      <dgm:spPr/>
    </dgm:pt>
    <dgm:pt modelId="{16E87BDC-751B-4760-B23F-20E05B87019F}" type="pres">
      <dgm:prSet presAssocID="{D603E67C-4D32-4224-993A-057188619935}" presName="node" presStyleLbl="node1" presStyleIdx="1" presStyleCnt="4" custScaleX="152825">
        <dgm:presLayoutVars>
          <dgm:bulletEnabled val="1"/>
        </dgm:presLayoutVars>
      </dgm:prSet>
      <dgm:spPr/>
    </dgm:pt>
    <dgm:pt modelId="{215DE4E9-6C3B-463F-82D0-735A3400725E}" type="pres">
      <dgm:prSet presAssocID="{D603E67C-4D32-4224-993A-057188619935}" presName="spNode" presStyleCnt="0"/>
      <dgm:spPr/>
    </dgm:pt>
    <dgm:pt modelId="{BEAF56A7-A676-43B5-97B3-C8E7310B6926}" type="pres">
      <dgm:prSet presAssocID="{05543A34-69D5-47B4-87A6-18600448E231}" presName="sibTrans" presStyleLbl="sibTrans1D1" presStyleIdx="1" presStyleCnt="4"/>
      <dgm:spPr/>
    </dgm:pt>
    <dgm:pt modelId="{6B3F9C6D-D9D9-426A-96DD-1415B9B49E70}" type="pres">
      <dgm:prSet presAssocID="{92D310F2-72D0-4D04-A281-66FE72F5EE0F}" presName="node" presStyleLbl="node1" presStyleIdx="2" presStyleCnt="4" custScaleX="165972">
        <dgm:presLayoutVars>
          <dgm:bulletEnabled val="1"/>
        </dgm:presLayoutVars>
      </dgm:prSet>
      <dgm:spPr/>
    </dgm:pt>
    <dgm:pt modelId="{FCC1A957-6C9F-41D1-9B57-D202009D4935}" type="pres">
      <dgm:prSet presAssocID="{92D310F2-72D0-4D04-A281-66FE72F5EE0F}" presName="spNode" presStyleCnt="0"/>
      <dgm:spPr/>
    </dgm:pt>
    <dgm:pt modelId="{261B2522-78BF-40D5-8479-BF5A087CDCF4}" type="pres">
      <dgm:prSet presAssocID="{D2EA4621-F741-4E2C-977F-EAEFBE25C9AB}" presName="sibTrans" presStyleLbl="sibTrans1D1" presStyleIdx="2" presStyleCnt="4"/>
      <dgm:spPr/>
    </dgm:pt>
    <dgm:pt modelId="{AA6396B1-C3C5-4DED-8A7A-197AA7381920}" type="pres">
      <dgm:prSet presAssocID="{53BDD155-C30E-43B0-B57E-9F885554A447}" presName="node" presStyleLbl="node1" presStyleIdx="3" presStyleCnt="4" custScaleX="150915">
        <dgm:presLayoutVars>
          <dgm:bulletEnabled val="1"/>
        </dgm:presLayoutVars>
      </dgm:prSet>
      <dgm:spPr/>
    </dgm:pt>
    <dgm:pt modelId="{D1DA4901-D860-4C2C-B1B7-E2B26541BF36}" type="pres">
      <dgm:prSet presAssocID="{53BDD155-C30E-43B0-B57E-9F885554A447}" presName="spNode" presStyleCnt="0"/>
      <dgm:spPr/>
    </dgm:pt>
    <dgm:pt modelId="{B3909FDE-4BA5-43AB-903C-043E7BC06089}" type="pres">
      <dgm:prSet presAssocID="{C9CE2CB7-63BF-4486-973A-0BFFF1A34DEA}" presName="sibTrans" presStyleLbl="sibTrans1D1" presStyleIdx="3" presStyleCnt="4"/>
      <dgm:spPr/>
    </dgm:pt>
  </dgm:ptLst>
  <dgm:cxnLst>
    <dgm:cxn modelId="{C5CA1807-9BBC-44B9-8C33-F9C5FFE789BC}" type="presOf" srcId="{EA49C656-740C-4759-864A-E74714081023}" destId="{F0424E1C-6F9D-4471-B33A-7A76018EFBD6}" srcOrd="0" destOrd="0" presId="urn:microsoft.com/office/officeart/2005/8/layout/cycle5"/>
    <dgm:cxn modelId="{92B32216-F5FD-4A8A-806C-E5A78DA31927}" srcId="{4B1A47C5-07F5-46E6-8EDA-8C592C77DDF3}" destId="{92D310F2-72D0-4D04-A281-66FE72F5EE0F}" srcOrd="2" destOrd="0" parTransId="{716C5D54-8B1B-4734-A690-643EDFA242CE}" sibTransId="{D2EA4621-F741-4E2C-977F-EAEFBE25C9AB}"/>
    <dgm:cxn modelId="{7B19EC1A-AF8A-4EB1-9C25-6813703138AE}" type="presOf" srcId="{D2EA4621-F741-4E2C-977F-EAEFBE25C9AB}" destId="{261B2522-78BF-40D5-8479-BF5A087CDCF4}" srcOrd="0" destOrd="0" presId="urn:microsoft.com/office/officeart/2005/8/layout/cycle5"/>
    <dgm:cxn modelId="{DA8D0A26-7727-4068-9754-0280E081FA47}" type="presOf" srcId="{05F1DB1F-BD0F-4AC3-A5B4-B40329A863F1}" destId="{B40E61A0-CA1B-472E-8195-AA02E63C66BF}" srcOrd="0" destOrd="0" presId="urn:microsoft.com/office/officeart/2005/8/layout/cycle5"/>
    <dgm:cxn modelId="{4207A264-2E83-480A-AEE7-1A2BD8103BAF}" type="presOf" srcId="{05543A34-69D5-47B4-87A6-18600448E231}" destId="{BEAF56A7-A676-43B5-97B3-C8E7310B6926}" srcOrd="0" destOrd="0" presId="urn:microsoft.com/office/officeart/2005/8/layout/cycle5"/>
    <dgm:cxn modelId="{7FED8787-B25A-4788-B20F-2EAB79B001AF}" type="presOf" srcId="{53BDD155-C30E-43B0-B57E-9F885554A447}" destId="{AA6396B1-C3C5-4DED-8A7A-197AA7381920}" srcOrd="0" destOrd="0" presId="urn:microsoft.com/office/officeart/2005/8/layout/cycle5"/>
    <dgm:cxn modelId="{721AB894-E848-4E9E-8180-8E594F268A24}" srcId="{4B1A47C5-07F5-46E6-8EDA-8C592C77DDF3}" destId="{D603E67C-4D32-4224-993A-057188619935}" srcOrd="1" destOrd="0" parTransId="{C612670F-9136-4236-ACEA-88815E017E83}" sibTransId="{05543A34-69D5-47B4-87A6-18600448E231}"/>
    <dgm:cxn modelId="{914F43A9-CF01-44C8-9A77-646B7A9F6AA2}" type="presOf" srcId="{D603E67C-4D32-4224-993A-057188619935}" destId="{16E87BDC-751B-4760-B23F-20E05B87019F}" srcOrd="0" destOrd="0" presId="urn:microsoft.com/office/officeart/2005/8/layout/cycle5"/>
    <dgm:cxn modelId="{09BDC9B8-DDCA-4CA2-ABAF-E1AADB9CE2B2}" srcId="{4B1A47C5-07F5-46E6-8EDA-8C592C77DDF3}" destId="{EA49C656-740C-4759-864A-E74714081023}" srcOrd="0" destOrd="0" parTransId="{0113DC2B-F7E4-4C75-8D84-0E8B32DF6B3C}" sibTransId="{05F1DB1F-BD0F-4AC3-A5B4-B40329A863F1}"/>
    <dgm:cxn modelId="{69048CD4-603A-407B-A245-BFBB5A8D6DAE}" type="presOf" srcId="{92D310F2-72D0-4D04-A281-66FE72F5EE0F}" destId="{6B3F9C6D-D9D9-426A-96DD-1415B9B49E70}" srcOrd="0" destOrd="0" presId="urn:microsoft.com/office/officeart/2005/8/layout/cycle5"/>
    <dgm:cxn modelId="{CA8FC0DC-F905-4391-935D-211595FE1AC2}" type="presOf" srcId="{C9CE2CB7-63BF-4486-973A-0BFFF1A34DEA}" destId="{B3909FDE-4BA5-43AB-903C-043E7BC06089}" srcOrd="0" destOrd="0" presId="urn:microsoft.com/office/officeart/2005/8/layout/cycle5"/>
    <dgm:cxn modelId="{D3C6AEE3-85A0-4536-B75E-D6B744C5A335}" srcId="{4B1A47C5-07F5-46E6-8EDA-8C592C77DDF3}" destId="{53BDD155-C30E-43B0-B57E-9F885554A447}" srcOrd="3" destOrd="0" parTransId="{D3968903-3080-4A61-BB86-C786A5DFEAA5}" sibTransId="{C9CE2CB7-63BF-4486-973A-0BFFF1A34DEA}"/>
    <dgm:cxn modelId="{09989CE8-9575-4E6A-B7C0-9B00C727CCB3}" type="presOf" srcId="{4B1A47C5-07F5-46E6-8EDA-8C592C77DDF3}" destId="{CDAE4F0A-B765-44F5-9850-3AFD86B61637}" srcOrd="0" destOrd="0" presId="urn:microsoft.com/office/officeart/2005/8/layout/cycle5"/>
    <dgm:cxn modelId="{AA9FE9B8-D5E1-4135-B22B-B4E2BD9D183E}" type="presParOf" srcId="{CDAE4F0A-B765-44F5-9850-3AFD86B61637}" destId="{F0424E1C-6F9D-4471-B33A-7A76018EFBD6}" srcOrd="0" destOrd="0" presId="urn:microsoft.com/office/officeart/2005/8/layout/cycle5"/>
    <dgm:cxn modelId="{CBF8EDEA-BCEB-46CF-8D5A-8C83794F1A5D}" type="presParOf" srcId="{CDAE4F0A-B765-44F5-9850-3AFD86B61637}" destId="{CC11FFE9-A8C3-48BC-86EE-54B1DD19B38C}" srcOrd="1" destOrd="0" presId="urn:microsoft.com/office/officeart/2005/8/layout/cycle5"/>
    <dgm:cxn modelId="{412A7CBD-CE1B-4D23-A2ED-2587F6F0BB4D}" type="presParOf" srcId="{CDAE4F0A-B765-44F5-9850-3AFD86B61637}" destId="{B40E61A0-CA1B-472E-8195-AA02E63C66BF}" srcOrd="2" destOrd="0" presId="urn:microsoft.com/office/officeart/2005/8/layout/cycle5"/>
    <dgm:cxn modelId="{2A402ACE-0848-40DF-AFA9-5B32CC6E53AA}" type="presParOf" srcId="{CDAE4F0A-B765-44F5-9850-3AFD86B61637}" destId="{16E87BDC-751B-4760-B23F-20E05B87019F}" srcOrd="3" destOrd="0" presId="urn:microsoft.com/office/officeart/2005/8/layout/cycle5"/>
    <dgm:cxn modelId="{2A0ABBBC-62E1-48C0-A45B-6E47BE2201E9}" type="presParOf" srcId="{CDAE4F0A-B765-44F5-9850-3AFD86B61637}" destId="{215DE4E9-6C3B-463F-82D0-735A3400725E}" srcOrd="4" destOrd="0" presId="urn:microsoft.com/office/officeart/2005/8/layout/cycle5"/>
    <dgm:cxn modelId="{8AB5C80F-3AE8-42F0-97DA-BAD0391F0F07}" type="presParOf" srcId="{CDAE4F0A-B765-44F5-9850-3AFD86B61637}" destId="{BEAF56A7-A676-43B5-97B3-C8E7310B6926}" srcOrd="5" destOrd="0" presId="urn:microsoft.com/office/officeart/2005/8/layout/cycle5"/>
    <dgm:cxn modelId="{A3D930A2-C1B3-49C7-A4FB-7851640E9D28}" type="presParOf" srcId="{CDAE4F0A-B765-44F5-9850-3AFD86B61637}" destId="{6B3F9C6D-D9D9-426A-96DD-1415B9B49E70}" srcOrd="6" destOrd="0" presId="urn:microsoft.com/office/officeart/2005/8/layout/cycle5"/>
    <dgm:cxn modelId="{5204A1BD-3147-42FB-B1D0-71B93B71269D}" type="presParOf" srcId="{CDAE4F0A-B765-44F5-9850-3AFD86B61637}" destId="{FCC1A957-6C9F-41D1-9B57-D202009D4935}" srcOrd="7" destOrd="0" presId="urn:microsoft.com/office/officeart/2005/8/layout/cycle5"/>
    <dgm:cxn modelId="{D049B8D8-1B61-46EB-886C-03B44464B28F}" type="presParOf" srcId="{CDAE4F0A-B765-44F5-9850-3AFD86B61637}" destId="{261B2522-78BF-40D5-8479-BF5A087CDCF4}" srcOrd="8" destOrd="0" presId="urn:microsoft.com/office/officeart/2005/8/layout/cycle5"/>
    <dgm:cxn modelId="{BF88E6C2-F838-44CA-9FF7-4226C14D2BA0}" type="presParOf" srcId="{CDAE4F0A-B765-44F5-9850-3AFD86B61637}" destId="{AA6396B1-C3C5-4DED-8A7A-197AA7381920}" srcOrd="9" destOrd="0" presId="urn:microsoft.com/office/officeart/2005/8/layout/cycle5"/>
    <dgm:cxn modelId="{FE6969B3-9204-44F3-88C1-DFC0CB1399C6}" type="presParOf" srcId="{CDAE4F0A-B765-44F5-9850-3AFD86B61637}" destId="{D1DA4901-D860-4C2C-B1B7-E2B26541BF36}" srcOrd="10" destOrd="0" presId="urn:microsoft.com/office/officeart/2005/8/layout/cycle5"/>
    <dgm:cxn modelId="{C56FA0A2-4DF6-4F9A-B476-026074EB4C33}" type="presParOf" srcId="{CDAE4F0A-B765-44F5-9850-3AFD86B61637}" destId="{B3909FDE-4BA5-43AB-903C-043E7BC06089}"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4E1C-6F9D-4471-B33A-7A76018EFBD6}">
      <dsp:nvSpPr>
        <dsp:cNvPr id="0" name=""/>
        <dsp:cNvSpPr/>
      </dsp:nvSpPr>
      <dsp:spPr>
        <a:xfrm>
          <a:off x="6011847" y="73"/>
          <a:ext cx="4819244" cy="1906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pt-BR" sz="4800" kern="1200" dirty="0"/>
            <a:t>1. Análise de Domínio</a:t>
          </a:r>
        </a:p>
      </dsp:txBody>
      <dsp:txXfrm>
        <a:off x="6104901" y="93127"/>
        <a:ext cx="4633136" cy="1720111"/>
      </dsp:txXfrm>
    </dsp:sp>
    <dsp:sp modelId="{B40E61A0-CA1B-472E-8195-AA02E63C66BF}">
      <dsp:nvSpPr>
        <dsp:cNvPr id="0" name=""/>
        <dsp:cNvSpPr/>
      </dsp:nvSpPr>
      <dsp:spPr>
        <a:xfrm>
          <a:off x="4711612" y="1516662"/>
          <a:ext cx="6292757" cy="6292757"/>
        </a:xfrm>
        <a:custGeom>
          <a:avLst/>
          <a:gdLst/>
          <a:ahLst/>
          <a:cxnLst/>
          <a:rect l="0" t="0" r="0" b="0"/>
          <a:pathLst>
            <a:path>
              <a:moveTo>
                <a:pt x="4960248" y="575469"/>
              </a:moveTo>
              <a:arcTo wR="3146378" hR="3146378" stAng="18312261" swAng="1175477"/>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E87BDC-751B-4760-B23F-20E05B87019F}">
      <dsp:nvSpPr>
        <dsp:cNvPr id="0" name=""/>
        <dsp:cNvSpPr/>
      </dsp:nvSpPr>
      <dsp:spPr>
        <a:xfrm>
          <a:off x="9326941" y="3146452"/>
          <a:ext cx="4481814" cy="1906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pt-BR" sz="4800" kern="1200" dirty="0"/>
            <a:t>2. Abstração</a:t>
          </a:r>
        </a:p>
      </dsp:txBody>
      <dsp:txXfrm>
        <a:off x="9419995" y="3239506"/>
        <a:ext cx="4295706" cy="1720111"/>
      </dsp:txXfrm>
    </dsp:sp>
    <dsp:sp modelId="{BEAF56A7-A676-43B5-97B3-C8E7310B6926}">
      <dsp:nvSpPr>
        <dsp:cNvPr id="0" name=""/>
        <dsp:cNvSpPr/>
      </dsp:nvSpPr>
      <dsp:spPr>
        <a:xfrm>
          <a:off x="4711612" y="389704"/>
          <a:ext cx="6292757" cy="6292757"/>
        </a:xfrm>
        <a:custGeom>
          <a:avLst/>
          <a:gdLst/>
          <a:ahLst/>
          <a:cxnLst/>
          <a:rect l="0" t="0" r="0" b="0"/>
          <a:pathLst>
            <a:path>
              <a:moveTo>
                <a:pt x="5717288" y="4960248"/>
              </a:moveTo>
              <a:arcTo wR="3146378" hR="3146378" stAng="2112261" swAng="1175477"/>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3F9C6D-D9D9-426A-96DD-1415B9B49E70}">
      <dsp:nvSpPr>
        <dsp:cNvPr id="0" name=""/>
        <dsp:cNvSpPr/>
      </dsp:nvSpPr>
      <dsp:spPr>
        <a:xfrm>
          <a:off x="5987785" y="6292831"/>
          <a:ext cx="4867369" cy="1906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pt-BR" sz="4800" kern="1200" dirty="0"/>
            <a:t>3. Modelagem</a:t>
          </a:r>
        </a:p>
      </dsp:txBody>
      <dsp:txXfrm>
        <a:off x="6080839" y="6385885"/>
        <a:ext cx="4681261" cy="1720111"/>
      </dsp:txXfrm>
    </dsp:sp>
    <dsp:sp modelId="{261B2522-78BF-40D5-8479-BF5A087CDCF4}">
      <dsp:nvSpPr>
        <dsp:cNvPr id="0" name=""/>
        <dsp:cNvSpPr/>
      </dsp:nvSpPr>
      <dsp:spPr>
        <a:xfrm>
          <a:off x="5838570" y="389704"/>
          <a:ext cx="6292757" cy="6292757"/>
        </a:xfrm>
        <a:custGeom>
          <a:avLst/>
          <a:gdLst/>
          <a:ahLst/>
          <a:cxnLst/>
          <a:rect l="0" t="0" r="0" b="0"/>
          <a:pathLst>
            <a:path>
              <a:moveTo>
                <a:pt x="1332508" y="5717288"/>
              </a:moveTo>
              <a:arcTo wR="3146378" hR="3146378" stAng="7512261" swAng="1175477"/>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A6396B1-C3C5-4DED-8A7A-197AA7381920}">
      <dsp:nvSpPr>
        <dsp:cNvPr id="0" name=""/>
        <dsp:cNvSpPr/>
      </dsp:nvSpPr>
      <dsp:spPr>
        <a:xfrm>
          <a:off x="3062190" y="3146452"/>
          <a:ext cx="4425801" cy="190621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pt-BR" sz="4800" kern="1200" dirty="0"/>
            <a:t>4. Representação</a:t>
          </a:r>
        </a:p>
      </dsp:txBody>
      <dsp:txXfrm>
        <a:off x="3155244" y="3239506"/>
        <a:ext cx="4239693" cy="1720111"/>
      </dsp:txXfrm>
    </dsp:sp>
    <dsp:sp modelId="{B3909FDE-4BA5-43AB-903C-043E7BC06089}">
      <dsp:nvSpPr>
        <dsp:cNvPr id="0" name=""/>
        <dsp:cNvSpPr/>
      </dsp:nvSpPr>
      <dsp:spPr>
        <a:xfrm>
          <a:off x="5838570" y="1516662"/>
          <a:ext cx="6292757" cy="6292757"/>
        </a:xfrm>
        <a:custGeom>
          <a:avLst/>
          <a:gdLst/>
          <a:ahLst/>
          <a:cxnLst/>
          <a:rect l="0" t="0" r="0" b="0"/>
          <a:pathLst>
            <a:path>
              <a:moveTo>
                <a:pt x="575469" y="1332508"/>
              </a:moveTo>
              <a:arcTo wR="3146378" hR="3146378" stAng="12912261" swAng="1175477"/>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‹nº›</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a:t>
            </a:fld>
            <a:endParaRPr lang="en-US" dirty="0"/>
          </a:p>
        </p:txBody>
      </p:sp>
    </p:spTree>
    <p:extLst>
      <p:ext uri="{BB962C8B-B14F-4D97-AF65-F5344CB8AC3E}">
        <p14:creationId xmlns:p14="http://schemas.microsoft.com/office/powerpoint/2010/main" val="422892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11</a:t>
            </a:fld>
            <a:endParaRPr lang="en-US" dirty="0"/>
          </a:p>
        </p:txBody>
      </p:sp>
    </p:spTree>
    <p:extLst>
      <p:ext uri="{BB962C8B-B14F-4D97-AF65-F5344CB8AC3E}">
        <p14:creationId xmlns:p14="http://schemas.microsoft.com/office/powerpoint/2010/main" val="420577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12</a:t>
            </a:fld>
            <a:endParaRPr lang="en-US" dirty="0"/>
          </a:p>
        </p:txBody>
      </p:sp>
    </p:spTree>
    <p:extLst>
      <p:ext uri="{BB962C8B-B14F-4D97-AF65-F5344CB8AC3E}">
        <p14:creationId xmlns:p14="http://schemas.microsoft.com/office/powerpoint/2010/main" val="369377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13</a:t>
            </a:fld>
            <a:endParaRPr lang="en-US" dirty="0"/>
          </a:p>
        </p:txBody>
      </p:sp>
    </p:spTree>
    <p:extLst>
      <p:ext uri="{BB962C8B-B14F-4D97-AF65-F5344CB8AC3E}">
        <p14:creationId xmlns:p14="http://schemas.microsoft.com/office/powerpoint/2010/main" val="244456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14</a:t>
            </a:fld>
            <a:endParaRPr lang="en-US" dirty="0"/>
          </a:p>
        </p:txBody>
      </p:sp>
    </p:spTree>
    <p:extLst>
      <p:ext uri="{BB962C8B-B14F-4D97-AF65-F5344CB8AC3E}">
        <p14:creationId xmlns:p14="http://schemas.microsoft.com/office/powerpoint/2010/main" val="145764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15</a:t>
            </a:fld>
            <a:endParaRPr lang="en-US" dirty="0"/>
          </a:p>
        </p:txBody>
      </p:sp>
    </p:spTree>
    <p:extLst>
      <p:ext uri="{BB962C8B-B14F-4D97-AF65-F5344CB8AC3E}">
        <p14:creationId xmlns:p14="http://schemas.microsoft.com/office/powerpoint/2010/main" val="2996380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16</a:t>
            </a:fld>
            <a:endParaRPr lang="en-US" dirty="0"/>
          </a:p>
        </p:txBody>
      </p:sp>
    </p:spTree>
    <p:extLst>
      <p:ext uri="{BB962C8B-B14F-4D97-AF65-F5344CB8AC3E}">
        <p14:creationId xmlns:p14="http://schemas.microsoft.com/office/powerpoint/2010/main" val="285398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17</a:t>
            </a:fld>
            <a:endParaRPr lang="en-US" dirty="0"/>
          </a:p>
        </p:txBody>
      </p:sp>
    </p:spTree>
    <p:extLst>
      <p:ext uri="{BB962C8B-B14F-4D97-AF65-F5344CB8AC3E}">
        <p14:creationId xmlns:p14="http://schemas.microsoft.com/office/powerpoint/2010/main" val="191494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18</a:t>
            </a:fld>
            <a:endParaRPr lang="en-US" dirty="0"/>
          </a:p>
        </p:txBody>
      </p:sp>
    </p:spTree>
    <p:extLst>
      <p:ext uri="{BB962C8B-B14F-4D97-AF65-F5344CB8AC3E}">
        <p14:creationId xmlns:p14="http://schemas.microsoft.com/office/powerpoint/2010/main" val="2878782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19</a:t>
            </a:fld>
            <a:endParaRPr lang="en-US" dirty="0"/>
          </a:p>
        </p:txBody>
      </p:sp>
    </p:spTree>
    <p:extLst>
      <p:ext uri="{BB962C8B-B14F-4D97-AF65-F5344CB8AC3E}">
        <p14:creationId xmlns:p14="http://schemas.microsoft.com/office/powerpoint/2010/main" val="124699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20</a:t>
            </a:fld>
            <a:endParaRPr lang="en-US" dirty="0"/>
          </a:p>
        </p:txBody>
      </p:sp>
    </p:spTree>
    <p:extLst>
      <p:ext uri="{BB962C8B-B14F-4D97-AF65-F5344CB8AC3E}">
        <p14:creationId xmlns:p14="http://schemas.microsoft.com/office/powerpoint/2010/main" val="104794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5FD95-8464-B498-E06E-D43F4C4FEA7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CF7A4C6-DCDB-785C-063E-A89D2AF2ECF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BE83A92-BA93-0966-C538-438E42079E13}"/>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78B99FC-F6D5-57FB-8996-682CBB8EB97E}"/>
              </a:ext>
            </a:extLst>
          </p:cNvPr>
          <p:cNvSpPr>
            <a:spLocks noGrp="1"/>
          </p:cNvSpPr>
          <p:nvPr>
            <p:ph type="sldNum" sz="quarter" idx="10"/>
          </p:nvPr>
        </p:nvSpPr>
        <p:spPr/>
        <p:txBody>
          <a:bodyPr/>
          <a:lstStyle/>
          <a:p>
            <a:fld id="{8C747B73-6B03-4EF3-AD40-683CE00DABF6}" type="slidenum">
              <a:rPr lang="en-US" smtClean="0"/>
              <a:t>3</a:t>
            </a:fld>
            <a:endParaRPr lang="en-US" dirty="0"/>
          </a:p>
        </p:txBody>
      </p:sp>
    </p:spTree>
    <p:extLst>
      <p:ext uri="{BB962C8B-B14F-4D97-AF65-F5344CB8AC3E}">
        <p14:creationId xmlns:p14="http://schemas.microsoft.com/office/powerpoint/2010/main" val="641355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21</a:t>
            </a:fld>
            <a:endParaRPr lang="en-US" dirty="0"/>
          </a:p>
        </p:txBody>
      </p:sp>
    </p:spTree>
    <p:extLst>
      <p:ext uri="{BB962C8B-B14F-4D97-AF65-F5344CB8AC3E}">
        <p14:creationId xmlns:p14="http://schemas.microsoft.com/office/powerpoint/2010/main" val="421268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22</a:t>
            </a:fld>
            <a:endParaRPr lang="en-US" dirty="0"/>
          </a:p>
        </p:txBody>
      </p:sp>
    </p:spTree>
    <p:extLst>
      <p:ext uri="{BB962C8B-B14F-4D97-AF65-F5344CB8AC3E}">
        <p14:creationId xmlns:p14="http://schemas.microsoft.com/office/powerpoint/2010/main" val="442813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23</a:t>
            </a:fld>
            <a:endParaRPr lang="en-US" dirty="0"/>
          </a:p>
        </p:txBody>
      </p:sp>
    </p:spTree>
    <p:extLst>
      <p:ext uri="{BB962C8B-B14F-4D97-AF65-F5344CB8AC3E}">
        <p14:creationId xmlns:p14="http://schemas.microsoft.com/office/powerpoint/2010/main" val="132152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24</a:t>
            </a:fld>
            <a:endParaRPr lang="en-US" dirty="0"/>
          </a:p>
        </p:txBody>
      </p:sp>
    </p:spTree>
    <p:extLst>
      <p:ext uri="{BB962C8B-B14F-4D97-AF65-F5344CB8AC3E}">
        <p14:creationId xmlns:p14="http://schemas.microsoft.com/office/powerpoint/2010/main" val="1001988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25</a:t>
            </a:fld>
            <a:endParaRPr lang="en-US" dirty="0"/>
          </a:p>
        </p:txBody>
      </p:sp>
    </p:spTree>
    <p:extLst>
      <p:ext uri="{BB962C8B-B14F-4D97-AF65-F5344CB8AC3E}">
        <p14:creationId xmlns:p14="http://schemas.microsoft.com/office/powerpoint/2010/main" val="2516240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26</a:t>
            </a:fld>
            <a:endParaRPr lang="en-US" dirty="0"/>
          </a:p>
        </p:txBody>
      </p:sp>
    </p:spTree>
    <p:extLst>
      <p:ext uri="{BB962C8B-B14F-4D97-AF65-F5344CB8AC3E}">
        <p14:creationId xmlns:p14="http://schemas.microsoft.com/office/powerpoint/2010/main" val="62732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27</a:t>
            </a:fld>
            <a:endParaRPr lang="en-US" dirty="0"/>
          </a:p>
        </p:txBody>
      </p:sp>
    </p:spTree>
    <p:extLst>
      <p:ext uri="{BB962C8B-B14F-4D97-AF65-F5344CB8AC3E}">
        <p14:creationId xmlns:p14="http://schemas.microsoft.com/office/powerpoint/2010/main" val="3313199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28</a:t>
            </a:fld>
            <a:endParaRPr lang="en-US" dirty="0"/>
          </a:p>
        </p:txBody>
      </p:sp>
    </p:spTree>
    <p:extLst>
      <p:ext uri="{BB962C8B-B14F-4D97-AF65-F5344CB8AC3E}">
        <p14:creationId xmlns:p14="http://schemas.microsoft.com/office/powerpoint/2010/main" val="2581377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29</a:t>
            </a:fld>
            <a:endParaRPr lang="en-US" dirty="0"/>
          </a:p>
        </p:txBody>
      </p:sp>
    </p:spTree>
    <p:extLst>
      <p:ext uri="{BB962C8B-B14F-4D97-AF65-F5344CB8AC3E}">
        <p14:creationId xmlns:p14="http://schemas.microsoft.com/office/powerpoint/2010/main" val="3480553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30</a:t>
            </a:fld>
            <a:endParaRPr lang="en-US" dirty="0"/>
          </a:p>
        </p:txBody>
      </p:sp>
    </p:spTree>
    <p:extLst>
      <p:ext uri="{BB962C8B-B14F-4D97-AF65-F5344CB8AC3E}">
        <p14:creationId xmlns:p14="http://schemas.microsoft.com/office/powerpoint/2010/main" val="93977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4B58A-625F-E899-C5F7-CF1FC430361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0F11863-4655-BD00-5903-108D590F7EF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A7D208D-4AFD-2C10-6157-E4DAC8760EC6}"/>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C4471F1-C8F2-1EDB-75BE-5562D9B95624}"/>
              </a:ext>
            </a:extLst>
          </p:cNvPr>
          <p:cNvSpPr>
            <a:spLocks noGrp="1"/>
          </p:cNvSpPr>
          <p:nvPr>
            <p:ph type="sldNum" sz="quarter" idx="10"/>
          </p:nvPr>
        </p:nvSpPr>
        <p:spPr/>
        <p:txBody>
          <a:bodyPr/>
          <a:lstStyle/>
          <a:p>
            <a:fld id="{8C747B73-6B03-4EF3-AD40-683CE00DABF6}" type="slidenum">
              <a:rPr lang="en-US" smtClean="0"/>
              <a:t>4</a:t>
            </a:fld>
            <a:endParaRPr lang="en-US" dirty="0"/>
          </a:p>
        </p:txBody>
      </p:sp>
    </p:spTree>
    <p:extLst>
      <p:ext uri="{BB962C8B-B14F-4D97-AF65-F5344CB8AC3E}">
        <p14:creationId xmlns:p14="http://schemas.microsoft.com/office/powerpoint/2010/main" val="92441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31</a:t>
            </a:fld>
            <a:endParaRPr lang="en-US" dirty="0"/>
          </a:p>
        </p:txBody>
      </p:sp>
    </p:spTree>
    <p:extLst>
      <p:ext uri="{BB962C8B-B14F-4D97-AF65-F5344CB8AC3E}">
        <p14:creationId xmlns:p14="http://schemas.microsoft.com/office/powerpoint/2010/main" val="564517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32</a:t>
            </a:fld>
            <a:endParaRPr lang="en-US" dirty="0"/>
          </a:p>
        </p:txBody>
      </p:sp>
    </p:spTree>
    <p:extLst>
      <p:ext uri="{BB962C8B-B14F-4D97-AF65-F5344CB8AC3E}">
        <p14:creationId xmlns:p14="http://schemas.microsoft.com/office/powerpoint/2010/main" val="2160855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33</a:t>
            </a:fld>
            <a:endParaRPr lang="en-US" dirty="0"/>
          </a:p>
        </p:txBody>
      </p:sp>
    </p:spTree>
    <p:extLst>
      <p:ext uri="{BB962C8B-B14F-4D97-AF65-F5344CB8AC3E}">
        <p14:creationId xmlns:p14="http://schemas.microsoft.com/office/powerpoint/2010/main" val="250099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34</a:t>
            </a:fld>
            <a:endParaRPr lang="en-US" dirty="0"/>
          </a:p>
        </p:txBody>
      </p:sp>
    </p:spTree>
    <p:extLst>
      <p:ext uri="{BB962C8B-B14F-4D97-AF65-F5344CB8AC3E}">
        <p14:creationId xmlns:p14="http://schemas.microsoft.com/office/powerpoint/2010/main" val="607331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35</a:t>
            </a:fld>
            <a:endParaRPr lang="en-US" dirty="0"/>
          </a:p>
        </p:txBody>
      </p:sp>
    </p:spTree>
    <p:extLst>
      <p:ext uri="{BB962C8B-B14F-4D97-AF65-F5344CB8AC3E}">
        <p14:creationId xmlns:p14="http://schemas.microsoft.com/office/powerpoint/2010/main" val="3884223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36</a:t>
            </a:fld>
            <a:endParaRPr lang="en-US" dirty="0"/>
          </a:p>
        </p:txBody>
      </p:sp>
    </p:spTree>
    <p:extLst>
      <p:ext uri="{BB962C8B-B14F-4D97-AF65-F5344CB8AC3E}">
        <p14:creationId xmlns:p14="http://schemas.microsoft.com/office/powerpoint/2010/main" val="947810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37</a:t>
            </a:fld>
            <a:endParaRPr lang="en-US" dirty="0"/>
          </a:p>
        </p:txBody>
      </p:sp>
    </p:spTree>
    <p:extLst>
      <p:ext uri="{BB962C8B-B14F-4D97-AF65-F5344CB8AC3E}">
        <p14:creationId xmlns:p14="http://schemas.microsoft.com/office/powerpoint/2010/main" val="1278894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38</a:t>
            </a:fld>
            <a:endParaRPr lang="en-US" dirty="0"/>
          </a:p>
        </p:txBody>
      </p:sp>
    </p:spTree>
    <p:extLst>
      <p:ext uri="{BB962C8B-B14F-4D97-AF65-F5344CB8AC3E}">
        <p14:creationId xmlns:p14="http://schemas.microsoft.com/office/powerpoint/2010/main" val="811720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39</a:t>
            </a:fld>
            <a:endParaRPr lang="en-US" dirty="0"/>
          </a:p>
        </p:txBody>
      </p:sp>
    </p:spTree>
    <p:extLst>
      <p:ext uri="{BB962C8B-B14F-4D97-AF65-F5344CB8AC3E}">
        <p14:creationId xmlns:p14="http://schemas.microsoft.com/office/powerpoint/2010/main" val="2400909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0</a:t>
            </a:r>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40</a:t>
            </a:fld>
            <a:endParaRPr lang="en-US" dirty="0"/>
          </a:p>
        </p:txBody>
      </p:sp>
    </p:spTree>
    <p:extLst>
      <p:ext uri="{BB962C8B-B14F-4D97-AF65-F5344CB8AC3E}">
        <p14:creationId xmlns:p14="http://schemas.microsoft.com/office/powerpoint/2010/main" val="296097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DCC68-D51E-D452-4079-4CD46844517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2CA83D7-EAE0-4455-6BBB-E947FE81503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0145027-BF45-CE88-06FE-0AD486599D12}"/>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591A4D9-2ACD-CC48-540E-B07CAEAA2187}"/>
              </a:ext>
            </a:extLst>
          </p:cNvPr>
          <p:cNvSpPr>
            <a:spLocks noGrp="1"/>
          </p:cNvSpPr>
          <p:nvPr>
            <p:ph type="sldNum" sz="quarter" idx="10"/>
          </p:nvPr>
        </p:nvSpPr>
        <p:spPr/>
        <p:txBody>
          <a:bodyPr/>
          <a:lstStyle/>
          <a:p>
            <a:fld id="{8C747B73-6B03-4EF3-AD40-683CE00DABF6}" type="slidenum">
              <a:rPr lang="en-US" smtClean="0"/>
              <a:t>5</a:t>
            </a:fld>
            <a:endParaRPr lang="en-US" dirty="0"/>
          </a:p>
        </p:txBody>
      </p:sp>
    </p:spTree>
    <p:extLst>
      <p:ext uri="{BB962C8B-B14F-4D97-AF65-F5344CB8AC3E}">
        <p14:creationId xmlns:p14="http://schemas.microsoft.com/office/powerpoint/2010/main" val="54614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B4D66-CD7D-A9E1-28D9-F851F08D0F9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27BBC86-FD47-7F92-080E-CF3D08C8C0C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6D586A0-6C7C-F5E4-8A2A-73CA29CAB4E1}"/>
              </a:ext>
            </a:extLst>
          </p:cNvPr>
          <p:cNvSpPr>
            <a:spLocks noGrp="1"/>
          </p:cNvSpPr>
          <p:nvPr>
            <p:ph type="body" idx="1"/>
          </p:nvPr>
        </p:nvSpPr>
        <p:spPr/>
        <p:txBody>
          <a:bodyPr/>
          <a:lstStyle/>
          <a:p>
            <a:endParaRPr lang="pt-BR" dirty="0"/>
          </a:p>
          <a:p>
            <a:r>
              <a:rPr lang="pt-BR" dirty="0"/>
              <a:t>0</a:t>
            </a:r>
          </a:p>
        </p:txBody>
      </p:sp>
      <p:sp>
        <p:nvSpPr>
          <p:cNvPr id="4" name="Espaço Reservado para Número de Slide 3">
            <a:extLst>
              <a:ext uri="{FF2B5EF4-FFF2-40B4-BE49-F238E27FC236}">
                <a16:creationId xmlns:a16="http://schemas.microsoft.com/office/drawing/2014/main" id="{1117F32B-3FF6-BFEC-5BA6-FB0725E7065C}"/>
              </a:ext>
            </a:extLst>
          </p:cNvPr>
          <p:cNvSpPr>
            <a:spLocks noGrp="1"/>
          </p:cNvSpPr>
          <p:nvPr>
            <p:ph type="sldNum" sz="quarter" idx="10"/>
          </p:nvPr>
        </p:nvSpPr>
        <p:spPr/>
        <p:txBody>
          <a:bodyPr/>
          <a:lstStyle/>
          <a:p>
            <a:fld id="{8C747B73-6B03-4EF3-AD40-683CE00DABF6}" type="slidenum">
              <a:rPr lang="en-US" smtClean="0"/>
              <a:t>41</a:t>
            </a:fld>
            <a:endParaRPr lang="en-US" dirty="0"/>
          </a:p>
        </p:txBody>
      </p:sp>
    </p:spTree>
    <p:extLst>
      <p:ext uri="{BB962C8B-B14F-4D97-AF65-F5344CB8AC3E}">
        <p14:creationId xmlns:p14="http://schemas.microsoft.com/office/powerpoint/2010/main" val="3303809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42</a:t>
            </a:fld>
            <a:endParaRPr lang="en-US" dirty="0"/>
          </a:p>
        </p:txBody>
      </p:sp>
    </p:spTree>
    <p:extLst>
      <p:ext uri="{BB962C8B-B14F-4D97-AF65-F5344CB8AC3E}">
        <p14:creationId xmlns:p14="http://schemas.microsoft.com/office/powerpoint/2010/main" val="319871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747B73-6B03-4EF3-AD40-683CE00DABF6}" type="slidenum">
              <a:rPr lang="en-US" smtClean="0"/>
              <a:t>43</a:t>
            </a:fld>
            <a:endParaRPr lang="en-US" dirty="0"/>
          </a:p>
        </p:txBody>
      </p:sp>
    </p:spTree>
    <p:extLst>
      <p:ext uri="{BB962C8B-B14F-4D97-AF65-F5344CB8AC3E}">
        <p14:creationId xmlns:p14="http://schemas.microsoft.com/office/powerpoint/2010/main" val="751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9A57D-EC54-0B17-C5DD-0CDC7C4C3DD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36A9F92-ED5C-8F6B-0AEF-B99F2592CBA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8627DF1-3741-9614-A73C-C6C71153D21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33D77321-3A28-331E-68EC-0113F120BBEA}"/>
              </a:ext>
            </a:extLst>
          </p:cNvPr>
          <p:cNvSpPr>
            <a:spLocks noGrp="1"/>
          </p:cNvSpPr>
          <p:nvPr>
            <p:ph type="sldNum" sz="quarter" idx="10"/>
          </p:nvPr>
        </p:nvSpPr>
        <p:spPr/>
        <p:txBody>
          <a:bodyPr/>
          <a:lstStyle/>
          <a:p>
            <a:fld id="{8C747B73-6B03-4EF3-AD40-683CE00DABF6}" type="slidenum">
              <a:rPr lang="en-US" smtClean="0"/>
              <a:t>6</a:t>
            </a:fld>
            <a:endParaRPr lang="en-US" dirty="0"/>
          </a:p>
        </p:txBody>
      </p:sp>
    </p:spTree>
    <p:extLst>
      <p:ext uri="{BB962C8B-B14F-4D97-AF65-F5344CB8AC3E}">
        <p14:creationId xmlns:p14="http://schemas.microsoft.com/office/powerpoint/2010/main" val="54871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9466E-4425-D975-453D-94592BE14EA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68C1F7C-6D8F-26DF-7D14-F876FE2B6EC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5F9CC90-474C-9441-7329-5F27432634F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F0ABCA0-CA0D-B69B-B199-A89680FD4F8E}"/>
              </a:ext>
            </a:extLst>
          </p:cNvPr>
          <p:cNvSpPr>
            <a:spLocks noGrp="1"/>
          </p:cNvSpPr>
          <p:nvPr>
            <p:ph type="sldNum" sz="quarter" idx="10"/>
          </p:nvPr>
        </p:nvSpPr>
        <p:spPr/>
        <p:txBody>
          <a:bodyPr/>
          <a:lstStyle/>
          <a:p>
            <a:fld id="{8C747B73-6B03-4EF3-AD40-683CE00DABF6}" type="slidenum">
              <a:rPr lang="en-US" smtClean="0"/>
              <a:t>7</a:t>
            </a:fld>
            <a:endParaRPr lang="en-US" dirty="0"/>
          </a:p>
        </p:txBody>
      </p:sp>
    </p:spTree>
    <p:extLst>
      <p:ext uri="{BB962C8B-B14F-4D97-AF65-F5344CB8AC3E}">
        <p14:creationId xmlns:p14="http://schemas.microsoft.com/office/powerpoint/2010/main" val="1484745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1042-FA4B-4344-CBF5-080BA818222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7EBF702-0570-373C-7757-A350EA2659F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E35E3BC-C9EB-974E-FEB7-ED7BF3DFACC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BF705234-0176-7863-44DC-EB8198E08677}"/>
              </a:ext>
            </a:extLst>
          </p:cNvPr>
          <p:cNvSpPr>
            <a:spLocks noGrp="1"/>
          </p:cNvSpPr>
          <p:nvPr>
            <p:ph type="sldNum" sz="quarter" idx="10"/>
          </p:nvPr>
        </p:nvSpPr>
        <p:spPr/>
        <p:txBody>
          <a:bodyPr/>
          <a:lstStyle/>
          <a:p>
            <a:fld id="{8C747B73-6B03-4EF3-AD40-683CE00DABF6}" type="slidenum">
              <a:rPr lang="en-US" smtClean="0"/>
              <a:t>8</a:t>
            </a:fld>
            <a:endParaRPr lang="en-US" dirty="0"/>
          </a:p>
        </p:txBody>
      </p:sp>
    </p:spTree>
    <p:extLst>
      <p:ext uri="{BB962C8B-B14F-4D97-AF65-F5344CB8AC3E}">
        <p14:creationId xmlns:p14="http://schemas.microsoft.com/office/powerpoint/2010/main" val="45127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B2BCC-50CC-E414-263A-D0FDDFA4414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7E280DF-EE5C-E3F5-54A9-E28295A6F00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DD9F465-C2C7-1657-FBC9-0B3F38793E4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D38AC534-39AA-C9FF-869D-CCCB50A41E55}"/>
              </a:ext>
            </a:extLst>
          </p:cNvPr>
          <p:cNvSpPr>
            <a:spLocks noGrp="1"/>
          </p:cNvSpPr>
          <p:nvPr>
            <p:ph type="sldNum" sz="quarter" idx="10"/>
          </p:nvPr>
        </p:nvSpPr>
        <p:spPr/>
        <p:txBody>
          <a:bodyPr/>
          <a:lstStyle/>
          <a:p>
            <a:fld id="{8C747B73-6B03-4EF3-AD40-683CE00DABF6}" type="slidenum">
              <a:rPr lang="en-US" smtClean="0"/>
              <a:t>9</a:t>
            </a:fld>
            <a:endParaRPr lang="en-US" dirty="0"/>
          </a:p>
        </p:txBody>
      </p:sp>
    </p:spTree>
    <p:extLst>
      <p:ext uri="{BB962C8B-B14F-4D97-AF65-F5344CB8AC3E}">
        <p14:creationId xmlns:p14="http://schemas.microsoft.com/office/powerpoint/2010/main" val="247072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AF5C6-C5E3-4733-1FB0-509DF097178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1D26529-2EA0-0A5F-2BB4-4826BD8E4FC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F51DF61-B010-2B46-425C-77C0644A6E1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B1115FC8-DF95-29F6-C3B4-25DCF4702791}"/>
              </a:ext>
            </a:extLst>
          </p:cNvPr>
          <p:cNvSpPr>
            <a:spLocks noGrp="1"/>
          </p:cNvSpPr>
          <p:nvPr>
            <p:ph type="sldNum" sz="quarter" idx="10"/>
          </p:nvPr>
        </p:nvSpPr>
        <p:spPr/>
        <p:txBody>
          <a:bodyPr/>
          <a:lstStyle/>
          <a:p>
            <a:fld id="{8C747B73-6B03-4EF3-AD40-683CE00DABF6}" type="slidenum">
              <a:rPr lang="en-US" smtClean="0"/>
              <a:t>10</a:t>
            </a:fld>
            <a:endParaRPr lang="en-US" dirty="0"/>
          </a:p>
        </p:txBody>
      </p:sp>
    </p:spTree>
    <p:extLst>
      <p:ext uri="{BB962C8B-B14F-4D97-AF65-F5344CB8AC3E}">
        <p14:creationId xmlns:p14="http://schemas.microsoft.com/office/powerpoint/2010/main" val="164123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7AC1BD-EBD4-494C-9338-A6F1891E6C7B}" type="datetime1">
              <a:rPr lang="en-US" smtClean="0"/>
              <a:t>9/30/2025</a:t>
            </a:fld>
            <a:endParaRPr lang="en-US"/>
          </a:p>
        </p:txBody>
      </p:sp>
      <p:sp>
        <p:nvSpPr>
          <p:cNvPr id="5" name="Footer Placeholder 4"/>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90F63-2DE3-4799-9887-5CBE60D8FC92}" type="datetime1">
              <a:rPr lang="en-US" smtClean="0"/>
              <a:t>9/30/2025</a:t>
            </a:fld>
            <a:endParaRPr lang="en-US"/>
          </a:p>
        </p:txBody>
      </p:sp>
      <p:sp>
        <p:nvSpPr>
          <p:cNvPr id="5" name="Footer Placeholder 4"/>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F895F4-1071-49B0-970C-19341861724A}" type="datetime1">
              <a:rPr lang="en-US" smtClean="0"/>
              <a:t>9/30/2025</a:t>
            </a:fld>
            <a:endParaRPr lang="en-US"/>
          </a:p>
        </p:txBody>
      </p:sp>
      <p:sp>
        <p:nvSpPr>
          <p:cNvPr id="5" name="Footer Placeholder 4"/>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C7915-9A8B-49CB-9F4A-6DFDFBCC24EC}" type="datetime1">
              <a:rPr lang="en-US" smtClean="0"/>
              <a:t>9/30/2025</a:t>
            </a:fld>
            <a:endParaRPr lang="en-US"/>
          </a:p>
        </p:txBody>
      </p:sp>
      <p:sp>
        <p:nvSpPr>
          <p:cNvPr id="5" name="Footer Placeholder 4"/>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0A08B-20CE-4073-8AF7-D297632239B4}" type="datetime1">
              <a:rPr lang="en-US" smtClean="0"/>
              <a:t>9/30/2025</a:t>
            </a:fld>
            <a:endParaRPr lang="en-US"/>
          </a:p>
        </p:txBody>
      </p:sp>
      <p:sp>
        <p:nvSpPr>
          <p:cNvPr id="5" name="Footer Placeholder 4"/>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B13945-0655-4A5C-BEA8-83031503BA9D}" type="datetime1">
              <a:rPr lang="en-US" smtClean="0"/>
              <a:t>9/30/2025</a:t>
            </a:fld>
            <a:endParaRPr lang="en-US"/>
          </a:p>
        </p:txBody>
      </p:sp>
      <p:sp>
        <p:nvSpPr>
          <p:cNvPr id="6" name="Footer Placeholder 5"/>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1CA45B-ECD3-4F7A-9E82-95E67C053C34}" type="datetime1">
              <a:rPr lang="en-US" smtClean="0"/>
              <a:t>9/30/2025</a:t>
            </a:fld>
            <a:endParaRPr lang="en-US"/>
          </a:p>
        </p:txBody>
      </p:sp>
      <p:sp>
        <p:nvSpPr>
          <p:cNvPr id="8" name="Footer Placeholder 7"/>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F6E307-0A08-4C52-8B01-413FDC71F3C1}" type="datetime1">
              <a:rPr lang="en-US" smtClean="0"/>
              <a:t>9/30/2025</a:t>
            </a:fld>
            <a:endParaRPr lang="en-US"/>
          </a:p>
        </p:txBody>
      </p:sp>
      <p:sp>
        <p:nvSpPr>
          <p:cNvPr id="4" name="Footer Placeholder 3"/>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C1538-D85B-4CAF-BFA3-C66C37D72F5A}" type="datetime1">
              <a:rPr lang="en-US" smtClean="0"/>
              <a:t>9/30/2025</a:t>
            </a:fld>
            <a:endParaRPr lang="en-US"/>
          </a:p>
        </p:txBody>
      </p:sp>
      <p:sp>
        <p:nvSpPr>
          <p:cNvPr id="3" name="Footer Placeholder 2"/>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AB73CD6A-FAA0-4EB1-A431-21C5F18F9732}" type="datetime1">
              <a:rPr lang="en-US" smtClean="0"/>
              <a:t>9/30/2025</a:t>
            </a:fld>
            <a:endParaRPr lang="en-US"/>
          </a:p>
        </p:txBody>
      </p:sp>
      <p:sp>
        <p:nvSpPr>
          <p:cNvPr id="6" name="Footer Placeholder 5"/>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8EE12FD-34C6-4683-89AE-829889ECA005}" type="datetime1">
              <a:rPr lang="en-US" smtClean="0"/>
              <a:t>9/30/2025</a:t>
            </a:fld>
            <a:endParaRPr lang="en-US"/>
          </a:p>
        </p:txBody>
      </p:sp>
      <p:sp>
        <p:nvSpPr>
          <p:cNvPr id="6" name="Footer Placeholder 5"/>
          <p:cNvSpPr>
            <a:spLocks noGrp="1"/>
          </p:cNvSpPr>
          <p:nvPr>
            <p:ph type="ftr" sz="quarter" idx="11"/>
          </p:nvPr>
        </p:nvSpPr>
        <p:spPr/>
        <p:txBody>
          <a:bodyPr/>
          <a:lstStyle/>
          <a:p>
            <a:r>
              <a:rPr lang="pt-BR"/>
              <a:t>Prof. Fernando Tamberlini Alves | Modelagem de Domínio e Conceitos de Orientação a Objetos| Aula 05 – Modelagem</a:t>
            </a:r>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‹nº›</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082E20DD-DFA6-45AC-813C-35C6EFA02534}" type="datetime1">
              <a:rPr lang="en-US" smtClean="0"/>
              <a:t>9/30/2025</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pt-BR"/>
              <a:t>Prof. Fernando Tamberlini Alves | Modelagem de Domínio e Conceitos de Orientação a Objetos| Aula 05 – Modelagem</a:t>
            </a:r>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‹nº›</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hyperlink" Target="https://www.alura.com.br/artigos/convencoes-nomenclatura-camel-pascal-kebab-snake-case" TargetMode="External"/><Relationship Id="rId4" Type="http://schemas.openxmlformats.org/officeDocument/2006/relationships/hyperlink" Target="https://www.lucidchart.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75C6ED-B3AD-460E-AC55-DC15C10096AE}"/>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Rectangle 6"/>
          <p:cNvSpPr/>
          <p:nvPr/>
        </p:nvSpPr>
        <p:spPr>
          <a:xfrm>
            <a:off x="0" y="6286500"/>
            <a:ext cx="24384000" cy="2726871"/>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8" name="TextBox 7"/>
          <p:cNvSpPr txBox="1"/>
          <p:nvPr/>
        </p:nvSpPr>
        <p:spPr>
          <a:xfrm>
            <a:off x="1028087" y="6572717"/>
            <a:ext cx="10407535" cy="2154436"/>
          </a:xfrm>
          <a:prstGeom prst="rect">
            <a:avLst/>
          </a:prstGeom>
          <a:noFill/>
        </p:spPr>
        <p:txBody>
          <a:bodyPr wrap="square" rtlCol="0">
            <a:spAutoFit/>
          </a:bodyPr>
          <a:lstStyle/>
          <a:p>
            <a:pPr algn="ctr"/>
            <a:r>
              <a:rPr lang="pt-BR" sz="5400" spc="100" dirty="0">
                <a:solidFill>
                  <a:schemeClr val="bg1"/>
                </a:solidFill>
                <a:latin typeface="Futura Bk BT" panose="020B0502020204020303" pitchFamily="34" charset="0"/>
                <a:ea typeface="Open Sans" panose="020B0606030504020204" pitchFamily="34" charset="0"/>
                <a:cs typeface="Open Sans" panose="020B0606030504020204" pitchFamily="34" charset="0"/>
              </a:rPr>
              <a:t>Disciplina</a:t>
            </a:r>
          </a:p>
          <a:p>
            <a:pPr algn="ctr"/>
            <a:r>
              <a:rPr lang="pt-BR" sz="4000" dirty="0">
                <a:solidFill>
                  <a:schemeClr val="bg1"/>
                </a:solidFill>
                <a:latin typeface="Futura Bk BT" panose="020B0502020204020303" pitchFamily="34" charset="0"/>
              </a:rPr>
              <a:t>Modelagem de Domínio e </a:t>
            </a:r>
          </a:p>
          <a:p>
            <a:pPr algn="ctr"/>
            <a:r>
              <a:rPr lang="pt-BR" sz="4000" dirty="0">
                <a:solidFill>
                  <a:schemeClr val="bg1"/>
                </a:solidFill>
                <a:latin typeface="Futura Bk BT" panose="020B0502020204020303" pitchFamily="34" charset="0"/>
              </a:rPr>
              <a:t>Conceitos de Orientação a Objetos</a:t>
            </a:r>
            <a:endParaRPr lang="en-US" sz="4000" spc="100" dirty="0">
              <a:solidFill>
                <a:schemeClr val="bg1"/>
              </a:solidFill>
              <a:latin typeface="Futura Bk BT" panose="020B0502020204020303"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2444127" y="7346155"/>
            <a:ext cx="9376756" cy="584775"/>
          </a:xfrm>
          <a:prstGeom prst="rect">
            <a:avLst/>
          </a:prstGeom>
          <a:noFill/>
        </p:spPr>
        <p:txBody>
          <a:bodyPr wrap="square" rtlCol="0">
            <a:spAutoFit/>
          </a:bodyPr>
          <a:lstStyle/>
          <a:p>
            <a:r>
              <a:rPr lang="pt-BR" sz="3200" spc="100" dirty="0">
                <a:solidFill>
                  <a:schemeClr val="bg1"/>
                </a:solidFill>
                <a:latin typeface="Futura Bk BT" panose="020B0502020204020303" pitchFamily="34" charset="0"/>
                <a:ea typeface="Open Sans" panose="020B0606030504020204" pitchFamily="34" charset="0"/>
                <a:cs typeface="Open Sans" panose="020B0606030504020204" pitchFamily="34" charset="0"/>
              </a:rPr>
              <a:t>PROF. FERNANDO TAMBERLINI ALVES</a:t>
            </a:r>
            <a:endParaRPr lang="en-US" sz="3200" spc="100" dirty="0">
              <a:solidFill>
                <a:schemeClr val="bg1"/>
              </a:solidFill>
              <a:latin typeface="Futura Bk BT" panose="020B0502020204020303" pitchFamily="34" charset="0"/>
              <a:ea typeface="Open Sans" panose="020B0606030504020204" pitchFamily="34" charset="0"/>
              <a:cs typeface="Open Sans" panose="020B0606030504020204" pitchFamily="34" charset="0"/>
            </a:endParaRPr>
          </a:p>
        </p:txBody>
      </p:sp>
      <p:cxnSp>
        <p:nvCxnSpPr>
          <p:cNvPr id="4" name="Straight Connector 3"/>
          <p:cNvCxnSpPr/>
          <p:nvPr/>
        </p:nvCxnSpPr>
        <p:spPr>
          <a:xfrm>
            <a:off x="11939874" y="6851907"/>
            <a:ext cx="0" cy="157327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Número de Slide 1">
            <a:extLst>
              <a:ext uri="{FF2B5EF4-FFF2-40B4-BE49-F238E27FC236}">
                <a16:creationId xmlns:a16="http://schemas.microsoft.com/office/drawing/2014/main" id="{62D10B37-ACD7-4888-9ED3-D7384BEC8B26}"/>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1</a:t>
            </a:fld>
            <a:endParaRPr lang="en-US" dirty="0">
              <a:solidFill>
                <a:schemeClr val="bg1"/>
              </a:solidFill>
            </a:endParaRPr>
          </a:p>
        </p:txBody>
      </p:sp>
      <p:sp>
        <p:nvSpPr>
          <p:cNvPr id="3" name="Espaço Reservado para Rodapé 2">
            <a:extLst>
              <a:ext uri="{FF2B5EF4-FFF2-40B4-BE49-F238E27FC236}">
                <a16:creationId xmlns:a16="http://schemas.microsoft.com/office/drawing/2014/main" id="{D57A66AC-7374-48AE-A3F6-28707B1C883D}"/>
              </a:ext>
            </a:extLst>
          </p:cNvPr>
          <p:cNvSpPr>
            <a:spLocks noGrp="1"/>
          </p:cNvSpPr>
          <p:nvPr>
            <p:ph type="ftr" sz="quarter" idx="11"/>
          </p:nvPr>
        </p:nvSpPr>
        <p:spPr>
          <a:xfrm>
            <a:off x="215153" y="13077826"/>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pic>
        <p:nvPicPr>
          <p:cNvPr id="1030" name="Picture 6" descr="Revistas Científicas do Instituto Federal de Educação, Ciência e Tecnologia  do Rio de Janeiro">
            <a:extLst>
              <a:ext uri="{FF2B5EF4-FFF2-40B4-BE49-F238E27FC236}">
                <a16:creationId xmlns:a16="http://schemas.microsoft.com/office/drawing/2014/main" id="{9E7B9563-E03B-495D-AB96-9B3EBBDB1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734" y="581235"/>
            <a:ext cx="14770279" cy="424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5CFC-EEA8-99EA-71FD-200E83C5F00F}"/>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31A5D595-CC10-543A-F0EC-CD4A859FB975}"/>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7770BCF-C5EA-8DD6-5AC4-F51995FF9E1A}"/>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D8C58552-D50B-135C-924F-9C523ACC5A45}"/>
              </a:ext>
            </a:extLst>
          </p:cNvPr>
          <p:cNvSpPr txBox="1"/>
          <p:nvPr/>
        </p:nvSpPr>
        <p:spPr>
          <a:xfrm>
            <a:off x="1006413" y="828758"/>
            <a:ext cx="17081093" cy="1323439"/>
          </a:xfrm>
          <a:prstGeom prst="rect">
            <a:avLst/>
          </a:prstGeom>
          <a:noFill/>
        </p:spPr>
        <p:txBody>
          <a:bodyPr wrap="square" rtlCol="0">
            <a:spAutoFit/>
          </a:bodyPr>
          <a:lstStyle/>
          <a:p>
            <a:r>
              <a:rPr lang="en-US" sz="8000" b="1" spc="100" dirty="0" err="1">
                <a:latin typeface="Arial Black" panose="020B0A04020102020204" pitchFamily="34" charset="0"/>
                <a:ea typeface="Tahoma" panose="020B0604030504040204" pitchFamily="34" charset="0"/>
                <a:cs typeface="Tahoma" panose="020B0604030504040204" pitchFamily="34" charset="0"/>
              </a:rPr>
              <a:t>Modelagem</a:t>
            </a:r>
            <a:r>
              <a:rPr lang="en-US" sz="8000" b="1" spc="100" dirty="0">
                <a:latin typeface="Arial Black" panose="020B0A04020102020204" pitchFamily="34" charset="0"/>
                <a:ea typeface="Tahoma" panose="020B0604030504040204" pitchFamily="34" charset="0"/>
                <a:cs typeface="Tahoma" panose="020B0604030504040204" pitchFamily="34" charset="0"/>
              </a:rPr>
              <a:t> com </a:t>
            </a:r>
            <a:r>
              <a:rPr lang="en-US" sz="8000" b="1" spc="100" dirty="0" err="1">
                <a:latin typeface="Arial Black" panose="020B0A04020102020204" pitchFamily="34" charset="0"/>
                <a:ea typeface="Tahoma" panose="020B0604030504040204" pitchFamily="34" charset="0"/>
                <a:cs typeface="Tahoma" panose="020B0604030504040204" pitchFamily="34" charset="0"/>
              </a:rPr>
              <a:t>Esboço</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A4E07565-F737-6C50-8B37-CC1019B51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AE3B603F-475D-D261-1E0D-8FDE401F0023}"/>
              </a:ext>
            </a:extLst>
          </p:cNvPr>
          <p:cNvSpPr txBox="1"/>
          <p:nvPr/>
        </p:nvSpPr>
        <p:spPr>
          <a:xfrm>
            <a:off x="1006414" y="2822438"/>
            <a:ext cx="21437950" cy="11172289"/>
          </a:xfrm>
          <a:prstGeom prst="rect">
            <a:avLst/>
          </a:prstGeom>
          <a:noFill/>
        </p:spPr>
        <p:txBody>
          <a:bodyPr wrap="square" rtlCol="0">
            <a:spAutoFit/>
          </a:bodyPr>
          <a:lstStyle/>
          <a:p>
            <a:pPr algn="just"/>
            <a:r>
              <a:rPr lang="pt-BR" sz="6000" dirty="0">
                <a:latin typeface="Futura Bk BT" panose="020B0502020204020303"/>
              </a:rPr>
              <a:t>Modelagem são úteis em Engenharia Avante e em Engenharia Reversa</a:t>
            </a:r>
          </a:p>
          <a:p>
            <a:pPr algn="just"/>
            <a:endParaRPr lang="pt-BR" sz="6000" dirty="0">
              <a:latin typeface="Futura Bk BT" panose="020B0502020204020303"/>
            </a:endParaRPr>
          </a:p>
          <a:p>
            <a:pPr algn="just"/>
            <a:r>
              <a:rPr lang="pt-BR" sz="6000" dirty="0">
                <a:latin typeface="Futura Bk BT" panose="020B0502020204020303"/>
              </a:rPr>
              <a:t>Engenharia Avante (</a:t>
            </a:r>
            <a:r>
              <a:rPr lang="pt-BR" sz="6000" dirty="0" err="1">
                <a:latin typeface="Futura Bk BT" panose="020B0502020204020303"/>
              </a:rPr>
              <a:t>Forward</a:t>
            </a:r>
            <a:r>
              <a:rPr lang="pt-BR" sz="6000" dirty="0">
                <a:latin typeface="Futura Bk BT" panose="020B0502020204020303"/>
              </a:rPr>
              <a:t>)</a:t>
            </a:r>
          </a:p>
          <a:p>
            <a:pPr marL="857250" indent="-857250" algn="just">
              <a:buFont typeface="Wingdings" panose="05000000000000000000" pitchFamily="2" charset="2"/>
              <a:buChar char="§"/>
            </a:pPr>
            <a:r>
              <a:rPr lang="pt-BR" sz="6000" dirty="0">
                <a:latin typeface="Futura Bk BT" panose="020B0502020204020303"/>
              </a:rPr>
              <a:t>Modelo é usado para discutir alternativas de projeto</a:t>
            </a:r>
          </a:p>
          <a:p>
            <a:pPr marL="857250" indent="-857250" algn="just">
              <a:buFont typeface="Wingdings" panose="05000000000000000000" pitchFamily="2" charset="2"/>
              <a:buChar char="§"/>
            </a:pPr>
            <a:r>
              <a:rPr lang="pt-BR" sz="6000" dirty="0">
                <a:latin typeface="Futura Bk BT" panose="020B0502020204020303"/>
              </a:rPr>
              <a:t>Antes de qualquer linha de código ser </a:t>
            </a:r>
            <a:r>
              <a:rPr lang="pt-BR" sz="6000" dirty="0" err="1">
                <a:latin typeface="Futura Bk BT" panose="020B0502020204020303"/>
              </a:rPr>
              <a:t>implementad</a:t>
            </a:r>
            <a:endParaRPr lang="pt-BR" sz="6000" dirty="0">
              <a:latin typeface="Futura Bk BT" panose="020B0502020204020303"/>
            </a:endParaRPr>
          </a:p>
          <a:p>
            <a:pPr algn="just"/>
            <a:endParaRPr lang="pt-BR" sz="6000" dirty="0">
              <a:latin typeface="Futura Bk BT" panose="020B0502020204020303"/>
            </a:endParaRPr>
          </a:p>
          <a:p>
            <a:pPr algn="just"/>
            <a:r>
              <a:rPr lang="pt-BR" sz="6000" dirty="0">
                <a:latin typeface="Futura Bk BT" panose="020B0502020204020303"/>
              </a:rPr>
              <a:t>Engenharia Reversa</a:t>
            </a:r>
          </a:p>
          <a:p>
            <a:pPr marL="857250" indent="-857250" algn="just">
              <a:buFont typeface="Wingdings" panose="05000000000000000000" pitchFamily="2" charset="2"/>
              <a:buChar char="§"/>
            </a:pPr>
            <a:r>
              <a:rPr lang="pt-BR" sz="6000" dirty="0">
                <a:latin typeface="Futura Bk BT" panose="020B0502020204020303"/>
              </a:rPr>
              <a:t>Modelo é usado para explicar um código que já existe</a:t>
            </a:r>
          </a:p>
          <a:p>
            <a:pPr marL="857250" indent="-857250" algn="just">
              <a:buFont typeface="Wingdings" panose="05000000000000000000" pitchFamily="2" charset="2"/>
              <a:buChar char="§"/>
            </a:pPr>
            <a:r>
              <a:rPr lang="pt-BR" sz="6000" dirty="0">
                <a:latin typeface="Futura Bk BT" panose="020B0502020204020303"/>
              </a:rPr>
              <a:t>Contextos de manutenção e evolução de software</a:t>
            </a:r>
          </a:p>
          <a:p>
            <a:pPr algn="just"/>
            <a:endParaRPr lang="pt-BR" sz="6000" dirty="0">
              <a:latin typeface="Futura Bk BT" panose="020B0502020204020303"/>
            </a:endParaRPr>
          </a:p>
          <a:p>
            <a:pPr marL="857250" indent="-857250" algn="just">
              <a:buFont typeface="Wingdings" panose="05000000000000000000" pitchFamily="2" charset="2"/>
              <a:buChar char="§"/>
            </a:pPr>
            <a:endParaRPr lang="pt-BR" sz="6000" dirty="0">
              <a:latin typeface="Futura Bk BT" panose="020B0502020204020303"/>
            </a:endParaRPr>
          </a:p>
        </p:txBody>
      </p:sp>
      <p:sp>
        <p:nvSpPr>
          <p:cNvPr id="3" name="Rectangle 6">
            <a:extLst>
              <a:ext uri="{FF2B5EF4-FFF2-40B4-BE49-F238E27FC236}">
                <a16:creationId xmlns:a16="http://schemas.microsoft.com/office/drawing/2014/main" id="{61628DAA-C1BA-ACEB-1509-2531B55E1188}"/>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519EFF97-2406-89E6-F07B-F9532A036CD6}"/>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10</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6F83FD63-FB0D-43F9-9910-254940984AED}"/>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53391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323439"/>
          </a:xfrm>
          <a:prstGeom prst="rect">
            <a:avLst/>
          </a:prstGeom>
          <a:noFill/>
        </p:spPr>
        <p:txBody>
          <a:bodyPr wrap="square" rtlCol="0">
            <a:spAutoFit/>
          </a:bodyPr>
          <a:lstStyle/>
          <a:p>
            <a:r>
              <a:rPr lang="pt-BR" sz="8000" b="1" spc="100" dirty="0">
                <a:latin typeface="Arial Black" panose="020B0A04020102020204" pitchFamily="34" charset="0"/>
                <a:ea typeface="Tahoma" panose="020B0604030504040204" pitchFamily="34" charset="0"/>
                <a:cs typeface="Tahoma" panose="020B0604030504040204" pitchFamily="34" charset="0"/>
              </a:rPr>
              <a:t>Modelagem de Domínio</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CAFE14FC-576F-E02B-4D80-F49D7C48E388}"/>
              </a:ext>
            </a:extLst>
          </p:cNvPr>
          <p:cNvGraphicFramePr/>
          <p:nvPr/>
        </p:nvGraphicFramePr>
        <p:xfrm>
          <a:off x="9652032" y="3563576"/>
          <a:ext cx="16870947" cy="8199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8">
            <a:extLst>
              <a:ext uri="{FF2B5EF4-FFF2-40B4-BE49-F238E27FC236}">
                <a16:creationId xmlns:a16="http://schemas.microsoft.com/office/drawing/2014/main" id="{77EBA22A-420C-E198-7B1D-3B430EE0BA35}"/>
              </a:ext>
            </a:extLst>
          </p:cNvPr>
          <p:cNvSpPr txBox="1"/>
          <p:nvPr/>
        </p:nvSpPr>
        <p:spPr>
          <a:xfrm>
            <a:off x="1425742" y="2719950"/>
            <a:ext cx="9883942" cy="10741402"/>
          </a:xfrm>
          <a:prstGeom prst="rect">
            <a:avLst/>
          </a:prstGeom>
          <a:noFill/>
        </p:spPr>
        <p:txBody>
          <a:bodyPr wrap="square" rtlCol="0">
            <a:spAutoFit/>
          </a:bodyPr>
          <a:lstStyle/>
          <a:p>
            <a:pPr marL="857250" indent="-857250">
              <a:buFont typeface="+mj-lt"/>
              <a:buAutoNum type="arabicPeriod"/>
            </a:pPr>
            <a:r>
              <a:rPr lang="pt-BR" sz="4400" dirty="0">
                <a:latin typeface="Futura Bk BT" panose="020B0502020204020303"/>
              </a:rPr>
              <a:t>Identificar o contexto do Sistema de Informação (Dados, Processo e Atores Envolvidos);</a:t>
            </a:r>
          </a:p>
          <a:p>
            <a:pPr marL="857250" indent="-857250">
              <a:buFont typeface="+mj-lt"/>
              <a:buAutoNum type="arabicPeriod"/>
            </a:pPr>
            <a:endParaRPr lang="pt-BR" sz="4400" dirty="0">
              <a:latin typeface="Futura Bk BT" panose="020B0502020204020303"/>
            </a:endParaRPr>
          </a:p>
          <a:p>
            <a:pPr marL="857250" indent="-857250">
              <a:buFont typeface="+mj-lt"/>
              <a:buAutoNum type="arabicPeriod"/>
            </a:pPr>
            <a:r>
              <a:rPr lang="pt-BR" sz="4400" dirty="0">
                <a:latin typeface="Futura Bk BT" panose="020B0502020204020303"/>
              </a:rPr>
              <a:t>Idealizar como funcionará o Sistema de Informação pretendido;</a:t>
            </a:r>
          </a:p>
          <a:p>
            <a:pPr marL="857250" indent="-857250">
              <a:buFont typeface="+mj-lt"/>
              <a:buAutoNum type="arabicPeriod"/>
            </a:pPr>
            <a:endParaRPr lang="pt-BR" sz="4400" dirty="0">
              <a:latin typeface="Futura Bk BT" panose="020B0502020204020303"/>
            </a:endParaRPr>
          </a:p>
          <a:p>
            <a:pPr marL="857250" indent="-857250">
              <a:buFont typeface="+mj-lt"/>
              <a:buAutoNum type="arabicPeriod"/>
            </a:pPr>
            <a:r>
              <a:rPr lang="pt-BR" sz="4400" dirty="0">
                <a:latin typeface="Futura Bk BT" panose="020B0502020204020303"/>
              </a:rPr>
              <a:t>Modelar a solução idealizada;</a:t>
            </a:r>
          </a:p>
          <a:p>
            <a:pPr marL="857250" indent="-857250">
              <a:buFont typeface="+mj-lt"/>
              <a:buAutoNum type="arabicPeriod"/>
            </a:pPr>
            <a:endParaRPr lang="pt-BR" sz="4400" dirty="0">
              <a:latin typeface="Futura Bk BT" panose="020B0502020204020303"/>
            </a:endParaRPr>
          </a:p>
          <a:p>
            <a:pPr marL="857250" indent="-857250">
              <a:buFont typeface="+mj-lt"/>
              <a:buAutoNum type="arabicPeriod"/>
            </a:pPr>
            <a:r>
              <a:rPr lang="pt-BR" sz="4400" dirty="0">
                <a:latin typeface="Futura Bk BT" panose="020B0502020204020303"/>
              </a:rPr>
              <a:t>Representar o modelo idealizado numa linguagem clara e legível.</a:t>
            </a:r>
          </a:p>
          <a:p>
            <a:pPr marL="857250" indent="-857250" algn="just">
              <a:buFont typeface="+mj-lt"/>
              <a:buAutoNum type="arabicPeriod"/>
            </a:pPr>
            <a:endParaRPr lang="pt-BR" sz="4000" dirty="0">
              <a:latin typeface="Futura Bk BT" panose="020B0502020204020303"/>
            </a:endParaRPr>
          </a:p>
          <a:p>
            <a:pPr marL="857250" indent="-857250" algn="just">
              <a:buFont typeface="Wingdings" panose="05000000000000000000" pitchFamily="2" charset="2"/>
              <a:buChar char="§"/>
            </a:pPr>
            <a:endParaRPr lang="pt-BR" sz="4000" dirty="0">
              <a:latin typeface="Futura Bk BT" panose="020B0502020204020303"/>
            </a:endParaRPr>
          </a:p>
          <a:p>
            <a:pPr algn="just"/>
            <a:endParaRPr lang="pt-BR" sz="4000" dirty="0">
              <a:latin typeface="Futura Bk BT" panose="020B0502020204020303"/>
            </a:endParaRPr>
          </a:p>
        </p:txBody>
      </p:sp>
      <p:sp>
        <p:nvSpPr>
          <p:cNvPr id="2" name="Rectangle 6">
            <a:extLst>
              <a:ext uri="{FF2B5EF4-FFF2-40B4-BE49-F238E27FC236}">
                <a16:creationId xmlns:a16="http://schemas.microsoft.com/office/drawing/2014/main" id="{185643E0-7C48-C4B9-F8F5-2D4CDA0F455C}"/>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5" name="Espaço Reservado para Número de Slide 1">
            <a:extLst>
              <a:ext uri="{FF2B5EF4-FFF2-40B4-BE49-F238E27FC236}">
                <a16:creationId xmlns:a16="http://schemas.microsoft.com/office/drawing/2014/main" id="{7D48DE67-85D9-C523-C661-2848A5CB49E1}"/>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11</a:t>
            </a:fld>
            <a:endParaRPr lang="en-US" dirty="0">
              <a:solidFill>
                <a:schemeClr val="bg1"/>
              </a:solidFill>
            </a:endParaRPr>
          </a:p>
        </p:txBody>
      </p:sp>
      <p:sp>
        <p:nvSpPr>
          <p:cNvPr id="6" name="Espaço Reservado para Rodapé 2">
            <a:extLst>
              <a:ext uri="{FF2B5EF4-FFF2-40B4-BE49-F238E27FC236}">
                <a16:creationId xmlns:a16="http://schemas.microsoft.com/office/drawing/2014/main" id="{C4626108-2AA6-B365-4824-E1B37CD6D5C7}"/>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25667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169551"/>
          </a:xfrm>
          <a:prstGeom prst="rect">
            <a:avLst/>
          </a:prstGeom>
          <a:noFill/>
        </p:spPr>
        <p:txBody>
          <a:bodyPr wrap="square" rtlCol="0">
            <a:spAutoFit/>
          </a:bodyPr>
          <a:lstStyle/>
          <a:p>
            <a:r>
              <a:rPr lang="pt-BR" sz="7000" b="1" spc="100" dirty="0">
                <a:latin typeface="Arial Black" panose="020B0A04020102020204" pitchFamily="34" charset="0"/>
                <a:ea typeface="Tahoma" panose="020B0604030504040204" pitchFamily="34" charset="0"/>
                <a:cs typeface="Tahoma" panose="020B0604030504040204" pitchFamily="34" charset="0"/>
              </a:rPr>
              <a:t>Como representar um Software?</a:t>
            </a:r>
            <a:endParaRPr lang="en-US" sz="7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F31A6AEC-5C9E-60F3-2C56-D8F606E0D23A}"/>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sp>
        <p:nvSpPr>
          <p:cNvPr id="3" name="TextBox 8">
            <a:extLst>
              <a:ext uri="{FF2B5EF4-FFF2-40B4-BE49-F238E27FC236}">
                <a16:creationId xmlns:a16="http://schemas.microsoft.com/office/drawing/2014/main" id="{4F01E0DB-E750-7AEB-B324-59FA6BE7FB00}"/>
              </a:ext>
            </a:extLst>
          </p:cNvPr>
          <p:cNvSpPr txBox="1"/>
          <p:nvPr/>
        </p:nvSpPr>
        <p:spPr>
          <a:xfrm>
            <a:off x="1051380" y="6003710"/>
            <a:ext cx="22281240" cy="6863417"/>
          </a:xfrm>
          <a:prstGeom prst="rect">
            <a:avLst/>
          </a:prstGeom>
          <a:noFill/>
        </p:spPr>
        <p:txBody>
          <a:bodyPr wrap="square" rtlCol="0">
            <a:spAutoFit/>
          </a:bodyPr>
          <a:lstStyle/>
          <a:p>
            <a:pPr algn="just"/>
            <a:r>
              <a:rPr lang="pt-BR" sz="4000" dirty="0">
                <a:latin typeface="Futura Bk BT" panose="020B0502020204020303"/>
                <a:ea typeface="Tahoma" panose="020B0604030504040204" pitchFamily="34" charset="0"/>
                <a:cs typeface="Tahoma" panose="020B0604030504040204" pitchFamily="34" charset="0"/>
              </a:rPr>
              <a:t>A Linguagem de Modelagem Unificada, ou </a:t>
            </a:r>
            <a:r>
              <a:rPr lang="pt-BR" sz="4000" b="1" dirty="0">
                <a:latin typeface="Futura Bk BT" panose="020B0502020204020303"/>
                <a:ea typeface="Tahoma" panose="020B0604030504040204" pitchFamily="34" charset="0"/>
                <a:cs typeface="Tahoma" panose="020B0604030504040204" pitchFamily="34" charset="0"/>
              </a:rPr>
              <a:t>UML (</a:t>
            </a:r>
            <a:r>
              <a:rPr lang="pt-BR" sz="4000" b="1" dirty="0" err="1">
                <a:latin typeface="Futura Bk BT" panose="020B0502020204020303"/>
                <a:ea typeface="Tahoma" panose="020B0604030504040204" pitchFamily="34" charset="0"/>
                <a:cs typeface="Tahoma" panose="020B0604030504040204" pitchFamily="34" charset="0"/>
              </a:rPr>
              <a:t>Unified</a:t>
            </a:r>
            <a:r>
              <a:rPr lang="pt-BR" sz="4000" b="1" dirty="0">
                <a:latin typeface="Futura Bk BT" panose="020B0502020204020303"/>
                <a:ea typeface="Tahoma" panose="020B0604030504040204" pitchFamily="34" charset="0"/>
                <a:cs typeface="Tahoma" panose="020B0604030504040204" pitchFamily="34" charset="0"/>
              </a:rPr>
              <a:t> </a:t>
            </a:r>
            <a:r>
              <a:rPr lang="pt-BR" sz="4000" b="1" dirty="0" err="1">
                <a:latin typeface="Futura Bk BT" panose="020B0502020204020303"/>
                <a:ea typeface="Tahoma" panose="020B0604030504040204" pitchFamily="34" charset="0"/>
                <a:cs typeface="Tahoma" panose="020B0604030504040204" pitchFamily="34" charset="0"/>
              </a:rPr>
              <a:t>Modeling</a:t>
            </a:r>
            <a:r>
              <a:rPr lang="pt-BR" sz="4000" b="1" dirty="0">
                <a:latin typeface="Futura Bk BT" panose="020B0502020204020303"/>
                <a:ea typeface="Tahoma" panose="020B0604030504040204" pitchFamily="34" charset="0"/>
                <a:cs typeface="Tahoma" panose="020B0604030504040204" pitchFamily="34" charset="0"/>
              </a:rPr>
              <a:t> </a:t>
            </a:r>
            <a:r>
              <a:rPr lang="pt-BR" sz="4000" b="1" dirty="0" err="1">
                <a:latin typeface="Futura Bk BT" panose="020B0502020204020303"/>
                <a:ea typeface="Tahoma" panose="020B0604030504040204" pitchFamily="34" charset="0"/>
                <a:cs typeface="Tahoma" panose="020B0604030504040204" pitchFamily="34" charset="0"/>
              </a:rPr>
              <a:t>Language</a:t>
            </a:r>
            <a:r>
              <a:rPr lang="pt-BR" sz="4000" b="1" dirty="0">
                <a:latin typeface="Futura Bk BT" panose="020B0502020204020303"/>
                <a:ea typeface="Tahoma" panose="020B0604030504040204" pitchFamily="34" charset="0"/>
                <a:cs typeface="Tahoma" panose="020B0604030504040204" pitchFamily="34" charset="0"/>
              </a:rPr>
              <a:t>), </a:t>
            </a:r>
            <a:r>
              <a:rPr lang="pt-BR" sz="4000" dirty="0">
                <a:latin typeface="Futura Bk BT" panose="020B0502020204020303"/>
                <a:ea typeface="Tahoma" panose="020B0604030504040204" pitchFamily="34" charset="0"/>
                <a:cs typeface="Tahoma" panose="020B0604030504040204" pitchFamily="34" charset="0"/>
              </a:rPr>
              <a:t>foi criada através da colaboração de um grupo de pessoas influentes na área de engenharia de software nos anos 90. </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dirty="0">
                <a:latin typeface="Futura Bk BT" panose="020B0502020204020303"/>
                <a:ea typeface="Tahoma" panose="020B0604030504040204" pitchFamily="34" charset="0"/>
                <a:cs typeface="Tahoma" panose="020B0604030504040204" pitchFamily="34" charset="0"/>
              </a:rPr>
              <a:t>Nos anos 90, a engenharia de software estava passando por uma fase de transição. As metodologias tradicionais estavam sendo questionadas e uma necessidade crescente de uma linguagem padrão para modelagem de sistemas de software estava surgindo. Havia várias metodologias de modelagem em uso, como </a:t>
            </a:r>
            <a:r>
              <a:rPr lang="pt-BR" sz="4000" dirty="0" err="1">
                <a:latin typeface="Futura Bk BT" panose="020B0502020204020303"/>
                <a:ea typeface="Tahoma" panose="020B0604030504040204" pitchFamily="34" charset="0"/>
                <a:cs typeface="Tahoma" panose="020B0604030504040204" pitchFamily="34" charset="0"/>
              </a:rPr>
              <a:t>Booch</a:t>
            </a:r>
            <a:r>
              <a:rPr lang="pt-BR" sz="4000" dirty="0">
                <a:latin typeface="Futura Bk BT" panose="020B0502020204020303"/>
                <a:ea typeface="Tahoma" panose="020B0604030504040204" pitchFamily="34" charset="0"/>
                <a:cs typeface="Tahoma" panose="020B0604030504040204" pitchFamily="34" charset="0"/>
              </a:rPr>
              <a:t>, OMT (</a:t>
            </a:r>
            <a:r>
              <a:rPr lang="pt-BR" sz="4000" dirty="0" err="1">
                <a:latin typeface="Futura Bk BT" panose="020B0502020204020303"/>
                <a:ea typeface="Tahoma" panose="020B0604030504040204" pitchFamily="34" charset="0"/>
                <a:cs typeface="Tahoma" panose="020B0604030504040204" pitchFamily="34" charset="0"/>
              </a:rPr>
              <a:t>Object</a:t>
            </a:r>
            <a:r>
              <a:rPr lang="pt-BR" sz="4000" dirty="0">
                <a:latin typeface="Futura Bk BT" panose="020B0502020204020303"/>
                <a:ea typeface="Tahoma" panose="020B0604030504040204" pitchFamily="34" charset="0"/>
                <a:cs typeface="Tahoma" panose="020B0604030504040204" pitchFamily="34" charset="0"/>
              </a:rPr>
              <a:t> </a:t>
            </a:r>
            <a:r>
              <a:rPr lang="pt-BR" sz="4000" dirty="0" err="1">
                <a:latin typeface="Futura Bk BT" panose="020B0502020204020303"/>
                <a:ea typeface="Tahoma" panose="020B0604030504040204" pitchFamily="34" charset="0"/>
                <a:cs typeface="Tahoma" panose="020B0604030504040204" pitchFamily="34" charset="0"/>
              </a:rPr>
              <a:t>Modeling</a:t>
            </a:r>
            <a:r>
              <a:rPr lang="pt-BR" sz="4000" dirty="0">
                <a:latin typeface="Futura Bk BT" panose="020B0502020204020303"/>
                <a:ea typeface="Tahoma" panose="020B0604030504040204" pitchFamily="34" charset="0"/>
                <a:cs typeface="Tahoma" panose="020B0604030504040204" pitchFamily="34" charset="0"/>
              </a:rPr>
              <a:t> </a:t>
            </a:r>
            <a:r>
              <a:rPr lang="pt-BR" sz="4000" dirty="0" err="1">
                <a:latin typeface="Futura Bk BT" panose="020B0502020204020303"/>
                <a:ea typeface="Tahoma" panose="020B0604030504040204" pitchFamily="34" charset="0"/>
                <a:cs typeface="Tahoma" panose="020B0604030504040204" pitchFamily="34" charset="0"/>
              </a:rPr>
              <a:t>Technique</a:t>
            </a:r>
            <a:r>
              <a:rPr lang="pt-BR" sz="4000" dirty="0">
                <a:latin typeface="Futura Bk BT" panose="020B0502020204020303"/>
                <a:ea typeface="Tahoma" panose="020B0604030504040204" pitchFamily="34" charset="0"/>
                <a:cs typeface="Tahoma" panose="020B0604030504040204" pitchFamily="34" charset="0"/>
              </a:rPr>
              <a:t>) e OOSE (</a:t>
            </a:r>
            <a:r>
              <a:rPr lang="pt-BR" sz="4000" dirty="0" err="1">
                <a:latin typeface="Futura Bk BT" panose="020B0502020204020303"/>
                <a:ea typeface="Tahoma" panose="020B0604030504040204" pitchFamily="34" charset="0"/>
                <a:cs typeface="Tahoma" panose="020B0604030504040204" pitchFamily="34" charset="0"/>
              </a:rPr>
              <a:t>Object-Oriented</a:t>
            </a:r>
            <a:r>
              <a:rPr lang="pt-BR" sz="4000" dirty="0">
                <a:latin typeface="Futura Bk BT" panose="020B0502020204020303"/>
                <a:ea typeface="Tahoma" panose="020B0604030504040204" pitchFamily="34" charset="0"/>
                <a:cs typeface="Tahoma" panose="020B0604030504040204" pitchFamily="34" charset="0"/>
              </a:rPr>
              <a:t> Software </a:t>
            </a:r>
            <a:r>
              <a:rPr lang="pt-BR" sz="4000" dirty="0" err="1">
                <a:latin typeface="Futura Bk BT" panose="020B0502020204020303"/>
                <a:ea typeface="Tahoma" panose="020B0604030504040204" pitchFamily="34" charset="0"/>
                <a:cs typeface="Tahoma" panose="020B0604030504040204" pitchFamily="34" charset="0"/>
              </a:rPr>
              <a:t>Engineering</a:t>
            </a:r>
            <a:r>
              <a:rPr lang="pt-BR" sz="4000" dirty="0">
                <a:latin typeface="Futura Bk BT" panose="020B0502020204020303"/>
                <a:ea typeface="Tahoma" panose="020B0604030504040204" pitchFamily="34" charset="0"/>
                <a:cs typeface="Tahoma" panose="020B0604030504040204" pitchFamily="34" charset="0"/>
              </a:rPr>
              <a:t>), cada uma com suas próprias notações e abordagens.</a:t>
            </a:r>
          </a:p>
          <a:p>
            <a:pPr algn="just"/>
            <a:endParaRPr lang="pt-BR" sz="4000" dirty="0">
              <a:latin typeface="Futura Bk BT" panose="020B0502020204020303"/>
              <a:ea typeface="Tahoma" panose="020B0604030504040204" pitchFamily="34" charset="0"/>
              <a:cs typeface="Tahoma" panose="020B0604030504040204" pitchFamily="34" charset="0"/>
            </a:endParaRPr>
          </a:p>
        </p:txBody>
      </p:sp>
      <p:pic>
        <p:nvPicPr>
          <p:cNvPr id="6" name="Picture 2">
            <a:extLst>
              <a:ext uri="{FF2B5EF4-FFF2-40B4-BE49-F238E27FC236}">
                <a16:creationId xmlns:a16="http://schemas.microsoft.com/office/drawing/2014/main" id="{12F48241-470A-7CC5-18CA-CCFFF2CCD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2085" y="2854210"/>
            <a:ext cx="4639591" cy="2703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C491F0EB-0EB2-2C77-E33B-2C473028C904}"/>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522F28D4-CF0B-58D1-B2A3-7D911D3D6282}"/>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12</a:t>
            </a:fld>
            <a:endParaRPr lang="en-US" dirty="0">
              <a:solidFill>
                <a:schemeClr val="bg1"/>
              </a:solidFill>
            </a:endParaRPr>
          </a:p>
        </p:txBody>
      </p:sp>
      <p:sp>
        <p:nvSpPr>
          <p:cNvPr id="7" name="Espaço Reservado para Rodapé 2">
            <a:extLst>
              <a:ext uri="{FF2B5EF4-FFF2-40B4-BE49-F238E27FC236}">
                <a16:creationId xmlns:a16="http://schemas.microsoft.com/office/drawing/2014/main" id="{D9F7E728-ECB1-F956-EB34-AFD2275A9B3A}"/>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403151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169551"/>
          </a:xfrm>
          <a:prstGeom prst="rect">
            <a:avLst/>
          </a:prstGeom>
          <a:noFill/>
        </p:spPr>
        <p:txBody>
          <a:bodyPr wrap="square" rtlCol="0">
            <a:spAutoFit/>
          </a:bodyPr>
          <a:lstStyle/>
          <a:p>
            <a:r>
              <a:rPr lang="pt-BR" sz="7000" b="1" spc="100" dirty="0">
                <a:latin typeface="Arial Black" panose="020B0A04020102020204" pitchFamily="34" charset="0"/>
                <a:ea typeface="Tahoma" panose="020B0604030504040204" pitchFamily="34" charset="0"/>
                <a:cs typeface="Tahoma" panose="020B0604030504040204" pitchFamily="34" charset="0"/>
              </a:rPr>
              <a:t>Como representar um Software?</a:t>
            </a:r>
            <a:endParaRPr lang="en-US" sz="7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F31A6AEC-5C9E-60F3-2C56-D8F606E0D23A}"/>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sp>
        <p:nvSpPr>
          <p:cNvPr id="3" name="TextBox 8">
            <a:extLst>
              <a:ext uri="{FF2B5EF4-FFF2-40B4-BE49-F238E27FC236}">
                <a16:creationId xmlns:a16="http://schemas.microsoft.com/office/drawing/2014/main" id="{4F01E0DB-E750-7AEB-B324-59FA6BE7FB00}"/>
              </a:ext>
            </a:extLst>
          </p:cNvPr>
          <p:cNvSpPr txBox="1"/>
          <p:nvPr/>
        </p:nvSpPr>
        <p:spPr>
          <a:xfrm>
            <a:off x="1006413" y="2327129"/>
            <a:ext cx="22281240" cy="9941183"/>
          </a:xfrm>
          <a:prstGeom prst="rect">
            <a:avLst/>
          </a:prstGeom>
          <a:noFill/>
        </p:spPr>
        <p:txBody>
          <a:bodyPr wrap="square" rtlCol="0">
            <a:spAutoFit/>
          </a:bodyPr>
          <a:lstStyle/>
          <a:p>
            <a:pPr algn="just"/>
            <a:r>
              <a:rPr lang="pt-BR" sz="4000" dirty="0">
                <a:latin typeface="Futura Bk BT" panose="020B0502020204020303"/>
                <a:ea typeface="Tahoma" panose="020B0604030504040204" pitchFamily="34" charset="0"/>
                <a:cs typeface="Tahoma" panose="020B0604030504040204" pitchFamily="34" charset="0"/>
              </a:rPr>
              <a:t>A UML foi inicialmente desenvolvida como uma fusão de três metodologias principais:</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err="1">
                <a:latin typeface="Futura Bk BT" panose="020B0502020204020303"/>
                <a:ea typeface="Tahoma" panose="020B0604030504040204" pitchFamily="34" charset="0"/>
                <a:cs typeface="Tahoma" panose="020B0604030504040204" pitchFamily="34" charset="0"/>
              </a:rPr>
              <a:t>Booch</a:t>
            </a:r>
            <a:r>
              <a:rPr lang="pt-BR" sz="4000" b="1" dirty="0">
                <a:latin typeface="Futura Bk BT" panose="020B0502020204020303"/>
                <a:ea typeface="Tahoma" panose="020B0604030504040204" pitchFamily="34" charset="0"/>
                <a:cs typeface="Tahoma" panose="020B0604030504040204" pitchFamily="34" charset="0"/>
              </a:rPr>
              <a:t> </a:t>
            </a:r>
            <a:r>
              <a:rPr lang="pt-BR" sz="4000" b="1" dirty="0" err="1">
                <a:latin typeface="Futura Bk BT" panose="020B0502020204020303"/>
                <a:ea typeface="Tahoma" panose="020B0604030504040204" pitchFamily="34" charset="0"/>
                <a:cs typeface="Tahoma" panose="020B0604030504040204" pitchFamily="34" charset="0"/>
              </a:rPr>
              <a:t>Method</a:t>
            </a:r>
            <a:r>
              <a:rPr lang="pt-BR" sz="4000" b="1" dirty="0">
                <a:latin typeface="Futura Bk BT" panose="020B0502020204020303"/>
                <a:ea typeface="Tahoma" panose="020B0604030504040204" pitchFamily="34" charset="0"/>
                <a:cs typeface="Tahoma" panose="020B0604030504040204" pitchFamily="34" charset="0"/>
              </a:rPr>
              <a:t>:</a:t>
            </a:r>
          </a:p>
          <a:p>
            <a:pPr marL="1485900" lvl="1" indent="-571500" algn="just">
              <a:buFont typeface="Arial" panose="020B0604020202020204" pitchFamily="34" charset="0"/>
              <a:buChar char="•"/>
            </a:pPr>
            <a:r>
              <a:rPr lang="pt-BR" dirty="0">
                <a:latin typeface="Futura Bk BT" panose="020B0502020204020303"/>
                <a:ea typeface="Tahoma" panose="020B0604030504040204" pitchFamily="34" charset="0"/>
                <a:cs typeface="Tahoma" panose="020B0604030504040204" pitchFamily="34" charset="0"/>
              </a:rPr>
              <a:t>Criado por </a:t>
            </a:r>
            <a:r>
              <a:rPr lang="pt-BR" dirty="0" err="1">
                <a:latin typeface="Futura Bk BT" panose="020B0502020204020303"/>
                <a:ea typeface="Tahoma" panose="020B0604030504040204" pitchFamily="34" charset="0"/>
                <a:cs typeface="Tahoma" panose="020B0604030504040204" pitchFamily="34" charset="0"/>
              </a:rPr>
              <a:t>Grady</a:t>
            </a:r>
            <a:r>
              <a:rPr lang="pt-BR" dirty="0">
                <a:latin typeface="Futura Bk BT" panose="020B0502020204020303"/>
                <a:ea typeface="Tahoma" panose="020B0604030504040204" pitchFamily="34" charset="0"/>
                <a:cs typeface="Tahoma" panose="020B0604030504040204" pitchFamily="34" charset="0"/>
              </a:rPr>
              <a:t> </a:t>
            </a:r>
            <a:r>
              <a:rPr lang="pt-BR" dirty="0" err="1">
                <a:latin typeface="Futura Bk BT" panose="020B0502020204020303"/>
                <a:ea typeface="Tahoma" panose="020B0604030504040204" pitchFamily="34" charset="0"/>
                <a:cs typeface="Tahoma" panose="020B0604030504040204" pitchFamily="34" charset="0"/>
              </a:rPr>
              <a:t>Booch</a:t>
            </a:r>
            <a:r>
              <a:rPr lang="pt-BR" dirty="0">
                <a:latin typeface="Futura Bk BT" panose="020B0502020204020303"/>
                <a:ea typeface="Tahoma" panose="020B0604030504040204" pitchFamily="34" charset="0"/>
                <a:cs typeface="Tahoma" panose="020B0604030504040204" pitchFamily="34" charset="0"/>
              </a:rPr>
              <a:t>, era uma das metodologias mais antigas e amplamente adotadas para modelagem de software.</a:t>
            </a:r>
          </a:p>
          <a:p>
            <a:pPr marL="1485900" lvl="1" indent="-571500" algn="just">
              <a:buFont typeface="Arial" panose="020B0604020202020204" pitchFamily="34" charset="0"/>
              <a:buChar char="•"/>
            </a:pPr>
            <a:r>
              <a:rPr lang="pt-BR" dirty="0">
                <a:latin typeface="Futura Bk BT" panose="020B0502020204020303"/>
                <a:ea typeface="Tahoma" panose="020B0604030504040204" pitchFamily="34" charset="0"/>
                <a:cs typeface="Tahoma" panose="020B0604030504040204" pitchFamily="34" charset="0"/>
              </a:rPr>
              <a:t>Focava em diagramas de classes, diagramas de estado, diagramas de sequência, entre outros.</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err="1">
                <a:latin typeface="Futura Bk BT" panose="020B0502020204020303"/>
                <a:ea typeface="Tahoma" panose="020B0604030504040204" pitchFamily="34" charset="0"/>
                <a:cs typeface="Tahoma" panose="020B0604030504040204" pitchFamily="34" charset="0"/>
              </a:rPr>
              <a:t>Object</a:t>
            </a:r>
            <a:r>
              <a:rPr lang="pt-BR" sz="4000" b="1" dirty="0">
                <a:latin typeface="Futura Bk BT" panose="020B0502020204020303"/>
                <a:ea typeface="Tahoma" panose="020B0604030504040204" pitchFamily="34" charset="0"/>
                <a:cs typeface="Tahoma" panose="020B0604030504040204" pitchFamily="34" charset="0"/>
              </a:rPr>
              <a:t> </a:t>
            </a:r>
            <a:r>
              <a:rPr lang="pt-BR" sz="4000" b="1" dirty="0" err="1">
                <a:latin typeface="Futura Bk BT" panose="020B0502020204020303"/>
                <a:ea typeface="Tahoma" panose="020B0604030504040204" pitchFamily="34" charset="0"/>
                <a:cs typeface="Tahoma" panose="020B0604030504040204" pitchFamily="34" charset="0"/>
              </a:rPr>
              <a:t>Modeling</a:t>
            </a:r>
            <a:r>
              <a:rPr lang="pt-BR" sz="4000" b="1" dirty="0">
                <a:latin typeface="Futura Bk BT" panose="020B0502020204020303"/>
                <a:ea typeface="Tahoma" panose="020B0604030504040204" pitchFamily="34" charset="0"/>
                <a:cs typeface="Tahoma" panose="020B0604030504040204" pitchFamily="34" charset="0"/>
              </a:rPr>
              <a:t> </a:t>
            </a:r>
            <a:r>
              <a:rPr lang="pt-BR" sz="4000" b="1" dirty="0" err="1">
                <a:latin typeface="Futura Bk BT" panose="020B0502020204020303"/>
                <a:ea typeface="Tahoma" panose="020B0604030504040204" pitchFamily="34" charset="0"/>
                <a:cs typeface="Tahoma" panose="020B0604030504040204" pitchFamily="34" charset="0"/>
              </a:rPr>
              <a:t>Technique</a:t>
            </a:r>
            <a:r>
              <a:rPr lang="pt-BR" sz="4000" b="1" dirty="0">
                <a:latin typeface="Futura Bk BT" panose="020B0502020204020303"/>
                <a:ea typeface="Tahoma" panose="020B0604030504040204" pitchFamily="34" charset="0"/>
                <a:cs typeface="Tahoma" panose="020B0604030504040204" pitchFamily="34" charset="0"/>
              </a:rPr>
              <a:t> (OMT):</a:t>
            </a:r>
          </a:p>
          <a:p>
            <a:pPr marL="1485900" lvl="1" indent="-571500" algn="just">
              <a:buFont typeface="Arial" panose="020B0604020202020204" pitchFamily="34" charset="0"/>
              <a:buChar char="•"/>
            </a:pPr>
            <a:r>
              <a:rPr lang="pt-BR" dirty="0">
                <a:latin typeface="Futura Bk BT" panose="020B0502020204020303"/>
                <a:ea typeface="Tahoma" panose="020B0604030504040204" pitchFamily="34" charset="0"/>
                <a:cs typeface="Tahoma" panose="020B0604030504040204" pitchFamily="34" charset="0"/>
              </a:rPr>
              <a:t>Desenvolvido por James </a:t>
            </a:r>
            <a:r>
              <a:rPr lang="pt-BR" dirty="0" err="1">
                <a:latin typeface="Futura Bk BT" panose="020B0502020204020303"/>
                <a:ea typeface="Tahoma" panose="020B0604030504040204" pitchFamily="34" charset="0"/>
                <a:cs typeface="Tahoma" panose="020B0604030504040204" pitchFamily="34" charset="0"/>
              </a:rPr>
              <a:t>Rumbaugh</a:t>
            </a:r>
            <a:r>
              <a:rPr lang="pt-BR" dirty="0">
                <a:latin typeface="Futura Bk BT" panose="020B0502020204020303"/>
                <a:ea typeface="Tahoma" panose="020B0604030504040204" pitchFamily="34" charset="0"/>
                <a:cs typeface="Tahoma" panose="020B0604030504040204" pitchFamily="34" charset="0"/>
              </a:rPr>
              <a:t>, era outra abordagem popular para modelagem de sistemas orientados a objetos. </a:t>
            </a:r>
          </a:p>
          <a:p>
            <a:pPr marL="1485900" lvl="1" indent="-571500" algn="just">
              <a:buFont typeface="Arial" panose="020B0604020202020204" pitchFamily="34" charset="0"/>
              <a:buChar char="•"/>
            </a:pPr>
            <a:r>
              <a:rPr lang="pt-BR" dirty="0">
                <a:latin typeface="Futura Bk BT" panose="020B0502020204020303"/>
                <a:ea typeface="Tahoma" panose="020B0604030504040204" pitchFamily="34" charset="0"/>
                <a:cs typeface="Tahoma" panose="020B0604030504040204" pitchFamily="34" charset="0"/>
              </a:rPr>
              <a:t>Tinha um foco especial em diagramas de objetos, diagramas de estados, entre outros.</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err="1">
                <a:latin typeface="Futura Bk BT" panose="020B0502020204020303"/>
                <a:ea typeface="Tahoma" panose="020B0604030504040204" pitchFamily="34" charset="0"/>
                <a:cs typeface="Tahoma" panose="020B0604030504040204" pitchFamily="34" charset="0"/>
              </a:rPr>
              <a:t>Object-Oriented</a:t>
            </a:r>
            <a:r>
              <a:rPr lang="pt-BR" sz="4000" b="1" dirty="0">
                <a:latin typeface="Futura Bk BT" panose="020B0502020204020303"/>
                <a:ea typeface="Tahoma" panose="020B0604030504040204" pitchFamily="34" charset="0"/>
                <a:cs typeface="Tahoma" panose="020B0604030504040204" pitchFamily="34" charset="0"/>
              </a:rPr>
              <a:t> Software </a:t>
            </a:r>
            <a:r>
              <a:rPr lang="pt-BR" sz="4000" b="1" dirty="0" err="1">
                <a:latin typeface="Futura Bk BT" panose="020B0502020204020303"/>
                <a:ea typeface="Tahoma" panose="020B0604030504040204" pitchFamily="34" charset="0"/>
                <a:cs typeface="Tahoma" panose="020B0604030504040204" pitchFamily="34" charset="0"/>
              </a:rPr>
              <a:t>Engineering</a:t>
            </a:r>
            <a:r>
              <a:rPr lang="pt-BR" sz="4000" b="1" dirty="0">
                <a:latin typeface="Futura Bk BT" panose="020B0502020204020303"/>
                <a:ea typeface="Tahoma" panose="020B0604030504040204" pitchFamily="34" charset="0"/>
                <a:cs typeface="Tahoma" panose="020B0604030504040204" pitchFamily="34" charset="0"/>
              </a:rPr>
              <a:t> (OOSE):</a:t>
            </a:r>
          </a:p>
          <a:p>
            <a:pPr marL="1485900" lvl="1" indent="-571500" algn="just">
              <a:buFont typeface="Arial" panose="020B0604020202020204" pitchFamily="34" charset="0"/>
              <a:buChar char="•"/>
            </a:pPr>
            <a:r>
              <a:rPr lang="pt-BR" dirty="0">
                <a:latin typeface="Futura Bk BT" panose="020B0502020204020303"/>
                <a:ea typeface="Tahoma" panose="020B0604030504040204" pitchFamily="34" charset="0"/>
                <a:cs typeface="Tahoma" panose="020B0604030504040204" pitchFamily="34" charset="0"/>
              </a:rPr>
              <a:t>Desenvolvido por Ivar Jacobson, foi outra metodologia influente com forte ênfase na análise e design orientados a objetos. </a:t>
            </a:r>
          </a:p>
          <a:p>
            <a:pPr marL="1485900" lvl="1" indent="-571500" algn="just">
              <a:buFont typeface="Arial" panose="020B0604020202020204" pitchFamily="34" charset="0"/>
              <a:buChar char="•"/>
            </a:pPr>
            <a:r>
              <a:rPr lang="pt-BR" dirty="0">
                <a:latin typeface="Futura Bk BT" panose="020B0502020204020303"/>
                <a:ea typeface="Tahoma" panose="020B0604030504040204" pitchFamily="34" charset="0"/>
                <a:cs typeface="Tahoma" panose="020B0604030504040204" pitchFamily="34" charset="0"/>
              </a:rPr>
              <a:t>Introduziu conceitos como casos de uso.</a:t>
            </a:r>
          </a:p>
        </p:txBody>
      </p:sp>
      <p:sp>
        <p:nvSpPr>
          <p:cNvPr id="2" name="Rectangle 6">
            <a:extLst>
              <a:ext uri="{FF2B5EF4-FFF2-40B4-BE49-F238E27FC236}">
                <a16:creationId xmlns:a16="http://schemas.microsoft.com/office/drawing/2014/main" id="{B1CDC64F-C860-9D1F-FE62-082A4BB676B3}"/>
              </a:ext>
            </a:extLst>
          </p:cNvPr>
          <p:cNvSpPr/>
          <p:nvPr/>
        </p:nvSpPr>
        <p:spPr>
          <a:xfrm>
            <a:off x="-22412" y="13064745"/>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0044E637-78D5-3625-58B0-EBE802F175AA}"/>
              </a:ext>
            </a:extLst>
          </p:cNvPr>
          <p:cNvSpPr>
            <a:spLocks noGrp="1"/>
          </p:cNvSpPr>
          <p:nvPr>
            <p:ph type="sldNum" sz="quarter" idx="12"/>
          </p:nvPr>
        </p:nvSpPr>
        <p:spPr>
          <a:xfrm>
            <a:off x="18530047" y="13070991"/>
            <a:ext cx="5486400" cy="730250"/>
          </a:xfrm>
        </p:spPr>
        <p:txBody>
          <a:bodyPr/>
          <a:lstStyle/>
          <a:p>
            <a:fld id="{C7575539-BFBE-477A-BDB6-9CA7B44D81A5}" type="slidenum">
              <a:rPr lang="en-US" smtClean="0">
                <a:solidFill>
                  <a:schemeClr val="bg1"/>
                </a:solidFill>
              </a:rPr>
              <a:t>13</a:t>
            </a:fld>
            <a:endParaRPr lang="en-US" dirty="0">
              <a:solidFill>
                <a:schemeClr val="bg1"/>
              </a:solidFill>
            </a:endParaRPr>
          </a:p>
        </p:txBody>
      </p:sp>
      <p:sp>
        <p:nvSpPr>
          <p:cNvPr id="6" name="Espaço Reservado para Rodapé 2">
            <a:extLst>
              <a:ext uri="{FF2B5EF4-FFF2-40B4-BE49-F238E27FC236}">
                <a16:creationId xmlns:a16="http://schemas.microsoft.com/office/drawing/2014/main" id="{80983045-D47A-FAF8-F87C-A1809F8B7FB7}"/>
              </a:ext>
            </a:extLst>
          </p:cNvPr>
          <p:cNvSpPr>
            <a:spLocks noGrp="1"/>
          </p:cNvSpPr>
          <p:nvPr>
            <p:ph type="ftr" sz="quarter" idx="11"/>
          </p:nvPr>
        </p:nvSpPr>
        <p:spPr>
          <a:xfrm>
            <a:off x="215153" y="13070991"/>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8203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169551"/>
          </a:xfrm>
          <a:prstGeom prst="rect">
            <a:avLst/>
          </a:prstGeom>
          <a:noFill/>
        </p:spPr>
        <p:txBody>
          <a:bodyPr wrap="square" rtlCol="0">
            <a:spAutoFit/>
          </a:bodyPr>
          <a:lstStyle/>
          <a:p>
            <a:r>
              <a:rPr lang="pt-BR" sz="7000" b="1" spc="100" dirty="0">
                <a:latin typeface="Arial Black" panose="020B0A04020102020204" pitchFamily="34" charset="0"/>
                <a:ea typeface="Tahoma" panose="020B0604030504040204" pitchFamily="34" charset="0"/>
                <a:cs typeface="Tahoma" panose="020B0604030504040204" pitchFamily="34" charset="0"/>
              </a:rPr>
              <a:t>Como representar um Software?</a:t>
            </a:r>
            <a:endParaRPr lang="en-US" sz="7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F31A6AEC-5C9E-60F3-2C56-D8F606E0D23A}"/>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sp>
        <p:nvSpPr>
          <p:cNvPr id="3" name="TextBox 8">
            <a:extLst>
              <a:ext uri="{FF2B5EF4-FFF2-40B4-BE49-F238E27FC236}">
                <a16:creationId xmlns:a16="http://schemas.microsoft.com/office/drawing/2014/main" id="{4F01E0DB-E750-7AEB-B324-59FA6BE7FB00}"/>
              </a:ext>
            </a:extLst>
          </p:cNvPr>
          <p:cNvSpPr txBox="1"/>
          <p:nvPr/>
        </p:nvSpPr>
        <p:spPr>
          <a:xfrm>
            <a:off x="1006413" y="2327129"/>
            <a:ext cx="22281240" cy="11787842"/>
          </a:xfrm>
          <a:prstGeom prst="rect">
            <a:avLst/>
          </a:prstGeom>
          <a:noFill/>
        </p:spPr>
        <p:txBody>
          <a:bodyPr wrap="square" rtlCol="0">
            <a:spAutoFit/>
          </a:bodyPr>
          <a:lstStyle/>
          <a:p>
            <a:pPr algn="just"/>
            <a:r>
              <a:rPr lang="pt-BR" sz="4000" b="1" dirty="0">
                <a:latin typeface="Futura Bk BT" panose="020B0502020204020303"/>
                <a:ea typeface="Tahoma" panose="020B0604030504040204" pitchFamily="34" charset="0"/>
                <a:cs typeface="Tahoma" panose="020B0604030504040204" pitchFamily="34" charset="0"/>
              </a:rPr>
              <a:t>Unificação, Desenvolvimento e Evolução</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dirty="0">
                <a:latin typeface="Futura Bk BT" panose="020B0502020204020303"/>
                <a:ea typeface="Tahoma" panose="020B0604030504040204" pitchFamily="34" charset="0"/>
                <a:cs typeface="Tahoma" panose="020B0604030504040204" pitchFamily="34" charset="0"/>
              </a:rPr>
              <a:t>	Em 1995, </a:t>
            </a:r>
            <a:r>
              <a:rPr lang="pt-BR" sz="4000" dirty="0" err="1">
                <a:latin typeface="Futura Bk BT" panose="020B0502020204020303"/>
                <a:ea typeface="Tahoma" panose="020B0604030504040204" pitchFamily="34" charset="0"/>
                <a:cs typeface="Tahoma" panose="020B0604030504040204" pitchFamily="34" charset="0"/>
              </a:rPr>
              <a:t>Grady</a:t>
            </a:r>
            <a:r>
              <a:rPr lang="pt-BR" sz="4000" dirty="0">
                <a:latin typeface="Futura Bk BT" panose="020B0502020204020303"/>
                <a:ea typeface="Tahoma" panose="020B0604030504040204" pitchFamily="34" charset="0"/>
                <a:cs typeface="Tahoma" panose="020B0604030504040204" pitchFamily="34" charset="0"/>
              </a:rPr>
              <a:t> </a:t>
            </a:r>
            <a:r>
              <a:rPr lang="pt-BR" sz="4000" dirty="0" err="1">
                <a:latin typeface="Futura Bk BT" panose="020B0502020204020303"/>
                <a:ea typeface="Tahoma" panose="020B0604030504040204" pitchFamily="34" charset="0"/>
                <a:cs typeface="Tahoma" panose="020B0604030504040204" pitchFamily="34" charset="0"/>
              </a:rPr>
              <a:t>Booch</a:t>
            </a:r>
            <a:r>
              <a:rPr lang="pt-BR" sz="4000" dirty="0">
                <a:latin typeface="Futura Bk BT" panose="020B0502020204020303"/>
                <a:ea typeface="Tahoma" panose="020B0604030504040204" pitchFamily="34" charset="0"/>
                <a:cs typeface="Tahoma" panose="020B0604030504040204" pitchFamily="34" charset="0"/>
              </a:rPr>
              <a:t>, James </a:t>
            </a:r>
            <a:r>
              <a:rPr lang="pt-BR" sz="4000" dirty="0" err="1">
                <a:latin typeface="Futura Bk BT" panose="020B0502020204020303"/>
                <a:ea typeface="Tahoma" panose="020B0604030504040204" pitchFamily="34" charset="0"/>
                <a:cs typeface="Tahoma" panose="020B0604030504040204" pitchFamily="34" charset="0"/>
              </a:rPr>
              <a:t>Rumbaugh</a:t>
            </a:r>
            <a:r>
              <a:rPr lang="pt-BR" sz="4000" dirty="0">
                <a:latin typeface="Futura Bk BT" panose="020B0502020204020303"/>
                <a:ea typeface="Tahoma" panose="020B0604030504040204" pitchFamily="34" charset="0"/>
                <a:cs typeface="Tahoma" panose="020B0604030504040204" pitchFamily="34" charset="0"/>
              </a:rPr>
              <a:t> e Ivar Jacobson uniram forças para criar uma linguagem de modelagem padrão, unificando o melhor de suas respectivas metodologias. Eles foram apoiados por outras empresas e especialistas em engenharia de software, formando o "</a:t>
            </a:r>
            <a:r>
              <a:rPr lang="pt-BR" sz="4000" dirty="0" err="1">
                <a:latin typeface="Futura Bk BT" panose="020B0502020204020303"/>
                <a:ea typeface="Tahoma" panose="020B0604030504040204" pitchFamily="34" charset="0"/>
                <a:cs typeface="Tahoma" panose="020B0604030504040204" pitchFamily="34" charset="0"/>
              </a:rPr>
              <a:t>Three</a:t>
            </a:r>
            <a:r>
              <a:rPr lang="pt-BR" sz="4000" dirty="0">
                <a:latin typeface="Futura Bk BT" panose="020B0502020204020303"/>
                <a:ea typeface="Tahoma" panose="020B0604030504040204" pitchFamily="34" charset="0"/>
                <a:cs typeface="Tahoma" panose="020B0604030504040204" pitchFamily="34" charset="0"/>
              </a:rPr>
              <a:t> Amigos" (Três Amigos).</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dirty="0">
                <a:latin typeface="Futura Bk BT" panose="020B0502020204020303"/>
                <a:ea typeface="Tahoma" panose="020B0604030504040204" pitchFamily="34" charset="0"/>
                <a:cs typeface="Tahoma" panose="020B0604030504040204" pitchFamily="34" charset="0"/>
              </a:rPr>
              <a:t>	O objetivo era criar uma linguagem que pudesse abranger todos os aspectos do processo de desenvolvimento de software, desde a concepção até a implementação. A UML foi destinada a ser uma linguagem gráfica para visualizar, especificar, construir e documentar os artefatos de um sistema de software.</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dirty="0">
                <a:latin typeface="Futura Bk BT" panose="020B0502020204020303"/>
                <a:ea typeface="Tahoma" panose="020B0604030504040204" pitchFamily="34" charset="0"/>
                <a:cs typeface="Tahoma" panose="020B0604030504040204" pitchFamily="34" charset="0"/>
              </a:rPr>
              <a:t>	O trabalho inicial resultou na primeira versão da UML, conhecida como UML 0.8, em 1996. Ela foi seguida pela UML 0.9 e, finalmente, pela UML 1.0 em 1997, que foi amplamente adotada pela indústria de software.	Desde então, a UML passou por várias revisões e atualizações. A mais recente versão 2.5 com uma ampla gama de diagramas e elementos para modelagem de sistemas complexos.</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endParaRPr lang="pt-BR" sz="4000" dirty="0">
              <a:latin typeface="Futura Bk BT" panose="020B0502020204020303"/>
              <a:ea typeface="Tahoma" panose="020B0604030504040204" pitchFamily="34" charset="0"/>
              <a:cs typeface="Tahoma" panose="020B0604030504040204" pitchFamily="34" charset="0"/>
            </a:endParaRPr>
          </a:p>
        </p:txBody>
      </p:sp>
      <p:sp>
        <p:nvSpPr>
          <p:cNvPr id="2" name="Rectangle 6">
            <a:extLst>
              <a:ext uri="{FF2B5EF4-FFF2-40B4-BE49-F238E27FC236}">
                <a16:creationId xmlns:a16="http://schemas.microsoft.com/office/drawing/2014/main" id="{8988F58F-30DD-8ECA-1A47-C6C41F999AAD}"/>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0157AD86-EE6A-E525-398E-4404639020CD}"/>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14</a:t>
            </a:fld>
            <a:endParaRPr lang="en-US" dirty="0">
              <a:solidFill>
                <a:schemeClr val="bg1"/>
              </a:solidFill>
            </a:endParaRPr>
          </a:p>
        </p:txBody>
      </p:sp>
      <p:sp>
        <p:nvSpPr>
          <p:cNvPr id="6" name="Espaço Reservado para Rodapé 2">
            <a:extLst>
              <a:ext uri="{FF2B5EF4-FFF2-40B4-BE49-F238E27FC236}">
                <a16:creationId xmlns:a16="http://schemas.microsoft.com/office/drawing/2014/main" id="{BA5C3283-847C-C625-7074-BC2D46C5007E}"/>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47062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169551"/>
          </a:xfrm>
          <a:prstGeom prst="rect">
            <a:avLst/>
          </a:prstGeom>
          <a:noFill/>
        </p:spPr>
        <p:txBody>
          <a:bodyPr wrap="square" rtlCol="0">
            <a:spAutoFit/>
          </a:bodyPr>
          <a:lstStyle/>
          <a:p>
            <a:r>
              <a:rPr lang="pt-BR" sz="7000" b="1" spc="100" dirty="0">
                <a:latin typeface="Arial Black" panose="020B0A04020102020204" pitchFamily="34" charset="0"/>
                <a:ea typeface="Tahoma" panose="020B0604030504040204" pitchFamily="34" charset="0"/>
                <a:cs typeface="Tahoma" panose="020B0604030504040204" pitchFamily="34" charset="0"/>
              </a:rPr>
              <a:t>Como representar um Software?</a:t>
            </a:r>
            <a:endParaRPr lang="en-US" sz="7000" b="1" spc="100" dirty="0">
              <a:latin typeface="Arial Black" panose="020B0A04020102020204" pitchFamily="34" charset="0"/>
              <a:ea typeface="Tahoma" panose="020B0604030504040204" pitchFamily="34" charset="0"/>
              <a:cs typeface="Tahoma" panose="020B0604030504040204" pitchFamily="34" charset="0"/>
            </a:endParaRPr>
          </a:p>
        </p:txBody>
      </p:sp>
      <p:sp>
        <p:nvSpPr>
          <p:cNvPr id="24" name="Espaço Reservado para Número de Slide 1">
            <a:extLst>
              <a:ext uri="{FF2B5EF4-FFF2-40B4-BE49-F238E27FC236}">
                <a16:creationId xmlns:a16="http://schemas.microsoft.com/office/drawing/2014/main" id="{E1BD4A4A-95EC-412D-92F5-882C6B3F5CA9}"/>
              </a:ext>
            </a:extLst>
          </p:cNvPr>
          <p:cNvSpPr>
            <a:spLocks noGrp="1"/>
          </p:cNvSpPr>
          <p:nvPr>
            <p:ph type="sldNum" sz="quarter" idx="12"/>
          </p:nvPr>
        </p:nvSpPr>
        <p:spPr>
          <a:xfrm>
            <a:off x="18377647" y="12863915"/>
            <a:ext cx="5486400" cy="730250"/>
          </a:xfrm>
        </p:spPr>
        <p:txBody>
          <a:bodyPr/>
          <a:lstStyle/>
          <a:p>
            <a:fld id="{C7575539-BFBE-477A-BDB6-9CA7B44D81A5}" type="slidenum">
              <a:rPr lang="en-US" smtClean="0">
                <a:solidFill>
                  <a:schemeClr val="bg1"/>
                </a:solidFill>
              </a:rPr>
              <a:t>15</a:t>
            </a:fld>
            <a:endParaRPr lang="en-US" dirty="0">
              <a:solidFill>
                <a:schemeClr val="bg1"/>
              </a:solidFill>
            </a:endParaRPr>
          </a:p>
        </p:txBody>
      </p:sp>
      <p:sp>
        <p:nvSpPr>
          <p:cNvPr id="25" name="Espaço Reservado para Rodapé 2">
            <a:extLst>
              <a:ext uri="{FF2B5EF4-FFF2-40B4-BE49-F238E27FC236}">
                <a16:creationId xmlns:a16="http://schemas.microsoft.com/office/drawing/2014/main" id="{0C9F309A-98CD-4500-9E37-66C2AE56EF09}"/>
              </a:ext>
            </a:extLst>
          </p:cNvPr>
          <p:cNvSpPr>
            <a:spLocks noGrp="1"/>
          </p:cNvSpPr>
          <p:nvPr>
            <p:ph type="ftr" sz="quarter" idx="11"/>
          </p:nvPr>
        </p:nvSpPr>
        <p:spPr>
          <a:xfrm>
            <a:off x="62753" y="12863915"/>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F31A6AEC-5C9E-60F3-2C56-D8F606E0D23A}"/>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sp>
        <p:nvSpPr>
          <p:cNvPr id="3" name="TextBox 8">
            <a:extLst>
              <a:ext uri="{FF2B5EF4-FFF2-40B4-BE49-F238E27FC236}">
                <a16:creationId xmlns:a16="http://schemas.microsoft.com/office/drawing/2014/main" id="{4F01E0DB-E750-7AEB-B324-59FA6BE7FB00}"/>
              </a:ext>
            </a:extLst>
          </p:cNvPr>
          <p:cNvSpPr txBox="1"/>
          <p:nvPr/>
        </p:nvSpPr>
        <p:spPr>
          <a:xfrm>
            <a:off x="1006413" y="2327129"/>
            <a:ext cx="22281240" cy="11172289"/>
          </a:xfrm>
          <a:prstGeom prst="rect">
            <a:avLst/>
          </a:prstGeom>
          <a:noFill/>
        </p:spPr>
        <p:txBody>
          <a:bodyPr wrap="square" rtlCol="0">
            <a:spAutoFit/>
          </a:bodyPr>
          <a:lstStyle/>
          <a:p>
            <a:pPr algn="just"/>
            <a:r>
              <a:rPr lang="pt-BR" sz="4000" b="1" dirty="0">
                <a:latin typeface="Futura Bk BT" panose="020B0502020204020303"/>
                <a:ea typeface="Tahoma" panose="020B0604030504040204" pitchFamily="34" charset="0"/>
                <a:cs typeface="Tahoma" panose="020B0604030504040204" pitchFamily="34" charset="0"/>
              </a:rPr>
              <a:t>Contribuições e Aceitação</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dirty="0">
                <a:latin typeface="Futura Bk BT" panose="020B0502020204020303"/>
                <a:ea typeface="Tahoma" panose="020B0604030504040204" pitchFamily="34" charset="0"/>
                <a:cs typeface="Tahoma" panose="020B0604030504040204" pitchFamily="34" charset="0"/>
              </a:rPr>
              <a:t>	A UML se tornou a linguagem padrão para modelagem de software. Sua aceitação foi impulsionada por uma série de fatores:</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a:latin typeface="Futura Bk BT" panose="020B0502020204020303"/>
                <a:ea typeface="Tahoma" panose="020B0604030504040204" pitchFamily="34" charset="0"/>
                <a:cs typeface="Tahoma" panose="020B0604030504040204" pitchFamily="34" charset="0"/>
              </a:rPr>
              <a:t>Padronização: </a:t>
            </a:r>
            <a:r>
              <a:rPr lang="pt-BR" sz="4000" dirty="0">
                <a:latin typeface="Futura Bk BT" panose="020B0502020204020303"/>
                <a:ea typeface="Tahoma" panose="020B0604030504040204" pitchFamily="34" charset="0"/>
                <a:cs typeface="Tahoma" panose="020B0604030504040204" pitchFamily="34" charset="0"/>
              </a:rPr>
              <a:t>Tornou-se um padrão da indústria, facilitando a comunicação entre equipes de desenvolvimento e organizações.</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a:latin typeface="Futura Bk BT" panose="020B0502020204020303"/>
                <a:ea typeface="Tahoma" panose="020B0604030504040204" pitchFamily="34" charset="0"/>
                <a:cs typeface="Tahoma" panose="020B0604030504040204" pitchFamily="34" charset="0"/>
              </a:rPr>
              <a:t>Flexibilidade: </a:t>
            </a:r>
            <a:r>
              <a:rPr lang="pt-BR" sz="4000" dirty="0">
                <a:latin typeface="Futura Bk BT" panose="020B0502020204020303"/>
                <a:ea typeface="Tahoma" panose="020B0604030504040204" pitchFamily="34" charset="0"/>
                <a:cs typeface="Tahoma" panose="020B0604030504040204" pitchFamily="34" charset="0"/>
              </a:rPr>
              <a:t>Oferece uma variedade de diagramas para atender às diferentes fases e aspectos do desenvolvimento de software.</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a:latin typeface="Futura Bk BT" panose="020B0502020204020303"/>
                <a:ea typeface="Tahoma" panose="020B0604030504040204" pitchFamily="34" charset="0"/>
                <a:cs typeface="Tahoma" panose="020B0604030504040204" pitchFamily="34" charset="0"/>
              </a:rPr>
              <a:t>Ampla Comunidade: </a:t>
            </a:r>
            <a:r>
              <a:rPr lang="pt-BR" sz="4000" dirty="0">
                <a:latin typeface="Futura Bk BT" panose="020B0502020204020303"/>
                <a:ea typeface="Tahoma" panose="020B0604030504040204" pitchFamily="34" charset="0"/>
                <a:cs typeface="Tahoma" panose="020B0604030504040204" pitchFamily="34" charset="0"/>
              </a:rPr>
              <a:t>Conta com uma comunidade ativa de desenvolvedores, profissionais de engenharia de software e pesquisadores, que contribuem para seu desenvolvimento contínuo.</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a:latin typeface="Futura Bk BT" panose="020B0502020204020303"/>
                <a:ea typeface="Tahoma" panose="020B0604030504040204" pitchFamily="34" charset="0"/>
                <a:cs typeface="Tahoma" panose="020B0604030504040204" pitchFamily="34" charset="0"/>
              </a:rPr>
              <a:t>Ferramentas de Suporte: </a:t>
            </a:r>
            <a:r>
              <a:rPr lang="pt-BR" sz="4000" dirty="0">
                <a:latin typeface="Futura Bk BT" panose="020B0502020204020303"/>
                <a:ea typeface="Tahoma" panose="020B0604030504040204" pitchFamily="34" charset="0"/>
                <a:cs typeface="Tahoma" panose="020B0604030504040204" pitchFamily="34" charset="0"/>
              </a:rPr>
              <a:t>Há uma ampla variedade de ferramentas de modelagem UML disponíveis, tanto comerciais quanto de código aberto.</a:t>
            </a:r>
          </a:p>
          <a:p>
            <a:pPr algn="just"/>
            <a:r>
              <a:rPr lang="pt-BR" sz="4000" dirty="0">
                <a:latin typeface="Futura Bk BT" panose="020B0502020204020303"/>
                <a:ea typeface="Tahoma" panose="020B0604030504040204" pitchFamily="34" charset="0"/>
                <a:cs typeface="Tahoma" panose="020B0604030504040204" pitchFamily="34" charset="0"/>
              </a:rPr>
              <a:t>	</a:t>
            </a:r>
            <a:endParaRPr lang="pt-BR" dirty="0">
              <a:latin typeface="Futura Bk BT" panose="020B0502020204020303"/>
              <a:ea typeface="Tahoma" panose="020B0604030504040204" pitchFamily="34" charset="0"/>
              <a:cs typeface="Tahoma" panose="020B0604030504040204" pitchFamily="34" charset="0"/>
            </a:endParaRPr>
          </a:p>
        </p:txBody>
      </p:sp>
      <p:sp>
        <p:nvSpPr>
          <p:cNvPr id="2" name="Rectangle 6">
            <a:extLst>
              <a:ext uri="{FF2B5EF4-FFF2-40B4-BE49-F238E27FC236}">
                <a16:creationId xmlns:a16="http://schemas.microsoft.com/office/drawing/2014/main" id="{39225F9C-37BF-2775-C3A7-9E3A937585BC}"/>
              </a:ext>
            </a:extLst>
          </p:cNvPr>
          <p:cNvSpPr/>
          <p:nvPr/>
        </p:nvSpPr>
        <p:spPr>
          <a:xfrm>
            <a:off x="-22412" y="13010069"/>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90E75825-9AAB-46E2-2D29-E46C7C255778}"/>
              </a:ext>
            </a:extLst>
          </p:cNvPr>
          <p:cNvSpPr txBox="1">
            <a:spLocks/>
          </p:cNvSpPr>
          <p:nvPr/>
        </p:nvSpPr>
        <p:spPr>
          <a:xfrm>
            <a:off x="18530047" y="13016315"/>
            <a:ext cx="5486400" cy="730250"/>
          </a:xfrm>
          <a:prstGeom prst="rect">
            <a:avLst/>
          </a:prstGeom>
        </p:spPr>
        <p:txBody>
          <a:bodyPr vert="horz" lIns="91440" tIns="45720" rIns="91440" bIns="45720" rtlCol="0" anchor="ctr"/>
          <a:lstStyle>
            <a:defPPr>
              <a:defRPr lang="en-US"/>
            </a:defPPr>
            <a:lvl1pPr marL="0" algn="r"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mtClean="0">
                <a:solidFill>
                  <a:schemeClr val="bg1"/>
                </a:solidFill>
              </a:rPr>
              <a:pPr/>
              <a:t>15</a:t>
            </a:fld>
            <a:endParaRPr lang="en-US" dirty="0">
              <a:solidFill>
                <a:schemeClr val="bg1"/>
              </a:solidFill>
            </a:endParaRPr>
          </a:p>
        </p:txBody>
      </p:sp>
      <p:sp>
        <p:nvSpPr>
          <p:cNvPr id="6" name="Espaço Reservado para Rodapé 2">
            <a:extLst>
              <a:ext uri="{FF2B5EF4-FFF2-40B4-BE49-F238E27FC236}">
                <a16:creationId xmlns:a16="http://schemas.microsoft.com/office/drawing/2014/main" id="{5BCB2FCF-30D6-1AAC-EC50-452F794DA63F}"/>
              </a:ext>
            </a:extLst>
          </p:cNvPr>
          <p:cNvSpPr txBox="1">
            <a:spLocks/>
          </p:cNvSpPr>
          <p:nvPr/>
        </p:nvSpPr>
        <p:spPr>
          <a:xfrm>
            <a:off x="215153" y="13016315"/>
            <a:ext cx="23801294" cy="730250"/>
          </a:xfrm>
          <a:prstGeom prst="rect">
            <a:avLst/>
          </a:prstGeom>
        </p:spPr>
        <p:txBody>
          <a:bodyPr vert="horz" lIns="91440" tIns="45720" rIns="91440" bIns="45720" rtlCol="0" anchor="ctr"/>
          <a:lstStyle>
            <a:defPPr>
              <a:defRPr lang="en-US"/>
            </a:defPPr>
            <a:lvl1pPr marL="0" algn="ctr"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29429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169551"/>
          </a:xfrm>
          <a:prstGeom prst="rect">
            <a:avLst/>
          </a:prstGeom>
          <a:noFill/>
        </p:spPr>
        <p:txBody>
          <a:bodyPr wrap="square" rtlCol="0">
            <a:spAutoFit/>
          </a:bodyPr>
          <a:lstStyle/>
          <a:p>
            <a:r>
              <a:rPr lang="pt-BR" sz="7000" b="1" spc="100" dirty="0">
                <a:latin typeface="Arial Black" panose="020B0A04020102020204" pitchFamily="34" charset="0"/>
                <a:ea typeface="Tahoma" panose="020B0604030504040204" pitchFamily="34" charset="0"/>
                <a:cs typeface="Tahoma" panose="020B0604030504040204" pitchFamily="34" charset="0"/>
              </a:rPr>
              <a:t>Diagramas UML</a:t>
            </a:r>
            <a:endParaRPr lang="en-US" sz="7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F31A6AEC-5C9E-60F3-2C56-D8F606E0D23A}"/>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pic>
        <p:nvPicPr>
          <p:cNvPr id="3074" name="Picture 2" descr="UML — Unified Modeling Language | by Rodrigo Vieira | OperacionalTI | Medium">
            <a:extLst>
              <a:ext uri="{FF2B5EF4-FFF2-40B4-BE49-F238E27FC236}">
                <a16:creationId xmlns:a16="http://schemas.microsoft.com/office/drawing/2014/main" id="{95C54763-B02E-6E4F-2F3C-BBF28A1BEF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091" y="1140453"/>
            <a:ext cx="20085990" cy="131430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FD42B5EB-9A4D-0AD9-9D16-23FA5025AF91}"/>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3" name="Espaço Reservado para Número de Slide 1">
            <a:extLst>
              <a:ext uri="{FF2B5EF4-FFF2-40B4-BE49-F238E27FC236}">
                <a16:creationId xmlns:a16="http://schemas.microsoft.com/office/drawing/2014/main" id="{4F5E54F1-2755-6C19-8FA3-11F2162482AB}"/>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16</a:t>
            </a:fld>
            <a:endParaRPr lang="en-US" dirty="0">
              <a:solidFill>
                <a:schemeClr val="bg1"/>
              </a:solidFill>
            </a:endParaRPr>
          </a:p>
        </p:txBody>
      </p:sp>
      <p:sp>
        <p:nvSpPr>
          <p:cNvPr id="4" name="Espaço Reservado para Rodapé 2">
            <a:extLst>
              <a:ext uri="{FF2B5EF4-FFF2-40B4-BE49-F238E27FC236}">
                <a16:creationId xmlns:a16="http://schemas.microsoft.com/office/drawing/2014/main" id="{1BDF7B93-C453-801F-309D-96D8D50208CD}"/>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172912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169551"/>
          </a:xfrm>
          <a:prstGeom prst="rect">
            <a:avLst/>
          </a:prstGeom>
          <a:noFill/>
        </p:spPr>
        <p:txBody>
          <a:bodyPr wrap="square" rtlCol="0">
            <a:spAutoFit/>
          </a:bodyPr>
          <a:lstStyle/>
          <a:p>
            <a:r>
              <a:rPr lang="pt-BR" sz="7000" b="1" spc="100" dirty="0">
                <a:latin typeface="Arial Black" panose="020B0A04020102020204" pitchFamily="34" charset="0"/>
                <a:ea typeface="Tahoma" panose="020B0604030504040204" pitchFamily="34" charset="0"/>
                <a:cs typeface="Tahoma" panose="020B0604030504040204" pitchFamily="34" charset="0"/>
              </a:rPr>
              <a:t>Diagramas de Classe</a:t>
            </a:r>
            <a:endParaRPr lang="en-US" sz="7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43F963B5-F64D-C38A-C5B6-AF940EB90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915" y="2828881"/>
            <a:ext cx="13672646" cy="9668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CB2E3DEB-B3D5-84D4-D2AE-079619177EBC}"/>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3" name="Espaço Reservado para Número de Slide 1">
            <a:extLst>
              <a:ext uri="{FF2B5EF4-FFF2-40B4-BE49-F238E27FC236}">
                <a16:creationId xmlns:a16="http://schemas.microsoft.com/office/drawing/2014/main" id="{AC70685A-60AA-6510-1A65-BD6D330FDE66}"/>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17</a:t>
            </a:fld>
            <a:endParaRPr lang="en-US" dirty="0">
              <a:solidFill>
                <a:schemeClr val="bg1"/>
              </a:solidFill>
            </a:endParaRPr>
          </a:p>
        </p:txBody>
      </p:sp>
      <p:sp>
        <p:nvSpPr>
          <p:cNvPr id="4" name="Espaço Reservado para Rodapé 2">
            <a:extLst>
              <a:ext uri="{FF2B5EF4-FFF2-40B4-BE49-F238E27FC236}">
                <a16:creationId xmlns:a16="http://schemas.microsoft.com/office/drawing/2014/main" id="{869158B4-E83E-C738-B0A9-2014566788AD}"/>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121470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572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Programação Orientada a Objetos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TextBox 8">
            <a:extLst>
              <a:ext uri="{FF2B5EF4-FFF2-40B4-BE49-F238E27FC236}">
                <a16:creationId xmlns:a16="http://schemas.microsoft.com/office/drawing/2014/main" id="{AC86F734-75C0-4764-8D67-F6EC802ABB0D}"/>
              </a:ext>
            </a:extLst>
          </p:cNvPr>
          <p:cNvSpPr txBox="1"/>
          <p:nvPr/>
        </p:nvSpPr>
        <p:spPr>
          <a:xfrm>
            <a:off x="1006413" y="2327129"/>
            <a:ext cx="22281240" cy="8094524"/>
          </a:xfrm>
          <a:prstGeom prst="rect">
            <a:avLst/>
          </a:prstGeom>
          <a:noFill/>
        </p:spPr>
        <p:txBody>
          <a:bodyPr wrap="square" rtlCol="0">
            <a:spAutoFit/>
          </a:bodyPr>
          <a:lstStyle/>
          <a:p>
            <a:pPr algn="just"/>
            <a:endParaRPr lang="pt-BR" sz="4000" dirty="0">
              <a:latin typeface="Futura Bk BT" panose="020B0502020204020303"/>
              <a:ea typeface="Tahoma" panose="020B0604030504040204" pitchFamily="34" charset="0"/>
              <a:cs typeface="Tahoma" panose="020B0604030504040204" pitchFamily="34" charset="0"/>
            </a:endParaRP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dirty="0">
                <a:latin typeface="Futura Bk BT" panose="020B0502020204020303"/>
                <a:ea typeface="Tahoma" panose="020B0604030504040204" pitchFamily="34" charset="0"/>
                <a:cs typeface="Tahoma" panose="020B0604030504040204" pitchFamily="34" charset="0"/>
              </a:rPr>
              <a:t>A Orientação a Objetos (OO) é um paradigma de programação que se baseia na ideia de organizar o código em torno de objetos, que são instâncias de classes. É uma abordagem poderosa e amplamente utilizada no desenvolvimento de software, pois ajuda a criar sistemas </a:t>
            </a:r>
            <a:r>
              <a:rPr lang="pt-BR" sz="4000" b="1" dirty="0">
                <a:latin typeface="Futura Bk BT" panose="020B0502020204020303"/>
                <a:ea typeface="Tahoma" panose="020B0604030504040204" pitchFamily="34" charset="0"/>
                <a:cs typeface="Tahoma" panose="020B0604030504040204" pitchFamily="34" charset="0"/>
              </a:rPr>
              <a:t>mais organizados, modulares e reutilizáveis</a:t>
            </a:r>
            <a:r>
              <a:rPr lang="pt-BR" sz="4000" dirty="0">
                <a:latin typeface="Futura Bk BT" panose="020B0502020204020303"/>
                <a:ea typeface="Tahoma" panose="020B0604030504040204" pitchFamily="34" charset="0"/>
                <a:cs typeface="Tahoma" panose="020B0604030504040204" pitchFamily="34" charset="0"/>
              </a:rPr>
              <a:t>. </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dirty="0">
                <a:latin typeface="Futura Bk BT" panose="020B0502020204020303"/>
                <a:ea typeface="Tahoma" panose="020B0604030504040204" pitchFamily="34" charset="0"/>
                <a:cs typeface="Tahoma" panose="020B0604030504040204" pitchFamily="34" charset="0"/>
              </a:rPr>
              <a:t>A Orientação a Objetos promove uma abordagem mais natural e organizada para modelar o mundo real em código, tornando-o mais legível, manutenível e flexível. É amplamente utilizada em linguagens de programação como Java, C++, Python, C#, entre outras, e é aplicável a uma variedade de domínios de desenvolvimento de software, desde aplicações desktop até sistemas distribuídos e aplicativos web.</a:t>
            </a:r>
          </a:p>
        </p:txBody>
      </p:sp>
      <p:sp>
        <p:nvSpPr>
          <p:cNvPr id="4" name="Rectangle 6">
            <a:extLst>
              <a:ext uri="{FF2B5EF4-FFF2-40B4-BE49-F238E27FC236}">
                <a16:creationId xmlns:a16="http://schemas.microsoft.com/office/drawing/2014/main" id="{527EA86C-5FB2-3BCF-63C6-455D41A73E80}"/>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5" name="Espaço Reservado para Número de Slide 1">
            <a:extLst>
              <a:ext uri="{FF2B5EF4-FFF2-40B4-BE49-F238E27FC236}">
                <a16:creationId xmlns:a16="http://schemas.microsoft.com/office/drawing/2014/main" id="{FF125EA4-5A3D-2156-0A18-43679ED9F735}"/>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18</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69004FD4-67D3-C03C-AF18-88C8619F3863}"/>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13261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572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Programação Orientada a Objetos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TextBox 8">
            <a:extLst>
              <a:ext uri="{FF2B5EF4-FFF2-40B4-BE49-F238E27FC236}">
                <a16:creationId xmlns:a16="http://schemas.microsoft.com/office/drawing/2014/main" id="{AC86F734-75C0-4764-8D67-F6EC802ABB0D}"/>
              </a:ext>
            </a:extLst>
          </p:cNvPr>
          <p:cNvSpPr txBox="1"/>
          <p:nvPr/>
        </p:nvSpPr>
        <p:spPr>
          <a:xfrm>
            <a:off x="1006413" y="2327129"/>
            <a:ext cx="22281240" cy="8094524"/>
          </a:xfrm>
          <a:prstGeom prst="rect">
            <a:avLst/>
          </a:prstGeom>
          <a:noFill/>
        </p:spPr>
        <p:txBody>
          <a:bodyPr wrap="square" rtlCol="0">
            <a:spAutoFit/>
          </a:bodyPr>
          <a:lstStyle/>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dirty="0">
                <a:latin typeface="Futura Bk BT" panose="020B0502020204020303"/>
                <a:ea typeface="Tahoma" panose="020B0604030504040204" pitchFamily="34" charset="0"/>
                <a:cs typeface="Tahoma" panose="020B0604030504040204" pitchFamily="34" charset="0"/>
              </a:rPr>
              <a:t>Aqui estão os principais conceitos do paradigma de Orientação a Objetos:</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a:latin typeface="Futura Bk BT" panose="020B0502020204020303"/>
                <a:ea typeface="Tahoma" panose="020B0604030504040204" pitchFamily="34" charset="0"/>
                <a:cs typeface="Tahoma" panose="020B0604030504040204" pitchFamily="34" charset="0"/>
              </a:rPr>
              <a:t>Objeto: </a:t>
            </a:r>
            <a:r>
              <a:rPr lang="pt-BR" sz="4000" dirty="0">
                <a:latin typeface="Futura Bk BT" panose="020B0502020204020303"/>
                <a:ea typeface="Tahoma" panose="020B0604030504040204" pitchFamily="34" charset="0"/>
                <a:cs typeface="Tahoma" panose="020B0604030504040204" pitchFamily="34" charset="0"/>
              </a:rPr>
              <a:t>Um objeto é uma instância concreta de uma classe. Ele representa uma entidade do mundo real e possui atributos (propriedades) que descrevem seu estado e métodos que definem seu comportamento. Por exemplo, um objeto "Carro" pode ter atributos como "cor" e "velocidade" e métodos como "ligar" e "desligar".</a:t>
            </a:r>
          </a:p>
          <a:p>
            <a:pPr algn="just"/>
            <a:endParaRPr lang="pt-BR" sz="4000" dirty="0">
              <a:latin typeface="Futura Bk BT" panose="020B0502020204020303"/>
              <a:ea typeface="Tahoma" panose="020B0604030504040204" pitchFamily="34" charset="0"/>
              <a:cs typeface="Tahoma" panose="020B0604030504040204" pitchFamily="34" charset="0"/>
            </a:endParaRPr>
          </a:p>
          <a:p>
            <a:pPr algn="just"/>
            <a:r>
              <a:rPr lang="pt-BR" sz="4000" b="1" dirty="0">
                <a:latin typeface="Futura Bk BT" panose="020B0502020204020303"/>
                <a:ea typeface="Tahoma" panose="020B0604030504040204" pitchFamily="34" charset="0"/>
                <a:cs typeface="Tahoma" panose="020B0604030504040204" pitchFamily="34" charset="0"/>
              </a:rPr>
              <a:t>Classe: </a:t>
            </a:r>
            <a:r>
              <a:rPr lang="pt-BR" sz="4000" dirty="0">
                <a:latin typeface="Futura Bk BT" panose="020B0502020204020303"/>
                <a:ea typeface="Tahoma" panose="020B0604030504040204" pitchFamily="34" charset="0"/>
                <a:cs typeface="Tahoma" panose="020B0604030504040204" pitchFamily="34" charset="0"/>
              </a:rPr>
              <a:t>Uma classe é um modelo ou uma definição abstrata que descreve as características comuns a um conjunto de objetos. Ela serve como um plano para a criação de objetos. A classe define os atributos e métodos que seus objetos terão em comum. Por exemplo, uma classe "Carro" define os atributos e métodos que todos os carros terão</a:t>
            </a:r>
          </a:p>
        </p:txBody>
      </p:sp>
      <p:sp>
        <p:nvSpPr>
          <p:cNvPr id="4" name="Rectangle 6">
            <a:extLst>
              <a:ext uri="{FF2B5EF4-FFF2-40B4-BE49-F238E27FC236}">
                <a16:creationId xmlns:a16="http://schemas.microsoft.com/office/drawing/2014/main" id="{3A675676-2266-285A-3E3C-88ADB2F44FE3}"/>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5" name="Espaço Reservado para Número de Slide 1">
            <a:extLst>
              <a:ext uri="{FF2B5EF4-FFF2-40B4-BE49-F238E27FC236}">
                <a16:creationId xmlns:a16="http://schemas.microsoft.com/office/drawing/2014/main" id="{A67B2037-5E05-3046-4D12-2A1C44F84F65}"/>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19</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D97F2C9E-B4F9-D598-E613-EEB642ACD63E}"/>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3835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323439"/>
          </a:xfrm>
          <a:prstGeom prst="rect">
            <a:avLst/>
          </a:prstGeom>
          <a:noFill/>
        </p:spPr>
        <p:txBody>
          <a:bodyPr wrap="square" rtlCol="0">
            <a:spAutoFit/>
          </a:bodyPr>
          <a:lstStyle/>
          <a:p>
            <a:r>
              <a:rPr lang="pt-BR" sz="8000" b="1" spc="100" dirty="0">
                <a:latin typeface="Arial Black" panose="020B0A04020102020204" pitchFamily="34" charset="0"/>
                <a:ea typeface="Tahoma" panose="020B0604030504040204" pitchFamily="34" charset="0"/>
                <a:cs typeface="Tahoma" panose="020B0604030504040204" pitchFamily="34" charset="0"/>
              </a:rPr>
              <a:t>Revisão</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37DF21E7-64FC-57E0-6C7A-77EE4FD8FFAE}"/>
              </a:ext>
            </a:extLst>
          </p:cNvPr>
          <p:cNvSpPr txBox="1"/>
          <p:nvPr/>
        </p:nvSpPr>
        <p:spPr>
          <a:xfrm>
            <a:off x="1769918" y="2560715"/>
            <a:ext cx="20021550" cy="9325630"/>
          </a:xfrm>
          <a:prstGeom prst="rect">
            <a:avLst/>
          </a:prstGeom>
          <a:noFill/>
        </p:spPr>
        <p:txBody>
          <a:bodyPr wrap="square" rtlCol="0">
            <a:spAutoFit/>
          </a:bodyPr>
          <a:lstStyle/>
          <a:p>
            <a:pPr marL="857250" indent="-857250" algn="just">
              <a:buFont typeface="Wingdings" panose="05000000000000000000" pitchFamily="2" charset="2"/>
              <a:buChar char="§"/>
            </a:pPr>
            <a:r>
              <a:rPr lang="pt-BR" sz="4000" b="1" dirty="0">
                <a:latin typeface="Futura Bk BT" panose="020B0502020204020303"/>
              </a:rPr>
              <a:t>Engenharia de Software</a:t>
            </a:r>
            <a:r>
              <a:rPr lang="pt-BR" sz="4000" dirty="0">
                <a:latin typeface="Futura Bk BT" panose="020B0502020204020303"/>
              </a:rPr>
              <a:t>:  processos, métodos e ferramentas de apoio que nos auxiliam no desenvolvimento de software;</a:t>
            </a:r>
          </a:p>
          <a:p>
            <a:pPr marL="857250" indent="-857250" algn="just">
              <a:buFont typeface="Wingdings" panose="05000000000000000000" pitchFamily="2" charset="2"/>
              <a:buChar char="§"/>
            </a:pPr>
            <a:endParaRPr lang="pt-BR" sz="4000" dirty="0">
              <a:latin typeface="Futura Bk BT" panose="020B0502020204020303"/>
            </a:endParaRPr>
          </a:p>
          <a:p>
            <a:pPr marL="857250" indent="-857250" algn="just">
              <a:buFont typeface="Wingdings" panose="05000000000000000000" pitchFamily="2" charset="2"/>
              <a:buChar char="§"/>
            </a:pPr>
            <a:r>
              <a:rPr lang="pt-BR" sz="4000" b="1" dirty="0">
                <a:latin typeface="Futura Bk BT" panose="020B0502020204020303"/>
              </a:rPr>
              <a:t>Arquitetura de Software: </a:t>
            </a:r>
            <a:r>
              <a:rPr lang="pt-BR" sz="4000" dirty="0">
                <a:latin typeface="Futura Bk BT" panose="020B0502020204020303"/>
              </a:rPr>
              <a:t>características de como o software será desenvolvido;</a:t>
            </a:r>
          </a:p>
          <a:p>
            <a:pPr marL="857250" indent="-857250" algn="just">
              <a:buFont typeface="Wingdings" panose="05000000000000000000" pitchFamily="2" charset="2"/>
              <a:buChar char="§"/>
            </a:pPr>
            <a:endParaRPr lang="pt-BR" sz="4000" dirty="0">
              <a:latin typeface="Futura Bk BT" panose="020B0502020204020303"/>
            </a:endParaRPr>
          </a:p>
          <a:p>
            <a:pPr marL="857250" indent="-857250" algn="just">
              <a:buFont typeface="Wingdings" panose="05000000000000000000" pitchFamily="2" charset="2"/>
              <a:buChar char="§"/>
            </a:pPr>
            <a:r>
              <a:rPr lang="pt-BR" sz="4000" b="1" dirty="0">
                <a:latin typeface="Futura Bk BT" panose="020B0502020204020303"/>
              </a:rPr>
              <a:t>Processo de Desenvolvimento:</a:t>
            </a:r>
            <a:r>
              <a:rPr lang="pt-BR" sz="4000" dirty="0">
                <a:latin typeface="Futura Bk BT" panose="020B0502020204020303"/>
              </a:rPr>
              <a:t> etapas específicas a serem percorridas  durante o desenvolvimento de um software (Cascata e Ágil);</a:t>
            </a:r>
          </a:p>
          <a:p>
            <a:pPr marL="857250" indent="-857250" algn="just">
              <a:buFont typeface="Wingdings" panose="05000000000000000000" pitchFamily="2" charset="2"/>
              <a:buChar char="§"/>
            </a:pPr>
            <a:endParaRPr lang="pt-BR" sz="4000" dirty="0">
              <a:latin typeface="Futura Bk BT" panose="020B0502020204020303"/>
            </a:endParaRPr>
          </a:p>
          <a:p>
            <a:pPr marL="857250" indent="-857250" algn="just">
              <a:buFont typeface="Wingdings" panose="05000000000000000000" pitchFamily="2" charset="2"/>
              <a:buChar char="§"/>
            </a:pPr>
            <a:r>
              <a:rPr lang="pt-BR" sz="4000" b="1" dirty="0">
                <a:latin typeface="Futura Bk BT" panose="020B0502020204020303"/>
              </a:rPr>
              <a:t>Engenharia de Requisitos</a:t>
            </a:r>
            <a:r>
              <a:rPr lang="pt-BR" sz="4000" dirty="0">
                <a:latin typeface="Futura Bk BT" panose="020B0502020204020303"/>
              </a:rPr>
              <a:t>: é o processo de entender o que o sistema deve fazer (requisitos funcionais) e como ele deve se comportar (requisitos não funcionais).</a:t>
            </a:r>
          </a:p>
          <a:p>
            <a:pPr marL="857250" indent="-857250" algn="just">
              <a:buFont typeface="Wingdings" panose="05000000000000000000" pitchFamily="2" charset="2"/>
              <a:buChar char="§"/>
            </a:pPr>
            <a:endParaRPr lang="pt-BR" sz="4000" dirty="0">
              <a:latin typeface="Futura Bk BT" panose="020B0502020204020303"/>
            </a:endParaRPr>
          </a:p>
          <a:p>
            <a:pPr marL="857250" indent="-857250" algn="just">
              <a:buFont typeface="Wingdings" panose="05000000000000000000" pitchFamily="2" charset="2"/>
              <a:buChar char="§"/>
            </a:pPr>
            <a:r>
              <a:rPr lang="pt-BR" sz="4000" b="1" dirty="0">
                <a:latin typeface="Futura Bk BT" panose="020B0502020204020303"/>
              </a:rPr>
              <a:t>Modelagem: </a:t>
            </a:r>
            <a:r>
              <a:rPr lang="pt-BR" sz="4000" b="1" dirty="0">
                <a:solidFill>
                  <a:srgbClr val="FF0000"/>
                </a:solidFill>
                <a:latin typeface="Futura Bk BT" panose="020B0502020204020303"/>
              </a:rPr>
              <a:t>é a representação graficamente a estrutura, o comportamento e os requisitos do sistema antes de sua construção.</a:t>
            </a:r>
          </a:p>
        </p:txBody>
      </p:sp>
      <p:sp>
        <p:nvSpPr>
          <p:cNvPr id="3" name="Rectangle 6">
            <a:extLst>
              <a:ext uri="{FF2B5EF4-FFF2-40B4-BE49-F238E27FC236}">
                <a16:creationId xmlns:a16="http://schemas.microsoft.com/office/drawing/2014/main" id="{A58409FC-55C7-97DB-0D89-B25C3A197D95}"/>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40BB7BAD-E1E4-3C00-5E00-E9C5E8D320B7}"/>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2</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EDDA7912-E099-2EDD-5CF5-537531AACFA1}"/>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17552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572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Classes e Objetos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TextBox 8">
            <a:extLst>
              <a:ext uri="{FF2B5EF4-FFF2-40B4-BE49-F238E27FC236}">
                <a16:creationId xmlns:a16="http://schemas.microsoft.com/office/drawing/2014/main" id="{AC86F734-75C0-4764-8D67-F6EC802ABB0D}"/>
              </a:ext>
            </a:extLst>
          </p:cNvPr>
          <p:cNvSpPr txBox="1"/>
          <p:nvPr/>
        </p:nvSpPr>
        <p:spPr>
          <a:xfrm>
            <a:off x="697831" y="2941040"/>
            <a:ext cx="15231979" cy="8217634"/>
          </a:xfrm>
          <a:prstGeom prst="rect">
            <a:avLst/>
          </a:prstGeom>
          <a:noFill/>
        </p:spPr>
        <p:txBody>
          <a:bodyPr wrap="square" rtlCol="0">
            <a:spAutoFit/>
          </a:bodyPr>
          <a:lstStyle/>
          <a:p>
            <a:pPr algn="ctr"/>
            <a:r>
              <a:rPr lang="pt-BR" sz="4400" b="1" dirty="0">
                <a:latin typeface="Futura Bk BT" panose="020B0502020204020303"/>
              </a:rPr>
              <a:t>Modelo Conceitual x Diagrama de Classes</a:t>
            </a:r>
            <a:endParaRPr lang="pt-BR" sz="4400" dirty="0">
              <a:latin typeface="Futura Bk BT" panose="020B0502020204020303"/>
              <a:ea typeface="Tahoma" panose="020B0604030504040204" pitchFamily="34" charset="0"/>
              <a:cs typeface="Tahoma" panose="020B0604030504040204" pitchFamily="34" charset="0"/>
            </a:endParaRPr>
          </a:p>
          <a:p>
            <a:pPr algn="just"/>
            <a:endParaRPr lang="pt-BR" sz="4400" dirty="0">
              <a:latin typeface="Futura Bk BT" panose="020B0502020204020303"/>
              <a:ea typeface="Tahoma" panose="020B0604030504040204" pitchFamily="34" charset="0"/>
              <a:cs typeface="Tahoma" panose="020B0604030504040204" pitchFamily="34" charset="0"/>
            </a:endParaRPr>
          </a:p>
          <a:p>
            <a:pPr algn="just"/>
            <a:r>
              <a:rPr lang="pt-BR" sz="4400" dirty="0">
                <a:latin typeface="Futura Bk BT" panose="020B0502020204020303"/>
                <a:ea typeface="Tahoma" panose="020B0604030504040204" pitchFamily="34" charset="0"/>
                <a:cs typeface="Tahoma" panose="020B0604030504040204" pitchFamily="34" charset="0"/>
              </a:rPr>
              <a:t>Classe</a:t>
            </a:r>
          </a:p>
          <a:p>
            <a:pPr marL="1600200" lvl="1" indent="-685800" algn="just">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É uma descrição de um conjunto de objetos que compartilham os mesmos atributos, operações, relacionamentos e semântica.</a:t>
            </a:r>
          </a:p>
          <a:p>
            <a:pPr marL="1600200" lvl="1" indent="-685800" algn="just">
              <a:buFont typeface="Wingdings" panose="05000000000000000000" pitchFamily="2" charset="2"/>
              <a:buChar char="§"/>
            </a:pPr>
            <a:endParaRPr lang="pt-BR" sz="4400" dirty="0">
              <a:latin typeface="Futura Bk BT" panose="020B0502020204020303"/>
              <a:ea typeface="Tahoma" panose="020B0604030504040204" pitchFamily="34" charset="0"/>
              <a:cs typeface="Tahoma" panose="020B0604030504040204" pitchFamily="34" charset="0"/>
            </a:endParaRPr>
          </a:p>
          <a:p>
            <a:pPr marL="1600200" lvl="1" indent="-685800" algn="just">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É representadas por um retângulo que pode possuir até três divisões:</a:t>
            </a:r>
          </a:p>
          <a:p>
            <a:pPr marL="2514600" lvl="2" indent="-685800" algn="just">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Nome da classe</a:t>
            </a:r>
          </a:p>
          <a:p>
            <a:pPr marL="2514600" lvl="2" indent="-685800" algn="just">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Atributos da classe</a:t>
            </a:r>
          </a:p>
          <a:p>
            <a:pPr marL="2514600" lvl="2" indent="-685800" algn="just">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Métodos da classe</a:t>
            </a:r>
          </a:p>
        </p:txBody>
      </p:sp>
      <p:pic>
        <p:nvPicPr>
          <p:cNvPr id="4" name="Picture 2">
            <a:extLst>
              <a:ext uri="{FF2B5EF4-FFF2-40B4-BE49-F238E27FC236}">
                <a16:creationId xmlns:a16="http://schemas.microsoft.com/office/drawing/2014/main" id="{E8B45700-43EE-B6A5-2158-28778E5A1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5137" y="4193620"/>
            <a:ext cx="7152806" cy="6502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4413A112-E7D4-8A9D-7D7D-54A69780E3BD}"/>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8" name="Espaço Reservado para Número de Slide 1">
            <a:extLst>
              <a:ext uri="{FF2B5EF4-FFF2-40B4-BE49-F238E27FC236}">
                <a16:creationId xmlns:a16="http://schemas.microsoft.com/office/drawing/2014/main" id="{D3816864-3BAE-A184-7616-C9BA0F874364}"/>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20</a:t>
            </a:fld>
            <a:endParaRPr lang="en-US" dirty="0">
              <a:solidFill>
                <a:schemeClr val="bg1"/>
              </a:solidFill>
            </a:endParaRPr>
          </a:p>
        </p:txBody>
      </p:sp>
      <p:sp>
        <p:nvSpPr>
          <p:cNvPr id="14" name="Espaço Reservado para Rodapé 2">
            <a:extLst>
              <a:ext uri="{FF2B5EF4-FFF2-40B4-BE49-F238E27FC236}">
                <a16:creationId xmlns:a16="http://schemas.microsoft.com/office/drawing/2014/main" id="{89D49463-E49B-5BB5-B36C-30D1F3860658}"/>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2494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572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Classes e Objetos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TextBox 8">
            <a:extLst>
              <a:ext uri="{FF2B5EF4-FFF2-40B4-BE49-F238E27FC236}">
                <a16:creationId xmlns:a16="http://schemas.microsoft.com/office/drawing/2014/main" id="{AC86F734-75C0-4764-8D67-F6EC802ABB0D}"/>
              </a:ext>
            </a:extLst>
          </p:cNvPr>
          <p:cNvSpPr txBox="1"/>
          <p:nvPr/>
        </p:nvSpPr>
        <p:spPr>
          <a:xfrm>
            <a:off x="697832" y="2941040"/>
            <a:ext cx="13066294" cy="7540526"/>
          </a:xfrm>
          <a:prstGeom prst="rect">
            <a:avLst/>
          </a:prstGeom>
          <a:noFill/>
        </p:spPr>
        <p:txBody>
          <a:bodyPr wrap="square" rtlCol="0">
            <a:spAutoFit/>
          </a:bodyPr>
          <a:lstStyle/>
          <a:p>
            <a:pPr algn="ctr"/>
            <a:r>
              <a:rPr lang="pt-BR" sz="4400" b="1" dirty="0">
                <a:latin typeface="Futura Bk BT" panose="020B0502020204020303"/>
              </a:rPr>
              <a:t>Qual é a diferença entre Classe e Objeto ?</a:t>
            </a:r>
            <a:endParaRPr lang="pt-BR" sz="4400" dirty="0">
              <a:latin typeface="Futura Bk BT" panose="020B0502020204020303"/>
              <a:ea typeface="Tahoma" panose="020B0604030504040204" pitchFamily="34" charset="0"/>
              <a:cs typeface="Tahoma" panose="020B0604030504040204" pitchFamily="34" charset="0"/>
            </a:endParaRPr>
          </a:p>
          <a:p>
            <a:endParaRPr lang="pt-BR" sz="4400" dirty="0">
              <a:latin typeface="Futura Bk BT" panose="020B0502020204020303"/>
              <a:ea typeface="Tahoma" panose="020B0604030504040204" pitchFamily="34" charset="0"/>
              <a:cs typeface="Tahoma" panose="020B0604030504040204" pitchFamily="34" charset="0"/>
            </a:endParaRPr>
          </a:p>
          <a:p>
            <a:r>
              <a:rPr lang="pt-BR" sz="4400" dirty="0">
                <a:latin typeface="Futura Bk BT" panose="020B0502020204020303"/>
                <a:ea typeface="Tahoma" panose="020B0604030504040204" pitchFamily="34" charset="0"/>
                <a:cs typeface="Tahoma" panose="020B0604030504040204" pitchFamily="34" charset="0"/>
              </a:rPr>
              <a:t>Classe</a:t>
            </a:r>
          </a:p>
          <a:p>
            <a:pPr marL="1600200" lvl="1" indent="-685800">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é definição do tipo; </a:t>
            </a:r>
          </a:p>
          <a:p>
            <a:pPr marL="1600200" lvl="1" indent="-685800">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representa um conjunto de objetos de mesmo tipo;</a:t>
            </a:r>
          </a:p>
          <a:p>
            <a:pPr marL="1600200" lvl="1" indent="-685800">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Classe = {obj1, obj2, obj3, …, </a:t>
            </a:r>
            <a:r>
              <a:rPr lang="pt-BR" sz="4400" dirty="0" err="1">
                <a:latin typeface="Futura Bk BT" panose="020B0502020204020303"/>
                <a:ea typeface="Tahoma" panose="020B0604030504040204" pitchFamily="34" charset="0"/>
                <a:cs typeface="Tahoma" panose="020B0604030504040204" pitchFamily="34" charset="0"/>
              </a:rPr>
              <a:t>objN</a:t>
            </a:r>
            <a:r>
              <a:rPr lang="pt-BR" sz="4400" dirty="0">
                <a:latin typeface="Futura Bk BT" panose="020B0502020204020303"/>
                <a:ea typeface="Tahoma" panose="020B0604030504040204" pitchFamily="34" charset="0"/>
                <a:cs typeface="Tahoma" panose="020B0604030504040204" pitchFamily="34" charset="0"/>
              </a:rPr>
              <a:t>}</a:t>
            </a:r>
          </a:p>
          <a:p>
            <a:r>
              <a:rPr lang="pt-BR" sz="4400" dirty="0">
                <a:latin typeface="Futura Bk BT" panose="020B0502020204020303"/>
                <a:ea typeface="Tahoma" panose="020B0604030504040204" pitchFamily="34" charset="0"/>
                <a:cs typeface="Tahoma" panose="020B0604030504040204" pitchFamily="34" charset="0"/>
              </a:rPr>
              <a:t>Objeto</a:t>
            </a:r>
          </a:p>
          <a:p>
            <a:pPr marL="1600200" lvl="1" indent="-685800">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cada instância derivada da classe;</a:t>
            </a:r>
          </a:p>
          <a:p>
            <a:pPr marL="1600200" lvl="1" indent="-685800">
              <a:buFont typeface="Wingdings" panose="05000000000000000000" pitchFamily="2" charset="2"/>
              <a:buChar char="§"/>
            </a:pPr>
            <a:r>
              <a:rPr lang="pt-BR" sz="4400" dirty="0">
                <a:latin typeface="Futura Bk BT" panose="020B0502020204020303"/>
                <a:ea typeface="Tahoma" panose="020B0604030504040204" pitchFamily="34" charset="0"/>
                <a:cs typeface="Tahoma" panose="020B0604030504040204" pitchFamily="34" charset="0"/>
              </a:rPr>
              <a:t>é um elemento do conjunto representado pela classe</a:t>
            </a:r>
          </a:p>
        </p:txBody>
      </p:sp>
      <p:pic>
        <p:nvPicPr>
          <p:cNvPr id="4" name="Picture 2">
            <a:extLst>
              <a:ext uri="{FF2B5EF4-FFF2-40B4-BE49-F238E27FC236}">
                <a16:creationId xmlns:a16="http://schemas.microsoft.com/office/drawing/2014/main" id="{E8B45700-43EE-B6A5-2158-28778E5A1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0299" y="2268082"/>
            <a:ext cx="3074255" cy="2794777"/>
          </a:xfrm>
          <a:prstGeom prst="rect">
            <a:avLst/>
          </a:prstGeom>
          <a:noFill/>
          <a:extLst>
            <a:ext uri="{909E8E84-426E-40DD-AFC4-6F175D3DCCD1}">
              <a14:hiddenFill xmlns:a14="http://schemas.microsoft.com/office/drawing/2010/main">
                <a:solidFill>
                  <a:srgbClr val="FFFFFF"/>
                </a:solidFill>
              </a14:hiddenFill>
            </a:ext>
          </a:extLst>
        </p:spPr>
      </p:pic>
      <p:sp>
        <p:nvSpPr>
          <p:cNvPr id="14" name="Seta: para a Direita 13">
            <a:extLst>
              <a:ext uri="{FF2B5EF4-FFF2-40B4-BE49-F238E27FC236}">
                <a16:creationId xmlns:a16="http://schemas.microsoft.com/office/drawing/2014/main" id="{1FBD7411-EC5E-94BF-727B-2200E3EDC433}"/>
              </a:ext>
            </a:extLst>
          </p:cNvPr>
          <p:cNvSpPr/>
          <p:nvPr/>
        </p:nvSpPr>
        <p:spPr>
          <a:xfrm rot="7365948">
            <a:off x="14989163" y="5115230"/>
            <a:ext cx="737231" cy="5355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A42452EA-21FF-2B16-0C75-FB2CCE013A53}"/>
              </a:ext>
            </a:extLst>
          </p:cNvPr>
          <p:cNvPicPr>
            <a:picLocks noChangeAspect="1"/>
          </p:cNvPicPr>
          <p:nvPr/>
        </p:nvPicPr>
        <p:blipFill>
          <a:blip r:embed="rId5"/>
          <a:stretch>
            <a:fillRect/>
          </a:stretch>
        </p:blipFill>
        <p:spPr>
          <a:xfrm>
            <a:off x="14219113" y="6348688"/>
            <a:ext cx="1371600" cy="2628900"/>
          </a:xfrm>
          <a:prstGeom prst="rect">
            <a:avLst/>
          </a:prstGeom>
        </p:spPr>
      </p:pic>
      <p:pic>
        <p:nvPicPr>
          <p:cNvPr id="22" name="Imagem 21">
            <a:extLst>
              <a:ext uri="{FF2B5EF4-FFF2-40B4-BE49-F238E27FC236}">
                <a16:creationId xmlns:a16="http://schemas.microsoft.com/office/drawing/2014/main" id="{3138917A-FE4C-8CE5-12E9-00780DAEAE5F}"/>
              </a:ext>
            </a:extLst>
          </p:cNvPr>
          <p:cNvPicPr>
            <a:picLocks noChangeAspect="1"/>
          </p:cNvPicPr>
          <p:nvPr/>
        </p:nvPicPr>
        <p:blipFill>
          <a:blip r:embed="rId6"/>
          <a:stretch>
            <a:fillRect/>
          </a:stretch>
        </p:blipFill>
        <p:spPr>
          <a:xfrm>
            <a:off x="17795833" y="6244746"/>
            <a:ext cx="1828800" cy="2400300"/>
          </a:xfrm>
          <a:prstGeom prst="rect">
            <a:avLst/>
          </a:prstGeom>
        </p:spPr>
      </p:pic>
      <p:pic>
        <p:nvPicPr>
          <p:cNvPr id="26" name="Imagem 25">
            <a:extLst>
              <a:ext uri="{FF2B5EF4-FFF2-40B4-BE49-F238E27FC236}">
                <a16:creationId xmlns:a16="http://schemas.microsoft.com/office/drawing/2014/main" id="{BE179207-E818-85DA-DF8A-1710DCC7095D}"/>
              </a:ext>
            </a:extLst>
          </p:cNvPr>
          <p:cNvPicPr>
            <a:picLocks noChangeAspect="1"/>
          </p:cNvPicPr>
          <p:nvPr/>
        </p:nvPicPr>
        <p:blipFill>
          <a:blip r:embed="rId7"/>
          <a:stretch>
            <a:fillRect/>
          </a:stretch>
        </p:blipFill>
        <p:spPr>
          <a:xfrm>
            <a:off x="21389891" y="6143625"/>
            <a:ext cx="1704975" cy="2343150"/>
          </a:xfrm>
          <a:prstGeom prst="rect">
            <a:avLst/>
          </a:prstGeom>
        </p:spPr>
      </p:pic>
      <p:sp>
        <p:nvSpPr>
          <p:cNvPr id="27" name="TextBox 8">
            <a:extLst>
              <a:ext uri="{FF2B5EF4-FFF2-40B4-BE49-F238E27FC236}">
                <a16:creationId xmlns:a16="http://schemas.microsoft.com/office/drawing/2014/main" id="{2155C51D-269D-332E-54FE-5D080A11F9A4}"/>
              </a:ext>
            </a:extLst>
          </p:cNvPr>
          <p:cNvSpPr txBox="1"/>
          <p:nvPr/>
        </p:nvSpPr>
        <p:spPr>
          <a:xfrm>
            <a:off x="12801600" y="9427391"/>
            <a:ext cx="4138566" cy="1200329"/>
          </a:xfrm>
          <a:prstGeom prst="rect">
            <a:avLst/>
          </a:prstGeom>
          <a:noFill/>
        </p:spPr>
        <p:txBody>
          <a:bodyPr wrap="square" rtlCol="0">
            <a:spAutoFit/>
          </a:bodyPr>
          <a:lstStyle/>
          <a:p>
            <a:pPr algn="ctr"/>
            <a:r>
              <a:rPr lang="pt-BR" sz="1800" dirty="0" err="1">
                <a:latin typeface="Futura Bk BT" panose="020B0502020204020303"/>
                <a:ea typeface="Tahoma" panose="020B0604030504040204" pitchFamily="34" charset="0"/>
                <a:cs typeface="Tahoma" panose="020B0604030504040204" pitchFamily="34" charset="0"/>
              </a:rPr>
              <a:t>nomeLeitor</a:t>
            </a:r>
            <a:r>
              <a:rPr lang="pt-BR" sz="1800" dirty="0">
                <a:latin typeface="Futura Bk BT" panose="020B0502020204020303"/>
                <a:ea typeface="Tahoma" panose="020B0604030504040204" pitchFamily="34" charset="0"/>
                <a:cs typeface="Tahoma" panose="020B0604030504040204" pitchFamily="34" charset="0"/>
              </a:rPr>
              <a:t>: Maria</a:t>
            </a:r>
          </a:p>
          <a:p>
            <a:pPr algn="ctr"/>
            <a:r>
              <a:rPr lang="pt-BR" sz="1800" dirty="0">
                <a:latin typeface="Futura Bk BT" panose="020B0502020204020303"/>
                <a:ea typeface="Tahoma" panose="020B0604030504040204" pitchFamily="34" charset="0"/>
                <a:cs typeface="Tahoma" panose="020B0604030504040204" pitchFamily="34" charset="0"/>
              </a:rPr>
              <a:t>matrícula:20230001</a:t>
            </a:r>
          </a:p>
          <a:p>
            <a:pPr algn="ctr"/>
            <a:r>
              <a:rPr lang="pt-BR" sz="1800" dirty="0" err="1">
                <a:latin typeface="Futura Bk BT" panose="020B0502020204020303"/>
                <a:ea typeface="Tahoma" panose="020B0604030504040204" pitchFamily="34" charset="0"/>
                <a:cs typeface="Tahoma" panose="020B0604030504040204" pitchFamily="34" charset="0"/>
              </a:rPr>
              <a:t>dataNascimento</a:t>
            </a:r>
            <a:r>
              <a:rPr lang="pt-BR" sz="1800" dirty="0">
                <a:latin typeface="Futura Bk BT" panose="020B0502020204020303"/>
                <a:ea typeface="Tahoma" panose="020B0604030504040204" pitchFamily="34" charset="0"/>
                <a:cs typeface="Tahoma" panose="020B0604030504040204" pitchFamily="34" charset="0"/>
              </a:rPr>
              <a:t>: 15/10/2017</a:t>
            </a:r>
          </a:p>
          <a:p>
            <a:pPr algn="ctr"/>
            <a:r>
              <a:rPr lang="pt-BR" sz="1800" dirty="0" err="1">
                <a:latin typeface="Futura Bk BT" panose="020B0502020204020303"/>
                <a:ea typeface="Tahoma" panose="020B0604030504040204" pitchFamily="34" charset="0"/>
                <a:cs typeface="Tahoma" panose="020B0604030504040204" pitchFamily="34" charset="0"/>
              </a:rPr>
              <a:t>Situacao:Ativo</a:t>
            </a:r>
            <a:endParaRPr lang="pt-BR" sz="1800" dirty="0">
              <a:latin typeface="Futura Bk BT" panose="020B0502020204020303"/>
              <a:ea typeface="Tahoma" panose="020B0604030504040204" pitchFamily="34" charset="0"/>
              <a:cs typeface="Tahoma" panose="020B0604030504040204" pitchFamily="34" charset="0"/>
            </a:endParaRPr>
          </a:p>
        </p:txBody>
      </p:sp>
      <p:sp>
        <p:nvSpPr>
          <p:cNvPr id="28" name="Seta: para a Direita 27">
            <a:extLst>
              <a:ext uri="{FF2B5EF4-FFF2-40B4-BE49-F238E27FC236}">
                <a16:creationId xmlns:a16="http://schemas.microsoft.com/office/drawing/2014/main" id="{87EF16FB-08F9-100E-1C64-FA7FF3B83534}"/>
              </a:ext>
            </a:extLst>
          </p:cNvPr>
          <p:cNvSpPr/>
          <p:nvPr/>
        </p:nvSpPr>
        <p:spPr>
          <a:xfrm rot="2756783">
            <a:off x="21873762" y="5119002"/>
            <a:ext cx="737231" cy="5355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9" name="Seta: para a Direita 28">
            <a:extLst>
              <a:ext uri="{FF2B5EF4-FFF2-40B4-BE49-F238E27FC236}">
                <a16:creationId xmlns:a16="http://schemas.microsoft.com/office/drawing/2014/main" id="{68F80813-1094-8A05-AF51-4B95F5A8BD13}"/>
              </a:ext>
            </a:extLst>
          </p:cNvPr>
          <p:cNvSpPr/>
          <p:nvPr/>
        </p:nvSpPr>
        <p:spPr>
          <a:xfrm rot="5614714">
            <a:off x="18341617" y="5208536"/>
            <a:ext cx="737231" cy="5355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0" name="TextBox 8">
            <a:extLst>
              <a:ext uri="{FF2B5EF4-FFF2-40B4-BE49-F238E27FC236}">
                <a16:creationId xmlns:a16="http://schemas.microsoft.com/office/drawing/2014/main" id="{394F84C0-19D5-2AFD-2A45-9705703BD709}"/>
              </a:ext>
            </a:extLst>
          </p:cNvPr>
          <p:cNvSpPr txBox="1"/>
          <p:nvPr/>
        </p:nvSpPr>
        <p:spPr>
          <a:xfrm>
            <a:off x="16457050" y="9479047"/>
            <a:ext cx="4138566" cy="1200329"/>
          </a:xfrm>
          <a:prstGeom prst="rect">
            <a:avLst/>
          </a:prstGeom>
          <a:noFill/>
        </p:spPr>
        <p:txBody>
          <a:bodyPr wrap="square" rtlCol="0">
            <a:spAutoFit/>
          </a:bodyPr>
          <a:lstStyle/>
          <a:p>
            <a:pPr algn="ctr"/>
            <a:r>
              <a:rPr lang="pt-BR" sz="1800" dirty="0" err="1">
                <a:latin typeface="Futura Bk BT" panose="020B0502020204020303"/>
                <a:ea typeface="Tahoma" panose="020B0604030504040204" pitchFamily="34" charset="0"/>
                <a:cs typeface="Tahoma" panose="020B0604030504040204" pitchFamily="34" charset="0"/>
              </a:rPr>
              <a:t>nomeLeitor</a:t>
            </a:r>
            <a:r>
              <a:rPr lang="pt-BR" sz="1800" dirty="0">
                <a:latin typeface="Futura Bk BT" panose="020B0502020204020303"/>
                <a:ea typeface="Tahoma" panose="020B0604030504040204" pitchFamily="34" charset="0"/>
                <a:cs typeface="Tahoma" panose="020B0604030504040204" pitchFamily="34" charset="0"/>
              </a:rPr>
              <a:t>: João</a:t>
            </a:r>
          </a:p>
          <a:p>
            <a:pPr algn="ctr"/>
            <a:r>
              <a:rPr lang="pt-BR" sz="1800" dirty="0">
                <a:latin typeface="Futura Bk BT" panose="020B0502020204020303"/>
                <a:ea typeface="Tahoma" panose="020B0604030504040204" pitchFamily="34" charset="0"/>
                <a:cs typeface="Tahoma" panose="020B0604030504040204" pitchFamily="34" charset="0"/>
              </a:rPr>
              <a:t>matrícula:20230002</a:t>
            </a:r>
          </a:p>
          <a:p>
            <a:pPr algn="ctr"/>
            <a:r>
              <a:rPr lang="pt-BR" sz="1800" dirty="0" err="1">
                <a:latin typeface="Futura Bk BT" panose="020B0502020204020303"/>
                <a:ea typeface="Tahoma" panose="020B0604030504040204" pitchFamily="34" charset="0"/>
                <a:cs typeface="Tahoma" panose="020B0604030504040204" pitchFamily="34" charset="0"/>
              </a:rPr>
              <a:t>dataNascimento</a:t>
            </a:r>
            <a:r>
              <a:rPr lang="pt-BR" sz="1800" dirty="0">
                <a:latin typeface="Futura Bk BT" panose="020B0502020204020303"/>
                <a:ea typeface="Tahoma" panose="020B0604030504040204" pitchFamily="34" charset="0"/>
                <a:cs typeface="Tahoma" panose="020B0604030504040204" pitchFamily="34" charset="0"/>
              </a:rPr>
              <a:t>: 10/08/2017</a:t>
            </a:r>
          </a:p>
          <a:p>
            <a:pPr algn="ctr"/>
            <a:r>
              <a:rPr lang="pt-BR" sz="1800" dirty="0" err="1">
                <a:latin typeface="Futura Bk BT" panose="020B0502020204020303"/>
                <a:ea typeface="Tahoma" panose="020B0604030504040204" pitchFamily="34" charset="0"/>
                <a:cs typeface="Tahoma" panose="020B0604030504040204" pitchFamily="34" charset="0"/>
              </a:rPr>
              <a:t>Situacao:Ativo</a:t>
            </a:r>
            <a:endParaRPr lang="pt-BR" sz="1800" dirty="0">
              <a:latin typeface="Futura Bk BT" panose="020B0502020204020303"/>
              <a:ea typeface="Tahoma" panose="020B0604030504040204" pitchFamily="34" charset="0"/>
              <a:cs typeface="Tahoma" panose="020B0604030504040204" pitchFamily="34" charset="0"/>
            </a:endParaRPr>
          </a:p>
        </p:txBody>
      </p:sp>
      <p:sp>
        <p:nvSpPr>
          <p:cNvPr id="31" name="TextBox 8">
            <a:extLst>
              <a:ext uri="{FF2B5EF4-FFF2-40B4-BE49-F238E27FC236}">
                <a16:creationId xmlns:a16="http://schemas.microsoft.com/office/drawing/2014/main" id="{9BCCDACE-EDE1-2098-AA46-836A22CB9248}"/>
              </a:ext>
            </a:extLst>
          </p:cNvPr>
          <p:cNvSpPr txBox="1"/>
          <p:nvPr/>
        </p:nvSpPr>
        <p:spPr>
          <a:xfrm>
            <a:off x="20245434" y="9530703"/>
            <a:ext cx="4138566" cy="1200329"/>
          </a:xfrm>
          <a:prstGeom prst="rect">
            <a:avLst/>
          </a:prstGeom>
          <a:noFill/>
        </p:spPr>
        <p:txBody>
          <a:bodyPr wrap="square" rtlCol="0">
            <a:spAutoFit/>
          </a:bodyPr>
          <a:lstStyle/>
          <a:p>
            <a:pPr algn="ctr"/>
            <a:r>
              <a:rPr lang="pt-BR" sz="1800" dirty="0" err="1">
                <a:latin typeface="Futura Bk BT" panose="020B0502020204020303"/>
                <a:ea typeface="Tahoma" panose="020B0604030504040204" pitchFamily="34" charset="0"/>
                <a:cs typeface="Tahoma" panose="020B0604030504040204" pitchFamily="34" charset="0"/>
              </a:rPr>
              <a:t>nomeLeitor</a:t>
            </a:r>
            <a:r>
              <a:rPr lang="pt-BR" sz="1800" dirty="0">
                <a:latin typeface="Futura Bk BT" panose="020B0502020204020303"/>
                <a:ea typeface="Tahoma" panose="020B0604030504040204" pitchFamily="34" charset="0"/>
                <a:cs typeface="Tahoma" panose="020B0604030504040204" pitchFamily="34" charset="0"/>
              </a:rPr>
              <a:t>: Lia</a:t>
            </a:r>
          </a:p>
          <a:p>
            <a:pPr algn="ctr"/>
            <a:r>
              <a:rPr lang="pt-BR" sz="1800" dirty="0">
                <a:latin typeface="Futura Bk BT" panose="020B0502020204020303"/>
                <a:ea typeface="Tahoma" panose="020B0604030504040204" pitchFamily="34" charset="0"/>
                <a:cs typeface="Tahoma" panose="020B0604030504040204" pitchFamily="34" charset="0"/>
              </a:rPr>
              <a:t>matrícula:20230003</a:t>
            </a:r>
          </a:p>
          <a:p>
            <a:pPr algn="ctr"/>
            <a:r>
              <a:rPr lang="pt-BR" sz="1800" dirty="0" err="1">
                <a:latin typeface="Futura Bk BT" panose="020B0502020204020303"/>
                <a:ea typeface="Tahoma" panose="020B0604030504040204" pitchFamily="34" charset="0"/>
                <a:cs typeface="Tahoma" panose="020B0604030504040204" pitchFamily="34" charset="0"/>
              </a:rPr>
              <a:t>dataNascimento</a:t>
            </a:r>
            <a:r>
              <a:rPr lang="pt-BR" sz="1800" dirty="0">
                <a:latin typeface="Futura Bk BT" panose="020B0502020204020303"/>
                <a:ea typeface="Tahoma" panose="020B0604030504040204" pitchFamily="34" charset="0"/>
                <a:cs typeface="Tahoma" panose="020B0604030504040204" pitchFamily="34" charset="0"/>
              </a:rPr>
              <a:t>: 20/12/2017</a:t>
            </a:r>
          </a:p>
          <a:p>
            <a:pPr algn="ctr"/>
            <a:r>
              <a:rPr lang="pt-BR" sz="1800" dirty="0" err="1">
                <a:latin typeface="Futura Bk BT" panose="020B0502020204020303"/>
                <a:ea typeface="Tahoma" panose="020B0604030504040204" pitchFamily="34" charset="0"/>
                <a:cs typeface="Tahoma" panose="020B0604030504040204" pitchFamily="34" charset="0"/>
              </a:rPr>
              <a:t>Situacao:Ativo</a:t>
            </a:r>
            <a:endParaRPr lang="pt-BR" sz="1800" dirty="0">
              <a:latin typeface="Futura Bk BT" panose="020B0502020204020303"/>
              <a:ea typeface="Tahoma" panose="020B0604030504040204" pitchFamily="34" charset="0"/>
              <a:cs typeface="Tahoma" panose="020B0604030504040204" pitchFamily="34" charset="0"/>
            </a:endParaRPr>
          </a:p>
        </p:txBody>
      </p:sp>
      <p:sp>
        <p:nvSpPr>
          <p:cNvPr id="5" name="Rectangle 6">
            <a:extLst>
              <a:ext uri="{FF2B5EF4-FFF2-40B4-BE49-F238E27FC236}">
                <a16:creationId xmlns:a16="http://schemas.microsoft.com/office/drawing/2014/main" id="{AFDC1405-137B-B138-4824-918624CCED72}"/>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8" name="Espaço Reservado para Número de Slide 1">
            <a:extLst>
              <a:ext uri="{FF2B5EF4-FFF2-40B4-BE49-F238E27FC236}">
                <a16:creationId xmlns:a16="http://schemas.microsoft.com/office/drawing/2014/main" id="{43D425F1-51D9-8807-2067-28BF7958B0E4}"/>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21</a:t>
            </a:fld>
            <a:endParaRPr lang="en-US" dirty="0">
              <a:solidFill>
                <a:schemeClr val="bg1"/>
              </a:solidFill>
            </a:endParaRPr>
          </a:p>
        </p:txBody>
      </p:sp>
      <p:sp>
        <p:nvSpPr>
          <p:cNvPr id="18" name="Espaço Reservado para Rodapé 2">
            <a:extLst>
              <a:ext uri="{FF2B5EF4-FFF2-40B4-BE49-F238E27FC236}">
                <a16:creationId xmlns:a16="http://schemas.microsoft.com/office/drawing/2014/main" id="{D1BD4CCF-3A5B-BD5C-75B4-4BE461F5EBB6}"/>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27848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Classes – Atributos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1030465" y="3270915"/>
            <a:ext cx="22627869" cy="8217634"/>
          </a:xfrm>
          <a:prstGeom prst="rect">
            <a:avLst/>
          </a:prstGeom>
          <a:noFill/>
        </p:spPr>
        <p:txBody>
          <a:bodyPr wrap="square" rtlCol="0">
            <a:spAutoFit/>
          </a:bodyPr>
          <a:lstStyle/>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Representa as características (campos ou dados) de uma classe; </a:t>
            </a:r>
          </a:p>
          <a:p>
            <a:pPr marL="1371600" lvl="1" indent="-4572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Exemplo: Leitor (nome, </a:t>
            </a:r>
            <a:r>
              <a:rPr lang="pt-BR" sz="4800" dirty="0" err="1">
                <a:latin typeface="Futura Bk BT" panose="020B0502020204020303" pitchFamily="34" charset="0"/>
                <a:ea typeface="Tahoma" panose="020B0604030504040204" pitchFamily="34" charset="0"/>
                <a:cs typeface="Tahoma" panose="020B0604030504040204" pitchFamily="34" charset="0"/>
              </a:rPr>
              <a:t>dataNascimento</a:t>
            </a:r>
            <a:r>
              <a:rPr lang="pt-BR" sz="4800" dirty="0">
                <a:latin typeface="Futura Bk BT" panose="020B0502020204020303" pitchFamily="34" charset="0"/>
                <a:ea typeface="Tahoma" panose="020B0604030504040204" pitchFamily="34" charset="0"/>
                <a:cs typeface="Tahoma" panose="020B0604030504040204" pitchFamily="34" charset="0"/>
              </a:rPr>
              <a:t>, sexo, </a:t>
            </a:r>
            <a:r>
              <a:rPr lang="pt-BR" sz="4800" dirty="0" err="1">
                <a:latin typeface="Futura Bk BT" panose="020B0502020204020303" pitchFamily="34" charset="0"/>
                <a:ea typeface="Tahoma" panose="020B0604030504040204" pitchFamily="34" charset="0"/>
                <a:cs typeface="Tahoma" panose="020B0604030504040204" pitchFamily="34" charset="0"/>
              </a:rPr>
              <a:t>email</a:t>
            </a:r>
            <a:r>
              <a:rPr lang="pt-BR" sz="4800" dirty="0">
                <a:latin typeface="Futura Bk BT" panose="020B0502020204020303" pitchFamily="34" charset="0"/>
                <a:ea typeface="Tahoma" panose="020B0604030504040204" pitchFamily="34" charset="0"/>
                <a:cs typeface="Tahoma" panose="020B0604030504040204" pitchFamily="34" charset="0"/>
              </a:rPr>
              <a:t>);</a:t>
            </a:r>
          </a:p>
          <a:p>
            <a:pPr marL="1371600" lvl="1" indent="-4572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No Diagrama de Classe também é permitido estabelecer:</a:t>
            </a:r>
          </a:p>
          <a:p>
            <a:pPr marL="1371600" lvl="1" indent="-4572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A visibilidade de atributo (+ público, #protegido, ~pacote e- privado)</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O tipo do dado do atributo (numérico, alfanumérico, data </a:t>
            </a:r>
            <a:r>
              <a:rPr lang="pt-BR" sz="4800" dirty="0" err="1">
                <a:latin typeface="Futura Bk BT" panose="020B0502020204020303" pitchFamily="34" charset="0"/>
                <a:ea typeface="Tahoma" panose="020B0604030504040204" pitchFamily="34" charset="0"/>
                <a:cs typeface="Tahoma" panose="020B0604030504040204" pitchFamily="34" charset="0"/>
              </a:rPr>
              <a:t>etc</a:t>
            </a:r>
            <a:r>
              <a:rPr lang="pt-BR" sz="4800" dirty="0">
                <a:latin typeface="Futura Bk BT" panose="020B0502020204020303" pitchFamily="34" charset="0"/>
                <a:ea typeface="Tahoma" panose="020B0604030504040204" pitchFamily="34" charset="0"/>
                <a:cs typeface="Tahoma" panose="020B0604030504040204" pitchFamily="34" charset="0"/>
              </a:rPr>
              <a:t>)</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O valor pré-definido (inicial) do atributo;</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ctangle 6">
            <a:extLst>
              <a:ext uri="{FF2B5EF4-FFF2-40B4-BE49-F238E27FC236}">
                <a16:creationId xmlns:a16="http://schemas.microsoft.com/office/drawing/2014/main" id="{1CED3299-3BED-7844-C4BB-1CFE7A3044BF}"/>
              </a:ext>
            </a:extLst>
          </p:cNvPr>
          <p:cNvSpPr/>
          <p:nvPr/>
        </p:nvSpPr>
        <p:spPr>
          <a:xfrm>
            <a:off x="0" y="12979504"/>
            <a:ext cx="24384000"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D633FA36-0021-26DF-7861-7C6E4398357A}"/>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22</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330F3E4B-C516-D68D-5D73-DB1B393784C2}"/>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420604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Classes – Atributos (Visibilidade)</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1030465" y="3270915"/>
            <a:ext cx="22627869" cy="6740307"/>
          </a:xfrm>
          <a:prstGeom prst="rect">
            <a:avLst/>
          </a:prstGeom>
          <a:noFill/>
        </p:spPr>
        <p:txBody>
          <a:bodyPr wrap="square" rtlCol="0">
            <a:spAutoFit/>
          </a:bodyPr>
          <a:lstStyle/>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Privado	(-)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Somente a própria classe pode manipular o atributo</a:t>
            </a: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Pacote	(~)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 Qualquer classe do mesmo pacote pode manipular o atributo	</a:t>
            </a: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Protegido(#)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Qualquer subclasse pode manipular o atributo	</a:t>
            </a: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Publico	(+)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Qualquer classe do sistema pode manipular o atributo	</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ctangle 6">
            <a:extLst>
              <a:ext uri="{FF2B5EF4-FFF2-40B4-BE49-F238E27FC236}">
                <a16:creationId xmlns:a16="http://schemas.microsoft.com/office/drawing/2014/main" id="{94CFF34F-8A3A-0B98-209D-A7D20BB3E4C3}"/>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7C4FA9C1-3C07-6AB7-1971-ED562844327C}"/>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23</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27A41009-7B05-0E1B-F998-1F368C69CCAA}"/>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1345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Classes – Métodos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1030465" y="3270915"/>
            <a:ext cx="22627869" cy="8956298"/>
          </a:xfrm>
          <a:prstGeom prst="rect">
            <a:avLst/>
          </a:prstGeom>
          <a:noFill/>
        </p:spPr>
        <p:txBody>
          <a:bodyPr wrap="square" rtlCol="0">
            <a:spAutoFit/>
          </a:bodyPr>
          <a:lstStyle/>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Representa atividades que um objeto de uma classe pode executar; </a:t>
            </a:r>
          </a:p>
          <a:p>
            <a:pPr marL="1371600" lvl="1" indent="-4572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Exemplo: Leitor (</a:t>
            </a:r>
            <a:r>
              <a:rPr lang="pt-BR" sz="4800" dirty="0" err="1">
                <a:latin typeface="Futura Bk BT" panose="020B0502020204020303" pitchFamily="34" charset="0"/>
                <a:ea typeface="Tahoma" panose="020B0604030504040204" pitchFamily="34" charset="0"/>
                <a:cs typeface="Tahoma" panose="020B0604030504040204" pitchFamily="34" charset="0"/>
              </a:rPr>
              <a:t>cadastrarLeitor</a:t>
            </a:r>
            <a:r>
              <a:rPr lang="pt-BR" sz="4800" dirty="0">
                <a:latin typeface="Futura Bk BT" panose="020B0502020204020303" pitchFamily="34" charset="0"/>
                <a:ea typeface="Tahoma" panose="020B0604030504040204" pitchFamily="34" charset="0"/>
                <a:cs typeface="Tahoma" panose="020B0604030504040204" pitchFamily="34" charset="0"/>
              </a:rPr>
              <a:t>());</a:t>
            </a:r>
          </a:p>
          <a:p>
            <a:pPr marL="1371600" lvl="1" indent="-4572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No Diagrama de Classe também é permitido estabelecer:</a:t>
            </a:r>
          </a:p>
          <a:p>
            <a:pPr marL="1371600" lvl="1" indent="-4572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A visibilidade do método (+ público, #protegido, ~pacote e- privado)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O tipo do dado de retorno do método (numérico, alfanumérico, data </a:t>
            </a:r>
            <a:r>
              <a:rPr lang="pt-BR" sz="4800" dirty="0" err="1">
                <a:latin typeface="Futura Bk BT" panose="020B0502020204020303" pitchFamily="34" charset="0"/>
                <a:ea typeface="Tahoma" panose="020B0604030504040204" pitchFamily="34" charset="0"/>
                <a:cs typeface="Tahoma" panose="020B0604030504040204" pitchFamily="34" charset="0"/>
              </a:rPr>
              <a:t>etc</a:t>
            </a:r>
            <a:r>
              <a:rPr lang="pt-BR" sz="4800" dirty="0">
                <a:latin typeface="Futura Bk BT" panose="020B0502020204020303" pitchFamily="34" charset="0"/>
                <a:ea typeface="Tahoma" panose="020B0604030504040204" pitchFamily="34" charset="0"/>
                <a:cs typeface="Tahoma" panose="020B0604030504040204" pitchFamily="34" charset="0"/>
              </a:rPr>
              <a:t>)</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Definir os parâmetros dos métodos;</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ctangle 6">
            <a:extLst>
              <a:ext uri="{FF2B5EF4-FFF2-40B4-BE49-F238E27FC236}">
                <a16:creationId xmlns:a16="http://schemas.microsoft.com/office/drawing/2014/main" id="{72D2EF2A-0B0B-38E3-82AD-BA2384031DE3}"/>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E665E3CD-8503-145C-6643-55D97F871F68}"/>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24</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48CE3115-A12B-4221-FB2C-3C8BAFCF2811}"/>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262814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Classes – Métodos (Visibilidade)</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1030465" y="3270915"/>
            <a:ext cx="22627869" cy="6740307"/>
          </a:xfrm>
          <a:prstGeom prst="rect">
            <a:avLst/>
          </a:prstGeom>
          <a:noFill/>
        </p:spPr>
        <p:txBody>
          <a:bodyPr wrap="square" rtlCol="0">
            <a:spAutoFit/>
          </a:bodyPr>
          <a:lstStyle/>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Privado	(-)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Funcionalidades de apoio à própria classe	</a:t>
            </a: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Pacote	(~)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 Funcionalidades de apoio a outras classes do pacote 	</a:t>
            </a: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Protegido(#)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Funcionalidades	que precisam ser estendidas por outras classes</a:t>
            </a:r>
          </a:p>
          <a:p>
            <a:pPr marL="1371600" lvl="1"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Publico	(+)	</a:t>
            </a:r>
          </a:p>
          <a:p>
            <a:pPr marL="2286000" lvl="2" indent="-4572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Funcionalidades	visíveis por todas as classes do sistema	</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ctangle 6">
            <a:extLst>
              <a:ext uri="{FF2B5EF4-FFF2-40B4-BE49-F238E27FC236}">
                <a16:creationId xmlns:a16="http://schemas.microsoft.com/office/drawing/2014/main" id="{39CF6ABA-B920-3F5D-806A-B8EA0DF63316}"/>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32DE135E-4058-9DEF-13AD-A4FC44F3DB29}"/>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25</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CBAED768-BA50-A308-BA34-AF4957891A29}"/>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92243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Diagrama de Classes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1030465" y="3270915"/>
            <a:ext cx="22627869" cy="7478970"/>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Classe</a:t>
            </a:r>
            <a:r>
              <a:rPr lang="pt-BR" sz="4800" dirty="0">
                <a:latin typeface="Futura Bk BT" panose="020B0502020204020303" pitchFamily="34" charset="0"/>
                <a:ea typeface="Tahoma" panose="020B0604030504040204" pitchFamily="34" charset="0"/>
                <a:cs typeface="Tahoma" panose="020B0604030504040204" pitchFamily="34" charset="0"/>
              </a:rPr>
              <a:t> </a:t>
            </a:r>
          </a:p>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É uma abstração que descreve um grupo de objetos com as mesmas propriedades (atributos), comportamento (operações), tipos de relacionamentos e semântica</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algn="just"/>
            <a:r>
              <a:rPr lang="pt-BR" sz="4800" b="1" dirty="0">
                <a:latin typeface="Futura Bk BT" panose="020B0502020204020303" pitchFamily="34" charset="0"/>
                <a:ea typeface="Tahoma" panose="020B0604030504040204" pitchFamily="34" charset="0"/>
                <a:cs typeface="Tahoma" panose="020B0604030504040204" pitchFamily="34" charset="0"/>
              </a:rPr>
              <a:t>Diagrama de Classe</a:t>
            </a:r>
          </a:p>
          <a:p>
            <a:pPr algn="just"/>
            <a:endParaRPr lang="pt-BR" sz="4800" b="1"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Apresenta uma visão estática de como as classes estão organizadas a fim de definir sua estrutura lógica</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ctangle 6">
            <a:extLst>
              <a:ext uri="{FF2B5EF4-FFF2-40B4-BE49-F238E27FC236}">
                <a16:creationId xmlns:a16="http://schemas.microsoft.com/office/drawing/2014/main" id="{0F4D7A43-9AB1-CF71-7750-07B0AE29DA8E}"/>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0AF5A051-729F-42A7-FB3D-2DA7BEB19391}"/>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26</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E168936A-B4CC-2CCB-5208-467F905D8B8F}"/>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63572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Diagrama de Classes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78065" y="2523957"/>
            <a:ext cx="22627869" cy="10433625"/>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O que podemos descrever no diagrama de classes?</a:t>
            </a:r>
          </a:p>
          <a:p>
            <a:pPr algn="just"/>
            <a:endParaRPr lang="pt-BR" sz="4800" b="1"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As classes em si </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Seus atributos (campos, dados, propriedades...) </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Seus métodos (operações, transações...)</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Os relacionamentos entre as classes</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Os papéis das classes</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A multiplicidade envolvidas nos relacionamentos </a:t>
            </a:r>
          </a:p>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ctangle 6">
            <a:extLst>
              <a:ext uri="{FF2B5EF4-FFF2-40B4-BE49-F238E27FC236}">
                <a16:creationId xmlns:a16="http://schemas.microsoft.com/office/drawing/2014/main" id="{12786D46-84DF-3D9E-570F-86972ACC5D13}"/>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DE915D9F-AF12-E1F9-92C2-BF1F33061A05}"/>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27</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FCA0BF0D-A62A-38A3-5FD3-662329895D4E}"/>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94316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1030465" y="3270915"/>
            <a:ext cx="22627869" cy="10433625"/>
          </a:xfrm>
          <a:prstGeom prst="rect">
            <a:avLst/>
          </a:prstGeom>
          <a:noFill/>
        </p:spPr>
        <p:txBody>
          <a:bodyPr wrap="square" rtlCol="0">
            <a:spAutoFit/>
          </a:bodyPr>
          <a:lstStyle/>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Permite compartilhar informações e colaborar com a execução dos processos do sistema.</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Descreve um vínculo que ocorre, normalmente, entre os objetos de uma ou mais classes.</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Os tipos de relacionamento são:</a:t>
            </a:r>
          </a:p>
          <a:p>
            <a:pPr marL="1600200" lvl="1"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Associação</a:t>
            </a:r>
          </a:p>
          <a:p>
            <a:pPr marL="2514600" lvl="2"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 Agregação</a:t>
            </a:r>
          </a:p>
          <a:p>
            <a:pPr marL="2514600" lvl="2"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 Composição</a:t>
            </a:r>
          </a:p>
          <a:p>
            <a:pPr marL="1600200" lvl="1"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Especialização/Generalização</a:t>
            </a:r>
          </a:p>
          <a:p>
            <a:pPr marL="1600200" lvl="1"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Dependência</a:t>
            </a:r>
          </a:p>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Imagem 6">
            <a:extLst>
              <a:ext uri="{FF2B5EF4-FFF2-40B4-BE49-F238E27FC236}">
                <a16:creationId xmlns:a16="http://schemas.microsoft.com/office/drawing/2014/main" id="{575C4C1C-32A3-6A46-DD20-E38844327369}"/>
              </a:ext>
            </a:extLst>
          </p:cNvPr>
          <p:cNvPicPr>
            <a:picLocks noChangeAspect="1"/>
          </p:cNvPicPr>
          <p:nvPr/>
        </p:nvPicPr>
        <p:blipFill>
          <a:blip r:embed="rId4"/>
          <a:stretch>
            <a:fillRect/>
          </a:stretch>
        </p:blipFill>
        <p:spPr>
          <a:xfrm>
            <a:off x="16003140" y="6671561"/>
            <a:ext cx="4301254" cy="5688252"/>
          </a:xfrm>
          <a:prstGeom prst="rect">
            <a:avLst/>
          </a:prstGeom>
        </p:spPr>
      </p:pic>
      <p:sp>
        <p:nvSpPr>
          <p:cNvPr id="5" name="Rectangle 6">
            <a:extLst>
              <a:ext uri="{FF2B5EF4-FFF2-40B4-BE49-F238E27FC236}">
                <a16:creationId xmlns:a16="http://schemas.microsoft.com/office/drawing/2014/main" id="{3594455A-EF21-693B-1E95-63A12144530F}"/>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8" name="Espaço Reservado para Número de Slide 1">
            <a:extLst>
              <a:ext uri="{FF2B5EF4-FFF2-40B4-BE49-F238E27FC236}">
                <a16:creationId xmlns:a16="http://schemas.microsoft.com/office/drawing/2014/main" id="{1141A0CE-3AAA-F6BC-6719-AD662347DA08}"/>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28</a:t>
            </a:fld>
            <a:endParaRPr lang="en-US" dirty="0">
              <a:solidFill>
                <a:schemeClr val="bg1"/>
              </a:solidFill>
            </a:endParaRPr>
          </a:p>
        </p:txBody>
      </p:sp>
      <p:sp>
        <p:nvSpPr>
          <p:cNvPr id="14" name="Espaço Reservado para Rodapé 2">
            <a:extLst>
              <a:ext uri="{FF2B5EF4-FFF2-40B4-BE49-F238E27FC236}">
                <a16:creationId xmlns:a16="http://schemas.microsoft.com/office/drawing/2014/main" id="{2E27FCA8-E744-7DFB-6089-5C5BC5455CCF}"/>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40121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sp>
        <p:nvSpPr>
          <p:cNvPr id="24" name="Espaço Reservado para Número de Slide 1">
            <a:extLst>
              <a:ext uri="{FF2B5EF4-FFF2-40B4-BE49-F238E27FC236}">
                <a16:creationId xmlns:a16="http://schemas.microsoft.com/office/drawing/2014/main" id="{E1BD4A4A-95EC-412D-92F5-882C6B3F5CA9}"/>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29</a:t>
            </a:fld>
            <a:endParaRPr lang="en-US" dirty="0">
              <a:solidFill>
                <a:schemeClr val="bg1"/>
              </a:solidFill>
            </a:endParaRPr>
          </a:p>
        </p:txBody>
      </p:sp>
      <p:sp>
        <p:nvSpPr>
          <p:cNvPr id="25" name="Espaço Reservado para Rodapé 2">
            <a:extLst>
              <a:ext uri="{FF2B5EF4-FFF2-40B4-BE49-F238E27FC236}">
                <a16:creationId xmlns:a16="http://schemas.microsoft.com/office/drawing/2014/main" id="{0C9F309A-98CD-4500-9E37-66C2AE56EF09}"/>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78065" y="2424932"/>
            <a:ext cx="22627869" cy="11172289"/>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Associação</a:t>
            </a:r>
          </a:p>
          <a:p>
            <a:pPr algn="just"/>
            <a:endParaRPr lang="pt-BR" sz="4800" b="1"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Descreve um conjunto de vínculos entre elementos de modelo.</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Relacionamento estrutural que especifica objetos de um item conectados a objetos de outro item:</a:t>
            </a:r>
          </a:p>
          <a:p>
            <a:pPr marL="685800"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600200" lvl="1"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Associação binária – quando há duas classes envolvidas na associação de forma direta de uma para outra.</a:t>
            </a:r>
          </a:p>
          <a:p>
            <a:pPr marL="2514600" lvl="2"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Relacionamento entre duas classes (tipo mais comum).</a:t>
            </a:r>
          </a:p>
          <a:p>
            <a:pPr marL="2514600" lvl="2"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Podem possuir títulos para determinar o tipo de vínculo.</a:t>
            </a:r>
          </a:p>
          <a:p>
            <a:pPr marL="2514600" lvl="2" indent="-685800" algn="just">
              <a:buFont typeface="Wingdings" panose="05000000000000000000" pitchFamily="2" charset="2"/>
              <a:buChar char="§"/>
            </a:pPr>
            <a:endParaRPr lang="pt-BR" sz="4800" dirty="0">
              <a:latin typeface="Futura Bk BT" panose="020B0502020204020303" pitchFamily="34" charset="0"/>
              <a:ea typeface="Tahoma" panose="020B0604030504040204" pitchFamily="34" charset="0"/>
              <a:cs typeface="Tahoma" panose="020B0604030504040204" pitchFamily="34" charset="0"/>
            </a:endParaRPr>
          </a:p>
          <a:p>
            <a:pPr marL="1600200" lvl="1" indent="-685800" algn="just">
              <a:buFont typeface="Wingdings" panose="05000000000000000000" pitchFamily="2" charset="2"/>
              <a:buChar char="§"/>
            </a:pPr>
            <a:r>
              <a:rPr lang="pt-BR" sz="4800" dirty="0">
                <a:latin typeface="Futura Bk BT" panose="020B0502020204020303" pitchFamily="34" charset="0"/>
                <a:ea typeface="Tahoma" panose="020B0604030504040204" pitchFamily="34" charset="0"/>
                <a:cs typeface="Tahoma" panose="020B0604030504040204" pitchFamily="34" charset="0"/>
              </a:rPr>
              <a:t>Associação unária – quando há um relacionamento de uma classe consigo mesma.</a:t>
            </a:r>
          </a:p>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ctangle 6">
            <a:extLst>
              <a:ext uri="{FF2B5EF4-FFF2-40B4-BE49-F238E27FC236}">
                <a16:creationId xmlns:a16="http://schemas.microsoft.com/office/drawing/2014/main" id="{3430E768-506E-3E07-598D-70B2A7C35C31}"/>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AE8C5CBD-7AE9-A673-A220-111A2FF4358C}"/>
              </a:ext>
            </a:extLst>
          </p:cNvPr>
          <p:cNvSpPr txBox="1">
            <a:spLocks/>
          </p:cNvSpPr>
          <p:nvPr/>
        </p:nvSpPr>
        <p:spPr>
          <a:xfrm>
            <a:off x="23217759" y="12994699"/>
            <a:ext cx="798688" cy="730250"/>
          </a:xfrm>
          <a:prstGeom prst="rect">
            <a:avLst/>
          </a:prstGeom>
        </p:spPr>
        <p:txBody>
          <a:bodyPr vert="horz" lIns="91440" tIns="45720" rIns="91440" bIns="45720" rtlCol="0" anchor="ctr"/>
          <a:lstStyle>
            <a:defPPr>
              <a:defRPr lang="en-US"/>
            </a:defPPr>
            <a:lvl1pPr marL="0" algn="r"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C7575539-BFBE-477A-BDB6-9CA7B44D81A5}" type="slidenum">
              <a:rPr lang="en-US" smtClean="0">
                <a:solidFill>
                  <a:schemeClr val="bg1"/>
                </a:solidFill>
              </a:rPr>
              <a:pPr/>
              <a:t>29</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23BC0B48-522D-86F0-C073-4265173CB7A5}"/>
              </a:ext>
            </a:extLst>
          </p:cNvPr>
          <p:cNvSpPr txBox="1">
            <a:spLocks/>
          </p:cNvSpPr>
          <p:nvPr/>
        </p:nvSpPr>
        <p:spPr>
          <a:xfrm>
            <a:off x="215153" y="12994699"/>
            <a:ext cx="23801294" cy="730250"/>
          </a:xfrm>
          <a:prstGeom prst="rect">
            <a:avLst/>
          </a:prstGeom>
        </p:spPr>
        <p:txBody>
          <a:bodyPr vert="horz" lIns="91440" tIns="45720" rIns="91440" bIns="45720" rtlCol="0" anchor="ctr"/>
          <a:lstStyle>
            <a:defPPr>
              <a:defRPr lang="en-US"/>
            </a:defPPr>
            <a:lvl1pPr marL="0" algn="ctr" defTabSz="1828800" rtl="0" eaLnBrk="1" latinLnBrk="0" hangingPunct="1">
              <a:defRPr sz="2400" kern="1200">
                <a:solidFill>
                  <a:schemeClr val="tx1">
                    <a:tint val="75000"/>
                  </a:schemeClr>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24442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85D50-964F-5D3B-4DB5-1F35874ACE10}"/>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46B9B92-45CD-717D-7D5C-AFAE620417F0}"/>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C4C894A-C5BC-ADE2-6060-72EF657B2438}"/>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4D4618B-FBF8-C7C6-9343-4E9BEE3598A2}"/>
              </a:ext>
            </a:extLst>
          </p:cNvPr>
          <p:cNvSpPr txBox="1"/>
          <p:nvPr/>
        </p:nvSpPr>
        <p:spPr>
          <a:xfrm>
            <a:off x="1006413" y="798966"/>
            <a:ext cx="17081093" cy="1323439"/>
          </a:xfrm>
          <a:prstGeom prst="rect">
            <a:avLst/>
          </a:prstGeom>
          <a:noFill/>
        </p:spPr>
        <p:txBody>
          <a:bodyPr wrap="square" rtlCol="0">
            <a:spAutoFit/>
          </a:bodyPr>
          <a:lstStyle/>
          <a:p>
            <a:r>
              <a:rPr lang="en-US" sz="8000" b="1" spc="100" dirty="0" err="1">
                <a:latin typeface="Arial Black" panose="020B0A04020102020204" pitchFamily="34" charset="0"/>
                <a:ea typeface="Tahoma" panose="020B0604030504040204" pitchFamily="34" charset="0"/>
                <a:cs typeface="Tahoma" panose="020B0604030504040204" pitchFamily="34" charset="0"/>
              </a:rPr>
              <a:t>Motivação</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BFC3724E-B519-2B01-836D-415D6BE1E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E02872DA-CBE9-D45F-6C88-279B9ABAEDC5}"/>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D73D66F3-6B3F-2D9E-5987-A5F7EA0A9750}"/>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3</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4502FDAC-B572-D568-75D9-DDA5E906A080}"/>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
        <p:nvSpPr>
          <p:cNvPr id="2" name="TextBox 8">
            <a:extLst>
              <a:ext uri="{FF2B5EF4-FFF2-40B4-BE49-F238E27FC236}">
                <a16:creationId xmlns:a16="http://schemas.microsoft.com/office/drawing/2014/main" id="{42F622ED-E482-A813-E6BB-15A321D7EF3C}"/>
              </a:ext>
            </a:extLst>
          </p:cNvPr>
          <p:cNvSpPr txBox="1"/>
          <p:nvPr/>
        </p:nvSpPr>
        <p:spPr>
          <a:xfrm>
            <a:off x="1006413" y="2947735"/>
            <a:ext cx="21169874" cy="1015663"/>
          </a:xfrm>
          <a:prstGeom prst="rect">
            <a:avLst/>
          </a:prstGeom>
          <a:noFill/>
        </p:spPr>
        <p:txBody>
          <a:bodyPr wrap="square" rtlCol="0">
            <a:spAutoFit/>
          </a:bodyPr>
          <a:lstStyle/>
          <a:p>
            <a:pPr marL="571500" indent="-571500" algn="just">
              <a:buFont typeface="Arial" panose="020B0604020202020204" pitchFamily="34" charset="0"/>
              <a:buChar char="•"/>
            </a:pPr>
            <a:r>
              <a:rPr lang="pt-BR" sz="6000" b="1" dirty="0">
                <a:latin typeface="Futura Bk BT" panose="020B0502020204020303"/>
              </a:rPr>
              <a:t>Existe uma lacuna entre os requisitos e o código</a:t>
            </a:r>
            <a:endParaRPr lang="pt-BR" sz="6000" dirty="0">
              <a:latin typeface="Futura Bk BT" panose="020B0502020204020303"/>
            </a:endParaRPr>
          </a:p>
        </p:txBody>
      </p:sp>
      <p:sp>
        <p:nvSpPr>
          <p:cNvPr id="6" name="Retângulo 5">
            <a:extLst>
              <a:ext uri="{FF2B5EF4-FFF2-40B4-BE49-F238E27FC236}">
                <a16:creationId xmlns:a16="http://schemas.microsoft.com/office/drawing/2014/main" id="{3A5E501F-95DF-EA55-D52D-03B6FE400A25}"/>
              </a:ext>
            </a:extLst>
          </p:cNvPr>
          <p:cNvSpPr/>
          <p:nvPr/>
        </p:nvSpPr>
        <p:spPr>
          <a:xfrm>
            <a:off x="2382982" y="6428509"/>
            <a:ext cx="5680363" cy="31034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sz="6600" b="1" dirty="0">
                <a:latin typeface="Futura Bk BT" panose="020B0502020204020303"/>
              </a:rPr>
              <a:t>Requisitos</a:t>
            </a:r>
          </a:p>
        </p:txBody>
      </p:sp>
      <p:sp>
        <p:nvSpPr>
          <p:cNvPr id="12" name="Retângulo 11">
            <a:extLst>
              <a:ext uri="{FF2B5EF4-FFF2-40B4-BE49-F238E27FC236}">
                <a16:creationId xmlns:a16="http://schemas.microsoft.com/office/drawing/2014/main" id="{32CCC5E1-A55D-CF3E-4002-930A8A5E5D69}"/>
              </a:ext>
            </a:extLst>
          </p:cNvPr>
          <p:cNvSpPr/>
          <p:nvPr/>
        </p:nvSpPr>
        <p:spPr>
          <a:xfrm>
            <a:off x="16860982" y="6428509"/>
            <a:ext cx="5680363" cy="31034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sz="6600" b="1" dirty="0">
                <a:latin typeface="Futura Bk BT" panose="020B0502020204020303"/>
              </a:rPr>
              <a:t>Código</a:t>
            </a:r>
          </a:p>
        </p:txBody>
      </p:sp>
      <p:sp>
        <p:nvSpPr>
          <p:cNvPr id="15" name="Seta: da Esquerda para a Direita 14">
            <a:extLst>
              <a:ext uri="{FF2B5EF4-FFF2-40B4-BE49-F238E27FC236}">
                <a16:creationId xmlns:a16="http://schemas.microsoft.com/office/drawing/2014/main" id="{E721B71D-B8AF-F97D-3A3F-F2D1645D0E9D}"/>
              </a:ext>
            </a:extLst>
          </p:cNvPr>
          <p:cNvSpPr/>
          <p:nvPr/>
        </p:nvSpPr>
        <p:spPr>
          <a:xfrm>
            <a:off x="8063345" y="7675418"/>
            <a:ext cx="8797637" cy="736496"/>
          </a:xfrm>
          <a:prstGeom prst="lef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a:p>
        </p:txBody>
      </p:sp>
      <p:sp>
        <p:nvSpPr>
          <p:cNvPr id="16" name="TextBox 8">
            <a:extLst>
              <a:ext uri="{FF2B5EF4-FFF2-40B4-BE49-F238E27FC236}">
                <a16:creationId xmlns:a16="http://schemas.microsoft.com/office/drawing/2014/main" id="{9EB11CE5-2927-E16B-CB34-FAD360396A3A}"/>
              </a:ext>
            </a:extLst>
          </p:cNvPr>
          <p:cNvSpPr txBox="1"/>
          <p:nvPr/>
        </p:nvSpPr>
        <p:spPr>
          <a:xfrm>
            <a:off x="10661008" y="6782071"/>
            <a:ext cx="3602310" cy="1015663"/>
          </a:xfrm>
          <a:prstGeom prst="rect">
            <a:avLst/>
          </a:prstGeom>
          <a:noFill/>
        </p:spPr>
        <p:txBody>
          <a:bodyPr wrap="square" rtlCol="0">
            <a:spAutoFit/>
          </a:bodyPr>
          <a:lstStyle/>
          <a:p>
            <a:pPr algn="ctr"/>
            <a:r>
              <a:rPr lang="pt-BR" sz="6000" b="1" dirty="0">
                <a:latin typeface="Futura Bk BT" panose="020B0502020204020303"/>
              </a:rPr>
              <a:t>GAP</a:t>
            </a:r>
            <a:endParaRPr lang="pt-BR" sz="6000" dirty="0">
              <a:latin typeface="Futura Bk BT" panose="020B0502020204020303"/>
            </a:endParaRPr>
          </a:p>
        </p:txBody>
      </p:sp>
      <p:sp>
        <p:nvSpPr>
          <p:cNvPr id="17" name="TextBox 8">
            <a:extLst>
              <a:ext uri="{FF2B5EF4-FFF2-40B4-BE49-F238E27FC236}">
                <a16:creationId xmlns:a16="http://schemas.microsoft.com/office/drawing/2014/main" id="{627C59CC-39DC-2480-BD4F-6B9EA1F2ACE8}"/>
              </a:ext>
            </a:extLst>
          </p:cNvPr>
          <p:cNvSpPr txBox="1"/>
          <p:nvPr/>
        </p:nvSpPr>
        <p:spPr>
          <a:xfrm>
            <a:off x="1406269" y="10197712"/>
            <a:ext cx="7633788" cy="1200329"/>
          </a:xfrm>
          <a:prstGeom prst="rect">
            <a:avLst/>
          </a:prstGeom>
          <a:noFill/>
        </p:spPr>
        <p:txBody>
          <a:bodyPr wrap="square" rtlCol="0">
            <a:spAutoFit/>
          </a:bodyPr>
          <a:lstStyle/>
          <a:p>
            <a:pPr algn="ctr"/>
            <a:r>
              <a:rPr lang="pt-BR" b="1" dirty="0">
                <a:latin typeface="Futura Bk BT" panose="020B0502020204020303"/>
              </a:rPr>
              <a:t>O QUE O SISTEMA FAZ</a:t>
            </a:r>
          </a:p>
          <a:p>
            <a:pPr algn="ctr"/>
            <a:r>
              <a:rPr lang="pt-BR" b="1" dirty="0">
                <a:latin typeface="Futura Bk BT" panose="020B0502020204020303"/>
              </a:rPr>
              <a:t>( nível de abstração mais alto)</a:t>
            </a:r>
            <a:endParaRPr lang="pt-BR" dirty="0">
              <a:latin typeface="Futura Bk BT" panose="020B0502020204020303"/>
            </a:endParaRPr>
          </a:p>
        </p:txBody>
      </p:sp>
      <p:sp>
        <p:nvSpPr>
          <p:cNvPr id="18" name="TextBox 8">
            <a:extLst>
              <a:ext uri="{FF2B5EF4-FFF2-40B4-BE49-F238E27FC236}">
                <a16:creationId xmlns:a16="http://schemas.microsoft.com/office/drawing/2014/main" id="{5A1B59A2-544B-6483-4C21-503F55B41700}"/>
              </a:ext>
            </a:extLst>
          </p:cNvPr>
          <p:cNvSpPr txBox="1"/>
          <p:nvPr/>
        </p:nvSpPr>
        <p:spPr>
          <a:xfrm>
            <a:off x="15884269" y="10434372"/>
            <a:ext cx="7633788" cy="1200329"/>
          </a:xfrm>
          <a:prstGeom prst="rect">
            <a:avLst/>
          </a:prstGeom>
          <a:noFill/>
        </p:spPr>
        <p:txBody>
          <a:bodyPr wrap="square" rtlCol="0">
            <a:spAutoFit/>
          </a:bodyPr>
          <a:lstStyle/>
          <a:p>
            <a:pPr algn="ctr"/>
            <a:r>
              <a:rPr lang="pt-BR" b="1" dirty="0">
                <a:latin typeface="Futura Bk BT" panose="020B0502020204020303"/>
              </a:rPr>
              <a:t>COMO O SISTEMA FAZ</a:t>
            </a:r>
          </a:p>
          <a:p>
            <a:pPr algn="ctr"/>
            <a:r>
              <a:rPr lang="pt-BR" b="1" dirty="0">
                <a:latin typeface="Futura Bk BT" panose="020B0502020204020303"/>
              </a:rPr>
              <a:t>( nível de abstração mais baixo)</a:t>
            </a:r>
            <a:endParaRPr lang="pt-BR" dirty="0">
              <a:latin typeface="Futura Bk BT" panose="020B0502020204020303"/>
            </a:endParaRPr>
          </a:p>
        </p:txBody>
      </p:sp>
    </p:spTree>
    <p:extLst>
      <p:ext uri="{BB962C8B-B14F-4D97-AF65-F5344CB8AC3E}">
        <p14:creationId xmlns:p14="http://schemas.microsoft.com/office/powerpoint/2010/main" val="21151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78065" y="2424932"/>
            <a:ext cx="22627869" cy="6617196"/>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Associação Unária (ou reflexiva)</a:t>
            </a:r>
          </a:p>
          <a:p>
            <a:pPr algn="just"/>
            <a:r>
              <a:rPr lang="pt-BR" sz="4800" b="1" dirty="0">
                <a:latin typeface="Futura Bk BT" panose="020B0502020204020303" pitchFamily="34" charset="0"/>
                <a:ea typeface="Tahoma" panose="020B0604030504040204" pitchFamily="34" charset="0"/>
                <a:cs typeface="Tahoma" panose="020B0604030504040204" pitchFamily="34" charset="0"/>
              </a:rPr>
              <a:t> </a:t>
            </a:r>
          </a:p>
          <a:p>
            <a:pPr marL="685800" indent="-685800" algn="just">
              <a:buFont typeface="Wingdings" panose="05000000000000000000" pitchFamily="2" charset="2"/>
              <a:buChar char="§"/>
            </a:pPr>
            <a:r>
              <a:rPr lang="pt-BR" sz="4000" dirty="0">
                <a:latin typeface="Futura Bk BT" panose="020B0502020204020303" pitchFamily="34" charset="0"/>
                <a:ea typeface="Tahoma" panose="020B0604030504040204" pitchFamily="34" charset="0"/>
                <a:cs typeface="Tahoma" panose="020B0604030504040204" pitchFamily="34" charset="0"/>
              </a:rPr>
              <a:t>Ocorre quando há um relacionamento de um objeto de uma classe com objetos da mesma classe;</a:t>
            </a:r>
          </a:p>
          <a:p>
            <a:pPr marL="685800" indent="-685800" algn="just">
              <a:buFont typeface="Wingdings" panose="05000000000000000000" pitchFamily="2" charset="2"/>
              <a:buChar char="§"/>
            </a:pPr>
            <a:endParaRPr lang="pt-BR" sz="40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000" dirty="0">
                <a:latin typeface="Futura Bk BT" panose="020B0502020204020303" pitchFamily="34" charset="0"/>
                <a:ea typeface="Tahoma" panose="020B0604030504040204" pitchFamily="34" charset="0"/>
                <a:cs typeface="Tahoma" panose="020B0604030504040204" pitchFamily="34" charset="0"/>
              </a:rPr>
              <a:t>No exemplo abaixo, percebe-se que um objeto da classe Funcionário pode (ou não) supervisionar outros objetos dessa mesma classe;</a:t>
            </a:r>
          </a:p>
          <a:p>
            <a:pPr marL="685800" indent="-685800" algn="just">
              <a:buFont typeface="Wingdings" panose="05000000000000000000" pitchFamily="2" charset="2"/>
              <a:buChar char="§"/>
            </a:pPr>
            <a:endParaRPr lang="pt-BR" sz="4000" dirty="0">
              <a:latin typeface="Futura Bk BT" panose="020B0502020204020303" pitchFamily="34" charset="0"/>
              <a:ea typeface="Tahoma" panose="020B0604030504040204" pitchFamily="34" charset="0"/>
              <a:cs typeface="Tahoma" panose="020B0604030504040204" pitchFamily="34" charset="0"/>
            </a:endParaRPr>
          </a:p>
          <a:p>
            <a:pPr marL="685800" indent="-685800" algn="just">
              <a:buFont typeface="Wingdings" panose="05000000000000000000" pitchFamily="2" charset="2"/>
              <a:buChar char="§"/>
            </a:pPr>
            <a:r>
              <a:rPr lang="pt-BR" sz="4000" dirty="0">
                <a:latin typeface="Futura Bk BT" panose="020B0502020204020303" pitchFamily="34" charset="0"/>
                <a:ea typeface="Tahoma" panose="020B0604030504040204" pitchFamily="34" charset="0"/>
                <a:cs typeface="Tahoma" panose="020B0604030504040204" pitchFamily="34" charset="0"/>
              </a:rPr>
              <a:t>Para o relacionamento ficar mais claro, pode-se informar a sua multiplicidade.</a:t>
            </a:r>
          </a:p>
          <a:p>
            <a:pPr algn="just"/>
            <a:endParaRPr lang="pt-BR" sz="4800" dirty="0">
              <a:latin typeface="Futura Bk BT" panose="020B0502020204020303" pitchFamily="34" charset="0"/>
              <a:ea typeface="Tahoma" panose="020B0604030504040204" pitchFamily="34" charset="0"/>
              <a:cs typeface="Tahoma" panose="020B0604030504040204" pitchFamily="34" charset="0"/>
            </a:endParaRP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9" name="Imagem 18">
            <a:extLst>
              <a:ext uri="{FF2B5EF4-FFF2-40B4-BE49-F238E27FC236}">
                <a16:creationId xmlns:a16="http://schemas.microsoft.com/office/drawing/2014/main" id="{2B89F482-0DC9-BBCA-BE65-97C59C8D64A9}"/>
              </a:ext>
            </a:extLst>
          </p:cNvPr>
          <p:cNvPicPr>
            <a:picLocks noChangeAspect="1"/>
          </p:cNvPicPr>
          <p:nvPr/>
        </p:nvPicPr>
        <p:blipFill>
          <a:blip r:embed="rId4"/>
          <a:stretch>
            <a:fillRect/>
          </a:stretch>
        </p:blipFill>
        <p:spPr>
          <a:xfrm>
            <a:off x="5826793" y="8396480"/>
            <a:ext cx="11800959" cy="4766511"/>
          </a:xfrm>
          <a:prstGeom prst="rect">
            <a:avLst/>
          </a:prstGeom>
        </p:spPr>
      </p:pic>
      <p:sp>
        <p:nvSpPr>
          <p:cNvPr id="5" name="Rectangle 6">
            <a:extLst>
              <a:ext uri="{FF2B5EF4-FFF2-40B4-BE49-F238E27FC236}">
                <a16:creationId xmlns:a16="http://schemas.microsoft.com/office/drawing/2014/main" id="{48B20A02-ECCB-59EC-AE2A-E981F01DE466}"/>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125167F8-488E-0362-4A6B-B89EC6EA9A84}"/>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30</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5F5D01BD-6B04-D858-CD1C-7CE59DA40BD9}"/>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09333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aphicFrame>
        <p:nvGraphicFramePr>
          <p:cNvPr id="5" name="Tabela 6">
            <a:extLst>
              <a:ext uri="{FF2B5EF4-FFF2-40B4-BE49-F238E27FC236}">
                <a16:creationId xmlns:a16="http://schemas.microsoft.com/office/drawing/2014/main" id="{FC031EE3-12D2-1DF4-D24F-433DB77CA75E}"/>
              </a:ext>
            </a:extLst>
          </p:cNvPr>
          <p:cNvGraphicFramePr>
            <a:graphicFrameLocks noGrp="1"/>
          </p:cNvGraphicFramePr>
          <p:nvPr/>
        </p:nvGraphicFramePr>
        <p:xfrm>
          <a:off x="2310063" y="3777918"/>
          <a:ext cx="18697074" cy="8481912"/>
        </p:xfrm>
        <a:graphic>
          <a:graphicData uri="http://schemas.openxmlformats.org/drawingml/2006/table">
            <a:tbl>
              <a:tblPr firstRow="1" bandRow="1">
                <a:tableStyleId>{073A0DAA-6AF3-43AB-8588-CEC1D06C72B9}</a:tableStyleId>
              </a:tblPr>
              <a:tblGrid>
                <a:gridCol w="9348537">
                  <a:extLst>
                    <a:ext uri="{9D8B030D-6E8A-4147-A177-3AD203B41FA5}">
                      <a16:colId xmlns:a16="http://schemas.microsoft.com/office/drawing/2014/main" val="3850678433"/>
                    </a:ext>
                  </a:extLst>
                </a:gridCol>
                <a:gridCol w="9348537">
                  <a:extLst>
                    <a:ext uri="{9D8B030D-6E8A-4147-A177-3AD203B41FA5}">
                      <a16:colId xmlns:a16="http://schemas.microsoft.com/office/drawing/2014/main" val="3265465922"/>
                    </a:ext>
                  </a:extLst>
                </a:gridCol>
              </a:tblGrid>
              <a:tr h="1124092">
                <a:tc>
                  <a:txBody>
                    <a:bodyPr/>
                    <a:lstStyle/>
                    <a:p>
                      <a:pPr algn="ctr"/>
                      <a:r>
                        <a:rPr lang="pt-BR" sz="5400" dirty="0"/>
                        <a:t>Multiplicidade</a:t>
                      </a:r>
                    </a:p>
                  </a:txBody>
                  <a:tcPr anchor="ctr"/>
                </a:tc>
                <a:tc>
                  <a:txBody>
                    <a:bodyPr/>
                    <a:lstStyle/>
                    <a:p>
                      <a:pPr algn="ctr"/>
                      <a:r>
                        <a:rPr lang="pt-BR" sz="5400" dirty="0"/>
                        <a:t>Significado</a:t>
                      </a:r>
                    </a:p>
                  </a:txBody>
                  <a:tcPr anchor="ctr"/>
                </a:tc>
                <a:extLst>
                  <a:ext uri="{0D108BD9-81ED-4DB2-BD59-A6C34878D82A}">
                    <a16:rowId xmlns:a16="http://schemas.microsoft.com/office/drawing/2014/main" val="1332435141"/>
                  </a:ext>
                </a:extLst>
              </a:tr>
              <a:tr h="1124092">
                <a:tc>
                  <a:txBody>
                    <a:bodyPr/>
                    <a:lstStyle/>
                    <a:p>
                      <a:pPr algn="ctr"/>
                      <a:r>
                        <a:rPr lang="pt-BR" dirty="0"/>
                        <a:t>0..1</a:t>
                      </a:r>
                    </a:p>
                  </a:txBody>
                  <a:tcPr anchor="ctr"/>
                </a:tc>
                <a:tc>
                  <a:txBody>
                    <a:bodyPr/>
                    <a:lstStyle/>
                    <a:p>
                      <a:r>
                        <a:rPr lang="pt-BR" dirty="0"/>
                        <a:t>No mínimo zero e no máximo um. Os objetos não precisam estar relacionados, porém se houver relacionamento deve ser de no máximo 1</a:t>
                      </a:r>
                    </a:p>
                  </a:txBody>
                  <a:tcPr/>
                </a:tc>
                <a:extLst>
                  <a:ext uri="{0D108BD9-81ED-4DB2-BD59-A6C34878D82A}">
                    <a16:rowId xmlns:a16="http://schemas.microsoft.com/office/drawing/2014/main" val="2312939321"/>
                  </a:ext>
                </a:extLst>
              </a:tr>
              <a:tr h="1124092">
                <a:tc>
                  <a:txBody>
                    <a:bodyPr/>
                    <a:lstStyle/>
                    <a:p>
                      <a:pPr algn="ctr"/>
                      <a:r>
                        <a:rPr lang="pt-BR" dirty="0"/>
                        <a:t>1..1 (1)</a:t>
                      </a:r>
                    </a:p>
                  </a:txBody>
                  <a:tcPr anchor="ctr"/>
                </a:tc>
                <a:tc>
                  <a:txBody>
                    <a:bodyPr/>
                    <a:lstStyle/>
                    <a:p>
                      <a:r>
                        <a:rPr lang="pt-BR" dirty="0"/>
                        <a:t>Um e somente um (valor default)</a:t>
                      </a:r>
                    </a:p>
                  </a:txBody>
                  <a:tcPr/>
                </a:tc>
                <a:extLst>
                  <a:ext uri="{0D108BD9-81ED-4DB2-BD59-A6C34878D82A}">
                    <a16:rowId xmlns:a16="http://schemas.microsoft.com/office/drawing/2014/main" val="1022503421"/>
                  </a:ext>
                </a:extLst>
              </a:tr>
              <a:tr h="1124092">
                <a:tc>
                  <a:txBody>
                    <a:bodyPr/>
                    <a:lstStyle/>
                    <a:p>
                      <a:pPr algn="ctr"/>
                      <a:r>
                        <a:rPr lang="pt-BR" dirty="0"/>
                        <a:t>0..*</a:t>
                      </a:r>
                    </a:p>
                  </a:txBody>
                  <a:tcPr anchor="ctr"/>
                </a:tc>
                <a:tc>
                  <a:txBody>
                    <a:bodyPr/>
                    <a:lstStyle/>
                    <a:p>
                      <a:r>
                        <a:rPr lang="pt-BR" dirty="0"/>
                        <a:t>No mínimo nenhum e no máximo muitos</a:t>
                      </a:r>
                    </a:p>
                  </a:txBody>
                  <a:tcPr/>
                </a:tc>
                <a:extLst>
                  <a:ext uri="{0D108BD9-81ED-4DB2-BD59-A6C34878D82A}">
                    <a16:rowId xmlns:a16="http://schemas.microsoft.com/office/drawing/2014/main" val="232840772"/>
                  </a:ext>
                </a:extLst>
              </a:tr>
              <a:tr h="1124092">
                <a:tc>
                  <a:txBody>
                    <a:bodyPr/>
                    <a:lstStyle/>
                    <a:p>
                      <a:pPr algn="ctr"/>
                      <a:r>
                        <a:rPr lang="pt-BR" dirty="0"/>
                        <a:t>*</a:t>
                      </a:r>
                    </a:p>
                  </a:txBody>
                  <a:tcPr anchor="ctr"/>
                </a:tc>
                <a:tc>
                  <a:txBody>
                    <a:bodyPr/>
                    <a:lstStyle/>
                    <a:p>
                      <a:r>
                        <a:rPr lang="pt-BR" dirty="0"/>
                        <a:t>Muitos </a:t>
                      </a:r>
                    </a:p>
                  </a:txBody>
                  <a:tcPr/>
                </a:tc>
                <a:extLst>
                  <a:ext uri="{0D108BD9-81ED-4DB2-BD59-A6C34878D82A}">
                    <a16:rowId xmlns:a16="http://schemas.microsoft.com/office/drawing/2014/main" val="466969006"/>
                  </a:ext>
                </a:extLst>
              </a:tr>
              <a:tr h="1124092">
                <a:tc>
                  <a:txBody>
                    <a:bodyPr/>
                    <a:lstStyle/>
                    <a:p>
                      <a:pPr algn="ctr"/>
                      <a:r>
                        <a:rPr lang="pt-BR" dirty="0"/>
                        <a:t>1..*</a:t>
                      </a:r>
                    </a:p>
                  </a:txBody>
                  <a:tcPr anchor="ctr"/>
                </a:tc>
                <a:tc>
                  <a:txBody>
                    <a:bodyPr/>
                    <a:lstStyle/>
                    <a:p>
                      <a:r>
                        <a:rPr lang="pt-BR" dirty="0"/>
                        <a:t>No mínimo um e no máximo muitos</a:t>
                      </a:r>
                    </a:p>
                  </a:txBody>
                  <a:tcPr/>
                </a:tc>
                <a:extLst>
                  <a:ext uri="{0D108BD9-81ED-4DB2-BD59-A6C34878D82A}">
                    <a16:rowId xmlns:a16="http://schemas.microsoft.com/office/drawing/2014/main" val="2878144405"/>
                  </a:ext>
                </a:extLst>
              </a:tr>
              <a:tr h="1124092">
                <a:tc>
                  <a:txBody>
                    <a:bodyPr/>
                    <a:lstStyle/>
                    <a:p>
                      <a:pPr algn="ctr"/>
                      <a:r>
                        <a:rPr lang="pt-BR" dirty="0"/>
                        <a:t>3..5</a:t>
                      </a:r>
                    </a:p>
                  </a:txBody>
                  <a:tcPr anchor="ctr"/>
                </a:tc>
                <a:tc>
                  <a:txBody>
                    <a:bodyPr/>
                    <a:lstStyle/>
                    <a:p>
                      <a:r>
                        <a:rPr lang="pt-BR" dirty="0"/>
                        <a:t>No mínimo 3 e no máximo 5</a:t>
                      </a:r>
                    </a:p>
                  </a:txBody>
                  <a:tcPr/>
                </a:tc>
                <a:extLst>
                  <a:ext uri="{0D108BD9-81ED-4DB2-BD59-A6C34878D82A}">
                    <a16:rowId xmlns:a16="http://schemas.microsoft.com/office/drawing/2014/main" val="528160701"/>
                  </a:ext>
                </a:extLst>
              </a:tr>
            </a:tbl>
          </a:graphicData>
        </a:graphic>
      </p:graphicFrame>
      <p:sp>
        <p:nvSpPr>
          <p:cNvPr id="21" name="TextBox 8">
            <a:extLst>
              <a:ext uri="{FF2B5EF4-FFF2-40B4-BE49-F238E27FC236}">
                <a16:creationId xmlns:a16="http://schemas.microsoft.com/office/drawing/2014/main" id="{3DE9CE21-D857-A3D5-C8CB-30E5C5081965}"/>
              </a:ext>
            </a:extLst>
          </p:cNvPr>
          <p:cNvSpPr txBox="1"/>
          <p:nvPr/>
        </p:nvSpPr>
        <p:spPr>
          <a:xfrm>
            <a:off x="725665" y="2522970"/>
            <a:ext cx="22627869" cy="1569660"/>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Multiplicidade</a:t>
            </a:r>
          </a:p>
          <a:p>
            <a:pPr algn="just"/>
            <a:r>
              <a:rPr lang="pt-BR" sz="4800" b="1" dirty="0">
                <a:latin typeface="Futura Bk BT" panose="020B0502020204020303" pitchFamily="34" charset="0"/>
                <a:ea typeface="Tahoma" panose="020B0604030504040204" pitchFamily="34" charset="0"/>
                <a:cs typeface="Tahoma" panose="020B0604030504040204" pitchFamily="34" charset="0"/>
              </a:rPr>
              <a:t> </a:t>
            </a:r>
            <a:endParaRPr lang="pt-BR" sz="4800" dirty="0">
              <a:latin typeface="Futura Bk BT" panose="020B0502020204020303" pitchFamily="34" charset="0"/>
              <a:ea typeface="Tahoma" panose="020B0604030504040204" pitchFamily="34" charset="0"/>
              <a:cs typeface="Tahoma" panose="020B0604030504040204" pitchFamily="34" charset="0"/>
            </a:endParaRPr>
          </a:p>
        </p:txBody>
      </p:sp>
      <p:sp>
        <p:nvSpPr>
          <p:cNvPr id="4" name="Rectangle 6">
            <a:extLst>
              <a:ext uri="{FF2B5EF4-FFF2-40B4-BE49-F238E27FC236}">
                <a16:creationId xmlns:a16="http://schemas.microsoft.com/office/drawing/2014/main" id="{5356EF74-B22C-4B3D-51B9-C2438AC5ADA9}"/>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9D51DD9A-683B-8129-7756-0AE2476CB866}"/>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31</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66FD18DA-0D42-56A7-412F-6BBDDCEC56AA}"/>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18121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78065" y="2424932"/>
            <a:ext cx="22627869" cy="5447645"/>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Agregação</a:t>
            </a:r>
          </a:p>
          <a:p>
            <a:pPr algn="just"/>
            <a:r>
              <a:rPr lang="pt-BR" sz="4800" b="1" dirty="0">
                <a:latin typeface="Futura Bk BT" panose="020B0502020204020303" pitchFamily="34" charset="0"/>
                <a:ea typeface="Tahoma" panose="020B0604030504040204" pitchFamily="34" charset="0"/>
                <a:cs typeface="Tahoma" panose="020B0604030504040204" pitchFamily="34" charset="0"/>
              </a:rPr>
              <a:t> </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Tipo especial de associação que tenta demonstrar que as informações de um objeto-todo precisam ser complementadas pelas informações contidas em um (ou mais) objetos-parte.</a:t>
            </a:r>
          </a:p>
          <a:p>
            <a:pPr marL="571500" indent="-571500" algn="just">
              <a:buFont typeface="Wingdings" panose="05000000000000000000" pitchFamily="2" charset="2"/>
              <a:buChar char="§"/>
            </a:pPr>
            <a:endParaRPr lang="pt-BR" dirty="0">
              <a:latin typeface="Futura Bk BT" panose="020B0502020204020303" pitchFamily="34" charset="0"/>
              <a:ea typeface="Tahoma" panose="020B0604030504040204" pitchFamily="34" charset="0"/>
              <a:cs typeface="Tahoma" panose="020B0604030504040204" pitchFamily="34" charset="0"/>
            </a:endParaRP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A existência do objeto-parte faz sentido mesmo não existindo o objeto-todo.</a:t>
            </a:r>
          </a:p>
          <a:p>
            <a:pPr marL="571500" indent="-571500" algn="just">
              <a:buFont typeface="Wingdings" panose="05000000000000000000" pitchFamily="2" charset="2"/>
              <a:buChar char="§"/>
            </a:pPr>
            <a:endParaRPr lang="pt-BR" dirty="0">
              <a:latin typeface="Futura Bk BT" panose="020B0502020204020303" pitchFamily="34" charset="0"/>
              <a:ea typeface="Tahoma" panose="020B0604030504040204" pitchFamily="34" charset="0"/>
              <a:cs typeface="Tahoma" panose="020B0604030504040204" pitchFamily="34" charset="0"/>
            </a:endParaRP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A associação de agregação pode, em muitos casos, ser substituída por uma associação binária simples, dependendo da visão de quem faz a modelagem.</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6" name="Picture 2">
            <a:extLst>
              <a:ext uri="{FF2B5EF4-FFF2-40B4-BE49-F238E27FC236}">
                <a16:creationId xmlns:a16="http://schemas.microsoft.com/office/drawing/2014/main" id="{D66ACFD4-259A-39BF-AB69-FFAFE9DF7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174" y="8987869"/>
            <a:ext cx="11689626" cy="3217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61F95C5-2C1E-1E1F-2CC9-6A951717E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1600" y="9031590"/>
            <a:ext cx="9733237" cy="32175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0F33933F-C9A6-899A-CF41-B4BD82C07512}"/>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FDC3E2E2-CF01-78B1-8891-184F8F25FF35}"/>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32</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2EB129FB-3E08-3AE5-2F86-B123FE6A4BF0}"/>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88628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07174" y="2424932"/>
            <a:ext cx="22627869" cy="4339650"/>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Composição</a:t>
            </a:r>
          </a:p>
          <a:p>
            <a:pPr algn="just"/>
            <a:r>
              <a:rPr lang="pt-BR" sz="4800" b="1" dirty="0">
                <a:latin typeface="Futura Bk BT" panose="020B0502020204020303" pitchFamily="34" charset="0"/>
                <a:ea typeface="Tahoma" panose="020B0604030504040204" pitchFamily="34" charset="0"/>
                <a:cs typeface="Tahoma" panose="020B0604030504040204" pitchFamily="34" charset="0"/>
              </a:rPr>
              <a:t> </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É uma variação da agregação e considerada mais “forte”.</a:t>
            </a:r>
          </a:p>
          <a:p>
            <a:pPr marL="571500" indent="-571500" algn="just">
              <a:buFont typeface="Wingdings" panose="05000000000000000000" pitchFamily="2" charset="2"/>
              <a:buChar char="§"/>
            </a:pPr>
            <a:endParaRPr lang="pt-BR" dirty="0">
              <a:latin typeface="Futura Bk BT" panose="020B0502020204020303" pitchFamily="34" charset="0"/>
              <a:ea typeface="Tahoma" panose="020B0604030504040204" pitchFamily="34" charset="0"/>
              <a:cs typeface="Tahoma" panose="020B0604030504040204" pitchFamily="34" charset="0"/>
            </a:endParaRP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O objeto-parte não pode existir sem o objeto-todo.</a:t>
            </a:r>
          </a:p>
          <a:p>
            <a:pPr marL="571500" indent="-571500" algn="just">
              <a:buFont typeface="Wingdings" panose="05000000000000000000" pitchFamily="2" charset="2"/>
              <a:buChar char="§"/>
            </a:pPr>
            <a:endParaRPr lang="pt-BR" dirty="0">
              <a:latin typeface="Futura Bk BT" panose="020B0502020204020303" pitchFamily="34" charset="0"/>
              <a:ea typeface="Tahoma" panose="020B0604030504040204" pitchFamily="34" charset="0"/>
              <a:cs typeface="Tahoma" panose="020B0604030504040204" pitchFamily="34" charset="0"/>
            </a:endParaRP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Se o objeto-todo for destruído, o objeto-parte também será.</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 name="Picture 2">
            <a:extLst>
              <a:ext uri="{FF2B5EF4-FFF2-40B4-BE49-F238E27FC236}">
                <a16:creationId xmlns:a16="http://schemas.microsoft.com/office/drawing/2014/main" id="{09DB4B99-63EF-43E7-245F-02D92CFBC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943" y="7626246"/>
            <a:ext cx="13585390" cy="44910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BC44ED5-8448-0498-8A73-AD58754E1BD1}"/>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8" name="Espaço Reservado para Número de Slide 1">
            <a:extLst>
              <a:ext uri="{FF2B5EF4-FFF2-40B4-BE49-F238E27FC236}">
                <a16:creationId xmlns:a16="http://schemas.microsoft.com/office/drawing/2014/main" id="{006AC5C1-8AFA-37EA-4F2A-1AE0C719DD79}"/>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33</a:t>
            </a:fld>
            <a:endParaRPr lang="en-US" dirty="0">
              <a:solidFill>
                <a:schemeClr val="bg1"/>
              </a:solidFill>
            </a:endParaRPr>
          </a:p>
        </p:txBody>
      </p:sp>
      <p:sp>
        <p:nvSpPr>
          <p:cNvPr id="14" name="Espaço Reservado para Rodapé 2">
            <a:extLst>
              <a:ext uri="{FF2B5EF4-FFF2-40B4-BE49-F238E27FC236}">
                <a16:creationId xmlns:a16="http://schemas.microsoft.com/office/drawing/2014/main" id="{4780C5D1-B4A7-A94F-6CD4-C80C88CD713A}"/>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183646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07174" y="2424932"/>
            <a:ext cx="22627869" cy="3785652"/>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Especialização/Generalização</a:t>
            </a:r>
          </a:p>
          <a:p>
            <a:pPr algn="just"/>
            <a:r>
              <a:rPr lang="pt-BR" sz="4800" b="1" dirty="0">
                <a:latin typeface="Futura Bk BT" panose="020B0502020204020303" pitchFamily="34" charset="0"/>
                <a:ea typeface="Tahoma" panose="020B0604030504040204" pitchFamily="34" charset="0"/>
                <a:cs typeface="Tahoma" panose="020B0604030504040204" pitchFamily="34" charset="0"/>
              </a:rPr>
              <a:t> </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Tem como objetivo identificar classes-mãe, denominadas de gerais, e classes-filha chamadas de especializadas;</a:t>
            </a:r>
          </a:p>
          <a:p>
            <a:pPr marL="571500" indent="-571500" algn="just">
              <a:buFont typeface="Wingdings" panose="05000000000000000000" pitchFamily="2" charset="2"/>
              <a:buChar char="§"/>
            </a:pPr>
            <a:endParaRPr lang="pt-BR" dirty="0">
              <a:latin typeface="Futura Bk BT" panose="020B0502020204020303" pitchFamily="34" charset="0"/>
              <a:ea typeface="Tahoma" panose="020B0604030504040204" pitchFamily="34" charset="0"/>
              <a:cs typeface="Tahoma" panose="020B0604030504040204" pitchFamily="34" charset="0"/>
            </a:endParaRP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São chamados de relacionamentos “é um tipo de".</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3074" name="Picture 2">
            <a:extLst>
              <a:ext uri="{FF2B5EF4-FFF2-40B4-BE49-F238E27FC236}">
                <a16:creationId xmlns:a16="http://schemas.microsoft.com/office/drawing/2014/main" id="{F18B7253-C20E-D227-234C-E0E4331FE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3546" y="5219820"/>
            <a:ext cx="8610600" cy="72407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C0E035AF-E7D1-28B9-3508-BF1F353D8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739" y="7491681"/>
            <a:ext cx="9680061" cy="4518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82FC3BBA-9DDE-C864-F176-BD159A9231CB}"/>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D75379DC-44E1-62F0-245C-25D6A69F0850}"/>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34</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140341FD-708B-42F9-26C6-FF3D8148A11B}"/>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184538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07174" y="2424932"/>
            <a:ext cx="22627869" cy="3231654"/>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Dependência</a:t>
            </a:r>
          </a:p>
          <a:p>
            <a:pPr algn="just"/>
            <a:r>
              <a:rPr lang="pt-BR" sz="4800" b="1" dirty="0">
                <a:latin typeface="Futura Bk BT" panose="020B0502020204020303" pitchFamily="34" charset="0"/>
                <a:ea typeface="Tahoma" panose="020B0604030504040204" pitchFamily="34" charset="0"/>
                <a:cs typeface="Tahoma" panose="020B0604030504040204" pitchFamily="34" charset="0"/>
              </a:rPr>
              <a:t> </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Como o nome sugere, indica um grau de dependência entre uma classe e outra.</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Uma dependência difere de uma associação porque a conexão entre as classes é temporária.</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Representada por uma seta tracejada entre duas classes.</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098" name="Picture 2">
            <a:extLst>
              <a:ext uri="{FF2B5EF4-FFF2-40B4-BE49-F238E27FC236}">
                <a16:creationId xmlns:a16="http://schemas.microsoft.com/office/drawing/2014/main" id="{C5B88758-F9F3-DDF8-BC32-258D9E974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804" y="6269552"/>
            <a:ext cx="11625060" cy="60615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50AD081E-FB63-5D80-2336-596451E424C3}"/>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B78C5A10-BF28-438B-8740-1D27E9AB899A}"/>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35</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273436C7-DC42-73D8-063C-624DD3B331B7}"/>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5128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07174" y="2424932"/>
            <a:ext cx="22627869" cy="4339650"/>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Classe Associativa</a:t>
            </a:r>
          </a:p>
          <a:p>
            <a:pPr algn="just"/>
            <a:r>
              <a:rPr lang="pt-BR" sz="4800" b="1" dirty="0">
                <a:latin typeface="Futura Bk BT" panose="020B0502020204020303" pitchFamily="34" charset="0"/>
                <a:ea typeface="Tahoma" panose="020B0604030504040204" pitchFamily="34" charset="0"/>
                <a:cs typeface="Tahoma" panose="020B0604030504040204" pitchFamily="34" charset="0"/>
              </a:rPr>
              <a:t> </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Utilizada quando ocorrem associações que possuem multiplicidade muitos para muitos em todas as suas extremidades;</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Armazena os atributos transmitidos pela associação;</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Pode possuir seus próprios atributos;</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Representada por uma reta tracejada partindo do meio da associação até uma classe.</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24" name="Picture 4">
            <a:extLst>
              <a:ext uri="{FF2B5EF4-FFF2-40B4-BE49-F238E27FC236}">
                <a16:creationId xmlns:a16="http://schemas.microsoft.com/office/drawing/2014/main" id="{596BF3D1-4BC8-D892-ABF3-C75DFC37E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059" y="7280524"/>
            <a:ext cx="9408694" cy="52813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171BD3CF-640E-3E7C-470A-2558D787121C}"/>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C3396739-2864-9400-772E-446ED083CBC3}"/>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36</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243118FC-1FAA-1CA5-A9A5-E60BBACE2921}"/>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405520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64948"/>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D. de Classes - Relacionamentos</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
            <a:extLst>
              <a:ext uri="{FF2B5EF4-FFF2-40B4-BE49-F238E27FC236}">
                <a16:creationId xmlns:a16="http://schemas.microsoft.com/office/drawing/2014/main" id="{7BF0C425-8E7E-BB2F-FFF3-E03BFE52332F}"/>
              </a:ext>
            </a:extLst>
          </p:cNvPr>
          <p:cNvSpPr txBox="1"/>
          <p:nvPr/>
        </p:nvSpPr>
        <p:spPr>
          <a:xfrm>
            <a:off x="807174" y="2424932"/>
            <a:ext cx="22627869" cy="3231654"/>
          </a:xfrm>
          <a:prstGeom prst="rect">
            <a:avLst/>
          </a:prstGeom>
          <a:noFill/>
        </p:spPr>
        <p:txBody>
          <a:bodyPr wrap="square" rtlCol="0">
            <a:spAutoFit/>
          </a:bodyPr>
          <a:lstStyle/>
          <a:p>
            <a:pPr algn="just"/>
            <a:r>
              <a:rPr lang="pt-BR" sz="4800" b="1" dirty="0">
                <a:latin typeface="Futura Bk BT" panose="020B0502020204020303" pitchFamily="34" charset="0"/>
                <a:ea typeface="Tahoma" panose="020B0604030504040204" pitchFamily="34" charset="0"/>
                <a:cs typeface="Tahoma" panose="020B0604030504040204" pitchFamily="34" charset="0"/>
              </a:rPr>
              <a:t>Classe Intermediária</a:t>
            </a:r>
          </a:p>
          <a:p>
            <a:pPr algn="just"/>
            <a:r>
              <a:rPr lang="pt-BR" sz="4800" b="1" dirty="0">
                <a:latin typeface="Futura Bk BT" panose="020B0502020204020303" pitchFamily="34" charset="0"/>
                <a:ea typeface="Tahoma" panose="020B0604030504040204" pitchFamily="34" charset="0"/>
                <a:cs typeface="Tahoma" panose="020B0604030504040204" pitchFamily="34" charset="0"/>
              </a:rPr>
              <a:t> </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Substitui as classes associativas;</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Apresenta, exatamente, a mesma função da classe associativa;.</a:t>
            </a:r>
          </a:p>
          <a:p>
            <a:pPr marL="571500" indent="-571500" algn="just">
              <a:buFont typeface="Wingdings" panose="05000000000000000000" pitchFamily="2" charset="2"/>
              <a:buChar char="§"/>
            </a:pPr>
            <a:r>
              <a:rPr lang="pt-BR" dirty="0">
                <a:latin typeface="Futura Bk BT" panose="020B0502020204020303" pitchFamily="34" charset="0"/>
                <a:ea typeface="Tahoma" panose="020B0604030504040204" pitchFamily="34" charset="0"/>
                <a:cs typeface="Tahoma" panose="020B0604030504040204" pitchFamily="34" charset="0"/>
              </a:rPr>
              <a:t>Pode possuir seus próprios atributos;</a:t>
            </a:r>
          </a:p>
        </p:txBody>
      </p:sp>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6" name="Picture 2">
            <a:extLst>
              <a:ext uri="{FF2B5EF4-FFF2-40B4-BE49-F238E27FC236}">
                <a16:creationId xmlns:a16="http://schemas.microsoft.com/office/drawing/2014/main" id="{198D7CEE-E341-6715-B61B-50541BAF7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714" y="7590706"/>
            <a:ext cx="19621772" cy="34641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6A0EF80F-7A9E-E5C2-9CBA-8AD77F991908}"/>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54D5FB55-CD4F-DA03-4B3A-5794B5B5B274}"/>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37</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BE5C68D1-B3B9-C5E2-D2DF-5D6CB0A8D858}"/>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43599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323439"/>
          </a:xfrm>
          <a:prstGeom prst="rect">
            <a:avLst/>
          </a:prstGeom>
          <a:noFill/>
        </p:spPr>
        <p:txBody>
          <a:bodyPr wrap="square" rtlCol="0">
            <a:spAutoFit/>
          </a:bodyPr>
          <a:lstStyle/>
          <a:p>
            <a:r>
              <a:rPr lang="pt-BR" sz="8000" b="1" spc="100" dirty="0">
                <a:latin typeface="Arial Black" panose="020B0A04020102020204" pitchFamily="34" charset="0"/>
                <a:ea typeface="Tahoma" panose="020B0604030504040204" pitchFamily="34" charset="0"/>
                <a:cs typeface="Tahoma" panose="020B0604030504040204" pitchFamily="34" charset="0"/>
              </a:rPr>
              <a:t>Representando o 1º Objeto</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F31A6AEC-5C9E-60F3-2C56-D8F606E0D23A}"/>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pic>
        <p:nvPicPr>
          <p:cNvPr id="2" name="Picture 2">
            <a:extLst>
              <a:ext uri="{FF2B5EF4-FFF2-40B4-BE49-F238E27FC236}">
                <a16:creationId xmlns:a16="http://schemas.microsoft.com/office/drawing/2014/main" id="{600D9907-3123-928D-538F-C7CEFDD07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2447" y="3980888"/>
            <a:ext cx="7487903" cy="5858304"/>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EAFC4B4C-8240-82F0-421E-3CD3842B014C}"/>
              </a:ext>
            </a:extLst>
          </p:cNvPr>
          <p:cNvSpPr txBox="1"/>
          <p:nvPr/>
        </p:nvSpPr>
        <p:spPr>
          <a:xfrm>
            <a:off x="1006413" y="3482911"/>
            <a:ext cx="9709583" cy="5909310"/>
          </a:xfrm>
          <a:prstGeom prst="rect">
            <a:avLst/>
          </a:prstGeom>
          <a:noFill/>
        </p:spPr>
        <p:txBody>
          <a:bodyPr wrap="square">
            <a:spAutoFit/>
          </a:bodyPr>
          <a:lstStyle/>
          <a:p>
            <a:pPr marL="571500" indent="-571500">
              <a:buFont typeface="Wingdings" panose="05000000000000000000" pitchFamily="2" charset="2"/>
              <a:buChar char="§"/>
            </a:pPr>
            <a:r>
              <a:rPr lang="pt-BR" sz="5400" dirty="0">
                <a:latin typeface="Futura Bk BT" panose="020B0502020204020303"/>
              </a:rPr>
              <a:t>Representando um objeto a partir de um Diagrama de Classe</a:t>
            </a:r>
          </a:p>
          <a:p>
            <a:pPr marL="571500" indent="-571500">
              <a:buFont typeface="Wingdings" panose="05000000000000000000" pitchFamily="2" charset="2"/>
              <a:buChar char="§"/>
            </a:pPr>
            <a:endParaRPr lang="pt-BR" sz="5400" dirty="0">
              <a:latin typeface="Futura Bk BT" panose="020B0502020204020303"/>
            </a:endParaRPr>
          </a:p>
          <a:p>
            <a:pPr marL="571500" indent="-571500">
              <a:buFont typeface="Wingdings" panose="05000000000000000000" pitchFamily="2" charset="2"/>
              <a:buChar char="§"/>
            </a:pPr>
            <a:r>
              <a:rPr lang="pt-BR" sz="5400" dirty="0">
                <a:latin typeface="Futura Bk BT" panose="020B0502020204020303"/>
              </a:rPr>
              <a:t>Vamos utilizar a ferramenta </a:t>
            </a:r>
            <a:r>
              <a:rPr lang="pt-BR" sz="5400" dirty="0" err="1">
                <a:latin typeface="Futura Bk BT" panose="020B0502020204020303"/>
              </a:rPr>
              <a:t>LucidChart</a:t>
            </a:r>
            <a:r>
              <a:rPr lang="pt-BR" sz="5400" dirty="0">
                <a:latin typeface="Futura Bk BT" panose="020B0502020204020303"/>
              </a:rPr>
              <a:t> ou </a:t>
            </a:r>
            <a:r>
              <a:rPr lang="pt-BR" sz="5400" dirty="0" err="1">
                <a:latin typeface="Futura Bk BT" panose="020B0502020204020303"/>
              </a:rPr>
              <a:t>Diagrams</a:t>
            </a:r>
            <a:r>
              <a:rPr lang="pt-BR" sz="5400" dirty="0">
                <a:latin typeface="Futura Bk BT" panose="020B0502020204020303"/>
              </a:rPr>
              <a:t> (Draw.io)</a:t>
            </a:r>
          </a:p>
        </p:txBody>
      </p:sp>
      <p:sp>
        <p:nvSpPr>
          <p:cNvPr id="3" name="Rectangle 6">
            <a:extLst>
              <a:ext uri="{FF2B5EF4-FFF2-40B4-BE49-F238E27FC236}">
                <a16:creationId xmlns:a16="http://schemas.microsoft.com/office/drawing/2014/main" id="{91C4B3BE-C1EF-AE66-6F77-2FA12ECF3611}"/>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6" name="Espaço Reservado para Número de Slide 1">
            <a:extLst>
              <a:ext uri="{FF2B5EF4-FFF2-40B4-BE49-F238E27FC236}">
                <a16:creationId xmlns:a16="http://schemas.microsoft.com/office/drawing/2014/main" id="{1201E470-CF2A-AB80-DC03-0E553E06A705}"/>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38</a:t>
            </a:fld>
            <a:endParaRPr lang="en-US" dirty="0">
              <a:solidFill>
                <a:schemeClr val="bg1"/>
              </a:solidFill>
            </a:endParaRPr>
          </a:p>
        </p:txBody>
      </p:sp>
      <p:sp>
        <p:nvSpPr>
          <p:cNvPr id="7" name="Espaço Reservado para Rodapé 2">
            <a:extLst>
              <a:ext uri="{FF2B5EF4-FFF2-40B4-BE49-F238E27FC236}">
                <a16:creationId xmlns:a16="http://schemas.microsoft.com/office/drawing/2014/main" id="{6E847E68-335A-868A-DFE8-9B152F68D076}"/>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182134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323439"/>
          </a:xfrm>
          <a:prstGeom prst="rect">
            <a:avLst/>
          </a:prstGeom>
          <a:noFill/>
        </p:spPr>
        <p:txBody>
          <a:bodyPr wrap="square" rtlCol="0">
            <a:spAutoFit/>
          </a:bodyPr>
          <a:lstStyle/>
          <a:p>
            <a:r>
              <a:rPr lang="pt-BR" sz="8000" b="1" spc="100" dirty="0">
                <a:latin typeface="Arial Black" panose="020B0A04020102020204" pitchFamily="34" charset="0"/>
                <a:ea typeface="Tahoma" panose="020B0604030504040204" pitchFamily="34" charset="0"/>
                <a:cs typeface="Tahoma" panose="020B0604030504040204" pitchFamily="34" charset="0"/>
              </a:rPr>
              <a:t>Representando o 1º Objeto</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F31A6AEC-5C9E-60F3-2C56-D8F606E0D23A}"/>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pic>
        <p:nvPicPr>
          <p:cNvPr id="6" name="Imagem 5">
            <a:extLst>
              <a:ext uri="{FF2B5EF4-FFF2-40B4-BE49-F238E27FC236}">
                <a16:creationId xmlns:a16="http://schemas.microsoft.com/office/drawing/2014/main" id="{672F19AB-CD46-8AF9-3933-CCD77D2CB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0318" y="3226075"/>
            <a:ext cx="13563600" cy="9172575"/>
          </a:xfrm>
          <a:prstGeom prst="rect">
            <a:avLst/>
          </a:prstGeom>
        </p:spPr>
      </p:pic>
      <p:sp>
        <p:nvSpPr>
          <p:cNvPr id="7" name="CaixaDeTexto 6">
            <a:extLst>
              <a:ext uri="{FF2B5EF4-FFF2-40B4-BE49-F238E27FC236}">
                <a16:creationId xmlns:a16="http://schemas.microsoft.com/office/drawing/2014/main" id="{1C2E7A00-3441-2650-4EAA-6520AD769E82}"/>
              </a:ext>
            </a:extLst>
          </p:cNvPr>
          <p:cNvSpPr txBox="1"/>
          <p:nvPr/>
        </p:nvSpPr>
        <p:spPr>
          <a:xfrm>
            <a:off x="1006413" y="3482910"/>
            <a:ext cx="7099619" cy="7571303"/>
          </a:xfrm>
          <a:prstGeom prst="rect">
            <a:avLst/>
          </a:prstGeom>
          <a:noFill/>
        </p:spPr>
        <p:txBody>
          <a:bodyPr wrap="square">
            <a:spAutoFit/>
          </a:bodyPr>
          <a:lstStyle/>
          <a:p>
            <a:pPr marL="571500" indent="-571500">
              <a:buFont typeface="Wingdings" panose="05000000000000000000" pitchFamily="2" charset="2"/>
              <a:buChar char="§"/>
            </a:pPr>
            <a:r>
              <a:rPr lang="pt-BR" sz="5400" dirty="0">
                <a:latin typeface="Futura Bk BT" panose="020B0502020204020303"/>
              </a:rPr>
              <a:t>Acesse o link do aplicativo </a:t>
            </a:r>
            <a:r>
              <a:rPr lang="pt-BR" sz="5400" dirty="0" err="1">
                <a:latin typeface="Futura Bk BT" panose="020B0502020204020303"/>
              </a:rPr>
              <a:t>LucidChart</a:t>
            </a:r>
            <a:r>
              <a:rPr lang="pt-BR" sz="5400" dirty="0">
                <a:latin typeface="Futura Bk BT" panose="020B0502020204020303"/>
              </a:rPr>
              <a:t> disponível no site do professor</a:t>
            </a:r>
          </a:p>
          <a:p>
            <a:pPr marL="571500" indent="-571500">
              <a:buFont typeface="Wingdings" panose="05000000000000000000" pitchFamily="2" charset="2"/>
              <a:buChar char="§"/>
            </a:pPr>
            <a:endParaRPr lang="pt-BR" sz="5400" dirty="0">
              <a:latin typeface="Futura Bk BT" panose="020B0502020204020303"/>
            </a:endParaRPr>
          </a:p>
          <a:p>
            <a:pPr marL="571500" indent="-571500">
              <a:buFont typeface="Wingdings" panose="05000000000000000000" pitchFamily="2" charset="2"/>
              <a:buChar char="§"/>
            </a:pPr>
            <a:r>
              <a:rPr lang="pt-BR" sz="5400" dirty="0">
                <a:latin typeface="Futura Bk BT" panose="020B0502020204020303"/>
              </a:rPr>
              <a:t>Inclua o UML – Diagrama de Classes</a:t>
            </a:r>
          </a:p>
        </p:txBody>
      </p:sp>
      <p:sp>
        <p:nvSpPr>
          <p:cNvPr id="2" name="Rectangle 6">
            <a:extLst>
              <a:ext uri="{FF2B5EF4-FFF2-40B4-BE49-F238E27FC236}">
                <a16:creationId xmlns:a16="http://schemas.microsoft.com/office/drawing/2014/main" id="{8D2D5E6B-13AD-B70E-97D1-34FB13133807}"/>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3" name="Espaço Reservado para Número de Slide 1">
            <a:extLst>
              <a:ext uri="{FF2B5EF4-FFF2-40B4-BE49-F238E27FC236}">
                <a16:creationId xmlns:a16="http://schemas.microsoft.com/office/drawing/2014/main" id="{61D4991F-2BCB-0F77-FA5D-A6A7D8970C0E}"/>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39</a:t>
            </a:fld>
            <a:endParaRPr lang="en-US" dirty="0">
              <a:solidFill>
                <a:schemeClr val="bg1"/>
              </a:solidFill>
            </a:endParaRPr>
          </a:p>
        </p:txBody>
      </p:sp>
      <p:sp>
        <p:nvSpPr>
          <p:cNvPr id="4" name="Espaço Reservado para Rodapé 2">
            <a:extLst>
              <a:ext uri="{FF2B5EF4-FFF2-40B4-BE49-F238E27FC236}">
                <a16:creationId xmlns:a16="http://schemas.microsoft.com/office/drawing/2014/main" id="{D5E15E37-B365-4A5F-62B4-ABEC6287B653}"/>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170926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5306B-B8F7-0F8C-9D5E-C68F31A6F27D}"/>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69A5EDD-C4BB-C6A6-F927-CB98161AEBFB}"/>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A944D60-B661-5957-CBA2-16017DEE0CCF}"/>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C9E57A22-F439-1D1F-EC70-F52CBA67B11F}"/>
              </a:ext>
            </a:extLst>
          </p:cNvPr>
          <p:cNvSpPr txBox="1"/>
          <p:nvPr/>
        </p:nvSpPr>
        <p:spPr>
          <a:xfrm>
            <a:off x="1006413" y="798966"/>
            <a:ext cx="17081093" cy="1323439"/>
          </a:xfrm>
          <a:prstGeom prst="rect">
            <a:avLst/>
          </a:prstGeom>
          <a:noFill/>
        </p:spPr>
        <p:txBody>
          <a:bodyPr wrap="square" rtlCol="0">
            <a:spAutoFit/>
          </a:bodyPr>
          <a:lstStyle/>
          <a:p>
            <a:r>
              <a:rPr lang="en-US" sz="8000" b="1" spc="100" dirty="0" err="1">
                <a:latin typeface="Arial Black" panose="020B0A04020102020204" pitchFamily="34" charset="0"/>
                <a:ea typeface="Tahoma" panose="020B0604030504040204" pitchFamily="34" charset="0"/>
                <a:cs typeface="Tahoma" panose="020B0604030504040204" pitchFamily="34" charset="0"/>
              </a:rPr>
              <a:t>Modelagem</a:t>
            </a:r>
            <a:r>
              <a:rPr lang="en-US" sz="8000" b="1" spc="100" dirty="0">
                <a:latin typeface="Arial Black" panose="020B0A04020102020204" pitchFamily="34" charset="0"/>
                <a:ea typeface="Tahoma" panose="020B0604030504040204" pitchFamily="34" charset="0"/>
                <a:cs typeface="Tahoma" panose="020B0604030504040204" pitchFamily="34" charset="0"/>
              </a:rPr>
              <a:t> de Software</a:t>
            </a:r>
          </a:p>
        </p:txBody>
      </p:sp>
      <p:pic>
        <p:nvPicPr>
          <p:cNvPr id="2050" name="Picture 2" descr="Revistas Científicas do Instituto Federal de Educação, Ciência e Tecnologia  do Rio de Janeiro">
            <a:extLst>
              <a:ext uri="{FF2B5EF4-FFF2-40B4-BE49-F238E27FC236}">
                <a16:creationId xmlns:a16="http://schemas.microsoft.com/office/drawing/2014/main" id="{FE4E75DD-ED6B-6AC5-5964-7CD8A0AA5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DBE6BE8F-226D-1EC0-9CF7-A1E645D1772F}"/>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168A704D-DB95-D678-8E8D-BDB39D8DC742}"/>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4</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F45BECD7-8FDE-D65B-7159-4546BC4BA144}"/>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
        <p:nvSpPr>
          <p:cNvPr id="2" name="TextBox 8">
            <a:extLst>
              <a:ext uri="{FF2B5EF4-FFF2-40B4-BE49-F238E27FC236}">
                <a16:creationId xmlns:a16="http://schemas.microsoft.com/office/drawing/2014/main" id="{5210DFD7-1F5B-9C86-E00B-9C2F53E947BE}"/>
              </a:ext>
            </a:extLst>
          </p:cNvPr>
          <p:cNvSpPr txBox="1"/>
          <p:nvPr/>
        </p:nvSpPr>
        <p:spPr>
          <a:xfrm>
            <a:off x="1006413" y="2947735"/>
            <a:ext cx="21169874" cy="2862322"/>
          </a:xfrm>
          <a:prstGeom prst="rect">
            <a:avLst/>
          </a:prstGeom>
          <a:noFill/>
        </p:spPr>
        <p:txBody>
          <a:bodyPr wrap="square" rtlCol="0">
            <a:spAutoFit/>
          </a:bodyPr>
          <a:lstStyle/>
          <a:p>
            <a:pPr marL="571500" indent="-571500" algn="just">
              <a:buFont typeface="Arial" panose="020B0604020202020204" pitchFamily="34" charset="0"/>
              <a:buChar char="•"/>
            </a:pPr>
            <a:r>
              <a:rPr lang="pt-BR" sz="6000" b="1" dirty="0">
                <a:latin typeface="Futura Bk BT" panose="020B0502020204020303"/>
              </a:rPr>
              <a:t>Objetivo: preencher essa “lacuna”</a:t>
            </a:r>
          </a:p>
          <a:p>
            <a:pPr marL="571500" indent="-571500" algn="just">
              <a:buFont typeface="Arial" panose="020B0604020202020204" pitchFamily="34" charset="0"/>
              <a:buChar char="•"/>
            </a:pPr>
            <a:r>
              <a:rPr lang="pt-BR" sz="6000" b="1" dirty="0">
                <a:latin typeface="Futura Bk BT" panose="020B0502020204020303"/>
              </a:rPr>
              <a:t>Documentar uma solução para o problema definido pelos requisitos</a:t>
            </a:r>
            <a:endParaRPr lang="pt-BR" sz="6000" dirty="0">
              <a:latin typeface="Futura Bk BT" panose="020B0502020204020303"/>
            </a:endParaRPr>
          </a:p>
        </p:txBody>
      </p:sp>
      <p:sp>
        <p:nvSpPr>
          <p:cNvPr id="6" name="Retângulo 5">
            <a:extLst>
              <a:ext uri="{FF2B5EF4-FFF2-40B4-BE49-F238E27FC236}">
                <a16:creationId xmlns:a16="http://schemas.microsoft.com/office/drawing/2014/main" id="{533BC169-77A6-02B0-C1C9-D241978191BA}"/>
              </a:ext>
            </a:extLst>
          </p:cNvPr>
          <p:cNvSpPr/>
          <p:nvPr/>
        </p:nvSpPr>
        <p:spPr>
          <a:xfrm>
            <a:off x="2382982" y="6428509"/>
            <a:ext cx="5680363" cy="31034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sz="6600" b="1" dirty="0">
                <a:latin typeface="Futura Bk BT" panose="020B0502020204020303"/>
              </a:rPr>
              <a:t>Requisitos</a:t>
            </a:r>
          </a:p>
        </p:txBody>
      </p:sp>
      <p:sp>
        <p:nvSpPr>
          <p:cNvPr id="12" name="Retângulo 11">
            <a:extLst>
              <a:ext uri="{FF2B5EF4-FFF2-40B4-BE49-F238E27FC236}">
                <a16:creationId xmlns:a16="http://schemas.microsoft.com/office/drawing/2014/main" id="{A4D28783-FA5E-0634-0372-680993AEB63B}"/>
              </a:ext>
            </a:extLst>
          </p:cNvPr>
          <p:cNvSpPr/>
          <p:nvPr/>
        </p:nvSpPr>
        <p:spPr>
          <a:xfrm>
            <a:off x="16860982" y="6428509"/>
            <a:ext cx="5680363" cy="31034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pt-BR" sz="6600" b="1" dirty="0">
                <a:latin typeface="Futura Bk BT" panose="020B0502020204020303"/>
              </a:rPr>
              <a:t>Código</a:t>
            </a:r>
          </a:p>
        </p:txBody>
      </p:sp>
      <p:sp>
        <p:nvSpPr>
          <p:cNvPr id="15" name="Seta: da Esquerda para a Direita 14">
            <a:extLst>
              <a:ext uri="{FF2B5EF4-FFF2-40B4-BE49-F238E27FC236}">
                <a16:creationId xmlns:a16="http://schemas.microsoft.com/office/drawing/2014/main" id="{7ECC73F6-4095-1BFE-B66C-0CD05302A109}"/>
              </a:ext>
            </a:extLst>
          </p:cNvPr>
          <p:cNvSpPr/>
          <p:nvPr/>
        </p:nvSpPr>
        <p:spPr>
          <a:xfrm>
            <a:off x="8063346" y="7675418"/>
            <a:ext cx="1302327" cy="736496"/>
          </a:xfrm>
          <a:prstGeom prst="lef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a:p>
        </p:txBody>
      </p:sp>
      <p:sp>
        <p:nvSpPr>
          <p:cNvPr id="17" name="TextBox 8">
            <a:extLst>
              <a:ext uri="{FF2B5EF4-FFF2-40B4-BE49-F238E27FC236}">
                <a16:creationId xmlns:a16="http://schemas.microsoft.com/office/drawing/2014/main" id="{F067458C-E41C-5411-8BF1-BE46C9DCA4E2}"/>
              </a:ext>
            </a:extLst>
          </p:cNvPr>
          <p:cNvSpPr txBox="1"/>
          <p:nvPr/>
        </p:nvSpPr>
        <p:spPr>
          <a:xfrm>
            <a:off x="1406269" y="10197712"/>
            <a:ext cx="7633788" cy="1200329"/>
          </a:xfrm>
          <a:prstGeom prst="rect">
            <a:avLst/>
          </a:prstGeom>
          <a:noFill/>
        </p:spPr>
        <p:txBody>
          <a:bodyPr wrap="square" rtlCol="0">
            <a:spAutoFit/>
          </a:bodyPr>
          <a:lstStyle/>
          <a:p>
            <a:pPr algn="ctr"/>
            <a:r>
              <a:rPr lang="pt-BR" b="1" dirty="0">
                <a:latin typeface="Futura Bk BT" panose="020B0502020204020303"/>
              </a:rPr>
              <a:t>O QUE O SISTEMA FAZ</a:t>
            </a:r>
          </a:p>
          <a:p>
            <a:pPr algn="ctr"/>
            <a:r>
              <a:rPr lang="pt-BR" b="1" dirty="0">
                <a:latin typeface="Futura Bk BT" panose="020B0502020204020303"/>
              </a:rPr>
              <a:t>( nível de abstração mais alto)</a:t>
            </a:r>
            <a:endParaRPr lang="pt-BR" dirty="0">
              <a:latin typeface="Futura Bk BT" panose="020B0502020204020303"/>
            </a:endParaRPr>
          </a:p>
        </p:txBody>
      </p:sp>
      <p:sp>
        <p:nvSpPr>
          <p:cNvPr id="18" name="TextBox 8">
            <a:extLst>
              <a:ext uri="{FF2B5EF4-FFF2-40B4-BE49-F238E27FC236}">
                <a16:creationId xmlns:a16="http://schemas.microsoft.com/office/drawing/2014/main" id="{DD21AF55-D049-4F06-AC3C-DCB88110244C}"/>
              </a:ext>
            </a:extLst>
          </p:cNvPr>
          <p:cNvSpPr txBox="1"/>
          <p:nvPr/>
        </p:nvSpPr>
        <p:spPr>
          <a:xfrm>
            <a:off x="15884269" y="10434372"/>
            <a:ext cx="7633788" cy="1200329"/>
          </a:xfrm>
          <a:prstGeom prst="rect">
            <a:avLst/>
          </a:prstGeom>
          <a:noFill/>
        </p:spPr>
        <p:txBody>
          <a:bodyPr wrap="square" rtlCol="0">
            <a:spAutoFit/>
          </a:bodyPr>
          <a:lstStyle/>
          <a:p>
            <a:pPr algn="ctr"/>
            <a:r>
              <a:rPr lang="pt-BR" b="1" dirty="0">
                <a:latin typeface="Futura Bk BT" panose="020B0502020204020303"/>
              </a:rPr>
              <a:t>COMO O SISTEMA FAZ</a:t>
            </a:r>
          </a:p>
          <a:p>
            <a:pPr algn="ctr"/>
            <a:r>
              <a:rPr lang="pt-BR" b="1" dirty="0">
                <a:latin typeface="Futura Bk BT" panose="020B0502020204020303"/>
              </a:rPr>
              <a:t>( nível de abstração mais baixo)</a:t>
            </a:r>
            <a:endParaRPr lang="pt-BR" dirty="0">
              <a:latin typeface="Futura Bk BT" panose="020B0502020204020303"/>
            </a:endParaRPr>
          </a:p>
        </p:txBody>
      </p:sp>
      <p:pic>
        <p:nvPicPr>
          <p:cNvPr id="1028" name="Picture 4" descr="Como fazer um diagrama de classe [+ exemplo]">
            <a:extLst>
              <a:ext uri="{FF2B5EF4-FFF2-40B4-BE49-F238E27FC236}">
                <a16:creationId xmlns:a16="http://schemas.microsoft.com/office/drawing/2014/main" id="{570E5661-7DA3-6F63-7A82-DD52A3A7F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673" y="5279818"/>
            <a:ext cx="6227717" cy="5400800"/>
          </a:xfrm>
          <a:prstGeom prst="rect">
            <a:avLst/>
          </a:prstGeom>
          <a:noFill/>
          <a:extLst>
            <a:ext uri="{909E8E84-426E-40DD-AFC4-6F175D3DCCD1}">
              <a14:hiddenFill xmlns:a14="http://schemas.microsoft.com/office/drawing/2010/main">
                <a:solidFill>
                  <a:srgbClr val="FFFFFF"/>
                </a:solidFill>
              </a14:hiddenFill>
            </a:ext>
          </a:extLst>
        </p:spPr>
      </p:pic>
      <p:sp>
        <p:nvSpPr>
          <p:cNvPr id="7" name="Seta: da Esquerda para a Direita 6">
            <a:extLst>
              <a:ext uri="{FF2B5EF4-FFF2-40B4-BE49-F238E27FC236}">
                <a16:creationId xmlns:a16="http://schemas.microsoft.com/office/drawing/2014/main" id="{B69F1C4F-0865-AA6D-F06C-CFCEF359F21C}"/>
              </a:ext>
            </a:extLst>
          </p:cNvPr>
          <p:cNvSpPr/>
          <p:nvPr/>
        </p:nvSpPr>
        <p:spPr>
          <a:xfrm>
            <a:off x="15593390" y="7611970"/>
            <a:ext cx="1302327" cy="736496"/>
          </a:xfrm>
          <a:prstGeom prst="lef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6931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798966"/>
            <a:ext cx="17081093" cy="1323439"/>
          </a:xfrm>
          <a:prstGeom prst="rect">
            <a:avLst/>
          </a:prstGeom>
          <a:noFill/>
        </p:spPr>
        <p:txBody>
          <a:bodyPr wrap="square" rtlCol="0">
            <a:spAutoFit/>
          </a:bodyPr>
          <a:lstStyle/>
          <a:p>
            <a:r>
              <a:rPr lang="pt-BR" sz="8000" b="1" spc="100" dirty="0">
                <a:latin typeface="Arial Black" panose="020B0A04020102020204" pitchFamily="34" charset="0"/>
                <a:ea typeface="Tahoma" panose="020B0604030504040204" pitchFamily="34" charset="0"/>
                <a:cs typeface="Tahoma" panose="020B0604030504040204" pitchFamily="34" charset="0"/>
              </a:rPr>
              <a:t>Notações </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F31A6AEC-5C9E-60F3-2C56-D8F606E0D23A}"/>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sp>
        <p:nvSpPr>
          <p:cNvPr id="7" name="CaixaDeTexto 6">
            <a:extLst>
              <a:ext uri="{FF2B5EF4-FFF2-40B4-BE49-F238E27FC236}">
                <a16:creationId xmlns:a16="http://schemas.microsoft.com/office/drawing/2014/main" id="{1C2E7A00-3441-2650-4EAA-6520AD769E82}"/>
              </a:ext>
            </a:extLst>
          </p:cNvPr>
          <p:cNvSpPr txBox="1"/>
          <p:nvPr/>
        </p:nvSpPr>
        <p:spPr>
          <a:xfrm>
            <a:off x="789844" y="2666364"/>
            <a:ext cx="21984845" cy="10679847"/>
          </a:xfrm>
          <a:prstGeom prst="rect">
            <a:avLst/>
          </a:prstGeom>
          <a:noFill/>
        </p:spPr>
        <p:txBody>
          <a:bodyPr wrap="square">
            <a:spAutoFit/>
          </a:bodyPr>
          <a:lstStyle/>
          <a:p>
            <a:pPr marL="571500" indent="-571500">
              <a:buFont typeface="Wingdings" panose="05000000000000000000" pitchFamily="2" charset="2"/>
              <a:buChar char="§"/>
            </a:pPr>
            <a:r>
              <a:rPr lang="pt-BR" dirty="0">
                <a:latin typeface="Futura Bk BT" panose="020B0502020204020303"/>
              </a:rPr>
              <a:t>Existem várias notações para nomes de variáveis, métodos, classes, e outros elementos em programação. Cada uma dessas notações segue regras específicas sobre como as palavras devem ser formatadas e combinadas.</a:t>
            </a:r>
          </a:p>
          <a:p>
            <a:pPr marL="571500" indent="-571500">
              <a:buFont typeface="Wingdings" panose="05000000000000000000" pitchFamily="2" charset="2"/>
              <a:buChar char="§"/>
            </a:pPr>
            <a:endParaRPr lang="pt-BR" dirty="0">
              <a:latin typeface="Futura Bk BT" panose="020B0502020204020303"/>
            </a:endParaRPr>
          </a:p>
          <a:p>
            <a:pPr marL="571500" indent="-571500">
              <a:buFont typeface="Wingdings" panose="05000000000000000000" pitchFamily="2" charset="2"/>
              <a:buChar char="§"/>
            </a:pPr>
            <a:r>
              <a:rPr lang="pt-BR" dirty="0">
                <a:latin typeface="Futura Bk BT" panose="020B0502020204020303"/>
              </a:rPr>
              <a:t>Benefícios das Notações:</a:t>
            </a:r>
          </a:p>
          <a:p>
            <a:pPr marL="1485900" lvl="1" indent="-571500">
              <a:buFont typeface="Wingdings" panose="05000000000000000000" pitchFamily="2" charset="2"/>
              <a:buChar char="§"/>
            </a:pPr>
            <a:endParaRPr lang="pt-BR" dirty="0">
              <a:latin typeface="Futura Bk BT" panose="020B0502020204020303"/>
            </a:endParaRPr>
          </a:p>
          <a:p>
            <a:pPr marL="1485900" lvl="1" indent="-571500">
              <a:buFont typeface="Wingdings" panose="05000000000000000000" pitchFamily="2" charset="2"/>
              <a:buChar char="§"/>
            </a:pPr>
            <a:r>
              <a:rPr lang="pt-BR" dirty="0">
                <a:latin typeface="Futura Bk BT" panose="020B0502020204020303"/>
              </a:rPr>
              <a:t>Legibilidade: Notações bem escolhidas facilitam a leitura e compreensão do código.</a:t>
            </a:r>
          </a:p>
          <a:p>
            <a:pPr marL="1485900" lvl="1" indent="-571500">
              <a:buFont typeface="Wingdings" panose="05000000000000000000" pitchFamily="2" charset="2"/>
              <a:buChar char="§"/>
            </a:pPr>
            <a:r>
              <a:rPr lang="pt-BR" dirty="0">
                <a:latin typeface="Futura Bk BT" panose="020B0502020204020303"/>
              </a:rPr>
              <a:t>Convenção: Seguir uma convenção de nomenclatura ajuda na consistência do código e na colaboração em equipe.</a:t>
            </a:r>
          </a:p>
          <a:p>
            <a:pPr marL="1485900" lvl="1" indent="-571500">
              <a:buFont typeface="Wingdings" panose="05000000000000000000" pitchFamily="2" charset="2"/>
              <a:buChar char="§"/>
            </a:pPr>
            <a:r>
              <a:rPr lang="pt-BR" dirty="0">
                <a:latin typeface="Futura Bk BT" panose="020B0502020204020303"/>
              </a:rPr>
              <a:t>Compatibilidade: Algumas linguagens ou ambientes têm convenções de nomenclatura específicas que devem ser seguidas para compatibilidade e boas práticas.</a:t>
            </a:r>
          </a:p>
          <a:p>
            <a:pPr lvl="1"/>
            <a:endParaRPr lang="pt-BR" dirty="0">
              <a:latin typeface="Futura Bk BT" panose="020B0502020204020303"/>
            </a:endParaRPr>
          </a:p>
          <a:p>
            <a:pPr marL="571500" indent="-571500">
              <a:buFont typeface="Wingdings" panose="05000000000000000000" pitchFamily="2" charset="2"/>
              <a:buChar char="§"/>
            </a:pPr>
            <a:r>
              <a:rPr lang="pt-BR" dirty="0">
                <a:latin typeface="Futura Bk BT" panose="020B0502020204020303"/>
              </a:rPr>
              <a:t>Em resumo, a escolha da notação de nomenclatura adequada depende das convenções da linguagem de programação, ambiente de desenvolvimento e práticas recomendadas. O importante é manter consistência dentro do projeto ou equipe para garantir um código claro e fácil de entende.</a:t>
            </a:r>
          </a:p>
          <a:p>
            <a:pPr marL="571500" indent="-571500">
              <a:buFont typeface="Wingdings" panose="05000000000000000000" pitchFamily="2" charset="2"/>
              <a:buChar char="§"/>
            </a:pPr>
            <a:endParaRPr lang="pt-BR" dirty="0">
              <a:latin typeface="Futura Bk BT" panose="020B0502020204020303"/>
            </a:endParaRPr>
          </a:p>
          <a:p>
            <a:pPr marL="571500" indent="-571500">
              <a:buFont typeface="Wingdings" panose="05000000000000000000" pitchFamily="2" charset="2"/>
              <a:buChar char="§"/>
            </a:pPr>
            <a:r>
              <a:rPr lang="pt-BR" dirty="0">
                <a:latin typeface="Futura Bk BT" panose="020B0502020204020303"/>
              </a:rPr>
              <a:t>Acesso a página do professor para conhecer as principais notações.</a:t>
            </a:r>
          </a:p>
          <a:p>
            <a:pPr marL="571500" indent="-571500">
              <a:buFont typeface="Wingdings" panose="05000000000000000000" pitchFamily="2" charset="2"/>
              <a:buChar char="§"/>
            </a:pPr>
            <a:endParaRPr lang="pt-BR" sz="4000" dirty="0">
              <a:latin typeface="Futura Bk BT" panose="020B0502020204020303"/>
            </a:endParaRPr>
          </a:p>
        </p:txBody>
      </p:sp>
      <p:sp>
        <p:nvSpPr>
          <p:cNvPr id="6" name="Rectangle 6">
            <a:extLst>
              <a:ext uri="{FF2B5EF4-FFF2-40B4-BE49-F238E27FC236}">
                <a16:creationId xmlns:a16="http://schemas.microsoft.com/office/drawing/2014/main" id="{43CEB7C3-501A-E657-0DF0-9B87458BB912}"/>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8" name="Espaço Reservado para Número de Slide 1">
            <a:extLst>
              <a:ext uri="{FF2B5EF4-FFF2-40B4-BE49-F238E27FC236}">
                <a16:creationId xmlns:a16="http://schemas.microsoft.com/office/drawing/2014/main" id="{715E6211-2707-E347-DF8E-97E42A090A19}"/>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40</a:t>
            </a:fld>
            <a:endParaRPr lang="en-US" dirty="0">
              <a:solidFill>
                <a:schemeClr val="bg1"/>
              </a:solidFill>
            </a:endParaRPr>
          </a:p>
        </p:txBody>
      </p:sp>
      <p:sp>
        <p:nvSpPr>
          <p:cNvPr id="9" name="Espaço Reservado para Rodapé 2">
            <a:extLst>
              <a:ext uri="{FF2B5EF4-FFF2-40B4-BE49-F238E27FC236}">
                <a16:creationId xmlns:a16="http://schemas.microsoft.com/office/drawing/2014/main" id="{B538E6F7-B52C-412C-B259-E18D0D9C0410}"/>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7397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0114-861A-2454-0E3F-A487FC928CC2}"/>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BB9CBBD-8344-735F-DB6D-B9BF1014B1AF}"/>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5435B13-A295-0F31-122C-D4639927861C}"/>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456C2A7F-ED59-E6F7-02D0-8E3F656397AC}"/>
              </a:ext>
            </a:extLst>
          </p:cNvPr>
          <p:cNvSpPr txBox="1"/>
          <p:nvPr/>
        </p:nvSpPr>
        <p:spPr>
          <a:xfrm>
            <a:off x="1006413" y="798966"/>
            <a:ext cx="17081093" cy="1323439"/>
          </a:xfrm>
          <a:prstGeom prst="rect">
            <a:avLst/>
          </a:prstGeom>
          <a:noFill/>
        </p:spPr>
        <p:txBody>
          <a:bodyPr wrap="square" rtlCol="0">
            <a:spAutoFit/>
          </a:bodyPr>
          <a:lstStyle/>
          <a:p>
            <a:r>
              <a:rPr lang="pt-BR" sz="8000" b="1" spc="100" dirty="0">
                <a:latin typeface="Arial Black" panose="020B0A04020102020204" pitchFamily="34" charset="0"/>
                <a:ea typeface="Tahoma" panose="020B0604030504040204" pitchFamily="34" charset="0"/>
                <a:cs typeface="Tahoma" panose="020B0604030504040204" pitchFamily="34" charset="0"/>
              </a:rPr>
              <a:t>Notações </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06889EA1-8069-6FCA-E150-1B9DE789B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8">
            <a:extLst>
              <a:ext uri="{FF2B5EF4-FFF2-40B4-BE49-F238E27FC236}">
                <a16:creationId xmlns:a16="http://schemas.microsoft.com/office/drawing/2014/main" id="{0CAC038C-3D27-8759-4C92-65FEF8E35362}"/>
              </a:ext>
            </a:extLst>
          </p:cNvPr>
          <p:cNvSpPr txBox="1"/>
          <p:nvPr/>
        </p:nvSpPr>
        <p:spPr>
          <a:xfrm>
            <a:off x="789844" y="2574276"/>
            <a:ext cx="21604074" cy="2308324"/>
          </a:xfrm>
          <a:prstGeom prst="rect">
            <a:avLst/>
          </a:prstGeom>
          <a:noFill/>
        </p:spPr>
        <p:txBody>
          <a:bodyPr wrap="square" numCol="1" rtlCol="0">
            <a:spAutoFit/>
          </a:bodyPr>
          <a:lstStyle/>
          <a:p>
            <a:r>
              <a:rPr lang="pt-BR" sz="4800" dirty="0">
                <a:latin typeface="Futura Bk BT" panose="020B0502020204020303"/>
              </a:rPr>
              <a:t> </a:t>
            </a:r>
          </a:p>
          <a:p>
            <a:pPr lvl="2"/>
            <a:endParaRPr lang="pt-BR" sz="4800" dirty="0">
              <a:latin typeface="Futura Bk BT" panose="020B0502020204020303"/>
            </a:endParaRPr>
          </a:p>
          <a:p>
            <a:pPr lvl="1"/>
            <a:endParaRPr lang="pt-BR" sz="4800" dirty="0">
              <a:latin typeface="Futura Bk BT" panose="020B0502020204020303"/>
            </a:endParaRPr>
          </a:p>
        </p:txBody>
      </p:sp>
      <p:pic>
        <p:nvPicPr>
          <p:cNvPr id="3" name="Imagem 2">
            <a:extLst>
              <a:ext uri="{FF2B5EF4-FFF2-40B4-BE49-F238E27FC236}">
                <a16:creationId xmlns:a16="http://schemas.microsoft.com/office/drawing/2014/main" id="{F6F2AE87-0491-A435-9C4F-1EEFA5D07575}"/>
              </a:ext>
            </a:extLst>
          </p:cNvPr>
          <p:cNvPicPr>
            <a:picLocks noChangeAspect="1"/>
          </p:cNvPicPr>
          <p:nvPr/>
        </p:nvPicPr>
        <p:blipFill>
          <a:blip r:embed="rId4"/>
          <a:stretch>
            <a:fillRect/>
          </a:stretch>
        </p:blipFill>
        <p:spPr>
          <a:xfrm>
            <a:off x="1840102" y="2574276"/>
            <a:ext cx="20543967" cy="9486569"/>
          </a:xfrm>
          <a:prstGeom prst="rect">
            <a:avLst/>
          </a:prstGeom>
        </p:spPr>
      </p:pic>
      <p:sp>
        <p:nvSpPr>
          <p:cNvPr id="2" name="Rectangle 6">
            <a:extLst>
              <a:ext uri="{FF2B5EF4-FFF2-40B4-BE49-F238E27FC236}">
                <a16:creationId xmlns:a16="http://schemas.microsoft.com/office/drawing/2014/main" id="{BC3A0206-67F6-087F-C6A7-3889FE97492C}"/>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7" name="Espaço Reservado para Número de Slide 1">
            <a:extLst>
              <a:ext uri="{FF2B5EF4-FFF2-40B4-BE49-F238E27FC236}">
                <a16:creationId xmlns:a16="http://schemas.microsoft.com/office/drawing/2014/main" id="{CBDE1A10-D79A-569C-48EF-A6049B37BEF3}"/>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41</a:t>
            </a:fld>
            <a:endParaRPr lang="en-US" dirty="0">
              <a:solidFill>
                <a:schemeClr val="bg1"/>
              </a:solidFill>
            </a:endParaRPr>
          </a:p>
        </p:txBody>
      </p:sp>
      <p:sp>
        <p:nvSpPr>
          <p:cNvPr id="9" name="Espaço Reservado para Rodapé 2">
            <a:extLst>
              <a:ext uri="{FF2B5EF4-FFF2-40B4-BE49-F238E27FC236}">
                <a16:creationId xmlns:a16="http://schemas.microsoft.com/office/drawing/2014/main" id="{1EE964E1-47EA-54CD-C6C7-2F4A2499E385}"/>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144410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09192"/>
            <a:ext cx="17081093" cy="1107996"/>
          </a:xfrm>
          <a:prstGeom prst="rect">
            <a:avLst/>
          </a:prstGeom>
          <a:noFill/>
        </p:spPr>
        <p:txBody>
          <a:bodyPr wrap="square" rtlCol="0">
            <a:spAutoFit/>
          </a:bodyPr>
          <a:lstStyle/>
          <a:p>
            <a:r>
              <a:rPr lang="pt-BR" sz="6600" b="1" spc="100" dirty="0">
                <a:latin typeface="Arial Black" panose="020B0A04020102020204" pitchFamily="34" charset="0"/>
                <a:ea typeface="Tahoma" panose="020B0604030504040204" pitchFamily="34" charset="0"/>
                <a:cs typeface="Tahoma" panose="020B0604030504040204" pitchFamily="34" charset="0"/>
              </a:rPr>
              <a:t>SI Biblioteca – Atividade Prática</a:t>
            </a:r>
            <a:endParaRPr lang="en-US" sz="66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1,099 Ilustrações de Bibliotecaria | Depositphotos®">
            <a:extLst>
              <a:ext uri="{FF2B5EF4-FFF2-40B4-BE49-F238E27FC236}">
                <a16:creationId xmlns:a16="http://schemas.microsoft.com/office/drawing/2014/main" id="{3F34FFEC-2518-3073-AA86-E1A5FD0D53AB}"/>
              </a:ext>
            </a:extLst>
          </p:cNvPr>
          <p:cNvSpPr>
            <a:spLocks noChangeAspect="1" noChangeArrowheads="1"/>
          </p:cNvSpPr>
          <p:nvPr/>
        </p:nvSpPr>
        <p:spPr bwMode="auto">
          <a:xfrm>
            <a:off x="12039600"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Bibliotecário divertido —  Vetores de Stock">
            <a:extLst>
              <a:ext uri="{FF2B5EF4-FFF2-40B4-BE49-F238E27FC236}">
                <a16:creationId xmlns:a16="http://schemas.microsoft.com/office/drawing/2014/main" id="{CC09C2E9-7590-A159-2877-C0BEC47685A1}"/>
              </a:ext>
            </a:extLst>
          </p:cNvPr>
          <p:cNvSpPr>
            <a:spLocks noChangeAspect="1" noChangeArrowheads="1"/>
          </p:cNvSpPr>
          <p:nvPr/>
        </p:nvSpPr>
        <p:spPr bwMode="auto">
          <a:xfrm>
            <a:off x="12192000" y="685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Estudante universitário estudando na biblioteca —  Vetores de Stock">
            <a:extLst>
              <a:ext uri="{FF2B5EF4-FFF2-40B4-BE49-F238E27FC236}">
                <a16:creationId xmlns:a16="http://schemas.microsoft.com/office/drawing/2014/main" id="{48F97CB3-1DCE-4B82-886F-A52116FD5216}"/>
              </a:ext>
            </a:extLst>
          </p:cNvPr>
          <p:cNvSpPr>
            <a:spLocks noChangeAspect="1" noChangeArrowheads="1"/>
          </p:cNvSpPr>
          <p:nvPr/>
        </p:nvSpPr>
        <p:spPr bwMode="auto">
          <a:xfrm>
            <a:off x="6936059" y="1602059"/>
            <a:ext cx="5713141" cy="5713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Bonito Designer Gráfico Feminino Trabalhando Laptop Com Gráfico Apresentado Cartela —  Vetores de Stock">
            <a:extLst>
              <a:ext uri="{FF2B5EF4-FFF2-40B4-BE49-F238E27FC236}">
                <a16:creationId xmlns:a16="http://schemas.microsoft.com/office/drawing/2014/main" id="{561E67E6-940E-4BE8-E00F-45D67EECE50B}"/>
              </a:ext>
            </a:extLst>
          </p:cNvPr>
          <p:cNvSpPr>
            <a:spLocks noChangeAspect="1" noChangeArrowheads="1"/>
          </p:cNvSpPr>
          <p:nvPr/>
        </p:nvSpPr>
        <p:spPr bwMode="auto">
          <a:xfrm>
            <a:off x="12496800" y="716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2" name="AutoShape 12" descr="Bonito Designer Gráfico Feminino Trabalhando Laptop Com Gráfico Apresentado Cartela —  Vetores de Stock">
            <a:extLst>
              <a:ext uri="{FF2B5EF4-FFF2-40B4-BE49-F238E27FC236}">
                <a16:creationId xmlns:a16="http://schemas.microsoft.com/office/drawing/2014/main" id="{E9CCFC1C-75F5-C1D0-05D0-8659B55E7D60}"/>
              </a:ext>
            </a:extLst>
          </p:cNvPr>
          <p:cNvSpPr>
            <a:spLocks noChangeAspect="1" noChangeArrowheads="1"/>
          </p:cNvSpPr>
          <p:nvPr/>
        </p:nvSpPr>
        <p:spPr bwMode="auto">
          <a:xfrm>
            <a:off x="12649200" y="731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AutoShape 14" descr="Bonito Designer Gráfico Feminino Trabalhando Laptop Com Gráfico Apresentado Cartela —  Vetores de Stock">
            <a:extLst>
              <a:ext uri="{FF2B5EF4-FFF2-40B4-BE49-F238E27FC236}">
                <a16:creationId xmlns:a16="http://schemas.microsoft.com/office/drawing/2014/main" id="{094151C3-89F7-494F-DB52-2CC12EB2BB03}"/>
              </a:ext>
            </a:extLst>
          </p:cNvPr>
          <p:cNvSpPr>
            <a:spLocks noChangeAspect="1" noChangeArrowheads="1"/>
          </p:cNvSpPr>
          <p:nvPr/>
        </p:nvSpPr>
        <p:spPr bwMode="auto">
          <a:xfrm>
            <a:off x="12344400" y="7010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TextBox 8">
            <a:extLst>
              <a:ext uri="{FF2B5EF4-FFF2-40B4-BE49-F238E27FC236}">
                <a16:creationId xmlns:a16="http://schemas.microsoft.com/office/drawing/2014/main" id="{AC86F734-75C0-4764-8D67-F6EC802ABB0D}"/>
              </a:ext>
            </a:extLst>
          </p:cNvPr>
          <p:cNvSpPr txBox="1"/>
          <p:nvPr/>
        </p:nvSpPr>
        <p:spPr>
          <a:xfrm>
            <a:off x="5673282" y="4157260"/>
            <a:ext cx="17232352" cy="5909310"/>
          </a:xfrm>
          <a:prstGeom prst="rect">
            <a:avLst/>
          </a:prstGeom>
          <a:noFill/>
        </p:spPr>
        <p:txBody>
          <a:bodyPr wrap="square" rtlCol="0">
            <a:spAutoFit/>
          </a:bodyPr>
          <a:lstStyle/>
          <a:p>
            <a:pPr marL="1143000" indent="-1143000" algn="just">
              <a:buAutoNum type="arabicPeriod"/>
            </a:pPr>
            <a:r>
              <a:rPr lang="pt-BR" sz="5400" dirty="0">
                <a:latin typeface="Futura Bk BT" panose="020B0502020204020303"/>
              </a:rPr>
              <a:t>Fazer cadastro no site do </a:t>
            </a:r>
            <a:r>
              <a:rPr lang="pt-BR" sz="5400" dirty="0" err="1">
                <a:latin typeface="Futura Bk BT" panose="020B0502020204020303"/>
                <a:hlinkClick r:id="rId4"/>
              </a:rPr>
              <a:t>LucidChart</a:t>
            </a:r>
            <a:r>
              <a:rPr lang="pt-BR" sz="5400" dirty="0">
                <a:latin typeface="Futura Bk BT" panose="020B0502020204020303"/>
              </a:rPr>
              <a:t>;</a:t>
            </a:r>
          </a:p>
          <a:p>
            <a:pPr marL="1143000" indent="-1143000" algn="just">
              <a:buAutoNum type="arabicPeriod"/>
            </a:pPr>
            <a:r>
              <a:rPr lang="pt-BR" sz="5400" dirty="0">
                <a:latin typeface="Futura Bk BT" panose="020B0502020204020303"/>
              </a:rPr>
              <a:t>Criar um novo diagrama utilizado a biblioteca de formas “UML – Diagrama de Classes”;</a:t>
            </a:r>
          </a:p>
          <a:p>
            <a:pPr marL="1143000" indent="-1143000" algn="just">
              <a:buAutoNum type="arabicPeriod"/>
            </a:pPr>
            <a:r>
              <a:rPr lang="pt-BR" sz="5400" dirty="0">
                <a:latin typeface="Futura Bk BT" panose="020B0502020204020303"/>
                <a:ea typeface="Tahoma" panose="020B0604030504040204" pitchFamily="34" charset="0"/>
                <a:cs typeface="Tahoma" panose="020B0604030504040204" pitchFamily="34" charset="0"/>
              </a:rPr>
              <a:t>Criar a classe Paciente com os atributos e o método; </a:t>
            </a:r>
          </a:p>
          <a:p>
            <a:pPr marL="1143000" indent="-1143000" algn="just">
              <a:buAutoNum type="arabicPeriod"/>
            </a:pPr>
            <a:r>
              <a:rPr lang="pt-BR" sz="5400" dirty="0">
                <a:latin typeface="Futura Bk BT" panose="020B0502020204020303"/>
                <a:ea typeface="Tahoma" panose="020B0604030504040204" pitchFamily="34" charset="0"/>
                <a:cs typeface="Tahoma" panose="020B0604030504040204" pitchFamily="34" charset="0"/>
              </a:rPr>
              <a:t>Utilizar a convenção de nomenclatura para Javascript (</a:t>
            </a:r>
            <a:r>
              <a:rPr lang="pt-BR" sz="5400" dirty="0">
                <a:latin typeface="Futura Bk BT" panose="020B0502020204020303"/>
                <a:ea typeface="Tahoma" panose="020B0604030504040204" pitchFamily="34" charset="0"/>
                <a:cs typeface="Tahoma" panose="020B0604030504040204" pitchFamily="34" charset="0"/>
                <a:hlinkClick r:id="rId5"/>
              </a:rPr>
              <a:t>veja este artigo</a:t>
            </a:r>
            <a:r>
              <a:rPr lang="pt-BR" sz="5400" dirty="0">
                <a:latin typeface="Futura Bk BT" panose="020B0502020204020303"/>
                <a:ea typeface="Tahoma" panose="020B0604030504040204" pitchFamily="34" charset="0"/>
                <a:cs typeface="Tahoma" panose="020B0604030504040204" pitchFamily="34" charset="0"/>
              </a:rPr>
              <a:t>) </a:t>
            </a:r>
          </a:p>
        </p:txBody>
      </p:sp>
      <p:pic>
        <p:nvPicPr>
          <p:cNvPr id="14" name="Picture 2" descr="Vetores e ilustrações de Aluno computador para download gratuito | Freepik">
            <a:extLst>
              <a:ext uri="{FF2B5EF4-FFF2-40B4-BE49-F238E27FC236}">
                <a16:creationId xmlns:a16="http://schemas.microsoft.com/office/drawing/2014/main" id="{6EDDB846-BE76-66CF-BC5B-1CA54BD684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413" y="6254139"/>
            <a:ext cx="4835311" cy="2904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42735233-F9E6-AB01-9A9E-8A42B28A9DF0}"/>
              </a:ext>
            </a:extLst>
          </p:cNvPr>
          <p:cNvSpPr/>
          <p:nvPr/>
        </p:nvSpPr>
        <p:spPr>
          <a:xfrm>
            <a:off x="0" y="12979504"/>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5" name="Espaço Reservado para Número de Slide 1">
            <a:extLst>
              <a:ext uri="{FF2B5EF4-FFF2-40B4-BE49-F238E27FC236}">
                <a16:creationId xmlns:a16="http://schemas.microsoft.com/office/drawing/2014/main" id="{B9531BAF-1534-E544-589C-1FAB92AC7BD1}"/>
              </a:ext>
            </a:extLst>
          </p:cNvPr>
          <p:cNvSpPr>
            <a:spLocks noGrp="1"/>
          </p:cNvSpPr>
          <p:nvPr>
            <p:ph type="sldNum" sz="quarter" idx="12"/>
          </p:nvPr>
        </p:nvSpPr>
        <p:spPr>
          <a:xfrm>
            <a:off x="23217759" y="12994699"/>
            <a:ext cx="798688" cy="730250"/>
          </a:xfrm>
        </p:spPr>
        <p:txBody>
          <a:bodyPr/>
          <a:lstStyle/>
          <a:p>
            <a:fld id="{C7575539-BFBE-477A-BDB6-9CA7B44D81A5}" type="slidenum">
              <a:rPr lang="en-US" smtClean="0">
                <a:solidFill>
                  <a:schemeClr val="bg1"/>
                </a:solidFill>
              </a:rPr>
              <a:t>42</a:t>
            </a:fld>
            <a:endParaRPr lang="en-US" dirty="0">
              <a:solidFill>
                <a:schemeClr val="bg1"/>
              </a:solidFill>
            </a:endParaRPr>
          </a:p>
        </p:txBody>
      </p:sp>
      <p:sp>
        <p:nvSpPr>
          <p:cNvPr id="8" name="Espaço Reservado para Rodapé 2">
            <a:extLst>
              <a:ext uri="{FF2B5EF4-FFF2-40B4-BE49-F238E27FC236}">
                <a16:creationId xmlns:a16="http://schemas.microsoft.com/office/drawing/2014/main" id="{3A819B38-AAB2-AEDB-C85D-EE7831F780E7}"/>
              </a:ext>
            </a:extLst>
          </p:cNvPr>
          <p:cNvSpPr>
            <a:spLocks noGrp="1"/>
          </p:cNvSpPr>
          <p:nvPr>
            <p:ph type="ftr" sz="quarter" idx="11"/>
          </p:nvPr>
        </p:nvSpPr>
        <p:spPr>
          <a:xfrm>
            <a:off x="215153" y="12994699"/>
            <a:ext cx="23801294" cy="730250"/>
          </a:xfrm>
        </p:spPr>
        <p:txBody>
          <a:bodyPr/>
          <a:lstStyle/>
          <a:p>
            <a:r>
              <a:rPr lang="pt-BR" sz="2800" dirty="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33960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9560AA70-139C-4738-896D-421A126AD600}"/>
              </a:ext>
            </a:extLst>
          </p:cNvPr>
          <p:cNvSpPr txBox="1"/>
          <p:nvPr/>
        </p:nvSpPr>
        <p:spPr>
          <a:xfrm>
            <a:off x="1006413" y="809192"/>
            <a:ext cx="17081093" cy="1323439"/>
          </a:xfrm>
          <a:prstGeom prst="rect">
            <a:avLst/>
          </a:prstGeom>
          <a:noFill/>
        </p:spPr>
        <p:txBody>
          <a:bodyPr wrap="square" rtlCol="0">
            <a:spAutoFit/>
          </a:bodyPr>
          <a:lstStyle/>
          <a:p>
            <a:r>
              <a:rPr lang="pt-BR" sz="8000" b="1" spc="100" dirty="0">
                <a:latin typeface="Arial Black" panose="020B0A04020102020204" pitchFamily="34" charset="0"/>
                <a:ea typeface="Tahoma" panose="020B0604030504040204" pitchFamily="34" charset="0"/>
                <a:cs typeface="Tahoma" panose="020B0604030504040204" pitchFamily="34" charset="0"/>
              </a:rPr>
              <a:t>Dúvidas?</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29FDD59-64FE-484F-8B59-797967A45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AEEEC7F3-07C6-4494-9397-7CFE86310FAA}"/>
              </a:ext>
            </a:extLst>
          </p:cNvPr>
          <p:cNvSpPr txBox="1"/>
          <p:nvPr/>
        </p:nvSpPr>
        <p:spPr>
          <a:xfrm>
            <a:off x="16490449" y="9902442"/>
            <a:ext cx="6530792" cy="830997"/>
          </a:xfrm>
          <a:prstGeom prst="rect">
            <a:avLst/>
          </a:prstGeom>
          <a:noFill/>
        </p:spPr>
        <p:txBody>
          <a:bodyPr wrap="square" rtlCol="0">
            <a:spAutoFit/>
          </a:bodyPr>
          <a:lstStyle/>
          <a:p>
            <a:r>
              <a:rPr lang="pt-BR" sz="4800" b="1" spc="100" dirty="0">
                <a:latin typeface="Futura Bk BT" panose="020B0502020204020303" pitchFamily="34" charset="0"/>
                <a:ea typeface="Tahoma" panose="020B0604030504040204" pitchFamily="34" charset="0"/>
                <a:cs typeface="Tahoma" panose="020B0604030504040204" pitchFamily="34" charset="0"/>
              </a:rPr>
              <a:t>ftamberlini.dev.br</a:t>
            </a:r>
          </a:p>
        </p:txBody>
      </p:sp>
      <p:sp>
        <p:nvSpPr>
          <p:cNvPr id="19" name="Oval 23">
            <a:extLst>
              <a:ext uri="{FF2B5EF4-FFF2-40B4-BE49-F238E27FC236}">
                <a16:creationId xmlns:a16="http://schemas.microsoft.com/office/drawing/2014/main" id="{569F469D-9E7B-4CC9-BB42-BFF5A07F398D}"/>
              </a:ext>
            </a:extLst>
          </p:cNvPr>
          <p:cNvSpPr/>
          <p:nvPr/>
        </p:nvSpPr>
        <p:spPr>
          <a:xfrm>
            <a:off x="2558138" y="9738818"/>
            <a:ext cx="1208312" cy="1208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Futura Bk BT" panose="020B0502020204020303" pitchFamily="34" charset="0"/>
              </a:rPr>
              <a:t>c</a:t>
            </a:r>
          </a:p>
        </p:txBody>
      </p:sp>
      <p:pic>
        <p:nvPicPr>
          <p:cNvPr id="21" name="Picture 7">
            <a:extLst>
              <a:ext uri="{FF2B5EF4-FFF2-40B4-BE49-F238E27FC236}">
                <a16:creationId xmlns:a16="http://schemas.microsoft.com/office/drawing/2014/main" id="{1CADB059-CB2C-4F03-9DF1-47ACC6C21099}"/>
              </a:ext>
            </a:extLst>
          </p:cNvPr>
          <p:cNvPicPr>
            <a:picLocks noChangeAspect="1"/>
          </p:cNvPicPr>
          <p:nvPr/>
        </p:nvPicPr>
        <p:blipFill>
          <a:blip r:embed="rId4"/>
          <a:stretch>
            <a:fillRect/>
          </a:stretch>
        </p:blipFill>
        <p:spPr>
          <a:xfrm>
            <a:off x="2868159" y="10073740"/>
            <a:ext cx="619616" cy="488403"/>
          </a:xfrm>
          <a:prstGeom prst="rect">
            <a:avLst/>
          </a:prstGeom>
        </p:spPr>
      </p:pic>
      <p:cxnSp>
        <p:nvCxnSpPr>
          <p:cNvPr id="22" name="Straight Connector 19">
            <a:extLst>
              <a:ext uri="{FF2B5EF4-FFF2-40B4-BE49-F238E27FC236}">
                <a16:creationId xmlns:a16="http://schemas.microsoft.com/office/drawing/2014/main" id="{93690DE0-50B8-4BE0-AA64-703AFE5673D4}"/>
              </a:ext>
            </a:extLst>
          </p:cNvPr>
          <p:cNvCxnSpPr/>
          <p:nvPr/>
        </p:nvCxnSpPr>
        <p:spPr>
          <a:xfrm>
            <a:off x="8493383" y="5611040"/>
            <a:ext cx="62000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Oval 53">
            <a:extLst>
              <a:ext uri="{FF2B5EF4-FFF2-40B4-BE49-F238E27FC236}">
                <a16:creationId xmlns:a16="http://schemas.microsoft.com/office/drawing/2014/main" id="{974C2307-0890-4583-9336-B28B75533561}"/>
              </a:ext>
            </a:extLst>
          </p:cNvPr>
          <p:cNvSpPr/>
          <p:nvPr/>
        </p:nvSpPr>
        <p:spPr>
          <a:xfrm>
            <a:off x="10619924" y="3168789"/>
            <a:ext cx="1990539" cy="19905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Futura Bk BT" panose="020B0502020204020303" pitchFamily="34" charset="0"/>
            </a:endParaRPr>
          </a:p>
        </p:txBody>
      </p:sp>
      <p:sp>
        <p:nvSpPr>
          <p:cNvPr id="26" name="TextBox 76">
            <a:extLst>
              <a:ext uri="{FF2B5EF4-FFF2-40B4-BE49-F238E27FC236}">
                <a16:creationId xmlns:a16="http://schemas.microsoft.com/office/drawing/2014/main" id="{98825F93-5DA9-4B52-BB44-5A405A6BE94C}"/>
              </a:ext>
            </a:extLst>
          </p:cNvPr>
          <p:cNvSpPr txBox="1"/>
          <p:nvPr/>
        </p:nvSpPr>
        <p:spPr>
          <a:xfrm>
            <a:off x="6883810" y="5505332"/>
            <a:ext cx="9861143" cy="1323439"/>
          </a:xfrm>
          <a:prstGeom prst="rect">
            <a:avLst/>
          </a:prstGeom>
          <a:noFill/>
        </p:spPr>
        <p:txBody>
          <a:bodyPr wrap="square" rtlCol="0">
            <a:spAutoFit/>
          </a:bodyPr>
          <a:lstStyle/>
          <a:p>
            <a:pPr algn="ctr"/>
            <a:r>
              <a:rPr lang="pt-BR" sz="8000" b="1" spc="100" dirty="0">
                <a:latin typeface="Futura Bk BT" panose="020B0502020204020303" pitchFamily="34" charset="0"/>
                <a:ea typeface="Tahoma" panose="020B0604030504040204" pitchFamily="34" charset="0"/>
                <a:cs typeface="Tahoma" panose="020B0604030504040204" pitchFamily="34" charset="0"/>
              </a:rPr>
              <a:t>Dúvidas?</a:t>
            </a:r>
            <a:endParaRPr lang="en-US" sz="8000" b="1" spc="100" dirty="0">
              <a:latin typeface="Futura Bk BT" panose="020B0502020204020303" pitchFamily="34" charset="0"/>
              <a:ea typeface="Tahoma" panose="020B0604030504040204" pitchFamily="34" charset="0"/>
              <a:cs typeface="Tahoma" panose="020B0604030504040204" pitchFamily="34" charset="0"/>
            </a:endParaRPr>
          </a:p>
        </p:txBody>
      </p:sp>
      <p:pic>
        <p:nvPicPr>
          <p:cNvPr id="27" name="Picture 9">
            <a:extLst>
              <a:ext uri="{FF2B5EF4-FFF2-40B4-BE49-F238E27FC236}">
                <a16:creationId xmlns:a16="http://schemas.microsoft.com/office/drawing/2014/main" id="{73E7AF21-932B-4F00-B35D-BD19C8485F36}"/>
              </a:ext>
            </a:extLst>
          </p:cNvPr>
          <p:cNvPicPr>
            <a:picLocks noChangeAspect="1"/>
          </p:cNvPicPr>
          <p:nvPr/>
        </p:nvPicPr>
        <p:blipFill>
          <a:blip r:embed="rId5"/>
          <a:stretch>
            <a:fillRect/>
          </a:stretch>
        </p:blipFill>
        <p:spPr>
          <a:xfrm>
            <a:off x="11069568" y="3697183"/>
            <a:ext cx="1091250" cy="933750"/>
          </a:xfrm>
          <a:prstGeom prst="rect">
            <a:avLst/>
          </a:prstGeom>
          <a:solidFill>
            <a:schemeClr val="tx1"/>
          </a:solidFill>
        </p:spPr>
      </p:pic>
      <p:sp>
        <p:nvSpPr>
          <p:cNvPr id="28" name="CaixaDeTexto 27">
            <a:extLst>
              <a:ext uri="{FF2B5EF4-FFF2-40B4-BE49-F238E27FC236}">
                <a16:creationId xmlns:a16="http://schemas.microsoft.com/office/drawing/2014/main" id="{4C713A6C-2247-4E2D-AB31-4B73F9403364}"/>
              </a:ext>
            </a:extLst>
          </p:cNvPr>
          <p:cNvSpPr txBox="1"/>
          <p:nvPr/>
        </p:nvSpPr>
        <p:spPr>
          <a:xfrm>
            <a:off x="3891007" y="9927475"/>
            <a:ext cx="8719456" cy="830997"/>
          </a:xfrm>
          <a:prstGeom prst="rect">
            <a:avLst/>
          </a:prstGeom>
          <a:noFill/>
        </p:spPr>
        <p:txBody>
          <a:bodyPr wrap="square" rtlCol="0">
            <a:spAutoFit/>
          </a:bodyPr>
          <a:lstStyle/>
          <a:p>
            <a:r>
              <a:rPr lang="pt-BR" sz="4800" b="1" spc="100" dirty="0">
                <a:latin typeface="Futura Bk BT" panose="020B0502020204020303" pitchFamily="34" charset="0"/>
                <a:ea typeface="Tahoma" panose="020B0604030504040204" pitchFamily="34" charset="0"/>
                <a:cs typeface="Tahoma" panose="020B0604030504040204" pitchFamily="34" charset="0"/>
              </a:rPr>
              <a:t>fernando.alves@ifrj.edu.br</a:t>
            </a:r>
          </a:p>
        </p:txBody>
      </p:sp>
      <p:pic>
        <p:nvPicPr>
          <p:cNvPr id="6146" name="Picture 2" descr="Resultado de imagem para icon web">
            <a:extLst>
              <a:ext uri="{FF2B5EF4-FFF2-40B4-BE49-F238E27FC236}">
                <a16:creationId xmlns:a16="http://schemas.microsoft.com/office/drawing/2014/main" id="{A276F8A5-E7E6-47E1-BD62-CB9297095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0681" y="9738818"/>
            <a:ext cx="1228725" cy="1228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449F6E5C-0E5A-3B00-CC1A-4402B2855E63}"/>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3" name="Espaço Reservado para Número de Slide 1">
            <a:extLst>
              <a:ext uri="{FF2B5EF4-FFF2-40B4-BE49-F238E27FC236}">
                <a16:creationId xmlns:a16="http://schemas.microsoft.com/office/drawing/2014/main" id="{78F96BAD-5E7E-6431-D9E9-94F66BAB04FA}"/>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43</a:t>
            </a:fld>
            <a:endParaRPr lang="en-US" dirty="0">
              <a:solidFill>
                <a:schemeClr val="bg1"/>
              </a:solidFill>
            </a:endParaRPr>
          </a:p>
        </p:txBody>
      </p:sp>
      <p:sp>
        <p:nvSpPr>
          <p:cNvPr id="4" name="Espaço Reservado para Rodapé 2">
            <a:extLst>
              <a:ext uri="{FF2B5EF4-FFF2-40B4-BE49-F238E27FC236}">
                <a16:creationId xmlns:a16="http://schemas.microsoft.com/office/drawing/2014/main" id="{C21C0A5E-1FDF-7C87-069E-4FD208A9F55B}"/>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
        <p:nvSpPr>
          <p:cNvPr id="5" name="TextBox 76">
            <a:extLst>
              <a:ext uri="{FF2B5EF4-FFF2-40B4-BE49-F238E27FC236}">
                <a16:creationId xmlns:a16="http://schemas.microsoft.com/office/drawing/2014/main" id="{B1B4533E-1A1F-2B5B-25AC-31C0E461C523}"/>
              </a:ext>
            </a:extLst>
          </p:cNvPr>
          <p:cNvSpPr txBox="1"/>
          <p:nvPr/>
        </p:nvSpPr>
        <p:spPr>
          <a:xfrm>
            <a:off x="6448221" y="11604063"/>
            <a:ext cx="16490480" cy="830997"/>
          </a:xfrm>
          <a:prstGeom prst="rect">
            <a:avLst/>
          </a:prstGeom>
          <a:noFill/>
        </p:spPr>
        <p:txBody>
          <a:bodyPr wrap="square" rtlCol="0">
            <a:spAutoFit/>
          </a:bodyPr>
          <a:lstStyle/>
          <a:p>
            <a:pPr algn="r"/>
            <a:r>
              <a:rPr lang="pt-BR" sz="2400" b="1" spc="100" dirty="0" err="1">
                <a:latin typeface="Futura Bk BT" panose="020B0502020204020303" pitchFamily="34" charset="0"/>
                <a:ea typeface="Tahoma" panose="020B0604030504040204" pitchFamily="34" charset="0"/>
                <a:cs typeface="Tahoma" panose="020B0604030504040204" pitchFamily="34" charset="0"/>
              </a:rPr>
              <a:t>Referências:VALENTE</a:t>
            </a:r>
            <a:r>
              <a:rPr lang="pt-BR" sz="2400" b="1" spc="100" dirty="0">
                <a:latin typeface="Futura Bk BT" panose="020B0502020204020303" pitchFamily="34" charset="0"/>
                <a:ea typeface="Tahoma" panose="020B0604030504040204" pitchFamily="34" charset="0"/>
                <a:cs typeface="Tahoma" panose="020B0604030504040204" pitchFamily="34" charset="0"/>
              </a:rPr>
              <a:t>, M. T (2020). Engenharia de Software Moderna: Princípios e Práticas para Desenvolvimento de Software com Produtividade, Editora: Independente.  </a:t>
            </a:r>
            <a:endParaRPr lang="en-US" sz="2400" b="1" spc="100" dirty="0">
              <a:latin typeface="Futura Bk BT" panose="020B05020202040203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001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1C447-BE18-059D-8541-F1C7674E4594}"/>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6F0E655-52D4-1DBE-7C2A-090C45492B1D}"/>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6FCB422-E19A-7B75-DD7D-66403BD6C50E}"/>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42F9A03A-FE00-12C4-B5BE-40B1ED12BB13}"/>
              </a:ext>
            </a:extLst>
          </p:cNvPr>
          <p:cNvSpPr txBox="1"/>
          <p:nvPr/>
        </p:nvSpPr>
        <p:spPr>
          <a:xfrm>
            <a:off x="557213" y="798966"/>
            <a:ext cx="17530294" cy="1323439"/>
          </a:xfrm>
          <a:prstGeom prst="rect">
            <a:avLst/>
          </a:prstGeom>
          <a:noFill/>
        </p:spPr>
        <p:txBody>
          <a:bodyPr wrap="square" rtlCol="0">
            <a:spAutoFit/>
          </a:bodyPr>
          <a:lstStyle/>
          <a:p>
            <a:r>
              <a:rPr lang="en-US" sz="8000" b="1" spc="100" dirty="0">
                <a:latin typeface="Arial Black" panose="020B0A04020102020204" pitchFamily="34" charset="0"/>
                <a:ea typeface="Tahoma" panose="020B0604030504040204" pitchFamily="34" charset="0"/>
                <a:cs typeface="Tahoma" panose="020B0604030504040204" pitchFamily="34" charset="0"/>
              </a:rPr>
              <a:t>Analogia com as </a:t>
            </a:r>
            <a:r>
              <a:rPr lang="en-US" sz="8000" b="1" spc="100" dirty="0" err="1">
                <a:latin typeface="Arial Black" panose="020B0A04020102020204" pitchFamily="34" charset="0"/>
                <a:ea typeface="Tahoma" panose="020B0604030504040204" pitchFamily="34" charset="0"/>
                <a:cs typeface="Tahoma" panose="020B0604030504040204" pitchFamily="34" charset="0"/>
              </a:rPr>
              <a:t>outras</a:t>
            </a:r>
            <a:r>
              <a:rPr lang="en-US" sz="8000" b="1" spc="100" dirty="0">
                <a:latin typeface="Arial Black" panose="020B0A04020102020204" pitchFamily="34" charset="0"/>
                <a:ea typeface="Tahoma" panose="020B0604030504040204" pitchFamily="34" charset="0"/>
                <a:cs typeface="Tahoma" panose="020B0604030504040204" pitchFamily="34" charset="0"/>
              </a:rPr>
              <a:t> </a:t>
            </a:r>
            <a:r>
              <a:rPr lang="en-US" sz="8000" b="1" spc="100" dirty="0" err="1">
                <a:latin typeface="Arial Black" panose="020B0A04020102020204" pitchFamily="34" charset="0"/>
                <a:ea typeface="Tahoma" panose="020B0604030504040204" pitchFamily="34" charset="0"/>
                <a:cs typeface="Tahoma" panose="020B0604030504040204" pitchFamily="34" charset="0"/>
              </a:rPr>
              <a:t>áreas</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29DD7516-B4F1-D1ED-F347-4E49BB59C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16AD3979-3135-4B8F-08FC-5F842A45B673}"/>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DC881A31-6FC7-8D80-A6E5-C9551B78D6A2}"/>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5</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CADD6553-0295-8825-0C9A-270F4EAF0E9E}"/>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pic>
        <p:nvPicPr>
          <p:cNvPr id="2054" name="Picture 6" descr="Planta baixa: Veja Como Fazer em 7 Passos + Dicas Essenciais">
            <a:extLst>
              <a:ext uri="{FF2B5EF4-FFF2-40B4-BE49-F238E27FC236}">
                <a16:creationId xmlns:a16="http://schemas.microsoft.com/office/drawing/2014/main" id="{FD704FF4-9E55-796D-DA5A-944E89D21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104" y="4878966"/>
            <a:ext cx="7248057" cy="4517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ferência para fazer modelo 3d">
            <a:extLst>
              <a:ext uri="{FF2B5EF4-FFF2-40B4-BE49-F238E27FC236}">
                <a16:creationId xmlns:a16="http://schemas.microsoft.com/office/drawing/2014/main" id="{AE7410A6-D9A6-AD4D-55DC-5DCF99734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360" y="4091781"/>
            <a:ext cx="4295775" cy="55324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agramas elétricos - Mundo da Elétrica">
            <a:extLst>
              <a:ext uri="{FF2B5EF4-FFF2-40B4-BE49-F238E27FC236}">
                <a16:creationId xmlns:a16="http://schemas.microsoft.com/office/drawing/2014/main" id="{94B6618D-AFC4-35B0-07BA-3C5E411D5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0242" y="3902627"/>
            <a:ext cx="8125878" cy="572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6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01D85-9463-19D3-EE8C-89875038C7FF}"/>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057F875B-B715-3A11-9E3A-F958ACC2ED8A}"/>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8C7358-8600-1B5A-6502-2541097660EA}"/>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163AD289-1E78-94FE-B0C1-D0E0DEB88DDF}"/>
              </a:ext>
            </a:extLst>
          </p:cNvPr>
          <p:cNvSpPr txBox="1"/>
          <p:nvPr/>
        </p:nvSpPr>
        <p:spPr>
          <a:xfrm>
            <a:off x="1006413" y="828758"/>
            <a:ext cx="17081093" cy="1323439"/>
          </a:xfrm>
          <a:prstGeom prst="rect">
            <a:avLst/>
          </a:prstGeom>
          <a:noFill/>
        </p:spPr>
        <p:txBody>
          <a:bodyPr wrap="square" rtlCol="0">
            <a:spAutoFit/>
          </a:bodyPr>
          <a:lstStyle/>
          <a:p>
            <a:r>
              <a:rPr lang="en-US" sz="8000" b="1" spc="100" dirty="0" err="1">
                <a:latin typeface="Arial Black" panose="020B0A04020102020204" pitchFamily="34" charset="0"/>
                <a:ea typeface="Tahoma" panose="020B0604030504040204" pitchFamily="34" charset="0"/>
                <a:cs typeface="Tahoma" panose="020B0604030504040204" pitchFamily="34" charset="0"/>
              </a:rPr>
              <a:t>Modelos</a:t>
            </a:r>
            <a:r>
              <a:rPr lang="en-US" sz="8000" b="1" spc="100" dirty="0">
                <a:latin typeface="Arial Black" panose="020B0A04020102020204" pitchFamily="34" charset="0"/>
                <a:ea typeface="Tahoma" panose="020B0604030504040204" pitchFamily="34" charset="0"/>
                <a:cs typeface="Tahoma" panose="020B0604030504040204" pitchFamily="34" charset="0"/>
              </a:rPr>
              <a:t> de Software</a:t>
            </a:r>
          </a:p>
        </p:txBody>
      </p:sp>
      <p:pic>
        <p:nvPicPr>
          <p:cNvPr id="2050" name="Picture 2" descr="Revistas Científicas do Instituto Federal de Educação, Ciência e Tecnologia  do Rio de Janeiro">
            <a:extLst>
              <a:ext uri="{FF2B5EF4-FFF2-40B4-BE49-F238E27FC236}">
                <a16:creationId xmlns:a16="http://schemas.microsoft.com/office/drawing/2014/main" id="{0FE0DB6D-0654-7BE3-251C-91783AA4B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76D7896E-AEAA-1EED-AFA4-C1A032D36F7E}"/>
              </a:ext>
            </a:extLst>
          </p:cNvPr>
          <p:cNvSpPr txBox="1"/>
          <p:nvPr/>
        </p:nvSpPr>
        <p:spPr>
          <a:xfrm>
            <a:off x="1006413" y="2822438"/>
            <a:ext cx="22584489" cy="9325630"/>
          </a:xfrm>
          <a:prstGeom prst="rect">
            <a:avLst/>
          </a:prstGeom>
          <a:noFill/>
        </p:spPr>
        <p:txBody>
          <a:bodyPr wrap="square" rtlCol="0">
            <a:spAutoFit/>
          </a:bodyPr>
          <a:lstStyle/>
          <a:p>
            <a:pPr marL="857250" indent="-857250" algn="just">
              <a:buFont typeface="Wingdings" panose="05000000000000000000" pitchFamily="2" charset="2"/>
              <a:buChar char="§"/>
            </a:pPr>
            <a:r>
              <a:rPr lang="pt-BR" sz="6000" dirty="0">
                <a:latin typeface="Futura Bk BT" panose="020B0502020204020303"/>
              </a:rPr>
              <a:t>Infelizmente, não são tão efetivos e largamente usados, como em outras engenharias</a:t>
            </a:r>
          </a:p>
          <a:p>
            <a:pPr marL="857250" indent="-857250" algn="just">
              <a:buFont typeface="Wingdings" panose="05000000000000000000" pitchFamily="2" charset="2"/>
              <a:buChar char="§"/>
            </a:pPr>
            <a:endParaRPr lang="pt-BR" sz="6000" dirty="0">
              <a:latin typeface="Futura Bk BT" panose="020B0502020204020303"/>
            </a:endParaRPr>
          </a:p>
          <a:p>
            <a:pPr marL="857250" indent="-857250" algn="just">
              <a:buFont typeface="Wingdings" panose="05000000000000000000" pitchFamily="2" charset="2"/>
              <a:buChar char="§"/>
            </a:pPr>
            <a:r>
              <a:rPr lang="pt-BR" sz="6000" dirty="0">
                <a:latin typeface="Futura Bk BT" panose="020B0502020204020303"/>
              </a:rPr>
              <a:t>Modelos de software podem ser:</a:t>
            </a:r>
          </a:p>
          <a:p>
            <a:pPr marL="1771650" lvl="1" indent="-857250" algn="just">
              <a:buFont typeface="Wingdings" panose="05000000000000000000" pitchFamily="2" charset="2"/>
              <a:buChar char="§"/>
            </a:pPr>
            <a:r>
              <a:rPr lang="pt-BR" sz="6000" dirty="0">
                <a:latin typeface="Futura Bk BT" panose="020B0502020204020303"/>
              </a:rPr>
              <a:t>Formais: menos comuns; não serão estudados aqui</a:t>
            </a:r>
          </a:p>
          <a:p>
            <a:pPr marL="1771650" lvl="1" indent="-857250" algn="just">
              <a:buFont typeface="Wingdings" panose="05000000000000000000" pitchFamily="2" charset="2"/>
              <a:buChar char="§"/>
            </a:pPr>
            <a:r>
              <a:rPr lang="pt-BR" sz="6000" dirty="0">
                <a:latin typeface="Futura Bk BT" panose="020B0502020204020303"/>
              </a:rPr>
              <a:t>Gráficos: UML é a notação mais comum</a:t>
            </a:r>
          </a:p>
          <a:p>
            <a:pPr marL="1771650" lvl="1" indent="-857250" algn="just">
              <a:buFont typeface="Wingdings" panose="05000000000000000000" pitchFamily="2" charset="2"/>
              <a:buChar char="§"/>
            </a:pPr>
            <a:endParaRPr lang="pt-BR" sz="6000" dirty="0">
              <a:latin typeface="Futura Bk BT" panose="020B0502020204020303"/>
            </a:endParaRPr>
          </a:p>
          <a:p>
            <a:pPr lvl="1" algn="r"/>
            <a:r>
              <a:rPr lang="pt-BR" sz="6000" dirty="0">
                <a:latin typeface="Futura Bk BT" panose="020B0502020204020303"/>
              </a:rPr>
              <a:t>"muitas vezes um diagrama UML </a:t>
            </a:r>
          </a:p>
          <a:p>
            <a:pPr lvl="1" algn="r"/>
            <a:r>
              <a:rPr lang="pt-BR" sz="6000" dirty="0">
                <a:latin typeface="Futura Bk BT" panose="020B0502020204020303"/>
              </a:rPr>
              <a:t>É mais claro do que </a:t>
            </a:r>
          </a:p>
          <a:p>
            <a:pPr lvl="1" algn="r"/>
            <a:r>
              <a:rPr lang="pt-BR" sz="6000" dirty="0">
                <a:latin typeface="Futura Bk BT" panose="020B0502020204020303"/>
              </a:rPr>
              <a:t>várias linhas de código”</a:t>
            </a:r>
          </a:p>
        </p:txBody>
      </p:sp>
      <p:sp>
        <p:nvSpPr>
          <p:cNvPr id="3" name="Rectangle 6">
            <a:extLst>
              <a:ext uri="{FF2B5EF4-FFF2-40B4-BE49-F238E27FC236}">
                <a16:creationId xmlns:a16="http://schemas.microsoft.com/office/drawing/2014/main" id="{8306846C-9E16-D790-6E03-65A9C5C37AA0}"/>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FDC25C6B-4941-6E2F-75E6-215C55E19DD4}"/>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6</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C1185D9F-BE8C-2A4E-614C-8168C42F10BF}"/>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pic>
        <p:nvPicPr>
          <p:cNvPr id="1028" name="Picture 4" descr="Drawing a UML Diagram in the VS Code | by Joe T. Santhanavanich | TDS  Archive | Medium">
            <a:extLst>
              <a:ext uri="{FF2B5EF4-FFF2-40B4-BE49-F238E27FC236}">
                <a16:creationId xmlns:a16="http://schemas.microsoft.com/office/drawing/2014/main" id="{E0E56F2C-77BE-734D-9AA0-1231E4DA2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860" y="9354774"/>
            <a:ext cx="6449104" cy="325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6D7BB-441D-1F5E-8DA5-AC6FFDF676C3}"/>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1AF0300-3100-B808-75B2-0AEC44D585E6}"/>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1C87CA9-C747-7CA1-CF0E-7C72170F2E0E}"/>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51D78224-C8CB-C2C8-A226-F55923BEDC60}"/>
              </a:ext>
            </a:extLst>
          </p:cNvPr>
          <p:cNvSpPr txBox="1"/>
          <p:nvPr/>
        </p:nvSpPr>
        <p:spPr>
          <a:xfrm>
            <a:off x="1006413" y="828758"/>
            <a:ext cx="17081093" cy="1323439"/>
          </a:xfrm>
          <a:prstGeom prst="rect">
            <a:avLst/>
          </a:prstGeom>
          <a:noFill/>
        </p:spPr>
        <p:txBody>
          <a:bodyPr wrap="square" rtlCol="0">
            <a:spAutoFit/>
          </a:bodyPr>
          <a:lstStyle/>
          <a:p>
            <a:r>
              <a:rPr lang="en-US" sz="8000" b="1" spc="100" dirty="0" err="1">
                <a:latin typeface="Arial Black" panose="020B0A04020102020204" pitchFamily="34" charset="0"/>
                <a:ea typeface="Tahoma" panose="020B0604030504040204" pitchFamily="34" charset="0"/>
                <a:cs typeface="Tahoma" panose="020B0604030504040204" pitchFamily="34" charset="0"/>
              </a:rPr>
              <a:t>Modelagem</a:t>
            </a:r>
            <a:r>
              <a:rPr lang="en-US" sz="8000" b="1" spc="100" dirty="0">
                <a:latin typeface="Arial Black" panose="020B0A04020102020204" pitchFamily="34" charset="0"/>
                <a:ea typeface="Tahoma" panose="020B0604030504040204" pitchFamily="34" charset="0"/>
                <a:cs typeface="Tahoma" panose="020B0604030504040204" pitchFamily="34" charset="0"/>
              </a:rPr>
              <a:t> com </a:t>
            </a:r>
            <a:r>
              <a:rPr lang="en-US" sz="8000" b="1" spc="100" dirty="0" err="1">
                <a:latin typeface="Arial Black" panose="020B0A04020102020204" pitchFamily="34" charset="0"/>
                <a:ea typeface="Tahoma" panose="020B0604030504040204" pitchFamily="34" charset="0"/>
                <a:cs typeface="Tahoma" panose="020B0604030504040204" pitchFamily="34" charset="0"/>
              </a:rPr>
              <a:t>Esboço</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F016323A-8264-AAC8-06AE-A5869F475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87C2DFFA-BAF2-EF55-9BB7-ED1C49DD4287}"/>
              </a:ext>
            </a:extLst>
          </p:cNvPr>
          <p:cNvSpPr txBox="1"/>
          <p:nvPr/>
        </p:nvSpPr>
        <p:spPr>
          <a:xfrm>
            <a:off x="1006414" y="2822438"/>
            <a:ext cx="21437950" cy="9140964"/>
          </a:xfrm>
          <a:prstGeom prst="rect">
            <a:avLst/>
          </a:prstGeom>
          <a:noFill/>
        </p:spPr>
        <p:txBody>
          <a:bodyPr wrap="square" rtlCol="0">
            <a:spAutoFit/>
          </a:bodyPr>
          <a:lstStyle/>
          <a:p>
            <a:pPr marL="857250" indent="-857250" algn="just">
              <a:buFont typeface="Wingdings" panose="05000000000000000000" pitchFamily="2" charset="2"/>
              <a:buChar char="§"/>
            </a:pPr>
            <a:r>
              <a:rPr lang="pt-BR" sz="6000" dirty="0">
                <a:latin typeface="Futura Bk BT" panose="020B0502020204020303"/>
              </a:rPr>
              <a:t>Uso mais comum com métodos ágeis</a:t>
            </a:r>
          </a:p>
          <a:p>
            <a:pPr marL="857250" indent="-857250" algn="just">
              <a:buFont typeface="Wingdings" panose="05000000000000000000" pitchFamily="2" charset="2"/>
              <a:buChar char="§"/>
            </a:pPr>
            <a:endParaRPr lang="pt-BR" sz="6000" dirty="0">
              <a:latin typeface="Futura Bk BT" panose="020B0502020204020303"/>
            </a:endParaRPr>
          </a:p>
          <a:p>
            <a:pPr marL="857250" indent="-857250" algn="just">
              <a:buFont typeface="Wingdings" panose="05000000000000000000" pitchFamily="2" charset="2"/>
              <a:buChar char="§"/>
            </a:pPr>
            <a:r>
              <a:rPr lang="pt-BR" sz="6000" dirty="0">
                <a:latin typeface="Futura Bk BT" panose="020B0502020204020303"/>
              </a:rPr>
              <a:t>Uso mais informal e leve da notação</a:t>
            </a:r>
          </a:p>
          <a:p>
            <a:pPr marL="857250" indent="-857250" algn="just">
              <a:buFont typeface="Wingdings" panose="05000000000000000000" pitchFamily="2" charset="2"/>
              <a:buChar char="§"/>
            </a:pPr>
            <a:endParaRPr lang="pt-BR" sz="6000" dirty="0">
              <a:latin typeface="Futura Bk BT" panose="020B0502020204020303"/>
            </a:endParaRPr>
          </a:p>
          <a:p>
            <a:pPr marL="857250" indent="-857250" algn="just">
              <a:buFont typeface="Wingdings" panose="05000000000000000000" pitchFamily="2" charset="2"/>
              <a:buChar char="§"/>
            </a:pPr>
            <a:r>
              <a:rPr lang="pt-BR" sz="6000" dirty="0">
                <a:latin typeface="Futura Bk BT" panose="020B0502020204020303"/>
              </a:rPr>
              <a:t>Objetivo não é ter um modelo completo</a:t>
            </a:r>
          </a:p>
          <a:p>
            <a:pPr algn="just"/>
            <a:endParaRPr lang="pt-BR" sz="6000" dirty="0">
              <a:latin typeface="Futura Bk BT" panose="020B0502020204020303"/>
            </a:endParaRPr>
          </a:p>
          <a:p>
            <a:pPr marL="857250" indent="-857250" algn="just">
              <a:buFont typeface="Wingdings" panose="05000000000000000000" pitchFamily="2" charset="2"/>
              <a:buChar char="§"/>
            </a:pPr>
            <a:r>
              <a:rPr lang="pt-BR" sz="6000" dirty="0">
                <a:latin typeface="Futura Bk BT" panose="020B0502020204020303"/>
              </a:rPr>
              <a:t>A modelagem é usada para:</a:t>
            </a:r>
          </a:p>
          <a:p>
            <a:pPr marL="1771650" lvl="1" indent="-857250" algn="just">
              <a:buFont typeface="Wingdings" panose="05000000000000000000" pitchFamily="2" charset="2"/>
              <a:buChar char="§"/>
            </a:pPr>
            <a:r>
              <a:rPr lang="pt-BR" sz="5400" dirty="0">
                <a:latin typeface="Futura Bk BT" panose="020B0502020204020303"/>
              </a:rPr>
              <a:t>Conversar sobre uma parte do código ou do projeto</a:t>
            </a:r>
          </a:p>
          <a:p>
            <a:pPr marL="1771650" lvl="1" indent="-857250" algn="just">
              <a:buFont typeface="Wingdings" panose="05000000000000000000" pitchFamily="2" charset="2"/>
              <a:buChar char="§"/>
            </a:pPr>
            <a:r>
              <a:rPr lang="pt-BR" sz="5400" dirty="0">
                <a:latin typeface="Futura Bk BT" panose="020B0502020204020303"/>
              </a:rPr>
              <a:t>Documentar uma parte do código ou do projeto</a:t>
            </a:r>
          </a:p>
          <a:p>
            <a:pPr marL="857250" indent="-857250" algn="just">
              <a:buFont typeface="Wingdings" panose="05000000000000000000" pitchFamily="2" charset="2"/>
              <a:buChar char="§"/>
            </a:pPr>
            <a:endParaRPr lang="pt-BR" sz="6000" dirty="0">
              <a:latin typeface="Futura Bk BT" panose="020B0502020204020303"/>
            </a:endParaRPr>
          </a:p>
        </p:txBody>
      </p:sp>
      <p:sp>
        <p:nvSpPr>
          <p:cNvPr id="3" name="Rectangle 6">
            <a:extLst>
              <a:ext uri="{FF2B5EF4-FFF2-40B4-BE49-F238E27FC236}">
                <a16:creationId xmlns:a16="http://schemas.microsoft.com/office/drawing/2014/main" id="{E30FEF6A-1D7D-65E3-2C57-E819708C0222}"/>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43BB8C10-1A9A-D2FC-FA53-C038A7CF497E}"/>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7</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9DA1ACD6-1768-6148-4F17-3B3D8686B4F2}"/>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spTree>
    <p:extLst>
      <p:ext uri="{BB962C8B-B14F-4D97-AF65-F5344CB8AC3E}">
        <p14:creationId xmlns:p14="http://schemas.microsoft.com/office/powerpoint/2010/main" val="238011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B2C18-94AA-0ECC-F47E-EE38253C65A9}"/>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EEBBFEB-C582-7EE9-50BC-6A68F150E521}"/>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7D480C-5094-EBFD-B6B8-ECB8AAA5589A}"/>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C5C4CC59-8FE3-A5EF-7CB3-A671C8C467E3}"/>
              </a:ext>
            </a:extLst>
          </p:cNvPr>
          <p:cNvSpPr txBox="1"/>
          <p:nvPr/>
        </p:nvSpPr>
        <p:spPr>
          <a:xfrm>
            <a:off x="1006413" y="828758"/>
            <a:ext cx="17081093" cy="1323439"/>
          </a:xfrm>
          <a:prstGeom prst="rect">
            <a:avLst/>
          </a:prstGeom>
          <a:noFill/>
        </p:spPr>
        <p:txBody>
          <a:bodyPr wrap="square" rtlCol="0">
            <a:spAutoFit/>
          </a:bodyPr>
          <a:lstStyle/>
          <a:p>
            <a:r>
              <a:rPr lang="en-US" sz="8000" b="1" spc="100" dirty="0" err="1">
                <a:latin typeface="Arial Black" panose="020B0A04020102020204" pitchFamily="34" charset="0"/>
                <a:ea typeface="Tahoma" panose="020B0604030504040204" pitchFamily="34" charset="0"/>
                <a:cs typeface="Tahoma" panose="020B0604030504040204" pitchFamily="34" charset="0"/>
              </a:rPr>
              <a:t>Modelos</a:t>
            </a:r>
            <a:r>
              <a:rPr lang="en-US" sz="8000" b="1" spc="100" dirty="0">
                <a:latin typeface="Arial Black" panose="020B0A04020102020204" pitchFamily="34" charset="0"/>
                <a:ea typeface="Tahoma" panose="020B0604030504040204" pitchFamily="34" charset="0"/>
                <a:cs typeface="Tahoma" panose="020B0604030504040204" pitchFamily="34" charset="0"/>
              </a:rPr>
              <a:t> de Software</a:t>
            </a:r>
          </a:p>
        </p:txBody>
      </p:sp>
      <p:pic>
        <p:nvPicPr>
          <p:cNvPr id="2050" name="Picture 2" descr="Revistas Científicas do Instituto Federal de Educação, Ciência e Tecnologia  do Rio de Janeiro">
            <a:extLst>
              <a:ext uri="{FF2B5EF4-FFF2-40B4-BE49-F238E27FC236}">
                <a16:creationId xmlns:a16="http://schemas.microsoft.com/office/drawing/2014/main" id="{EF4915EA-4411-8EB2-3479-AB6366A96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8">
            <a:extLst>
              <a:ext uri="{FF2B5EF4-FFF2-40B4-BE49-F238E27FC236}">
                <a16:creationId xmlns:a16="http://schemas.microsoft.com/office/drawing/2014/main" id="{83C86E09-7DC6-4B94-1D36-09C0FFD95118}"/>
              </a:ext>
            </a:extLst>
          </p:cNvPr>
          <p:cNvSpPr txBox="1"/>
          <p:nvPr/>
        </p:nvSpPr>
        <p:spPr>
          <a:xfrm>
            <a:off x="1006414" y="2822438"/>
            <a:ext cx="21437950" cy="1938992"/>
          </a:xfrm>
          <a:prstGeom prst="rect">
            <a:avLst/>
          </a:prstGeom>
          <a:noFill/>
        </p:spPr>
        <p:txBody>
          <a:bodyPr wrap="square" rtlCol="0">
            <a:spAutoFit/>
          </a:bodyPr>
          <a:lstStyle/>
          <a:p>
            <a:pPr marL="857250" indent="-857250" algn="just">
              <a:buFont typeface="Wingdings" panose="05000000000000000000" pitchFamily="2" charset="2"/>
              <a:buChar char="§"/>
            </a:pPr>
            <a:r>
              <a:rPr lang="pt-BR" sz="6000" dirty="0">
                <a:latin typeface="Futura Bk BT" panose="020B0502020204020303"/>
              </a:rPr>
              <a:t>Como planta detalhada (blue print)</a:t>
            </a:r>
          </a:p>
          <a:p>
            <a:pPr marL="857250" indent="-857250" algn="just">
              <a:buFont typeface="Wingdings" panose="05000000000000000000" pitchFamily="2" charset="2"/>
              <a:buChar char="§"/>
            </a:pPr>
            <a:r>
              <a:rPr lang="pt-BR" sz="6000" dirty="0">
                <a:latin typeface="Futura Bk BT" panose="020B0502020204020303"/>
              </a:rPr>
              <a:t>Como esboços/rascunhos (sketches)</a:t>
            </a:r>
          </a:p>
        </p:txBody>
      </p:sp>
      <p:sp>
        <p:nvSpPr>
          <p:cNvPr id="3" name="Rectangle 6">
            <a:extLst>
              <a:ext uri="{FF2B5EF4-FFF2-40B4-BE49-F238E27FC236}">
                <a16:creationId xmlns:a16="http://schemas.microsoft.com/office/drawing/2014/main" id="{4C767946-460B-35B7-D307-63BD75B30CE6}"/>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9034913C-BCFD-2997-97F6-8E8CA60B6813}"/>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8</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748D8C12-90E6-1DBC-6110-C41F83B23C58}"/>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pic>
        <p:nvPicPr>
          <p:cNvPr id="2052" name="Picture 4" descr="Darci Campioti: Wile E. Coyote - conheçam mais esse maravilhoso personagem">
            <a:extLst>
              <a:ext uri="{FF2B5EF4-FFF2-40B4-BE49-F238E27FC236}">
                <a16:creationId xmlns:a16="http://schemas.microsoft.com/office/drawing/2014/main" id="{38F73B43-1AD6-FA6C-5E46-B9D3DEEE4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109" y="6124826"/>
            <a:ext cx="6844146" cy="513311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rchitectural Sketch House Stock Illustrations – 35,018 Architectural Sketch  House Stock Illustrations, Vectors &amp; Clipart - Dreamstime">
            <a:extLst>
              <a:ext uri="{FF2B5EF4-FFF2-40B4-BE49-F238E27FC236}">
                <a16:creationId xmlns:a16="http://schemas.microsoft.com/office/drawing/2014/main" id="{9B848CA6-926F-0E37-0154-A3FD9DF82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0517" y="6509355"/>
            <a:ext cx="11373847" cy="474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40E2C-AE35-CA05-E787-BF4F03F0F047}"/>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6E2C1B20-0E87-C30B-6BBF-FC107ED44428}"/>
              </a:ext>
            </a:extLst>
          </p:cNvPr>
          <p:cNvCxnSpPr>
            <a:cxnSpLocks/>
          </p:cNvCxnSpPr>
          <p:nvPr/>
        </p:nvCxnSpPr>
        <p:spPr>
          <a:xfrm>
            <a:off x="1006413" y="2248450"/>
            <a:ext cx="18039878"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B6AF4AD-0C41-F08C-93B0-B2903F08A1CE}"/>
              </a:ext>
            </a:extLst>
          </p:cNvPr>
          <p:cNvSpPr/>
          <p:nvPr/>
        </p:nvSpPr>
        <p:spPr>
          <a:xfrm flipH="1">
            <a:off x="-3" y="1419726"/>
            <a:ext cx="192507" cy="15280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1" name="TextBox 18">
            <a:extLst>
              <a:ext uri="{FF2B5EF4-FFF2-40B4-BE49-F238E27FC236}">
                <a16:creationId xmlns:a16="http://schemas.microsoft.com/office/drawing/2014/main" id="{7A937CC7-9699-60D1-6F79-DD1CA1E6E747}"/>
              </a:ext>
            </a:extLst>
          </p:cNvPr>
          <p:cNvSpPr txBox="1"/>
          <p:nvPr/>
        </p:nvSpPr>
        <p:spPr>
          <a:xfrm>
            <a:off x="1006413" y="828758"/>
            <a:ext cx="17081093" cy="1323439"/>
          </a:xfrm>
          <a:prstGeom prst="rect">
            <a:avLst/>
          </a:prstGeom>
          <a:noFill/>
        </p:spPr>
        <p:txBody>
          <a:bodyPr wrap="square" rtlCol="0">
            <a:spAutoFit/>
          </a:bodyPr>
          <a:lstStyle/>
          <a:p>
            <a:r>
              <a:rPr lang="en-US" sz="8000" b="1" spc="100" dirty="0" err="1">
                <a:latin typeface="Arial Black" panose="020B0A04020102020204" pitchFamily="34" charset="0"/>
                <a:ea typeface="Tahoma" panose="020B0604030504040204" pitchFamily="34" charset="0"/>
                <a:cs typeface="Tahoma" panose="020B0604030504040204" pitchFamily="34" charset="0"/>
              </a:rPr>
              <a:t>Modelagem</a:t>
            </a:r>
            <a:r>
              <a:rPr lang="en-US" sz="8000" b="1" spc="100" dirty="0">
                <a:latin typeface="Arial Black" panose="020B0A04020102020204" pitchFamily="34" charset="0"/>
                <a:ea typeface="Tahoma" panose="020B0604030504040204" pitchFamily="34" charset="0"/>
                <a:cs typeface="Tahoma" panose="020B0604030504040204" pitchFamily="34" charset="0"/>
              </a:rPr>
              <a:t> com </a:t>
            </a:r>
            <a:r>
              <a:rPr lang="en-US" sz="8000" b="1" spc="100" dirty="0" err="1">
                <a:latin typeface="Arial Black" panose="020B0A04020102020204" pitchFamily="34" charset="0"/>
                <a:ea typeface="Tahoma" panose="020B0604030504040204" pitchFamily="34" charset="0"/>
                <a:cs typeface="Tahoma" panose="020B0604030504040204" pitchFamily="34" charset="0"/>
              </a:rPr>
              <a:t>Esboço</a:t>
            </a:r>
            <a:endParaRPr lang="en-US" sz="8000" b="1" spc="100" dirty="0">
              <a:latin typeface="Arial Black" panose="020B0A04020102020204" pitchFamily="34" charset="0"/>
              <a:ea typeface="Tahoma" panose="020B0604030504040204" pitchFamily="34" charset="0"/>
              <a:cs typeface="Tahoma" panose="020B0604030504040204" pitchFamily="34" charset="0"/>
            </a:endParaRPr>
          </a:p>
        </p:txBody>
      </p:sp>
      <p:pic>
        <p:nvPicPr>
          <p:cNvPr id="2050" name="Picture 2" descr="Revistas Científicas do Instituto Federal de Educação, Ciência e Tecnologia  do Rio de Janeiro">
            <a:extLst>
              <a:ext uri="{FF2B5EF4-FFF2-40B4-BE49-F238E27FC236}">
                <a16:creationId xmlns:a16="http://schemas.microsoft.com/office/drawing/2014/main" id="{D3596FF6-C6D6-C672-FFE9-BA2C13918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013" y="468941"/>
            <a:ext cx="4676775" cy="1343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DB09DF05-D7F8-2991-9285-AADF7B1B2BD7}"/>
              </a:ext>
            </a:extLst>
          </p:cNvPr>
          <p:cNvSpPr/>
          <p:nvPr/>
        </p:nvSpPr>
        <p:spPr>
          <a:xfrm>
            <a:off x="-22412" y="13071580"/>
            <a:ext cx="24406412" cy="736496"/>
          </a:xfrm>
          <a:prstGeom prst="rect">
            <a:avLst/>
          </a:prstGeom>
          <a:solidFill>
            <a:schemeClr val="tx1">
              <a:lumMod val="95000"/>
              <a:lumOff val="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solidFill>
                <a:srgbClr val="2C8698"/>
              </a:solidFill>
              <a:latin typeface="Futura Bk BT" panose="020B0502020204020303" pitchFamily="34" charset="0"/>
            </a:endParaRPr>
          </a:p>
        </p:txBody>
      </p:sp>
      <p:sp>
        <p:nvSpPr>
          <p:cNvPr id="4" name="Espaço Reservado para Número de Slide 1">
            <a:extLst>
              <a:ext uri="{FF2B5EF4-FFF2-40B4-BE49-F238E27FC236}">
                <a16:creationId xmlns:a16="http://schemas.microsoft.com/office/drawing/2014/main" id="{2C5EA309-59D7-2FD8-3747-83CF512FE654}"/>
              </a:ext>
            </a:extLst>
          </p:cNvPr>
          <p:cNvSpPr>
            <a:spLocks noGrp="1"/>
          </p:cNvSpPr>
          <p:nvPr>
            <p:ph type="sldNum" sz="quarter" idx="12"/>
          </p:nvPr>
        </p:nvSpPr>
        <p:spPr>
          <a:xfrm>
            <a:off x="18530047" y="13077826"/>
            <a:ext cx="5486400" cy="730250"/>
          </a:xfrm>
        </p:spPr>
        <p:txBody>
          <a:bodyPr/>
          <a:lstStyle/>
          <a:p>
            <a:fld id="{C7575539-BFBE-477A-BDB6-9CA7B44D81A5}" type="slidenum">
              <a:rPr lang="en-US" smtClean="0">
                <a:solidFill>
                  <a:schemeClr val="bg1"/>
                </a:solidFill>
              </a:rPr>
              <a:t>9</a:t>
            </a:fld>
            <a:endParaRPr lang="en-US" dirty="0">
              <a:solidFill>
                <a:schemeClr val="bg1"/>
              </a:solidFill>
            </a:endParaRPr>
          </a:p>
        </p:txBody>
      </p:sp>
      <p:sp>
        <p:nvSpPr>
          <p:cNvPr id="5" name="Espaço Reservado para Rodapé 2">
            <a:extLst>
              <a:ext uri="{FF2B5EF4-FFF2-40B4-BE49-F238E27FC236}">
                <a16:creationId xmlns:a16="http://schemas.microsoft.com/office/drawing/2014/main" id="{21A6A79A-22A4-2404-9B13-16CFFBC79EA1}"/>
              </a:ext>
            </a:extLst>
          </p:cNvPr>
          <p:cNvSpPr>
            <a:spLocks noGrp="1"/>
          </p:cNvSpPr>
          <p:nvPr>
            <p:ph type="ftr" sz="quarter" idx="11"/>
          </p:nvPr>
        </p:nvSpPr>
        <p:spPr>
          <a:xfrm>
            <a:off x="215153" y="13077826"/>
            <a:ext cx="23801294" cy="730250"/>
          </a:xfrm>
        </p:spPr>
        <p:txBody>
          <a:bodyPr/>
          <a:lstStyle/>
          <a:p>
            <a:r>
              <a:rPr lang="pt-BR" sz="2800">
                <a:solidFill>
                  <a:schemeClr val="bg1"/>
                </a:solidFill>
                <a:latin typeface="Futura Bk BT" panose="020B0502020204020303" pitchFamily="34" charset="0"/>
              </a:rPr>
              <a:t>Prof. Fernando Tamberlini Alves | Modelagem de Domínio e Conceitos de Orientação a Objetos| Aula 05 – Modelagem</a:t>
            </a:r>
            <a:endParaRPr lang="en-US" sz="2800" dirty="0">
              <a:solidFill>
                <a:schemeClr val="bg1"/>
              </a:solidFill>
              <a:latin typeface="Futura Bk BT" panose="020B0502020204020303" pitchFamily="34" charset="0"/>
            </a:endParaRPr>
          </a:p>
        </p:txBody>
      </p:sp>
      <p:pic>
        <p:nvPicPr>
          <p:cNvPr id="3074" name="Picture 2">
            <a:extLst>
              <a:ext uri="{FF2B5EF4-FFF2-40B4-BE49-F238E27FC236}">
                <a16:creationId xmlns:a16="http://schemas.microsoft.com/office/drawing/2014/main" id="{640C6F5B-2317-3195-32E6-B4AA420CF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070" y="3547629"/>
            <a:ext cx="18306066" cy="662074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5090F41A-CEEA-ABBF-522F-1E34006D16A2}"/>
              </a:ext>
            </a:extLst>
          </p:cNvPr>
          <p:cNvSpPr txBox="1"/>
          <p:nvPr/>
        </p:nvSpPr>
        <p:spPr>
          <a:xfrm>
            <a:off x="5153892" y="10853678"/>
            <a:ext cx="17955490" cy="2308324"/>
          </a:xfrm>
          <a:prstGeom prst="rect">
            <a:avLst/>
          </a:prstGeom>
          <a:noFill/>
        </p:spPr>
        <p:txBody>
          <a:bodyPr wrap="square">
            <a:spAutoFit/>
          </a:bodyPr>
          <a:lstStyle/>
          <a:p>
            <a:pPr algn="r" rtl="0">
              <a:buNone/>
            </a:pPr>
            <a:r>
              <a:rPr lang="en-US" sz="3600" b="0" i="0" u="none" strike="noStrike" dirty="0">
                <a:solidFill>
                  <a:srgbClr val="595959"/>
                </a:solidFill>
                <a:effectLst/>
                <a:latin typeface="Arial" panose="020B0604020202020204" pitchFamily="34" charset="0"/>
              </a:rPr>
              <a:t>Q. Chen, J. Grundy, J. Hosking: SUMLOW: early design-stage sketching of UML diagrams on an E-whiteboard. Software Practice and Experience, 2008</a:t>
            </a:r>
            <a:endParaRPr lang="en-US" b="0" dirty="0">
              <a:effectLst/>
            </a:endParaRPr>
          </a:p>
          <a:p>
            <a:pPr algn="r">
              <a:buNone/>
            </a:pPr>
            <a:br>
              <a:rPr lang="en-US" dirty="0"/>
            </a:br>
            <a:endParaRPr lang="pt-BR" dirty="0"/>
          </a:p>
        </p:txBody>
      </p:sp>
    </p:spTree>
    <p:extLst>
      <p:ext uri="{BB962C8B-B14F-4D97-AF65-F5344CB8AC3E}">
        <p14:creationId xmlns:p14="http://schemas.microsoft.com/office/powerpoint/2010/main" val="312057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14996</TotalTime>
  <Words>3645</Words>
  <Application>Microsoft Office PowerPoint</Application>
  <PresentationFormat>Personalizar</PresentationFormat>
  <Paragraphs>515</Paragraphs>
  <Slides>43</Slides>
  <Notes>42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43</vt:i4>
      </vt:variant>
    </vt:vector>
  </HeadingPairs>
  <TitlesOfParts>
    <vt:vector size="50" baseType="lpstr">
      <vt:lpstr>Arial</vt:lpstr>
      <vt:lpstr>Arial Black</vt:lpstr>
      <vt:lpstr>Calibri</vt:lpstr>
      <vt:lpstr>Calibri Light</vt:lpstr>
      <vt:lpstr>Futura Bk BT</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Fernando Tamberlini Alves</cp:lastModifiedBy>
  <cp:revision>527</cp:revision>
  <cp:lastPrinted>2022-06-11T19:51:40Z</cp:lastPrinted>
  <dcterms:created xsi:type="dcterms:W3CDTF">2014-09-26T10:57:37Z</dcterms:created>
  <dcterms:modified xsi:type="dcterms:W3CDTF">2025-09-30T15:48:48Z</dcterms:modified>
</cp:coreProperties>
</file>