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5" r:id="rId2"/>
    <p:sldId id="563" r:id="rId3"/>
    <p:sldId id="595" r:id="rId4"/>
    <p:sldId id="616" r:id="rId5"/>
    <p:sldId id="615" r:id="rId6"/>
    <p:sldId id="613" r:id="rId7"/>
    <p:sldId id="594" r:id="rId8"/>
    <p:sldId id="617" r:id="rId9"/>
    <p:sldId id="618" r:id="rId10"/>
    <p:sldId id="562" r:id="rId11"/>
    <p:sldId id="619" r:id="rId12"/>
    <p:sldId id="621" r:id="rId13"/>
    <p:sldId id="620" r:id="rId14"/>
    <p:sldId id="622" r:id="rId15"/>
    <p:sldId id="597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520" r:id="rId25"/>
    <p:sldId id="490" r:id="rId26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C"/>
    <a:srgbClr val="000000"/>
    <a:srgbClr val="FF0506"/>
    <a:srgbClr val="FECD04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69708" autoAdjust="0"/>
  </p:normalViewPr>
  <p:slideViewPr>
    <p:cSldViewPr snapToGrid="0">
      <p:cViewPr varScale="1">
        <p:scale>
          <a:sx n="22" d="100"/>
          <a:sy n="22" d="100"/>
        </p:scale>
        <p:origin x="204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DAD3-3E56-A598-9E08-E63ADCCF9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95DBB8-C19E-1D6E-DC9D-03AD4AA0B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AC0BE5-E901-0F7F-C8DC-909F086A4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F520F-F0A2-4135-744F-7551B3B2E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1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07DF-6883-17A3-5440-2897525D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EC10C8-3A52-1265-985B-7DB3B81B6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BB67A4-0B98-E9A7-EEAD-61B58B4FC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37DA88-79F6-28D8-D75A-C5BB5DA77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0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B7E36-9743-2A92-1972-974270A7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F5F0F7-FE01-EA8C-540F-63E3DCCE9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F7267E-9BA4-0FA5-2B0D-F4B24111D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46C90C-0542-5D19-7A3E-9DC750266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2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CFA44-9D4D-7364-188F-34EA00F6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4A01BD-362B-6004-0ADA-A6D7A648B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34FF78-00DE-F6E3-CDBD-F9A4EAE28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7C7712-54A9-443C-7B4B-808721AF7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A6BD-2D7F-5E96-E65A-433D27D2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5CB638-E295-AF13-3D79-946B32C31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D56951-2EB7-659A-1CB3-97D6551BD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E3B6EE-0A63-F27A-7E05-F453A0BFE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2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3837-D534-5BD9-2420-07C86873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E334D3-FC60-2A6B-04B6-701A4D6DD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60B62F-8A77-1D5F-899D-A45899D28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BD030D-9314-D4F7-22EB-6678EDBB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36CA-1D87-286A-199F-28366A54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2CD7D8-C300-87B2-2906-FD2FFAE16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786362-60D0-397C-1057-09716781F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5AAEC-9103-D4F4-0044-1E9BBCAD6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168E-4124-1674-E794-842B6AEA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EDB060-41A6-9821-83D7-1971AE830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58E4A7-E989-74F6-BAA4-2D7D0CD9C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98AF87-2744-8B9B-526E-7E66A8770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5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FE40-7C31-6C3B-79DB-87678C23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C655D3-AC08-0607-A8FA-0E632868A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A52173-CC3B-8D67-1285-B4437132A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8D57F5-681F-7070-7D1E-3199F4296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53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D41D-9A20-D698-93CD-D2BEEDDB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E2AC9B-9546-55BF-2321-7ACB0FB54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7BB23F-E1ED-4BA7-3F84-55FBA5165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FAB6FE-08CB-BDB2-2929-C32EE7D2D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2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FD95-8464-B498-E06E-D43F4C4FE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F7A4C6-DCDB-785C-063E-A89D2AF2E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E83A92-BA93-0966-C538-438E42079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8B99FC-F6D5-57FB-8996-682CBB8E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AF75-2FA1-8680-27DF-37CF03BA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CFBCEA-607E-7648-45EA-9BFAF70AE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4A9168-6FE5-1F13-C217-A399C459E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7E1894-60E0-15D2-2BF8-CBF36AE8B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6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5D02C-CF41-51F7-E357-EAE61F58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E1F2BF-3E02-33F2-6D7E-E2A55180E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73178AE-3353-3D75-0FF4-62ED03CB3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5258EB-0175-680E-CEA8-66A9AAF7F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79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7FDAE-A45A-30F5-9257-D4598259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CF82D6B-0FB3-5D1A-B19B-4F0C26227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DCC91E-42AC-93D4-79B4-ECC6E640E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7FDA8D-335A-8E29-CC49-A57F61959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07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35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CC68-D51E-D452-4079-4CD46844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CA83D7-EAE0-4455-6BBB-E947FE815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145027-BF45-CE88-06FE-0AD486599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91A4D9-2ACD-CC48-540E-B07CAEAA2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2CFCD-53CC-FE1B-67C7-9B07ABD9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968F13-5052-B80F-9117-8F5A152F6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11767CC-FC14-2AFA-AF09-0D5933925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614469-A9C3-D685-B790-4469CFECF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5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394E-02FD-D509-8639-0C11BCD2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933912-0EB7-C2CA-F42B-B4EEB4F69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EC1E55-7735-EFA3-9B31-06E43517C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B8EA88-D8F7-D84B-9401-F27FF7127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3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0D70-BD4C-4E03-C1EE-E107ACDE9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F1AFAC-BEBD-26CD-298E-DDEFE3DC2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CFE8802-414A-49B8-B644-03C977ED5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1CCCBF-B4F4-31A0-A8DE-1CC0CE9ED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8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2F276-ED6A-E07A-0E94-4DC70F974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90DA64-EB4C-0779-D9C5-A9EE38FA7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AEDC14-FC0A-1960-4E16-662984A13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E1F535-3221-A143-EA24-6AE303F65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9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EBFE-0258-DFA6-0571-8A951734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BE0886-F523-1735-9984-6C54ACA9C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4800F1-F0AB-9CF5-6EBC-D77A427A3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1791B9-16E3-C925-3F01-77FC88F6E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4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48F-C81C-480A-9EA4-EF40DF93687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A968-3573-4AED-8A35-5CD4850406DF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19B-6DAC-4F77-ABF8-F8CAE11AD661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D4C0-E057-4C6D-B2E2-B1616A0B8E4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7A9C-5D75-43CB-A6B2-581005A9822B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7689-B016-43D5-8AE8-98A33CB29451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6DA-56D4-4926-9952-819AA117AB6C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8DF-67E1-495E-8266-D509AFA26591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562-4802-4E04-B488-2C1E767C103B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558C-DC67-451B-B795-AC651E4D957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3BDD-88CF-44D8-BE03-A5BF599D4337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8C9B-1327-4A5C-9EC7-82CC52AA5E4B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Modelagem de Domínio e Conceitos de Orientação a Objetos| Aula 04 – Requisitos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Elicitação dos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7EBA22A-420C-E198-7B1D-3B430EE0BA35}"/>
              </a:ext>
            </a:extLst>
          </p:cNvPr>
          <p:cNvSpPr txBox="1"/>
          <p:nvPr/>
        </p:nvSpPr>
        <p:spPr>
          <a:xfrm>
            <a:off x="1425742" y="2719950"/>
            <a:ext cx="2162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utura Bk BT" panose="020B0502020204020303"/>
              </a:rPr>
              <a:t>Antes...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1C38D83-B35A-F637-5C4F-BA741AB782C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AA22C36-DC8B-085F-62A3-AA0D9439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B333C3FD-CD76-39E3-FCB2-11940F2A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3078" name="Picture 6" descr="File folders with documents — Stock Photo © billiondigital #113664476">
            <a:extLst>
              <a:ext uri="{FF2B5EF4-FFF2-40B4-BE49-F238E27FC236}">
                <a16:creationId xmlns:a16="http://schemas.microsoft.com/office/drawing/2014/main" id="{7F27B99A-7BA0-8809-CAB8-73652695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41" y="8731478"/>
            <a:ext cx="4395930" cy="29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mium Photo | File folders with documents on white background">
            <a:extLst>
              <a:ext uri="{FF2B5EF4-FFF2-40B4-BE49-F238E27FC236}">
                <a16:creationId xmlns:a16="http://schemas.microsoft.com/office/drawing/2014/main" id="{77A95381-F4D8-ED6C-2EE7-792FEEA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98" y="7161541"/>
            <a:ext cx="5307567" cy="29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 desarrollo de software son conversaciones (V) – Se hace camino al andar…">
            <a:extLst>
              <a:ext uri="{FF2B5EF4-FFF2-40B4-BE49-F238E27FC236}">
                <a16:creationId xmlns:a16="http://schemas.microsoft.com/office/drawing/2014/main" id="{CF48D96C-EA18-D921-6D2F-AD66FD23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431" y="6844792"/>
            <a:ext cx="4795675" cy="32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critório de Espaço&quot; estava errado, podemos regredir de volta ao conforto  das cubículos? : r/Xennials">
            <a:extLst>
              <a:ext uri="{FF2B5EF4-FFF2-40B4-BE49-F238E27FC236}">
                <a16:creationId xmlns:a16="http://schemas.microsoft.com/office/drawing/2014/main" id="{D019E14D-23CC-CCA2-7BD2-DC788710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148" y="9061841"/>
            <a:ext cx="4693690" cy="29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5F99F961-262D-1ADE-D61A-9386F96DDD0C}"/>
              </a:ext>
            </a:extLst>
          </p:cNvPr>
          <p:cNvSpPr txBox="1"/>
          <p:nvPr/>
        </p:nvSpPr>
        <p:spPr>
          <a:xfrm>
            <a:off x="4902382" y="4279155"/>
            <a:ext cx="3492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utura Bk BT" panose="020B0502020204020303"/>
              </a:rPr>
              <a:t>Analistas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83D924C-E44E-41C9-0289-38936442CBFD}"/>
              </a:ext>
            </a:extLst>
          </p:cNvPr>
          <p:cNvSpPr txBox="1"/>
          <p:nvPr/>
        </p:nvSpPr>
        <p:spPr>
          <a:xfrm>
            <a:off x="14095431" y="4212773"/>
            <a:ext cx="739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utura Bk BT" panose="020B0502020204020303"/>
              </a:rPr>
              <a:t>Programadores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23FB7AC-CE43-8710-CE99-DCAEA5FE7EFF}"/>
              </a:ext>
            </a:extLst>
          </p:cNvPr>
          <p:cNvSpPr/>
          <p:nvPr/>
        </p:nvSpPr>
        <p:spPr>
          <a:xfrm>
            <a:off x="11111345" y="7453745"/>
            <a:ext cx="2216728" cy="160809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8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1EA2-7C43-3B94-CAD3-5269E6A67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106C85-DB6B-B009-4C10-282359C6AB4F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297C02-4D51-53DE-4D46-6660A7FA235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6743F9A-A680-EA02-7EEA-917600096AA1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Elicitação dos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4B186B47-2468-EC13-7750-3CA35D71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F710D12-B17F-A0C7-824F-B1BF555FE516}"/>
              </a:ext>
            </a:extLst>
          </p:cNvPr>
          <p:cNvSpPr txBox="1"/>
          <p:nvPr/>
        </p:nvSpPr>
        <p:spPr>
          <a:xfrm>
            <a:off x="1425742" y="2719950"/>
            <a:ext cx="2162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utura Bk BT" panose="020B0502020204020303"/>
              </a:rPr>
              <a:t>Hoje...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B5653C4-5695-FABB-4492-CD7FF11644C0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528448C9-003A-EBAD-9D72-D276256E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66C8E05B-804E-35CE-1E57-A8044A85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4832958-0A38-971B-ABAA-96A83A7650A3}"/>
              </a:ext>
            </a:extLst>
          </p:cNvPr>
          <p:cNvSpPr txBox="1"/>
          <p:nvPr/>
        </p:nvSpPr>
        <p:spPr>
          <a:xfrm>
            <a:off x="1228951" y="7202708"/>
            <a:ext cx="3492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err="1">
                <a:latin typeface="Futura Bk BT" panose="020B0502020204020303"/>
              </a:rPr>
              <a:t>Product</a:t>
            </a:r>
            <a:endParaRPr lang="pt-BR" sz="6000" dirty="0">
              <a:latin typeface="Futura Bk BT" panose="020B0502020204020303"/>
            </a:endParaRPr>
          </a:p>
          <a:p>
            <a:pPr algn="ctr"/>
            <a:r>
              <a:rPr lang="pt-BR" sz="6000" dirty="0" err="1">
                <a:latin typeface="Futura Bk BT" panose="020B0502020204020303"/>
              </a:rPr>
              <a:t>Owner</a:t>
            </a:r>
            <a:r>
              <a:rPr lang="pt-BR" sz="6000" dirty="0">
                <a:latin typeface="Futura Bk BT" panose="020B0502020204020303"/>
              </a:rPr>
              <a:t> (PO)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290157D-AD6A-220C-D373-E2BD7A6E6B09}"/>
              </a:ext>
            </a:extLst>
          </p:cNvPr>
          <p:cNvSpPr txBox="1"/>
          <p:nvPr/>
        </p:nvSpPr>
        <p:spPr>
          <a:xfrm>
            <a:off x="19302261" y="7618206"/>
            <a:ext cx="237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>
                <a:latin typeface="Futura Bk BT" panose="020B0502020204020303"/>
              </a:rPr>
              <a:t>Devs</a:t>
            </a:r>
            <a:endParaRPr lang="pt-BR" sz="4000" dirty="0">
              <a:latin typeface="Futura Bk BT" panose="020B0502020204020303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1D9DC4-51D7-2E79-538F-425E9D54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47" y="4965584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8F6E7073-A70D-353D-55FD-6FFB74B5A182}"/>
              </a:ext>
            </a:extLst>
          </p:cNvPr>
          <p:cNvCxnSpPr/>
          <p:nvPr/>
        </p:nvCxnSpPr>
        <p:spPr>
          <a:xfrm flipH="1">
            <a:off x="5153891" y="5708073"/>
            <a:ext cx="5403273" cy="191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5D7A034-6783-F4F1-62BF-FEE1CC7C6775}"/>
              </a:ext>
            </a:extLst>
          </p:cNvPr>
          <p:cNvCxnSpPr/>
          <p:nvPr/>
        </p:nvCxnSpPr>
        <p:spPr>
          <a:xfrm>
            <a:off x="14879782" y="6858000"/>
            <a:ext cx="4166509" cy="126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4835050-5E80-E24A-A414-E99D60A956EA}"/>
              </a:ext>
            </a:extLst>
          </p:cNvPr>
          <p:cNvCxnSpPr/>
          <p:nvPr/>
        </p:nvCxnSpPr>
        <p:spPr>
          <a:xfrm flipV="1">
            <a:off x="15905018" y="9060873"/>
            <a:ext cx="2625029" cy="127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1A9CC78-5DA2-A71F-157D-906D85F32A98}"/>
              </a:ext>
            </a:extLst>
          </p:cNvPr>
          <p:cNvCxnSpPr/>
          <p:nvPr/>
        </p:nvCxnSpPr>
        <p:spPr>
          <a:xfrm flipV="1">
            <a:off x="10026352" y="8633869"/>
            <a:ext cx="8025969" cy="84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7FC861B-6619-AE43-5C7F-5A10B3A3D8B8}"/>
              </a:ext>
            </a:extLst>
          </p:cNvPr>
          <p:cNvCxnSpPr/>
          <p:nvPr/>
        </p:nvCxnSpPr>
        <p:spPr>
          <a:xfrm flipV="1">
            <a:off x="7509164" y="8218371"/>
            <a:ext cx="10543157" cy="41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D227-85B9-2B17-F74C-8ED031B63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F47DD9-4642-B871-A56C-C8D90E013BA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5973B33-07AB-CD4F-D256-D3D04068940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01B393C-6184-37B2-7725-08B4D5EA63EE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7F6C3514-5039-E27D-5981-91DD15DA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4A013B7-35EB-3380-46FD-D16AAF43B0D5}"/>
              </a:ext>
            </a:extLst>
          </p:cNvPr>
          <p:cNvSpPr txBox="1"/>
          <p:nvPr/>
        </p:nvSpPr>
        <p:spPr>
          <a:xfrm>
            <a:off x="1301690" y="2374496"/>
            <a:ext cx="2175507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Futura Bk BT" panose="020B0502020204020303"/>
              </a:rPr>
              <a:t>Histórias de Usuário (</a:t>
            </a:r>
            <a:r>
              <a:rPr lang="pt-BR" sz="4000" b="1" dirty="0" err="1">
                <a:latin typeface="Futura Bk BT" panose="020B0502020204020303"/>
              </a:rPr>
              <a:t>User</a:t>
            </a:r>
            <a:r>
              <a:rPr lang="pt-BR" sz="4000" b="1" dirty="0">
                <a:latin typeface="Futura Bk BT" panose="020B0502020204020303"/>
              </a:rPr>
              <a:t> Stories</a:t>
            </a:r>
            <a:r>
              <a:rPr lang="pt-BR" sz="4000" dirty="0">
                <a:latin typeface="Futura Bk BT" panose="020B0502020204020303"/>
              </a:rPr>
              <a:t>)</a:t>
            </a:r>
          </a:p>
          <a:p>
            <a:r>
              <a:rPr lang="pt-BR" sz="4000" dirty="0">
                <a:latin typeface="Futura Bk BT" panose="020B0502020204020303"/>
              </a:rPr>
              <a:t>	Pequenas descrições das funcionalidades sob a perspectiva do usuário, focando no "quem", "o quê" e "por quê".</a:t>
            </a:r>
          </a:p>
          <a:p>
            <a:endParaRPr lang="pt-BR" sz="4000" dirty="0">
              <a:latin typeface="Futura Bk BT" panose="020B0502020204020303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Formato Clássico: 	</a:t>
            </a:r>
          </a:p>
          <a:p>
            <a:r>
              <a:rPr lang="pt-BR" sz="4000" dirty="0">
                <a:latin typeface="Futura Bk BT" panose="020B0502020204020303"/>
              </a:rPr>
              <a:t>	Pequenas descrições das funcionalidades sob a perspectiva do usuário, focando no "quem", "o quê" e "por quê".</a:t>
            </a:r>
          </a:p>
          <a:p>
            <a:endParaRPr lang="pt-BR" sz="4000" dirty="0">
              <a:latin typeface="Futura Bk BT" panose="020B0502020204020303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Exemplo:</a:t>
            </a:r>
          </a:p>
          <a:p>
            <a:pPr lvl="1"/>
            <a:r>
              <a:rPr lang="pt-BR" sz="4000" dirty="0">
                <a:latin typeface="Futura Bk BT" panose="020B0502020204020303"/>
              </a:rPr>
              <a:t>	Como [tipo de usuário]</a:t>
            </a:r>
          </a:p>
          <a:p>
            <a:pPr lvl="1"/>
            <a:r>
              <a:rPr lang="pt-BR" sz="4000" dirty="0">
                <a:latin typeface="Futura Bk BT" panose="020B0502020204020303"/>
              </a:rPr>
              <a:t>	Quero [ação ou funcionalidade]</a:t>
            </a:r>
          </a:p>
          <a:p>
            <a:pPr lvl="1"/>
            <a:r>
              <a:rPr lang="pt-BR" sz="4000" dirty="0">
                <a:latin typeface="Futura Bk BT" panose="020B0502020204020303"/>
              </a:rPr>
              <a:t>	Para que [benefício ou motivo].</a:t>
            </a:r>
          </a:p>
          <a:p>
            <a:endParaRPr lang="pt-BR" sz="4000" dirty="0">
              <a:latin typeface="Futura Bk BT" panose="020B0502020204020303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Características:</a:t>
            </a:r>
          </a:p>
          <a:p>
            <a:r>
              <a:rPr lang="pt-BR" sz="4000" dirty="0">
                <a:latin typeface="Futura Bk BT" panose="020B0502020204020303"/>
              </a:rPr>
              <a:t>	Linguagem simples, sem muitos detalhes técnicos. Usadas em metodologias ágeis (Scrum, </a:t>
            </a:r>
            <a:r>
              <a:rPr lang="pt-BR" sz="4000" dirty="0" err="1">
                <a:latin typeface="Futura Bk BT" panose="020B0502020204020303"/>
              </a:rPr>
              <a:t>Kanban</a:t>
            </a:r>
            <a:r>
              <a:rPr lang="pt-BR" sz="4000" dirty="0">
                <a:latin typeface="Futura Bk BT" panose="020B0502020204020303"/>
              </a:rPr>
              <a:t>).</a:t>
            </a:r>
          </a:p>
          <a:p>
            <a:r>
              <a:rPr lang="pt-BR" sz="6000" dirty="0">
                <a:latin typeface="Futura Bk BT" panose="020B0502020204020303"/>
              </a:rPr>
              <a:t>	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F4AA058-A462-28D4-8583-75AF6B523121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8808ED95-AFFC-CEA4-9101-13110EAA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2A420A2D-134F-3F0C-7304-E8DCE82B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B03C-B3A2-09A2-4016-C874D468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0DAE8-0279-FFA2-1FD3-98C07C008714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46E3AC-7D07-6B8C-8D49-3ECE33BFC00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98A63CE-68D5-D7B9-02FA-4DFB7DBEE9A6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F05A0624-CEF5-F79B-C61C-B35B4379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A93CB4F6-5712-6571-EE0D-4D840D88185A}"/>
              </a:ext>
            </a:extLst>
          </p:cNvPr>
          <p:cNvSpPr txBox="1"/>
          <p:nvPr/>
        </p:nvSpPr>
        <p:spPr>
          <a:xfrm>
            <a:off x="1301690" y="2374496"/>
            <a:ext cx="21755074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Futura Bk BT" panose="020B0502020204020303"/>
              </a:rPr>
              <a:t>Casos de Uso (Use Cases)</a:t>
            </a:r>
          </a:p>
          <a:p>
            <a:endParaRPr lang="pt-BR" sz="4000" b="1" dirty="0">
              <a:latin typeface="Futura Bk BT" panose="020B0502020204020303"/>
            </a:endParaRPr>
          </a:p>
          <a:p>
            <a:r>
              <a:rPr lang="pt-BR" sz="4000" dirty="0">
                <a:latin typeface="Futura Bk BT" panose="020B0502020204020303"/>
              </a:rPr>
              <a:t>	Descrevem os passos e interações entre o usuário (ator) e o sistema para alcançar um objetivo específico.</a:t>
            </a:r>
          </a:p>
          <a:p>
            <a:endParaRPr lang="pt-BR" sz="4000" dirty="0">
              <a:latin typeface="Futura Bk BT" panose="020B0502020204020303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Formato</a:t>
            </a:r>
          </a:p>
          <a:p>
            <a:r>
              <a:rPr lang="pt-BR" sz="4000" dirty="0">
                <a:latin typeface="Futura Bk BT" panose="020B0502020204020303"/>
              </a:rPr>
              <a:t>	Nome do caso de uso; Atores envolvidos. Fluxo principal (cenário de sucesso) e Fluxos alternativos ou de exceção</a:t>
            </a:r>
          </a:p>
          <a:p>
            <a:endParaRPr lang="pt-BR" sz="4000" dirty="0">
              <a:latin typeface="Futura Bk BT" panose="020B050202020402030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/>
              </a:rPr>
              <a:t>Formato</a:t>
            </a:r>
          </a:p>
          <a:p>
            <a:pPr lvl="1"/>
            <a:r>
              <a:rPr lang="pt-BR" sz="4000" dirty="0">
                <a:latin typeface="Futura Bk BT" panose="020B0502020204020303"/>
              </a:rPr>
              <a:t>	Slide seguinte </a:t>
            </a:r>
          </a:p>
          <a:p>
            <a:pPr lvl="1"/>
            <a:r>
              <a:rPr lang="pt-BR" sz="4000" dirty="0">
                <a:latin typeface="Futura Bk BT" panose="020B0502020204020303"/>
              </a:rPr>
              <a:t>	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Características:</a:t>
            </a:r>
          </a:p>
          <a:p>
            <a:r>
              <a:rPr lang="pt-BR" sz="4000" dirty="0">
                <a:latin typeface="Futura Bk BT" panose="020B0502020204020303"/>
              </a:rPr>
              <a:t>	Mais detalhados que </a:t>
            </a:r>
            <a:r>
              <a:rPr lang="pt-BR" sz="4000" dirty="0" err="1">
                <a:latin typeface="Futura Bk BT" panose="020B0502020204020303"/>
              </a:rPr>
              <a:t>user</a:t>
            </a:r>
            <a:r>
              <a:rPr lang="pt-BR" sz="4000" dirty="0">
                <a:latin typeface="Futura Bk BT" panose="020B0502020204020303"/>
              </a:rPr>
              <a:t> stories. Muito usados em processos tradicionais (cascata) ou híbridos. Podem ser representados graficamente com diagramas UML.</a:t>
            </a:r>
            <a:r>
              <a:rPr lang="pt-BR" sz="6000" dirty="0">
                <a:latin typeface="Futura Bk BT" panose="020B0502020204020303"/>
              </a:rPr>
              <a:t>	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0F4DBA5-758C-48EE-13E7-CE52E85DAF7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18B1065B-E143-7624-287C-6A6D9988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CA8C279-D4AA-AAC4-D6E2-95EAE720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8001-8AC2-1FA2-215D-7541A1440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7AC99-2D6B-E5DB-A5BC-FF390DDAE1E9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08A0014-ABC2-4A3A-1DAC-298A5C48996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1E7F017-41C3-A1B0-AD73-6A04F47A3A08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4EB50987-061F-A850-6765-B00716E9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831AFBFB-7946-B1D3-B2EE-24D9B9055E17}"/>
              </a:ext>
            </a:extLst>
          </p:cNvPr>
          <p:cNvSpPr txBox="1"/>
          <p:nvPr/>
        </p:nvSpPr>
        <p:spPr>
          <a:xfrm>
            <a:off x="1301690" y="2374496"/>
            <a:ext cx="21755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Futura Bk BT" panose="020B0502020204020303"/>
              </a:rPr>
              <a:t>Casos de Uso (Use Cases) - Exemplo</a:t>
            </a:r>
            <a:r>
              <a:rPr lang="pt-BR" sz="6000" dirty="0">
                <a:latin typeface="Futura Bk BT" panose="020B0502020204020303"/>
              </a:rPr>
              <a:t>	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A40D244-1AFB-8816-AD97-243711142A5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F1B23A59-8DD6-614C-DE0B-C61D71B8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E6E67613-F945-4886-3608-53BE9AC4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A9BCB0-814C-1BDA-C766-FDCAA6F4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41" y="3696313"/>
            <a:ext cx="15372917" cy="87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1B15F-9840-F681-397E-7C4A614C3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127403-932B-7519-D040-55FBB5D7CF7E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60843AE-50CA-5B7A-CF24-923282440F3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E369160-5B94-D389-6F86-0B9D46128C8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 de Usuários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8A10EAD-098A-98D9-3E11-C88284E3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F4D5BB5-F32E-CCF0-A2C0-53D1F8C3480D}"/>
              </a:ext>
            </a:extLst>
          </p:cNvPr>
          <p:cNvSpPr txBox="1"/>
          <p:nvPr/>
        </p:nvSpPr>
        <p:spPr>
          <a:xfrm>
            <a:off x="1425742" y="2719950"/>
            <a:ext cx="2162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3W’s, 3C’s e INVEST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E7F3375-4989-14A2-2503-FA82F76077E1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5A906496-73AC-0964-EF96-917CFC6A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F7F781EE-B6F3-7D39-50DD-B82D158E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7170" name="Picture 2" descr="Writing User Stories and building successful products - Caroli.org">
            <a:extLst>
              <a:ext uri="{FF2B5EF4-FFF2-40B4-BE49-F238E27FC236}">
                <a16:creationId xmlns:a16="http://schemas.microsoft.com/office/drawing/2014/main" id="{1E41CD95-E898-7D5F-B982-50F4D4B4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60" y="4274455"/>
            <a:ext cx="14147404" cy="80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A260-A2B1-482D-0795-B3EC6A0B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D878FD-D014-572E-8704-B52E3CF3EE7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560E1F-83E5-0A8A-0BD2-4BB895B6759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A8DF606-ECAF-96F3-6697-7ADC476EF1FB}"/>
              </a:ext>
            </a:extLst>
          </p:cNvPr>
          <p:cNvSpPr txBox="1"/>
          <p:nvPr/>
        </p:nvSpPr>
        <p:spPr>
          <a:xfrm>
            <a:off x="1006413" y="8484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 de Usuários – 3W’s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BD2A736C-5B31-61DB-22F0-40C73F31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6CA14843-8BD3-46CE-4528-DB4EAEDF989D}"/>
              </a:ext>
            </a:extLst>
          </p:cNvPr>
          <p:cNvSpPr txBox="1"/>
          <p:nvPr/>
        </p:nvSpPr>
        <p:spPr>
          <a:xfrm>
            <a:off x="1377889" y="2792052"/>
            <a:ext cx="21628222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b="1" dirty="0">
                <a:latin typeface="Futura Bk BT" panose="020B0502020204020303"/>
              </a:rPr>
              <a:t>Formato Padrão – 3W’s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WHO - Como [tipo de usuário] 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WHAT - Quero [o que deseja fazer] 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WHY - Para que [benefício ou razão]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b="1" dirty="0">
                <a:latin typeface="Futura Bk BT" panose="020B0502020204020303"/>
              </a:rPr>
              <a:t>Exemplo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b="1" u="sng" dirty="0">
                <a:latin typeface="Futura Bk BT" panose="020B0502020204020303"/>
              </a:rPr>
              <a:t>Como</a:t>
            </a:r>
            <a:r>
              <a:rPr lang="pt-BR" sz="6000" dirty="0">
                <a:latin typeface="Futura Bk BT" panose="020B0502020204020303"/>
              </a:rPr>
              <a:t> cliente de uma loja virtual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b="1" u="sng" dirty="0">
                <a:latin typeface="Futura Bk BT" panose="020B0502020204020303"/>
              </a:rPr>
              <a:t>Quero</a:t>
            </a:r>
            <a:r>
              <a:rPr lang="pt-BR" sz="6000" dirty="0">
                <a:latin typeface="Futura Bk BT" panose="020B0502020204020303"/>
              </a:rPr>
              <a:t> poder adicionar produtos a minha lista de favoritos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b="1" u="sng" dirty="0">
                <a:latin typeface="Futura Bk BT" panose="020B0502020204020303"/>
              </a:rPr>
              <a:t>Para que</a:t>
            </a:r>
            <a:r>
              <a:rPr lang="pt-BR" sz="6000" dirty="0">
                <a:latin typeface="Futura Bk BT" panose="020B0502020204020303"/>
              </a:rPr>
              <a:t> eu consiga encontrá-los facilmente depois para compra-los.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7D9A956-1734-A73D-2C2D-200D2F81EE93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848CAE7-0084-66B3-BFE9-B24E91CE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E45246D-BD0A-6D46-ED06-D6BF7C3B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26CA-659D-F0E5-C364-E551AF3C2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498CA-7D55-BA1C-7952-BA8B30487782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77AA352-FD20-D6DD-4E6D-2B8E18AA9CC4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03A23AF-23D0-8493-C49C-850BC72891CB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 de Usuários – 3C’s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90DF71E-E665-0FA4-E176-B6FBB1E8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9D226F8-6F3B-61AE-6273-768F0B65A373}"/>
              </a:ext>
            </a:extLst>
          </p:cNvPr>
          <p:cNvSpPr txBox="1"/>
          <p:nvPr/>
        </p:nvSpPr>
        <p:spPr>
          <a:xfrm>
            <a:off x="1377889" y="2792052"/>
            <a:ext cx="21628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b="1" dirty="0">
                <a:latin typeface="Futura Bk BT" panose="020B0502020204020303"/>
              </a:rPr>
              <a:t>Partes da História do Usuário – 3C’s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Card - Cartão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 err="1">
                <a:latin typeface="Futura Bk BT" panose="020B0502020204020303"/>
              </a:rPr>
              <a:t>Conversation</a:t>
            </a:r>
            <a:r>
              <a:rPr lang="pt-BR" sz="6000" dirty="0">
                <a:latin typeface="Futura Bk BT" panose="020B0502020204020303"/>
              </a:rPr>
              <a:t> - Conversa 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 err="1">
                <a:latin typeface="Futura Bk BT" panose="020B0502020204020303"/>
              </a:rPr>
              <a:t>Confirmation</a:t>
            </a:r>
            <a:r>
              <a:rPr lang="pt-BR" sz="6000" dirty="0">
                <a:latin typeface="Futura Bk BT" panose="020B0502020204020303"/>
              </a:rPr>
              <a:t> - Confirmação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7EC0E60-A5A0-F52D-95B2-C4BBB5A578F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69893D50-8AFE-A249-69D4-5A5AB1A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E47AC31-A952-34D4-ED7F-8E469B32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14418CB-2CB6-F9DB-2E2C-CC29D551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4932"/>
              </p:ext>
            </p:extLst>
          </p:nvPr>
        </p:nvGraphicFramePr>
        <p:xfrm>
          <a:off x="1506363" y="6794456"/>
          <a:ext cx="21371274" cy="557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0437">
                  <a:extLst>
                    <a:ext uri="{9D8B030D-6E8A-4147-A177-3AD203B41FA5}">
                      <a16:colId xmlns:a16="http://schemas.microsoft.com/office/drawing/2014/main" val="673236527"/>
                    </a:ext>
                  </a:extLst>
                </a:gridCol>
                <a:gridCol w="8227079">
                  <a:extLst>
                    <a:ext uri="{9D8B030D-6E8A-4147-A177-3AD203B41FA5}">
                      <a16:colId xmlns:a16="http://schemas.microsoft.com/office/drawing/2014/main" val="2169916078"/>
                    </a:ext>
                  </a:extLst>
                </a:gridCol>
                <a:gridCol w="7123758">
                  <a:extLst>
                    <a:ext uri="{9D8B030D-6E8A-4147-A177-3AD203B41FA5}">
                      <a16:colId xmlns:a16="http://schemas.microsoft.com/office/drawing/2014/main" val="101585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latin typeface="Futura Bk BT" panose="020B0502020204020303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latin typeface="Futura Bk BT" panose="020B0502020204020303"/>
                        </a:rPr>
                        <a:t>O que 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latin typeface="Futura Bk BT" panose="020B0502020204020303"/>
                        </a:rPr>
                        <a:t>Função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1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 O texto da </a:t>
                      </a:r>
                      <a:r>
                        <a:rPr lang="pt-BR" sz="4800" dirty="0" err="1">
                          <a:latin typeface="Futura Bk BT" panose="020B0502020204020303"/>
                        </a:rPr>
                        <a:t>User</a:t>
                      </a:r>
                      <a:r>
                        <a:rPr lang="pt-BR" sz="4800" dirty="0">
                          <a:latin typeface="Futura Bk BT" panose="020B0502020204020303"/>
                        </a:rPr>
                        <a:t>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Apresenta o que será feito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9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CONVERSTION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Conversa entre o time e o 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Detalha, negocia e esclarece a história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7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CONFIRMATION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Critérios de Aceitação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latin typeface="Futura Bk BT" panose="020B0502020204020303"/>
                        </a:rPr>
                        <a:t>Define o que significa como “pronto”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5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C2B-ACAE-85CC-28BC-37AF7214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33593D-9630-4665-915B-25F1CAB90DF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7A0E97E-D866-41EC-3940-626DDC66A2E3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1B49499-7C36-D590-3002-1CD0BC5A540C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 de Usuários – </a:t>
            </a:r>
            <a:r>
              <a:rPr lang="pt-BR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D39FAE1-31B2-1AEE-7450-25165570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B78A9F0-EF38-9E06-80B9-CA519A0A751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69DAE42D-3791-E596-EE30-DC35BC8A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B139D49-371D-6A4D-3807-C42B308C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C345806-0079-773D-5541-E91ADB09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31983"/>
              </p:ext>
            </p:extLst>
          </p:nvPr>
        </p:nvGraphicFramePr>
        <p:xfrm>
          <a:off x="1495157" y="3829893"/>
          <a:ext cx="21371274" cy="722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6601">
                  <a:extLst>
                    <a:ext uri="{9D8B030D-6E8A-4147-A177-3AD203B41FA5}">
                      <a16:colId xmlns:a16="http://schemas.microsoft.com/office/drawing/2014/main" val="673236527"/>
                    </a:ext>
                  </a:extLst>
                </a:gridCol>
                <a:gridCol w="4627418">
                  <a:extLst>
                    <a:ext uri="{9D8B030D-6E8A-4147-A177-3AD203B41FA5}">
                      <a16:colId xmlns:a16="http://schemas.microsoft.com/office/drawing/2014/main" val="2169916078"/>
                    </a:ext>
                  </a:extLst>
                </a:gridCol>
                <a:gridCol w="14627255">
                  <a:extLst>
                    <a:ext uri="{9D8B030D-6E8A-4147-A177-3AD203B41FA5}">
                      <a16:colId xmlns:a16="http://schemas.microsoft.com/office/drawing/2014/main" val="101585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Letra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Significado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Descrição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1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I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Independent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Deve ser independente de outras histórias.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09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N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Negotiable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Deve ser aberta para discussão, não um contrato fechado.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87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V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Valuable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Deve gerar valor para o usuário ou cliente.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25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E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Estimable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Deve ser possível estimar o esforço para implementá-la.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7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S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Deve ser pequena o suficiente para ser implementada em um sprint.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05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800" b="1"/>
                        <a:t>T</a:t>
                      </a:r>
                      <a:endParaRPr lang="pt-BR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/>
                        <a:t>Testable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Deve ser possível validar se foi feita corretamente (testável).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29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5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E06FD-C96B-448A-1DBB-AC5C0610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983320-29A3-F28F-667F-8F34A785080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C112230-BDD1-EC4E-760D-E26189482B8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27A1295-7AA0-7EF9-3953-7F88446E6AEF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 de Usuários – Ex.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FE9581C-8447-C3C8-453D-5B156780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7A6DF9DC-AD6A-C745-E23A-FEC99C0FBA63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252D75AE-DADE-85CC-C15C-7887233E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ADBF6A0-D7B9-86DE-A0E7-2FDEAE64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4B61E08-2F56-BDA1-7BFD-147ABA679662}"/>
              </a:ext>
            </a:extLst>
          </p:cNvPr>
          <p:cNvSpPr txBox="1"/>
          <p:nvPr/>
        </p:nvSpPr>
        <p:spPr>
          <a:xfrm>
            <a:off x="1377889" y="2792052"/>
            <a:ext cx="2162822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Cartão: "Fechar uma compra“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Conversas: PO explica os meios de pagamento; as formas de entrega, formas de parcelamento, </a:t>
            </a:r>
            <a:r>
              <a:rPr lang="pt-BR" sz="6000" dirty="0" err="1">
                <a:latin typeface="Futura Bk BT" panose="020B0502020204020303"/>
              </a:rPr>
              <a:t>etc</a:t>
            </a:r>
            <a:endParaRPr lang="pt-BR" sz="60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Confirmação: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Testar compra à vista e compra parcelado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Testar com cartões de crédito A, B e C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Testar com modos de entrega X e Y</a:t>
            </a:r>
          </a:p>
        </p:txBody>
      </p:sp>
    </p:spTree>
    <p:extLst>
      <p:ext uri="{BB962C8B-B14F-4D97-AF65-F5344CB8AC3E}">
        <p14:creationId xmlns:p14="http://schemas.microsoft.com/office/powerpoint/2010/main" val="33620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769918" y="2560715"/>
            <a:ext cx="2002155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Engenharia de Software</a:t>
            </a:r>
            <a:r>
              <a:rPr lang="pt-BR" sz="4000" dirty="0">
                <a:latin typeface="Futura Bk BT" panose="020B0502020204020303"/>
              </a:rPr>
              <a:t>:  processos, métodos e ferramentas de apoio que nos auxiliam no desenvolvimento de software;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Arquitetura de Software: </a:t>
            </a:r>
            <a:r>
              <a:rPr lang="pt-BR" sz="4000" dirty="0">
                <a:latin typeface="Futura Bk BT" panose="020B0502020204020303"/>
              </a:rPr>
              <a:t>características de como o software será desenvolvido;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Processo de Desenvolvimento:</a:t>
            </a:r>
            <a:r>
              <a:rPr lang="pt-BR" sz="4000" dirty="0">
                <a:latin typeface="Futura Bk BT" panose="020B0502020204020303"/>
              </a:rPr>
              <a:t> etapas específicas a serem percorridas  durante o desenvolvimento de um software (Cascata e Ágil);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Engenharia de Requisitos</a:t>
            </a:r>
            <a:r>
              <a:rPr lang="pt-BR" sz="4000" dirty="0">
                <a:latin typeface="Futura Bk BT" panose="020B0502020204020303"/>
              </a:rPr>
              <a:t>: é o processo de entender o que o sistema deve fazer (requisitos funcionais) e como ele deve se comportar (requisitos não funcionais).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Modelagem: </a:t>
            </a:r>
            <a:r>
              <a:rPr lang="pt-BR" sz="4000" dirty="0">
                <a:latin typeface="Futura Bk BT" panose="020B0502020204020303"/>
              </a:rPr>
              <a:t>é a representação graficamente a estrutura, o comportamento e os requisitos do sistema antes de sua construção.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58409FC-55C7-97DB-0D89-B25C3A197D9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BB7BAD-E1E4-3C00-5E00-E9C5E8D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DDA7912-E099-2EDD-5CF5-537531AA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F254-8BAF-AA59-E1FD-07F99CC32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A5020A-6581-FFE1-AE2E-031BEA74656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61EE644-51A4-C085-D1F8-AA80CB3B6DC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0E47D67-1479-D38F-4889-DD7F1A995F49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B7A60704-6D12-4282-213F-FE734477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7DFD8114-8201-EA4B-BE36-12B2534709F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44FFD380-30D2-708D-1F70-1D398351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84F1C88A-0B89-D6DC-B47C-17DD445D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EBB3141-0EA1-C263-6A05-1DA7EE87DE71}"/>
              </a:ext>
            </a:extLst>
          </p:cNvPr>
          <p:cNvSpPr txBox="1"/>
          <p:nvPr/>
        </p:nvSpPr>
        <p:spPr>
          <a:xfrm>
            <a:off x="1377889" y="2792052"/>
            <a:ext cx="216282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3 Tipos de Usuário: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Aluno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Professor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Bibliotecário</a:t>
            </a:r>
          </a:p>
        </p:txBody>
      </p:sp>
    </p:spTree>
    <p:extLst>
      <p:ext uri="{BB962C8B-B14F-4D97-AF65-F5344CB8AC3E}">
        <p14:creationId xmlns:p14="http://schemas.microsoft.com/office/powerpoint/2010/main" val="18072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3239-0FAE-6AFB-0B16-E8F1B87C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48C0B4-0E74-50C8-3E03-4C6520F73A66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0ECD911-6ECE-3D6C-AA51-6E001CEF7AE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A7E771B-EB85-4CEA-DE89-A9594A236E15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23AD3CF-6D35-CEF9-1538-A4447816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DF38ABF-68CA-8408-D9E5-B5E14E8220EC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F041C986-D6A6-DF9F-483D-18903B56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987FEC36-05A0-AE23-5625-57BE7330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2B63666-4A68-6143-5C20-0458D4A3D421}"/>
              </a:ext>
            </a:extLst>
          </p:cNvPr>
          <p:cNvSpPr txBox="1"/>
          <p:nvPr/>
        </p:nvSpPr>
        <p:spPr>
          <a:xfrm>
            <a:off x="526473" y="2792052"/>
            <a:ext cx="2175746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Histórias de Alunos: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realizar empréstimos de livros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devolver um livro que tomei emprestado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renovar empréstimos de livros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pesquisar por livros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reservar livros que estão emprestados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aluno, eu gostaria de receber e-mails com novas aquisições</a:t>
            </a:r>
          </a:p>
        </p:txBody>
      </p:sp>
    </p:spTree>
    <p:extLst>
      <p:ext uri="{BB962C8B-B14F-4D97-AF65-F5344CB8AC3E}">
        <p14:creationId xmlns:p14="http://schemas.microsoft.com/office/powerpoint/2010/main" val="31355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5CA3-ADD2-6C9D-5470-20CD28D85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9A988B-3802-A0E5-D9C1-C260F2F57D6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510-0CDD-A2BF-8728-D22CBCC6C97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39EE6EC-19B9-AB9D-7447-0A8776C58447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14D7BAB-9689-F724-67F9-EDB64B79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B123434-226C-FCBA-4299-98813990703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AD27B15C-88D5-6FA6-A446-4B794860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57FFE0D-0232-077B-9098-04B405A1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7CFA69A-B35B-161B-2C78-B13837C15820}"/>
              </a:ext>
            </a:extLst>
          </p:cNvPr>
          <p:cNvSpPr txBox="1"/>
          <p:nvPr/>
        </p:nvSpPr>
        <p:spPr>
          <a:xfrm>
            <a:off x="526473" y="2792052"/>
            <a:ext cx="217574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Histórias de Professores: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professor, eu gostaria de realizar empréstimos de maior duração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professor, eu gostaria de sugerir a compra de livros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professor, eu gostaria de doar livros para a biblioteca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professor, eu gostaria de devolver livros em outras bibliotecas</a:t>
            </a:r>
          </a:p>
        </p:txBody>
      </p:sp>
    </p:spTree>
    <p:extLst>
      <p:ext uri="{BB962C8B-B14F-4D97-AF65-F5344CB8AC3E}">
        <p14:creationId xmlns:p14="http://schemas.microsoft.com/office/powerpoint/2010/main" val="506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B32F-07F0-5726-758C-F9918A5C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AAF603-016C-3C2A-F46C-8033301036C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1BB5D08-BB2B-D018-4A17-31827FB08F2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0EA1E09-F62A-E2B9-875B-DABB3BFB87B7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70CA46FE-79F4-7FAF-ABE7-2077854A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9C136514-6B83-73A6-3C9B-5B8A43588F2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46E884DC-A070-A3B3-B68A-18B688DC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EF41D25-964B-1207-F801-EDC59EE5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637C984-A1E7-1751-2FF0-EED2E160290E}"/>
              </a:ext>
            </a:extLst>
          </p:cNvPr>
          <p:cNvSpPr txBox="1"/>
          <p:nvPr/>
        </p:nvSpPr>
        <p:spPr>
          <a:xfrm>
            <a:off x="1313266" y="2696847"/>
            <a:ext cx="2175746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Histórias de Bibliotecário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bibliotecário, eu gostaria de cadastrar novos usuários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bibliotecário, eu gostaria de cadastrar novos livros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bibliotecário, eu gostaria de dar baixa em livros estragados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bibliotecário, eu gostaria de obter estatísticas sobre o acervo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bibliotecário, eu gostaria que o sistema envie e-mails de cobrança para alunos com empréstimos atrasados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bibliotecário eu gostaria que o sistema aplicasse multas quando da devolução de empréstimos atrasados</a:t>
            </a:r>
          </a:p>
        </p:txBody>
      </p:sp>
    </p:spTree>
    <p:extLst>
      <p:ext uri="{BB962C8B-B14F-4D97-AF65-F5344CB8AC3E}">
        <p14:creationId xmlns:p14="http://schemas.microsoft.com/office/powerpoint/2010/main" val="12942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tores e ilustrações de Aluno computador para download gratuito | Freepik">
            <a:extLst>
              <a:ext uri="{FF2B5EF4-FFF2-40B4-BE49-F238E27FC236}">
                <a16:creationId xmlns:a16="http://schemas.microsoft.com/office/drawing/2014/main" id="{26A67E16-CDBA-AA8D-9A11-B5FD7CA9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9" y="5280594"/>
            <a:ext cx="6155365" cy="36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BF0C425-8E7E-BB2F-FFF3-E03BFE52332F}"/>
              </a:ext>
            </a:extLst>
          </p:cNvPr>
          <p:cNvSpPr txBox="1"/>
          <p:nvPr/>
        </p:nvSpPr>
        <p:spPr>
          <a:xfrm>
            <a:off x="7038109" y="2947735"/>
            <a:ext cx="16978337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Escreva três histórias de usuário para o serviço de PIX de um banco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Suponha que você trabalha em sistema de ensino a distância</a:t>
            </a:r>
          </a:p>
          <a:p>
            <a:pPr marL="1828800" lvl="1" indent="-914400" algn="just">
              <a:buAutoNum type="alphaLcPeriod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Proponha uma história épica para esse sistema</a:t>
            </a:r>
          </a:p>
          <a:p>
            <a:pPr marL="1828800" lvl="1" indent="-914400" algn="just">
              <a:buAutoNum type="alphaLcPeriod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Quebre essa história em histórias menores.</a:t>
            </a:r>
          </a:p>
          <a:p>
            <a:pPr marL="1828800" lvl="1" indent="-914400" algn="just">
              <a:buAutoNum type="alphaLcPeriod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 um sistema de comércio eletrônico. 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Seja a seguinte história de usuário desse sistema:</a:t>
            </a: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“Como cliente, eu gostaria de listar todas as minhas compras passadas”</a:t>
            </a: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Escreva os testes ou critérios de aceitação para essa história.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4B17422-E615-5ADC-0434-A0028F2F66A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2DA76596-9F93-6280-FE56-FC42D459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357FC11-4214-7C0F-5E04-B26B97B9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49F6E5C-0E5A-3B00-CC1A-4402B2855E63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78F96BAD-5E7E-6431-D9E9-94F66BAB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C21C0A5E-1FDF-7C87-069E-4FD208A9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id="{B1B4533E-1A1F-2B5B-25AC-31C0E461C523}"/>
              </a:ext>
            </a:extLst>
          </p:cNvPr>
          <p:cNvSpPr txBox="1"/>
          <p:nvPr/>
        </p:nvSpPr>
        <p:spPr>
          <a:xfrm>
            <a:off x="6448221" y="11604063"/>
            <a:ext cx="1649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spc="1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Referências:VALENTE</a:t>
            </a:r>
            <a:r>
              <a:rPr lang="pt-BR" sz="24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T (2020). Engenharia de Software Moderna: Princípios e Práticas para Desenvolvimento de Software com Produtividade, Editora: Independente.  </a:t>
            </a:r>
            <a:endParaRPr lang="en-US" sz="24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5D50-964F-5D3B-4DB5-1F35874A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6B9B92-45CD-717D-7D5C-AFAE620417F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4C894A-C5BC-ADE2-6060-72EF657B243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4D4618B-FBF8-C7C6-9343-4E9BEE3598A2}"/>
              </a:ext>
            </a:extLst>
          </p:cNvPr>
          <p:cNvSpPr txBox="1"/>
          <p:nvPr/>
        </p:nvSpPr>
        <p:spPr>
          <a:xfrm>
            <a:off x="1006413" y="798966"/>
            <a:ext cx="170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BFC3724E-B519-2B01-836D-415D6BE1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E02872DA-CBE9-D45F-6C88-279B9ABAEDC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73D66F3-6B3F-2D9E-5987-A5F7EA0A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502FDAC-B572-D568-75D9-DDA5E906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2" name="Picture 4" descr="Fred Brooks quote: The hardest single part of building a software system  is...">
            <a:extLst>
              <a:ext uri="{FF2B5EF4-FFF2-40B4-BE49-F238E27FC236}">
                <a16:creationId xmlns:a16="http://schemas.microsoft.com/office/drawing/2014/main" id="{583C7424-E84C-44FB-86CB-DA948A2F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44" y="4204492"/>
            <a:ext cx="13207944" cy="6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2C5BB4D3-7DE5-6E54-95D2-898523E14B06}"/>
              </a:ext>
            </a:extLst>
          </p:cNvPr>
          <p:cNvSpPr txBox="1"/>
          <p:nvPr/>
        </p:nvSpPr>
        <p:spPr>
          <a:xfrm>
            <a:off x="557212" y="4204492"/>
            <a:ext cx="9282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i="1" dirty="0">
                <a:latin typeface="Futura Bk BT" panose="020B0502020204020303"/>
              </a:rPr>
              <a:t>“A parte mais difícil da construção de um software é definir precisamente </a:t>
            </a:r>
          </a:p>
          <a:p>
            <a:pPr algn="ctr"/>
            <a:r>
              <a:rPr lang="pt-BR" sz="5400" i="1" dirty="0">
                <a:latin typeface="Futura Bk BT" panose="020B0502020204020303"/>
              </a:rPr>
              <a:t>o que deve ser construído.”</a:t>
            </a:r>
          </a:p>
          <a:p>
            <a:pPr algn="just"/>
            <a:endParaRPr lang="pt-BR" sz="5400" b="1" dirty="0">
              <a:latin typeface="Futura Bk BT" panose="020B0502020204020303"/>
            </a:endParaRPr>
          </a:p>
          <a:p>
            <a:pPr algn="r"/>
            <a:r>
              <a:rPr lang="pt-BR" sz="5400" b="1" dirty="0">
                <a:latin typeface="Futura Bk BT" panose="020B0502020204020303"/>
              </a:rPr>
              <a:t>Fred Brooks </a:t>
            </a:r>
            <a:endParaRPr lang="pt-BR" sz="54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115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C447-BE18-059D-8541-F1C7674E4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F0E655-52D4-1DBE-7C2A-090C45492B1D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FCB422-E19A-7B75-DD7D-66403BD6C50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2F9A03A-FE00-12C4-B5BE-40B1ED12BB13}"/>
              </a:ext>
            </a:extLst>
          </p:cNvPr>
          <p:cNvSpPr txBox="1"/>
          <p:nvPr/>
        </p:nvSpPr>
        <p:spPr>
          <a:xfrm>
            <a:off x="1006413" y="798966"/>
            <a:ext cx="170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9DD7516-B4F1-D1ED-F347-4E49BB59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16AD3979-3135-4B8F-08FC-5F842A45B673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C881A31-6FC7-8D80-A6E5-C9551B7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ADD6553-0295-8825-0C9A-270F4EAF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17FD49-A375-901F-944C-135F36A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83" y="4575293"/>
            <a:ext cx="15013833" cy="60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5659E-6DA8-D4B3-F57B-6DE954C8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1C7B52-93DD-0D1F-B3B8-9E488F2FE89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EA758C-AADE-9CBF-2200-F4881A4A043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965396B-1CF2-2B20-C9A6-79EA79E6C50C}"/>
              </a:ext>
            </a:extLst>
          </p:cNvPr>
          <p:cNvSpPr txBox="1"/>
          <p:nvPr/>
        </p:nvSpPr>
        <p:spPr>
          <a:xfrm>
            <a:off x="1006413" y="798966"/>
            <a:ext cx="170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E9D9686-FCA1-FCFE-339E-36530608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97E0B5B2-042F-B72D-E105-978439DEE725}"/>
              </a:ext>
            </a:extLst>
          </p:cNvPr>
          <p:cNvSpPr txBox="1"/>
          <p:nvPr/>
        </p:nvSpPr>
        <p:spPr>
          <a:xfrm>
            <a:off x="1006413" y="2947735"/>
            <a:ext cx="2116987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Engenharia de Requisitos </a:t>
            </a:r>
            <a:r>
              <a:rPr lang="pt-BR" sz="4000" dirty="0">
                <a:latin typeface="Futura Bk BT" panose="020B0502020204020303"/>
              </a:rPr>
              <a:t>é uma das etapas mais importantes do processo de desenvolvimento de software. Ela tem como objetivo identificar, documentar, validar e gerenciar as necessidades e expectativas dos stakeholders (usuários, clientes, desenvolvedores, etc.) em relação ao sistema que será desenvolvido.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b="1" dirty="0">
                <a:latin typeface="Futura Bk BT" panose="020B0502020204020303"/>
              </a:rPr>
              <a:t>Principais Atividades da Engenharia de Requisitos:</a:t>
            </a:r>
          </a:p>
          <a:p>
            <a:pPr algn="just"/>
            <a:endParaRPr lang="pt-BR" sz="4000" b="1" dirty="0">
              <a:latin typeface="Futura Bk BT" panose="020B0502020204020303"/>
            </a:endParaRPr>
          </a:p>
          <a:p>
            <a:pPr marL="1771650" lvl="1" indent="-8572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/>
              </a:rPr>
              <a:t>Elicitação de requisitos</a:t>
            </a:r>
          </a:p>
          <a:p>
            <a:pPr marL="1771650" lvl="1" indent="-8572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/>
              </a:rPr>
              <a:t>Análise de requisitos</a:t>
            </a:r>
          </a:p>
          <a:p>
            <a:pPr marL="1771650" lvl="1" indent="-8572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/>
              </a:rPr>
              <a:t>Especificação de requisitos</a:t>
            </a:r>
          </a:p>
          <a:p>
            <a:pPr marL="1771650" lvl="1" indent="-8572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/>
              </a:rPr>
              <a:t>Validação de requisitos</a:t>
            </a:r>
          </a:p>
          <a:p>
            <a:pPr marL="1771650" lvl="1" indent="-857250" algn="just">
              <a:buFont typeface="+mj-lt"/>
              <a:buAutoNum type="arabicPeriod"/>
            </a:pPr>
            <a:r>
              <a:rPr lang="pt-BR" sz="4000" dirty="0">
                <a:latin typeface="Futura Bk BT" panose="020B0502020204020303"/>
              </a:rPr>
              <a:t>Gerenciamento de Requisitos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145A989-3D40-F9FF-680D-E03A8B1FF65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21AB993-390E-21A6-D95B-35F78D93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1C68727-50E1-A3AB-84FA-11194FD2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BE1A-1DBB-E199-130E-3C32D5E9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80224E-2B84-257F-E89A-D815CFE25DA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6493A53-718D-02B8-D6A1-A5512D974AF9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5AE060F-33A4-FAF4-AA44-2E3BD762BA09}"/>
              </a:ext>
            </a:extLst>
          </p:cNvPr>
          <p:cNvSpPr txBox="1"/>
          <p:nvPr/>
        </p:nvSpPr>
        <p:spPr>
          <a:xfrm>
            <a:off x="1006413" y="798966"/>
            <a:ext cx="170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686A493-935D-B3AB-0C83-C5B478A5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48B2641A-2129-E1D6-CA89-F482862FD769}"/>
              </a:ext>
            </a:extLst>
          </p:cNvPr>
          <p:cNvSpPr txBox="1"/>
          <p:nvPr/>
        </p:nvSpPr>
        <p:spPr>
          <a:xfrm>
            <a:off x="995207" y="2689424"/>
            <a:ext cx="2237117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Elicitação de Requisitos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	É  o processo de descobrir os requisitos através de entrevistas, questionários, observações, workshops, brainstorming, etc. Envolve entender o problema e as necessidades do cliente.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Análise de Requisitos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	Os requisitos coletados são analisados para garantir que sejam completos, consistentes, claros e viáveis. Muitas vezes, surgem conflitos entre requisitos que precisam ser resolvidos.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latin typeface="Futura Bk BT" panose="020B0502020204020303"/>
              </a:rPr>
              <a:t>Especificação de Requisitos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	É a documentação formal dos requisitos. Pode ser feita em linguagem natural, modelos UML, diagramas, ou linguagens formais. O resultado mais comum é o Documento de Requisitos de Software (DRS ou SRS).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Validação de Requisitos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	Garante que os requisitos realmente representam o que o cliente deseja. Técnicas comuns incluem revisões, prototipação, simulações e testes.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Gerenciamento de Requisitos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	Consiste em acompanhar as mudanças nos requisitos durante o ciclo de vida do software, controlando versões, rastreabilidade e impacto das alterações</a:t>
            </a:r>
            <a:r>
              <a:rPr lang="pt-BR" sz="3200" b="1" dirty="0">
                <a:latin typeface="Futura Bk BT" panose="020B0502020204020303"/>
              </a:rPr>
              <a:t>.</a:t>
            </a:r>
            <a:endParaRPr lang="pt-BR" sz="3200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723010-62A8-80C3-AF2D-0B45FA93D62C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657C9E99-EBEE-DC05-B67C-BFAAA59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29608A8-A1A2-39B6-8EAD-E7A5C0F4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27CC4-71F6-3171-AD26-723E8557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A79B60-4055-B809-6F0F-7ED900F2D80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22D7D0C-4D8F-3C47-227E-DB7F41C1EDB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740523F-8EC3-13F7-91E1-F8D2C7B40846}"/>
              </a:ext>
            </a:extLst>
          </p:cNvPr>
          <p:cNvSpPr txBox="1"/>
          <p:nvPr/>
        </p:nvSpPr>
        <p:spPr>
          <a:xfrm>
            <a:off x="1006413" y="828758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29A9E98-6199-BB27-442A-7970D064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52C5EF4-311A-CE54-2C74-0B4F108BA9B9}"/>
              </a:ext>
            </a:extLst>
          </p:cNvPr>
          <p:cNvSpPr txBox="1"/>
          <p:nvPr/>
        </p:nvSpPr>
        <p:spPr>
          <a:xfrm>
            <a:off x="1428243" y="3084542"/>
            <a:ext cx="2258448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Requisitos Funcionais: </a:t>
            </a:r>
          </a:p>
          <a:p>
            <a:pPr lvl="1" algn="just"/>
            <a:r>
              <a:rPr lang="pt-BR" sz="4000" dirty="0">
                <a:latin typeface="Futura Bk BT" panose="020B0502020204020303"/>
              </a:rPr>
              <a:t>	Descrevem o que o sistema deve fazer (</a:t>
            </a:r>
            <a:r>
              <a:rPr lang="pt-BR" sz="4000" dirty="0" err="1">
                <a:latin typeface="Futura Bk BT" panose="020B0502020204020303"/>
              </a:rPr>
              <a:t>ex</a:t>
            </a:r>
            <a:r>
              <a:rPr lang="pt-BR" sz="4000" dirty="0">
                <a:latin typeface="Futura Bk BT" panose="020B0502020204020303"/>
              </a:rPr>
              <a:t>: "o sistema deve permitir login com senha").</a:t>
            </a:r>
          </a:p>
          <a:p>
            <a:pPr lvl="1" algn="just"/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Requisitos Não Funcionais: </a:t>
            </a:r>
          </a:p>
          <a:p>
            <a:pPr lvl="1" algn="just"/>
            <a:r>
              <a:rPr lang="pt-BR" sz="4000" dirty="0">
                <a:latin typeface="Futura Bk BT" panose="020B0502020204020303"/>
              </a:rPr>
              <a:t>	Descrevem restrições ou qualidades do sistema (</a:t>
            </a:r>
            <a:r>
              <a:rPr lang="pt-BR" sz="4000" dirty="0" err="1">
                <a:latin typeface="Futura Bk BT" panose="020B0502020204020303"/>
              </a:rPr>
              <a:t>ex</a:t>
            </a:r>
            <a:r>
              <a:rPr lang="pt-BR" sz="4000" dirty="0">
                <a:latin typeface="Futura Bk BT" panose="020B0502020204020303"/>
              </a:rPr>
              <a:t>: desempenho, segurança, usabilidade)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Requisitos de Domínio: </a:t>
            </a:r>
          </a:p>
          <a:p>
            <a:pPr lvl="1" algn="just"/>
            <a:r>
              <a:rPr lang="pt-BR" sz="4000" dirty="0">
                <a:latin typeface="Futura Bk BT" panose="020B0502020204020303"/>
              </a:rPr>
              <a:t>	Regras específicas da área de negócio (</a:t>
            </a:r>
            <a:r>
              <a:rPr lang="pt-BR" sz="4000" dirty="0" err="1">
                <a:latin typeface="Futura Bk BT" panose="020B0502020204020303"/>
              </a:rPr>
              <a:t>ex</a:t>
            </a:r>
            <a:r>
              <a:rPr lang="pt-BR" sz="4000" dirty="0">
                <a:latin typeface="Futura Bk BT" panose="020B0502020204020303"/>
              </a:rPr>
              <a:t>: "a taxa de juros deve ser recalculada conforme o CDI").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Requisito inverso:</a:t>
            </a:r>
          </a:p>
          <a:p>
            <a:pPr lvl="1" algn="just"/>
            <a:r>
              <a:rPr lang="pt-BR" sz="4000" dirty="0">
                <a:latin typeface="Futura Bk BT" panose="020B0502020204020303"/>
              </a:rPr>
              <a:t>	 É um tipo de requisito que descreve explicitamente o que o sistema não deve fazer.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25BD6F3-4E12-4CDE-4898-F644328FC0C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81FB505-5321-DE92-FD6D-AE768A7C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A27ECD6-F08C-C887-72E4-08EB2F1A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AC41F-AED9-9514-18BC-25CDEB7F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BBD5FE-DDF4-CEAD-1D82-4756F0B8598D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5251DE-28A3-AF68-5119-67681CC5233D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C75D5F0-C18F-9AD0-FFE5-A6D74033428D}"/>
              </a:ext>
            </a:extLst>
          </p:cNvPr>
          <p:cNvSpPr txBox="1"/>
          <p:nvPr/>
        </p:nvSpPr>
        <p:spPr>
          <a:xfrm>
            <a:off x="1006413" y="828758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810117F-3ACC-E58A-64D3-55CF39AE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2E8EBA46-901A-789D-C006-D774B6E3CBBC}"/>
              </a:ext>
            </a:extLst>
          </p:cNvPr>
          <p:cNvSpPr txBox="1"/>
          <p:nvPr/>
        </p:nvSpPr>
        <p:spPr>
          <a:xfrm>
            <a:off x="1006413" y="2822438"/>
            <a:ext cx="2258448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Requisito de Usuário (</a:t>
            </a:r>
            <a:r>
              <a:rPr lang="pt-BR" sz="4000" b="1" dirty="0" err="1">
                <a:latin typeface="Futura Bk BT" panose="020B0502020204020303"/>
              </a:rPr>
              <a:t>User</a:t>
            </a:r>
            <a:r>
              <a:rPr lang="pt-BR" sz="4000" b="1" dirty="0">
                <a:latin typeface="Futura Bk BT" panose="020B0502020204020303"/>
              </a:rPr>
              <a:t> </a:t>
            </a:r>
            <a:r>
              <a:rPr lang="pt-BR" sz="4000" b="1" dirty="0" err="1">
                <a:latin typeface="Futura Bk BT" panose="020B0502020204020303"/>
              </a:rPr>
              <a:t>Requirement</a:t>
            </a:r>
            <a:r>
              <a:rPr lang="pt-BR" sz="4000" b="1" dirty="0">
                <a:latin typeface="Futura Bk BT" panose="020B0502020204020303"/>
              </a:rPr>
              <a:t>)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dirty="0">
                <a:latin typeface="Futura Bk BT" panose="020B0502020204020303"/>
              </a:rPr>
              <a:t>	São descrições em linguagem natural (geralmente sem termos técnicos) sobre o que os usuários esperam do sistema. Focam no que o sistema deve fazer do ponto de vista do usuário ou quais objetivos ele precisa alcançar.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Formato: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Texto descritivo, histórias de usuário (</a:t>
            </a:r>
            <a:r>
              <a:rPr lang="pt-BR" sz="4000" dirty="0" err="1">
                <a:latin typeface="Futura Bk BT" panose="020B0502020204020303"/>
              </a:rPr>
              <a:t>user</a:t>
            </a:r>
            <a:r>
              <a:rPr lang="pt-BR" sz="4000" dirty="0">
                <a:latin typeface="Futura Bk BT" panose="020B0502020204020303"/>
              </a:rPr>
              <a:t> stories), casos de uso.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Exemplo: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“O usuário deve ser capaz de recuperar sua senha caso a esqueça.”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Características: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Compreensível para o cliente e stakeholders não técnicos. Evita detalhes sobre implementação. Ajuda a alinhar expectativas..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B73D5B-0FE6-C61D-E075-50CFE2D37D72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123FEC0-E642-70D2-E522-8A1B8F0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60DEA0C-7A4F-F613-44F0-4EC3564D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93BED-B0BF-DCD7-31B5-D2FF5111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F43884-5976-3276-22AF-AD59D33A708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C07593-AECE-BD88-D784-44E376696525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804414B-D30E-1ACA-3040-4A1C10E34366}"/>
              </a:ext>
            </a:extLst>
          </p:cNvPr>
          <p:cNvSpPr txBox="1"/>
          <p:nvPr/>
        </p:nvSpPr>
        <p:spPr>
          <a:xfrm>
            <a:off x="1006413" y="828758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1D453E-E11B-862D-A4BD-E0852615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AF610DA-8B81-8419-F380-9758D8C6CBBA}"/>
              </a:ext>
            </a:extLst>
          </p:cNvPr>
          <p:cNvSpPr txBox="1"/>
          <p:nvPr/>
        </p:nvSpPr>
        <p:spPr>
          <a:xfrm>
            <a:off x="1006413" y="2822438"/>
            <a:ext cx="2258448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Requisito de Sistema (System </a:t>
            </a:r>
            <a:r>
              <a:rPr lang="pt-BR" sz="4000" b="1" dirty="0" err="1">
                <a:latin typeface="Futura Bk BT" panose="020B0502020204020303"/>
              </a:rPr>
              <a:t>Requirement</a:t>
            </a:r>
            <a:r>
              <a:rPr lang="pt-BR" sz="4000" b="1" dirty="0">
                <a:latin typeface="Futura Bk BT" panose="020B0502020204020303"/>
              </a:rPr>
              <a:t>)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dirty="0">
                <a:latin typeface="Futura Bk BT" panose="020B0502020204020303"/>
              </a:rPr>
              <a:t>	Descreve como o sistema deve se comportar ou ser implementado para atender aos requisitos de usuário. São mais detalhados e técnicos.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Formato: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Pode ser apresentado como especificações técnicas, diagramas UML, tabelas, requisitos funcionais e não funcionais.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Exemplo: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“O sistema deve enviar um e-mail de redefinição de senha com um token válido por 24 horas após o usuário solicitar a recuperação de senha.”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Características:</a:t>
            </a:r>
          </a:p>
          <a:p>
            <a:pPr algn="just"/>
            <a:r>
              <a:rPr lang="pt-BR" sz="4000" dirty="0">
                <a:latin typeface="Futura Bk BT" panose="020B0502020204020303"/>
              </a:rPr>
              <a:t>	Direcionado à equipe técnica (desenvolvedores, arquitetos, </a:t>
            </a:r>
            <a:r>
              <a:rPr lang="pt-BR" sz="4000" dirty="0" err="1">
                <a:latin typeface="Futura Bk BT" panose="020B0502020204020303"/>
              </a:rPr>
              <a:t>testers</a:t>
            </a:r>
            <a:r>
              <a:rPr lang="pt-BR" sz="4000" dirty="0">
                <a:latin typeface="Futura Bk BT" panose="020B0502020204020303"/>
              </a:rPr>
              <a:t>). Pode incluir restrições de hardware, software, performance, segurança.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71CAEF-CD75-B949-0498-A7B76B1BA680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15E9AAC-991A-FA09-52BD-7DE5CAD4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9DF215D-31A3-7E6D-E0FB-5C15113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04 – Requisitos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13907</TotalTime>
  <Words>2089</Words>
  <Application>Microsoft Office PowerPoint</Application>
  <PresentationFormat>Personalizar</PresentationFormat>
  <Paragraphs>308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521</cp:revision>
  <cp:lastPrinted>2022-06-11T19:51:40Z</cp:lastPrinted>
  <dcterms:created xsi:type="dcterms:W3CDTF">2014-09-26T10:57:37Z</dcterms:created>
  <dcterms:modified xsi:type="dcterms:W3CDTF">2025-04-28T20:27:33Z</dcterms:modified>
</cp:coreProperties>
</file>