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5" r:id="rId2"/>
    <p:sldId id="563" r:id="rId3"/>
    <p:sldId id="595" r:id="rId4"/>
    <p:sldId id="594" r:id="rId5"/>
    <p:sldId id="562" r:id="rId6"/>
    <p:sldId id="597" r:id="rId7"/>
    <p:sldId id="598" r:id="rId8"/>
    <p:sldId id="599" r:id="rId9"/>
    <p:sldId id="593" r:id="rId10"/>
    <p:sldId id="600" r:id="rId11"/>
    <p:sldId id="602" r:id="rId12"/>
    <p:sldId id="604" r:id="rId13"/>
    <p:sldId id="608" r:id="rId14"/>
    <p:sldId id="601" r:id="rId15"/>
    <p:sldId id="605" r:id="rId16"/>
    <p:sldId id="606" r:id="rId17"/>
    <p:sldId id="607" r:id="rId18"/>
    <p:sldId id="611" r:id="rId19"/>
    <p:sldId id="609" r:id="rId20"/>
    <p:sldId id="610" r:id="rId21"/>
    <p:sldId id="612" r:id="rId22"/>
    <p:sldId id="490" r:id="rId2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CC"/>
    <a:srgbClr val="000000"/>
    <a:srgbClr val="FF0506"/>
    <a:srgbClr val="FECD04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69708" autoAdjust="0"/>
  </p:normalViewPr>
  <p:slideViewPr>
    <p:cSldViewPr snapToGrid="0">
      <p:cViewPr varScale="1">
        <p:scale>
          <a:sx n="35" d="100"/>
          <a:sy n="35" d="100"/>
        </p:scale>
        <p:origin x="235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41121-9610-41A5-AF25-5D9CCDEC967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5904B5-3E6D-49F0-9621-526C201921C8}">
      <dgm:prSet phldrT="[Texto]"/>
      <dgm:spPr/>
      <dgm:t>
        <a:bodyPr/>
        <a:lstStyle/>
        <a:p>
          <a:r>
            <a:rPr lang="pt-BR" dirty="0"/>
            <a:t>Análise </a:t>
          </a:r>
        </a:p>
      </dgm:t>
    </dgm:pt>
    <dgm:pt modelId="{C675B301-2343-4D8D-A6F0-B47ED9247D57}" type="parTrans" cxnId="{A35A412D-76DA-4837-BF27-AF5F7970E022}">
      <dgm:prSet/>
      <dgm:spPr/>
      <dgm:t>
        <a:bodyPr/>
        <a:lstStyle/>
        <a:p>
          <a:endParaRPr lang="pt-BR"/>
        </a:p>
      </dgm:t>
    </dgm:pt>
    <dgm:pt modelId="{173395F9-F7CE-4573-AEBC-B296E7B60955}" type="sibTrans" cxnId="{A35A412D-76DA-4837-BF27-AF5F7970E022}">
      <dgm:prSet/>
      <dgm:spPr/>
      <dgm:t>
        <a:bodyPr/>
        <a:lstStyle/>
        <a:p>
          <a:endParaRPr lang="pt-BR"/>
        </a:p>
      </dgm:t>
    </dgm:pt>
    <dgm:pt modelId="{38D991F5-FFF6-441B-9C22-52FF4781005E}">
      <dgm:prSet phldrT="[Texto]"/>
      <dgm:spPr/>
      <dgm:t>
        <a:bodyPr/>
        <a:lstStyle/>
        <a:p>
          <a:r>
            <a:rPr lang="pt-BR" dirty="0"/>
            <a:t>Projeto</a:t>
          </a:r>
        </a:p>
      </dgm:t>
    </dgm:pt>
    <dgm:pt modelId="{9C3B74CE-0CA2-4F3C-8BD4-E2EDCC8F405F}" type="parTrans" cxnId="{0E64ADEA-E54D-459E-87B5-D10A82565FAC}">
      <dgm:prSet/>
      <dgm:spPr/>
      <dgm:t>
        <a:bodyPr/>
        <a:lstStyle/>
        <a:p>
          <a:endParaRPr lang="pt-BR"/>
        </a:p>
      </dgm:t>
    </dgm:pt>
    <dgm:pt modelId="{3ACFDBF3-DAE5-4757-9C9B-2F4E7FF97B4D}" type="sibTrans" cxnId="{0E64ADEA-E54D-459E-87B5-D10A82565FAC}">
      <dgm:prSet/>
      <dgm:spPr/>
      <dgm:t>
        <a:bodyPr/>
        <a:lstStyle/>
        <a:p>
          <a:endParaRPr lang="pt-BR"/>
        </a:p>
      </dgm:t>
    </dgm:pt>
    <dgm:pt modelId="{F9968853-905E-4FF4-9813-1AEB3BB06BE9}">
      <dgm:prSet phldrT="[Texto]"/>
      <dgm:spPr/>
      <dgm:t>
        <a:bodyPr/>
        <a:lstStyle/>
        <a:p>
          <a:r>
            <a:rPr lang="pt-BR" dirty="0"/>
            <a:t>Implementação</a:t>
          </a:r>
        </a:p>
      </dgm:t>
    </dgm:pt>
    <dgm:pt modelId="{FC39CBAE-3ABD-449E-99DD-35F579933817}" type="parTrans" cxnId="{A974BB14-A9A7-4326-9422-131D3871BF1C}">
      <dgm:prSet/>
      <dgm:spPr/>
      <dgm:t>
        <a:bodyPr/>
        <a:lstStyle/>
        <a:p>
          <a:endParaRPr lang="pt-BR"/>
        </a:p>
      </dgm:t>
    </dgm:pt>
    <dgm:pt modelId="{57241849-DEDE-422F-A2BA-730FBB3722A6}" type="sibTrans" cxnId="{A974BB14-A9A7-4326-9422-131D3871BF1C}">
      <dgm:prSet/>
      <dgm:spPr/>
      <dgm:t>
        <a:bodyPr/>
        <a:lstStyle/>
        <a:p>
          <a:endParaRPr lang="pt-BR"/>
        </a:p>
      </dgm:t>
    </dgm:pt>
    <dgm:pt modelId="{1C0F9850-B001-48B3-9509-E56D9865FFC1}">
      <dgm:prSet phldrT="[Texto]"/>
      <dgm:spPr/>
      <dgm:t>
        <a:bodyPr/>
        <a:lstStyle/>
        <a:p>
          <a:r>
            <a:rPr lang="pt-BR" dirty="0"/>
            <a:t>Teste</a:t>
          </a:r>
        </a:p>
      </dgm:t>
    </dgm:pt>
    <dgm:pt modelId="{0977F471-D063-48AC-9C82-3C55020ACA63}" type="parTrans" cxnId="{F7353888-868A-48B1-8D0E-EB90B752DF22}">
      <dgm:prSet/>
      <dgm:spPr/>
      <dgm:t>
        <a:bodyPr/>
        <a:lstStyle/>
        <a:p>
          <a:endParaRPr lang="pt-BR"/>
        </a:p>
      </dgm:t>
    </dgm:pt>
    <dgm:pt modelId="{6188235F-E26E-45B2-856D-FEF58DCF88D4}" type="sibTrans" cxnId="{F7353888-868A-48B1-8D0E-EB90B752DF22}">
      <dgm:prSet/>
      <dgm:spPr/>
      <dgm:t>
        <a:bodyPr/>
        <a:lstStyle/>
        <a:p>
          <a:endParaRPr lang="pt-BR"/>
        </a:p>
      </dgm:t>
    </dgm:pt>
    <dgm:pt modelId="{8DED4680-C8FE-461F-BA27-0EA5009B3C5F}">
      <dgm:prSet phldrT="[Texto]"/>
      <dgm:spPr/>
      <dgm:t>
        <a:bodyPr/>
        <a:lstStyle/>
        <a:p>
          <a:r>
            <a:rPr lang="pt-BR" dirty="0"/>
            <a:t>Manutenção</a:t>
          </a:r>
        </a:p>
      </dgm:t>
    </dgm:pt>
    <dgm:pt modelId="{C9F3D63F-C040-43C9-B5CB-D461CE88EC73}" type="parTrans" cxnId="{15B78710-676A-4C7E-98EE-31AB2F2246DA}">
      <dgm:prSet/>
      <dgm:spPr/>
      <dgm:t>
        <a:bodyPr/>
        <a:lstStyle/>
        <a:p>
          <a:endParaRPr lang="pt-BR"/>
        </a:p>
      </dgm:t>
    </dgm:pt>
    <dgm:pt modelId="{7F24407A-2A16-48FE-BDD2-5895868A1858}" type="sibTrans" cxnId="{15B78710-676A-4C7E-98EE-31AB2F2246DA}">
      <dgm:prSet/>
      <dgm:spPr/>
      <dgm:t>
        <a:bodyPr/>
        <a:lstStyle/>
        <a:p>
          <a:endParaRPr lang="pt-BR"/>
        </a:p>
      </dgm:t>
    </dgm:pt>
    <dgm:pt modelId="{B39C3ACD-902D-4F16-AE16-C1561CB73E74}">
      <dgm:prSet phldrT="[Texto]"/>
      <dgm:spPr/>
      <dgm:t>
        <a:bodyPr/>
        <a:lstStyle/>
        <a:p>
          <a:r>
            <a:rPr lang="pt-BR" dirty="0"/>
            <a:t>Implantação</a:t>
          </a:r>
        </a:p>
      </dgm:t>
    </dgm:pt>
    <dgm:pt modelId="{A6CE1F21-11AA-4148-AA1E-9CF03F967DAD}" type="parTrans" cxnId="{8EE689A0-3D2E-4DEC-9853-C7029F379CE0}">
      <dgm:prSet/>
      <dgm:spPr/>
      <dgm:t>
        <a:bodyPr/>
        <a:lstStyle/>
        <a:p>
          <a:endParaRPr lang="pt-BR"/>
        </a:p>
      </dgm:t>
    </dgm:pt>
    <dgm:pt modelId="{BB5B1204-D3D8-4F8B-BABD-A8BCF84363BC}" type="sibTrans" cxnId="{8EE689A0-3D2E-4DEC-9853-C7029F379CE0}">
      <dgm:prSet/>
      <dgm:spPr/>
      <dgm:t>
        <a:bodyPr/>
        <a:lstStyle/>
        <a:p>
          <a:endParaRPr lang="pt-BR"/>
        </a:p>
      </dgm:t>
    </dgm:pt>
    <dgm:pt modelId="{EA516832-0198-4566-81DB-FA211D439767}" type="pres">
      <dgm:prSet presAssocID="{2C741121-9610-41A5-AF25-5D9CCDEC9678}" presName="rootnode" presStyleCnt="0">
        <dgm:presLayoutVars>
          <dgm:chMax/>
          <dgm:chPref/>
          <dgm:dir/>
          <dgm:animLvl val="lvl"/>
        </dgm:presLayoutVars>
      </dgm:prSet>
      <dgm:spPr/>
    </dgm:pt>
    <dgm:pt modelId="{4F6FBC18-ABBC-4742-943E-DE51F7470AC9}" type="pres">
      <dgm:prSet presAssocID="{155904B5-3E6D-49F0-9621-526C201921C8}" presName="composite" presStyleCnt="0"/>
      <dgm:spPr/>
    </dgm:pt>
    <dgm:pt modelId="{B7D8D3C7-7636-4804-80FE-B2DD8B3EC007}" type="pres">
      <dgm:prSet presAssocID="{155904B5-3E6D-49F0-9621-526C201921C8}" presName="bentUpArrow1" presStyleLbl="alignImgPlace1" presStyleIdx="0" presStyleCnt="5"/>
      <dgm:spPr/>
    </dgm:pt>
    <dgm:pt modelId="{9F255B1F-A983-409B-B150-41DF5E053B80}" type="pres">
      <dgm:prSet presAssocID="{155904B5-3E6D-49F0-9621-526C201921C8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FB30ADF-8ECB-4A07-ABAB-B702A4F839BE}" type="pres">
      <dgm:prSet presAssocID="{155904B5-3E6D-49F0-9621-526C201921C8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33D141B2-C7C5-4B18-BA77-F2664DA50038}" type="pres">
      <dgm:prSet presAssocID="{173395F9-F7CE-4573-AEBC-B296E7B60955}" presName="sibTrans" presStyleCnt="0"/>
      <dgm:spPr/>
    </dgm:pt>
    <dgm:pt modelId="{1CD06D98-6306-41B5-ABA2-9B74C055DEF7}" type="pres">
      <dgm:prSet presAssocID="{38D991F5-FFF6-441B-9C22-52FF4781005E}" presName="composite" presStyleCnt="0"/>
      <dgm:spPr/>
    </dgm:pt>
    <dgm:pt modelId="{F4B00A0A-E730-44D8-AA31-C435D20AED1F}" type="pres">
      <dgm:prSet presAssocID="{38D991F5-FFF6-441B-9C22-52FF4781005E}" presName="bentUpArrow1" presStyleLbl="alignImgPlace1" presStyleIdx="1" presStyleCnt="5"/>
      <dgm:spPr/>
    </dgm:pt>
    <dgm:pt modelId="{69068AA6-9260-420C-A4AB-9A62A6962116}" type="pres">
      <dgm:prSet presAssocID="{38D991F5-FFF6-441B-9C22-52FF4781005E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56091B27-DFFA-4EF8-A005-40EDEECA56B9}" type="pres">
      <dgm:prSet presAssocID="{38D991F5-FFF6-441B-9C22-52FF4781005E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10C795E-E810-44CF-ABAC-7930CEAC926A}" type="pres">
      <dgm:prSet presAssocID="{3ACFDBF3-DAE5-4757-9C9B-2F4E7FF97B4D}" presName="sibTrans" presStyleCnt="0"/>
      <dgm:spPr/>
    </dgm:pt>
    <dgm:pt modelId="{53BA9A0B-AF9F-4F49-BB48-2E83BD89AE3F}" type="pres">
      <dgm:prSet presAssocID="{F9968853-905E-4FF4-9813-1AEB3BB06BE9}" presName="composite" presStyleCnt="0"/>
      <dgm:spPr/>
    </dgm:pt>
    <dgm:pt modelId="{347DFF81-C07B-480E-820A-E0D10894B585}" type="pres">
      <dgm:prSet presAssocID="{F9968853-905E-4FF4-9813-1AEB3BB06BE9}" presName="bentUpArrow1" presStyleLbl="alignImgPlace1" presStyleIdx="2" presStyleCnt="5"/>
      <dgm:spPr/>
    </dgm:pt>
    <dgm:pt modelId="{869887EF-0F2A-4CF4-9602-1BF1D8AE96A1}" type="pres">
      <dgm:prSet presAssocID="{F9968853-905E-4FF4-9813-1AEB3BB06BE9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377B0DA-97C5-4451-A017-01B4C0C18BDD}" type="pres">
      <dgm:prSet presAssocID="{F9968853-905E-4FF4-9813-1AEB3BB06BE9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6632C17-5DE7-4350-9933-7F29CEAF8A78}" type="pres">
      <dgm:prSet presAssocID="{57241849-DEDE-422F-A2BA-730FBB3722A6}" presName="sibTrans" presStyleCnt="0"/>
      <dgm:spPr/>
    </dgm:pt>
    <dgm:pt modelId="{F80DA33D-1C07-405A-AA44-885ABAEE7CB3}" type="pres">
      <dgm:prSet presAssocID="{1C0F9850-B001-48B3-9509-E56D9865FFC1}" presName="composite" presStyleCnt="0"/>
      <dgm:spPr/>
    </dgm:pt>
    <dgm:pt modelId="{9C640BF6-F74C-4B6B-ABFD-D21B6340BF89}" type="pres">
      <dgm:prSet presAssocID="{1C0F9850-B001-48B3-9509-E56D9865FFC1}" presName="bentUpArrow1" presStyleLbl="alignImgPlace1" presStyleIdx="3" presStyleCnt="5"/>
      <dgm:spPr/>
    </dgm:pt>
    <dgm:pt modelId="{68F2098D-9A74-4253-9FF7-6B646234D573}" type="pres">
      <dgm:prSet presAssocID="{1C0F9850-B001-48B3-9509-E56D9865FFC1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98B2A5E4-1D0E-4119-852E-489792612D5C}" type="pres">
      <dgm:prSet presAssocID="{1C0F9850-B001-48B3-9509-E56D9865FFC1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B0905CA-AED7-47CE-86DD-A0ED7FB9D1EB}" type="pres">
      <dgm:prSet presAssocID="{6188235F-E26E-45B2-856D-FEF58DCF88D4}" presName="sibTrans" presStyleCnt="0"/>
      <dgm:spPr/>
    </dgm:pt>
    <dgm:pt modelId="{C2090135-317D-4310-8FE6-00754744A0EF}" type="pres">
      <dgm:prSet presAssocID="{B39C3ACD-902D-4F16-AE16-C1561CB73E74}" presName="composite" presStyleCnt="0"/>
      <dgm:spPr/>
    </dgm:pt>
    <dgm:pt modelId="{483A3467-7426-42CD-8E44-E83AC8BC09D6}" type="pres">
      <dgm:prSet presAssocID="{B39C3ACD-902D-4F16-AE16-C1561CB73E74}" presName="bentUpArrow1" presStyleLbl="alignImgPlace1" presStyleIdx="4" presStyleCnt="5"/>
      <dgm:spPr/>
    </dgm:pt>
    <dgm:pt modelId="{36755F71-3D32-443E-9FB5-58D51F362090}" type="pres">
      <dgm:prSet presAssocID="{B39C3ACD-902D-4F16-AE16-C1561CB73E74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FCAFDAE-DCC1-40BD-9B7F-9B8BA69B2A50}" type="pres">
      <dgm:prSet presAssocID="{B39C3ACD-902D-4F16-AE16-C1561CB73E7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F5924B4-0D0F-482D-BBA5-B4FBBE2ABE57}" type="pres">
      <dgm:prSet presAssocID="{BB5B1204-D3D8-4F8B-BABD-A8BCF84363BC}" presName="sibTrans" presStyleCnt="0"/>
      <dgm:spPr/>
    </dgm:pt>
    <dgm:pt modelId="{E892B997-4444-447B-AE18-9B81CB688513}" type="pres">
      <dgm:prSet presAssocID="{8DED4680-C8FE-461F-BA27-0EA5009B3C5F}" presName="composite" presStyleCnt="0"/>
      <dgm:spPr/>
    </dgm:pt>
    <dgm:pt modelId="{0F3C4668-E5C3-4FA2-BD3E-6FB1C9FD8017}" type="pres">
      <dgm:prSet presAssocID="{8DED4680-C8FE-461F-BA27-0EA5009B3C5F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A498530D-4E83-4C0E-9D7E-C4F236B63144}" type="presOf" srcId="{38D991F5-FFF6-441B-9C22-52FF4781005E}" destId="{69068AA6-9260-420C-A4AB-9A62A6962116}" srcOrd="0" destOrd="0" presId="urn:microsoft.com/office/officeart/2005/8/layout/StepDownProcess"/>
    <dgm:cxn modelId="{15B78710-676A-4C7E-98EE-31AB2F2246DA}" srcId="{2C741121-9610-41A5-AF25-5D9CCDEC9678}" destId="{8DED4680-C8FE-461F-BA27-0EA5009B3C5F}" srcOrd="5" destOrd="0" parTransId="{C9F3D63F-C040-43C9-B5CB-D461CE88EC73}" sibTransId="{7F24407A-2A16-48FE-BDD2-5895868A1858}"/>
    <dgm:cxn modelId="{A974BB14-A9A7-4326-9422-131D3871BF1C}" srcId="{2C741121-9610-41A5-AF25-5D9CCDEC9678}" destId="{F9968853-905E-4FF4-9813-1AEB3BB06BE9}" srcOrd="2" destOrd="0" parTransId="{FC39CBAE-3ABD-449E-99DD-35F579933817}" sibTransId="{57241849-DEDE-422F-A2BA-730FBB3722A6}"/>
    <dgm:cxn modelId="{A35A412D-76DA-4837-BF27-AF5F7970E022}" srcId="{2C741121-9610-41A5-AF25-5D9CCDEC9678}" destId="{155904B5-3E6D-49F0-9621-526C201921C8}" srcOrd="0" destOrd="0" parTransId="{C675B301-2343-4D8D-A6F0-B47ED9247D57}" sibTransId="{173395F9-F7CE-4573-AEBC-B296E7B60955}"/>
    <dgm:cxn modelId="{B215D232-98E3-4013-861A-1F670DBBA271}" type="presOf" srcId="{1C0F9850-B001-48B3-9509-E56D9865FFC1}" destId="{68F2098D-9A74-4253-9FF7-6B646234D573}" srcOrd="0" destOrd="0" presId="urn:microsoft.com/office/officeart/2005/8/layout/StepDownProcess"/>
    <dgm:cxn modelId="{50F51336-6564-4231-9E43-77FFACEF3AA7}" type="presOf" srcId="{155904B5-3E6D-49F0-9621-526C201921C8}" destId="{9F255B1F-A983-409B-B150-41DF5E053B80}" srcOrd="0" destOrd="0" presId="urn:microsoft.com/office/officeart/2005/8/layout/StepDownProcess"/>
    <dgm:cxn modelId="{83702B68-DAD9-478D-BFB2-DD453AC26C3A}" type="presOf" srcId="{2C741121-9610-41A5-AF25-5D9CCDEC9678}" destId="{EA516832-0198-4566-81DB-FA211D439767}" srcOrd="0" destOrd="0" presId="urn:microsoft.com/office/officeart/2005/8/layout/StepDownProcess"/>
    <dgm:cxn modelId="{78100D6C-CCCB-4C04-8B2F-B22246F54992}" type="presOf" srcId="{B39C3ACD-902D-4F16-AE16-C1561CB73E74}" destId="{36755F71-3D32-443E-9FB5-58D51F362090}" srcOrd="0" destOrd="0" presId="urn:microsoft.com/office/officeart/2005/8/layout/StepDownProcess"/>
    <dgm:cxn modelId="{F7353888-868A-48B1-8D0E-EB90B752DF22}" srcId="{2C741121-9610-41A5-AF25-5D9CCDEC9678}" destId="{1C0F9850-B001-48B3-9509-E56D9865FFC1}" srcOrd="3" destOrd="0" parTransId="{0977F471-D063-48AC-9C82-3C55020ACA63}" sibTransId="{6188235F-E26E-45B2-856D-FEF58DCF88D4}"/>
    <dgm:cxn modelId="{8EE689A0-3D2E-4DEC-9853-C7029F379CE0}" srcId="{2C741121-9610-41A5-AF25-5D9CCDEC9678}" destId="{B39C3ACD-902D-4F16-AE16-C1561CB73E74}" srcOrd="4" destOrd="0" parTransId="{A6CE1F21-11AA-4148-AA1E-9CF03F967DAD}" sibTransId="{BB5B1204-D3D8-4F8B-BABD-A8BCF84363BC}"/>
    <dgm:cxn modelId="{E61077CC-7274-4268-87FC-DB981A2CE0A3}" type="presOf" srcId="{F9968853-905E-4FF4-9813-1AEB3BB06BE9}" destId="{869887EF-0F2A-4CF4-9602-1BF1D8AE96A1}" srcOrd="0" destOrd="0" presId="urn:microsoft.com/office/officeart/2005/8/layout/StepDownProcess"/>
    <dgm:cxn modelId="{0E64ADEA-E54D-459E-87B5-D10A82565FAC}" srcId="{2C741121-9610-41A5-AF25-5D9CCDEC9678}" destId="{38D991F5-FFF6-441B-9C22-52FF4781005E}" srcOrd="1" destOrd="0" parTransId="{9C3B74CE-0CA2-4F3C-8BD4-E2EDCC8F405F}" sibTransId="{3ACFDBF3-DAE5-4757-9C9B-2F4E7FF97B4D}"/>
    <dgm:cxn modelId="{8ABB73F2-EF47-4CA2-9E70-33E0745BDBC4}" type="presOf" srcId="{8DED4680-C8FE-461F-BA27-0EA5009B3C5F}" destId="{0F3C4668-E5C3-4FA2-BD3E-6FB1C9FD8017}" srcOrd="0" destOrd="0" presId="urn:microsoft.com/office/officeart/2005/8/layout/StepDownProcess"/>
    <dgm:cxn modelId="{81F3001C-EE0D-49C9-AAD3-3F2C50FEAD92}" type="presParOf" srcId="{EA516832-0198-4566-81DB-FA211D439767}" destId="{4F6FBC18-ABBC-4742-943E-DE51F7470AC9}" srcOrd="0" destOrd="0" presId="urn:microsoft.com/office/officeart/2005/8/layout/StepDownProcess"/>
    <dgm:cxn modelId="{B85357D1-3205-49B9-B545-E05AF66383E5}" type="presParOf" srcId="{4F6FBC18-ABBC-4742-943E-DE51F7470AC9}" destId="{B7D8D3C7-7636-4804-80FE-B2DD8B3EC007}" srcOrd="0" destOrd="0" presId="urn:microsoft.com/office/officeart/2005/8/layout/StepDownProcess"/>
    <dgm:cxn modelId="{D83CC01C-FE2F-480B-9704-6E3B7CC6458A}" type="presParOf" srcId="{4F6FBC18-ABBC-4742-943E-DE51F7470AC9}" destId="{9F255B1F-A983-409B-B150-41DF5E053B80}" srcOrd="1" destOrd="0" presId="urn:microsoft.com/office/officeart/2005/8/layout/StepDownProcess"/>
    <dgm:cxn modelId="{657EE23D-0170-4BFC-A9CA-9DE5F39F5427}" type="presParOf" srcId="{4F6FBC18-ABBC-4742-943E-DE51F7470AC9}" destId="{5FB30ADF-8ECB-4A07-ABAB-B702A4F839BE}" srcOrd="2" destOrd="0" presId="urn:microsoft.com/office/officeart/2005/8/layout/StepDownProcess"/>
    <dgm:cxn modelId="{3BF74E5B-7BBE-4545-A384-C504A83779D9}" type="presParOf" srcId="{EA516832-0198-4566-81DB-FA211D439767}" destId="{33D141B2-C7C5-4B18-BA77-F2664DA50038}" srcOrd="1" destOrd="0" presId="urn:microsoft.com/office/officeart/2005/8/layout/StepDownProcess"/>
    <dgm:cxn modelId="{9DC8F821-23B1-4B39-9E8E-0081E58F4741}" type="presParOf" srcId="{EA516832-0198-4566-81DB-FA211D439767}" destId="{1CD06D98-6306-41B5-ABA2-9B74C055DEF7}" srcOrd="2" destOrd="0" presId="urn:microsoft.com/office/officeart/2005/8/layout/StepDownProcess"/>
    <dgm:cxn modelId="{00E3319A-6176-4CE3-B820-7C3B79AF6D4B}" type="presParOf" srcId="{1CD06D98-6306-41B5-ABA2-9B74C055DEF7}" destId="{F4B00A0A-E730-44D8-AA31-C435D20AED1F}" srcOrd="0" destOrd="0" presId="urn:microsoft.com/office/officeart/2005/8/layout/StepDownProcess"/>
    <dgm:cxn modelId="{EA718474-D993-4195-ADFB-A0D867A76382}" type="presParOf" srcId="{1CD06D98-6306-41B5-ABA2-9B74C055DEF7}" destId="{69068AA6-9260-420C-A4AB-9A62A6962116}" srcOrd="1" destOrd="0" presId="urn:microsoft.com/office/officeart/2005/8/layout/StepDownProcess"/>
    <dgm:cxn modelId="{D3E3D591-FC5D-4AAD-BE8C-5B1D27D95C81}" type="presParOf" srcId="{1CD06D98-6306-41B5-ABA2-9B74C055DEF7}" destId="{56091B27-DFFA-4EF8-A005-40EDEECA56B9}" srcOrd="2" destOrd="0" presId="urn:microsoft.com/office/officeart/2005/8/layout/StepDownProcess"/>
    <dgm:cxn modelId="{3C99402F-8E5E-47CA-81E3-D56CD84A6471}" type="presParOf" srcId="{EA516832-0198-4566-81DB-FA211D439767}" destId="{810C795E-E810-44CF-ABAC-7930CEAC926A}" srcOrd="3" destOrd="0" presId="urn:microsoft.com/office/officeart/2005/8/layout/StepDownProcess"/>
    <dgm:cxn modelId="{9C5A21A9-6163-4745-9360-C78539BAEB9D}" type="presParOf" srcId="{EA516832-0198-4566-81DB-FA211D439767}" destId="{53BA9A0B-AF9F-4F49-BB48-2E83BD89AE3F}" srcOrd="4" destOrd="0" presId="urn:microsoft.com/office/officeart/2005/8/layout/StepDownProcess"/>
    <dgm:cxn modelId="{CA8CA0FB-1FAC-4E1B-A9CC-0FBD2824DB03}" type="presParOf" srcId="{53BA9A0B-AF9F-4F49-BB48-2E83BD89AE3F}" destId="{347DFF81-C07B-480E-820A-E0D10894B585}" srcOrd="0" destOrd="0" presId="urn:microsoft.com/office/officeart/2005/8/layout/StepDownProcess"/>
    <dgm:cxn modelId="{7DB13770-E65A-4DF4-B52E-0647E90F1763}" type="presParOf" srcId="{53BA9A0B-AF9F-4F49-BB48-2E83BD89AE3F}" destId="{869887EF-0F2A-4CF4-9602-1BF1D8AE96A1}" srcOrd="1" destOrd="0" presId="urn:microsoft.com/office/officeart/2005/8/layout/StepDownProcess"/>
    <dgm:cxn modelId="{8BB2FFF3-8F4D-4C18-AEF8-A94ED563B7B5}" type="presParOf" srcId="{53BA9A0B-AF9F-4F49-BB48-2E83BD89AE3F}" destId="{9377B0DA-97C5-4451-A017-01B4C0C18BDD}" srcOrd="2" destOrd="0" presId="urn:microsoft.com/office/officeart/2005/8/layout/StepDownProcess"/>
    <dgm:cxn modelId="{37DACABB-5EA6-4E08-94C0-3AC390A88BAE}" type="presParOf" srcId="{EA516832-0198-4566-81DB-FA211D439767}" destId="{26632C17-5DE7-4350-9933-7F29CEAF8A78}" srcOrd="5" destOrd="0" presId="urn:microsoft.com/office/officeart/2005/8/layout/StepDownProcess"/>
    <dgm:cxn modelId="{308B367C-FA6A-4F2C-9708-C43CE24D6DC8}" type="presParOf" srcId="{EA516832-0198-4566-81DB-FA211D439767}" destId="{F80DA33D-1C07-405A-AA44-885ABAEE7CB3}" srcOrd="6" destOrd="0" presId="urn:microsoft.com/office/officeart/2005/8/layout/StepDownProcess"/>
    <dgm:cxn modelId="{9C274171-CF0E-41C9-A170-681EA253D7D6}" type="presParOf" srcId="{F80DA33D-1C07-405A-AA44-885ABAEE7CB3}" destId="{9C640BF6-F74C-4B6B-ABFD-D21B6340BF89}" srcOrd="0" destOrd="0" presId="urn:microsoft.com/office/officeart/2005/8/layout/StepDownProcess"/>
    <dgm:cxn modelId="{F7392E56-B34D-4557-9909-6567B3A951F2}" type="presParOf" srcId="{F80DA33D-1C07-405A-AA44-885ABAEE7CB3}" destId="{68F2098D-9A74-4253-9FF7-6B646234D573}" srcOrd="1" destOrd="0" presId="urn:microsoft.com/office/officeart/2005/8/layout/StepDownProcess"/>
    <dgm:cxn modelId="{F1FC76C3-1F7E-4858-962D-26BCEDCAC8F6}" type="presParOf" srcId="{F80DA33D-1C07-405A-AA44-885ABAEE7CB3}" destId="{98B2A5E4-1D0E-4119-852E-489792612D5C}" srcOrd="2" destOrd="0" presId="urn:microsoft.com/office/officeart/2005/8/layout/StepDownProcess"/>
    <dgm:cxn modelId="{130DB5F0-2544-442F-9658-6221B3E7EE56}" type="presParOf" srcId="{EA516832-0198-4566-81DB-FA211D439767}" destId="{EB0905CA-AED7-47CE-86DD-A0ED7FB9D1EB}" srcOrd="7" destOrd="0" presId="urn:microsoft.com/office/officeart/2005/8/layout/StepDownProcess"/>
    <dgm:cxn modelId="{CD9412B5-0FD1-4B1F-B46C-97796D787B97}" type="presParOf" srcId="{EA516832-0198-4566-81DB-FA211D439767}" destId="{C2090135-317D-4310-8FE6-00754744A0EF}" srcOrd="8" destOrd="0" presId="urn:microsoft.com/office/officeart/2005/8/layout/StepDownProcess"/>
    <dgm:cxn modelId="{89F0E4A7-DDB5-4A60-B781-694B67DBD10F}" type="presParOf" srcId="{C2090135-317D-4310-8FE6-00754744A0EF}" destId="{483A3467-7426-42CD-8E44-E83AC8BC09D6}" srcOrd="0" destOrd="0" presId="urn:microsoft.com/office/officeart/2005/8/layout/StepDownProcess"/>
    <dgm:cxn modelId="{F04C094F-0685-4612-9DFD-211423E464E2}" type="presParOf" srcId="{C2090135-317D-4310-8FE6-00754744A0EF}" destId="{36755F71-3D32-443E-9FB5-58D51F362090}" srcOrd="1" destOrd="0" presId="urn:microsoft.com/office/officeart/2005/8/layout/StepDownProcess"/>
    <dgm:cxn modelId="{05195FCB-11B7-40ED-A317-D0DDB15AB723}" type="presParOf" srcId="{C2090135-317D-4310-8FE6-00754744A0EF}" destId="{5FCAFDAE-DCC1-40BD-9B7F-9B8BA69B2A50}" srcOrd="2" destOrd="0" presId="urn:microsoft.com/office/officeart/2005/8/layout/StepDownProcess"/>
    <dgm:cxn modelId="{21912B10-40AB-4079-B049-9BFACB2CE169}" type="presParOf" srcId="{EA516832-0198-4566-81DB-FA211D439767}" destId="{FF5924B4-0D0F-482D-BBA5-B4FBBE2ABE57}" srcOrd="9" destOrd="0" presId="urn:microsoft.com/office/officeart/2005/8/layout/StepDownProcess"/>
    <dgm:cxn modelId="{14877498-0511-46AD-B550-0035747C54C6}" type="presParOf" srcId="{EA516832-0198-4566-81DB-FA211D439767}" destId="{E892B997-4444-447B-AE18-9B81CB688513}" srcOrd="10" destOrd="0" presId="urn:microsoft.com/office/officeart/2005/8/layout/StepDownProcess"/>
    <dgm:cxn modelId="{C8FB28D7-7FA8-4095-8EF2-FC8F11BCC4C5}" type="presParOf" srcId="{E892B997-4444-447B-AE18-9B81CB688513}" destId="{0F3C4668-E5C3-4FA2-BD3E-6FB1C9FD801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8D3C7-7636-4804-80FE-B2DD8B3EC007}">
      <dsp:nvSpPr>
        <dsp:cNvPr id="0" name=""/>
        <dsp:cNvSpPr/>
      </dsp:nvSpPr>
      <dsp:spPr>
        <a:xfrm rot="5400000">
          <a:off x="5589941" y="1244238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55B1F-A983-409B-B150-41DF5E053B80}">
      <dsp:nvSpPr>
        <dsp:cNvPr id="0" name=""/>
        <dsp:cNvSpPr/>
      </dsp:nvSpPr>
      <dsp:spPr>
        <a:xfrm>
          <a:off x="5306188" y="57001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Análise </a:t>
          </a:r>
        </a:p>
      </dsp:txBody>
      <dsp:txXfrm>
        <a:off x="5367805" y="118618"/>
        <a:ext cx="1679717" cy="1138773"/>
      </dsp:txXfrm>
    </dsp:sp>
    <dsp:sp modelId="{5FB30ADF-8ECB-4A07-ABAB-B702A4F839BE}">
      <dsp:nvSpPr>
        <dsp:cNvPr id="0" name=""/>
        <dsp:cNvSpPr/>
      </dsp:nvSpPr>
      <dsp:spPr>
        <a:xfrm>
          <a:off x="7109139" y="177362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00A0A-E730-44D8-AA31-C435D20AED1F}">
      <dsp:nvSpPr>
        <dsp:cNvPr id="0" name=""/>
        <dsp:cNvSpPr/>
      </dsp:nvSpPr>
      <dsp:spPr>
        <a:xfrm rot="5400000">
          <a:off x="7084779" y="2661888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68AA6-9260-420C-A4AB-9A62A6962116}">
      <dsp:nvSpPr>
        <dsp:cNvPr id="0" name=""/>
        <dsp:cNvSpPr/>
      </dsp:nvSpPr>
      <dsp:spPr>
        <a:xfrm>
          <a:off x="6801026" y="1474652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Projeto</a:t>
          </a:r>
        </a:p>
      </dsp:txBody>
      <dsp:txXfrm>
        <a:off x="6862643" y="1536269"/>
        <a:ext cx="1679717" cy="1138773"/>
      </dsp:txXfrm>
    </dsp:sp>
    <dsp:sp modelId="{56091B27-DFFA-4EF8-A005-40EDEECA56B9}">
      <dsp:nvSpPr>
        <dsp:cNvPr id="0" name=""/>
        <dsp:cNvSpPr/>
      </dsp:nvSpPr>
      <dsp:spPr>
        <a:xfrm>
          <a:off x="8603977" y="1595013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DFF81-C07B-480E-820A-E0D10894B585}">
      <dsp:nvSpPr>
        <dsp:cNvPr id="0" name=""/>
        <dsp:cNvSpPr/>
      </dsp:nvSpPr>
      <dsp:spPr>
        <a:xfrm rot="5400000">
          <a:off x="8579617" y="4079539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887EF-0F2A-4CF4-9602-1BF1D8AE96A1}">
      <dsp:nvSpPr>
        <dsp:cNvPr id="0" name=""/>
        <dsp:cNvSpPr/>
      </dsp:nvSpPr>
      <dsp:spPr>
        <a:xfrm>
          <a:off x="8295864" y="2892303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Implementação</a:t>
          </a:r>
        </a:p>
      </dsp:txBody>
      <dsp:txXfrm>
        <a:off x="8357481" y="2953920"/>
        <a:ext cx="1679717" cy="1138773"/>
      </dsp:txXfrm>
    </dsp:sp>
    <dsp:sp modelId="{9377B0DA-97C5-4451-A017-01B4C0C18BDD}">
      <dsp:nvSpPr>
        <dsp:cNvPr id="0" name=""/>
        <dsp:cNvSpPr/>
      </dsp:nvSpPr>
      <dsp:spPr>
        <a:xfrm>
          <a:off x="10098816" y="3012664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0BF6-F74C-4B6B-ABFD-D21B6340BF89}">
      <dsp:nvSpPr>
        <dsp:cNvPr id="0" name=""/>
        <dsp:cNvSpPr/>
      </dsp:nvSpPr>
      <dsp:spPr>
        <a:xfrm rot="5400000">
          <a:off x="10074455" y="5497190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2098D-9A74-4253-9FF7-6B646234D573}">
      <dsp:nvSpPr>
        <dsp:cNvPr id="0" name=""/>
        <dsp:cNvSpPr/>
      </dsp:nvSpPr>
      <dsp:spPr>
        <a:xfrm>
          <a:off x="9790702" y="4309953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Teste</a:t>
          </a:r>
        </a:p>
      </dsp:txBody>
      <dsp:txXfrm>
        <a:off x="9852319" y="4371570"/>
        <a:ext cx="1679717" cy="1138773"/>
      </dsp:txXfrm>
    </dsp:sp>
    <dsp:sp modelId="{98B2A5E4-1D0E-4119-852E-489792612D5C}">
      <dsp:nvSpPr>
        <dsp:cNvPr id="0" name=""/>
        <dsp:cNvSpPr/>
      </dsp:nvSpPr>
      <dsp:spPr>
        <a:xfrm>
          <a:off x="11593654" y="4430314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A3467-7426-42CD-8E44-E83AC8BC09D6}">
      <dsp:nvSpPr>
        <dsp:cNvPr id="0" name=""/>
        <dsp:cNvSpPr/>
      </dsp:nvSpPr>
      <dsp:spPr>
        <a:xfrm rot="5400000">
          <a:off x="11569293" y="6914840"/>
          <a:ext cx="1071010" cy="12193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55F71-3D32-443E-9FB5-58D51F362090}">
      <dsp:nvSpPr>
        <dsp:cNvPr id="0" name=""/>
        <dsp:cNvSpPr/>
      </dsp:nvSpPr>
      <dsp:spPr>
        <a:xfrm>
          <a:off x="11285541" y="5727604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Implantação</a:t>
          </a:r>
        </a:p>
      </dsp:txBody>
      <dsp:txXfrm>
        <a:off x="11347158" y="5789221"/>
        <a:ext cx="1679717" cy="1138773"/>
      </dsp:txXfrm>
    </dsp:sp>
    <dsp:sp modelId="{5FCAFDAE-DCC1-40BD-9B7F-9B8BA69B2A50}">
      <dsp:nvSpPr>
        <dsp:cNvPr id="0" name=""/>
        <dsp:cNvSpPr/>
      </dsp:nvSpPr>
      <dsp:spPr>
        <a:xfrm>
          <a:off x="13088492" y="5847965"/>
          <a:ext cx="1311294" cy="10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C4668-E5C3-4FA2-BD3E-6FB1C9FD8017}">
      <dsp:nvSpPr>
        <dsp:cNvPr id="0" name=""/>
        <dsp:cNvSpPr/>
      </dsp:nvSpPr>
      <dsp:spPr>
        <a:xfrm>
          <a:off x="12780379" y="7145254"/>
          <a:ext cx="1802951" cy="12620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Manutenção</a:t>
          </a:r>
        </a:p>
      </dsp:txBody>
      <dsp:txXfrm>
        <a:off x="12841996" y="7206871"/>
        <a:ext cx="1679717" cy="113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2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DA2E-D450-324D-7C24-CF0C8B1B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AD8629-E567-36BE-5EFF-0921DD581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E27313-1394-DA4E-349A-FE35762DC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4C77D0-42DF-1434-5C2F-6DA8EE5B2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2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A34D5-6215-FF24-CB24-29FFABC66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1ADF68-FC00-3ED7-3C25-1B2556870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EBF937-D573-6E4E-CE61-1CB5E3023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305E38-D6D9-1BE7-86F8-ABD43204B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8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B530C-3F56-AEA0-0BA9-DD4B05AB8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EDFE1A-D37F-3D51-DD13-A44748B88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58DE28-226F-1BCF-3985-F78A2E56B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B4D015-E4F8-FB2D-1DE7-84F9714C9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BAA00-12DB-4509-FAEF-EBAD9F10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2E70D3-525A-1D48-6C83-3C889052A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DFCC30A-C2C4-4A19-7791-6B65EDED6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7846A2-7680-A802-7398-417898656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4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787C-3525-0AA3-3DC6-CEF7A0DAC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42EBF9-3BDB-2DA2-7E21-8AF9D490C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83D8CC-CA8F-7A82-73F8-9E35D1EF1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6FC32E-C505-2B27-FC51-CB807EA7F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1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27310-2098-CF9A-DABD-952AA7CF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B9324D-9465-9314-F48F-67A8F2F29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864254-2912-037B-E7D8-462D71033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BCA641-5C24-C05B-D1BC-8098BD94E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26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9DA6-E34D-8C58-A8FE-233E2AD1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D2E407-EBCD-B691-3421-B5DD7034B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B1B8B1-C22A-6B42-2831-649E4BBD2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07BD6A-DA3E-10C1-B5A8-2CA75B90B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9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6A62-9F09-C5C2-F7CD-5B7CD6C6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0572B44-F7E9-D61E-C4E0-9386F5748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A30143-FA08-F4C3-A281-14CD74F85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3C4ECC-9B0A-7A86-50D2-65B8DEFA3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8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CF74-F416-CD5D-71FE-D31EC31D7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7D35D9-5A36-9236-AF1A-F80E7AC22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20B1B3-7687-9443-4F28-73C46C88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3003C3-0CC2-F5DC-2120-BF7DD67F3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B170-D4CF-EE32-CAF2-07FD15E83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B7EDFD-C819-1D69-EADB-B9538A612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35CF90-81F2-B3CE-26B2-ADD655335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22AA60-BEB3-91B4-E697-99C993ED1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FD95-8464-B498-E06E-D43F4C4FE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CF7A4C6-DCDB-785C-063E-A89D2AF2E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E83A92-BA93-0966-C538-438E42079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8B99FC-F6D5-57FB-8996-682CBB8E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5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E5789-F83E-7AA3-6DBF-2D69F6997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242E11-9B92-C763-0378-726F12619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A5DC5F3-8CDD-22F7-501A-822EAF7A9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9EB79D-3C1A-BBA7-C7D1-0845D2812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8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0D70-BD4C-4E03-C1EE-E107ACDE9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F1AFAC-BEBD-26CD-298E-DDEFE3DC2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CFE8802-414A-49B8-B644-03C977ED5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1CCCBF-B4F4-31A0-A8DE-1CC0CE9ED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A6BD-2D7F-5E96-E65A-433D27D2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55CB638-E295-AF13-3D79-946B32C31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D56951-2EB7-659A-1CB3-97D6551BD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E3B6EE-0A63-F27A-7E05-F453A0BFE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2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9E04B-E881-7CAF-88AB-61313E8FF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A1C1D3-083E-D8C6-3267-8F6F76F74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3D51ED-5681-AC5E-5CE8-DB54F1C98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F82CF2-4D7C-3AE2-9F8C-E637877DB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9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A9F5-62C5-B513-8BE4-B7313BFC2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893EB56-3E17-68DB-303C-EE578BE91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347FEDC-B71A-C1C6-FDA9-6B191A26B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C08149-E1F1-7214-AD37-A38546F94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1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48204-49DB-7827-7901-823589D2B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D55EFB5-20E3-5033-A382-171AC3D34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2BC033-23E9-BF6C-EAAA-EE41222C2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9E9894-71DE-D740-51EC-A9EFAF7E8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0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66CF2-0EFC-CFC7-E666-0C2875B7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440E80-3823-814B-C059-D234F2987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51E779-5736-DB26-8A1D-533120933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40FE90-BD26-74B1-B2BB-A2C022ABB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78DD-14D0-4E2C-BA7D-878C0F03854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0D32-B8D6-4DD4-8129-6AEAF0EC152A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18F1-6D57-4DC9-BC59-27B10538E707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FC02-BDC2-4E3B-9D43-C1A2E1DC2309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FA2B-9B54-48AE-A38A-72C38EEFFBC4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020C-76BB-48EE-9724-28097C76AF7E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5EB7-DC6B-4298-8C6A-CDCD0A98AE1F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9B3E-0C36-4C0E-81A5-17F273394314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6930-1A63-4888-AB63-6B2CA1538A49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18A5-6A57-44C6-A186-B2D82975EEB7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587C-0A34-4F16-AFE2-C02AE201F878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3B52-C33F-49FF-A835-B3D4A38C9B54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Fernando Tamberlini Alves | Modelagem de Domínio e Conceitos de Orientação a Objetos| Aula 03 – Processos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Modelagem de Domínio e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Conceitos de Orientação a Objetos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E19D-5D6C-2E58-A370-DA583E1CE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1136CC-DF42-7F34-1EB1-1966EDC63508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AC928B-2BF4-B7C2-1974-8F907197AE0A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0840B8D-B402-8CE2-F705-F952D2235183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Manifesto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Ágil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7C44ABF6-3F74-08FD-6559-BA2E54C7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CA737E-9827-6B0E-7E5D-A49FE7E2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54680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mo as metodologias ágeis podem ajudar no gerenciamento dos projetos? -  Inventta">
            <a:extLst>
              <a:ext uri="{FF2B5EF4-FFF2-40B4-BE49-F238E27FC236}">
                <a16:creationId xmlns:a16="http://schemas.microsoft.com/office/drawing/2014/main" id="{19EAB2E4-0D95-62AA-450C-5C9D4AAE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86" y="3169413"/>
            <a:ext cx="15070892" cy="85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A52D2E9-9269-40C7-A0D1-53215DC3965A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DDC0EF74-F7F4-CBB8-1AE5-FAD76F62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136532D9-EAD7-6A68-4124-3432FBED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FBD1-BE74-EDD3-CA68-2A806ED6B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530787-77E1-20B3-F2C5-E0A7EE94D155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B042FFD-E0F3-7622-F8FB-088032312F75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E026B10-941A-4C3C-BA69-0DD891E40458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Ágil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2CD368A-D5F6-3CD4-E96A-300F416A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m breve comparativo entre o desenvolvimento em cascata e ágil">
            <a:extLst>
              <a:ext uri="{FF2B5EF4-FFF2-40B4-BE49-F238E27FC236}">
                <a16:creationId xmlns:a16="http://schemas.microsoft.com/office/drawing/2014/main" id="{E0D2D911-1FB4-01F5-2662-972D44F8A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7" y="5178932"/>
            <a:ext cx="21842353" cy="74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7EFB596-A4A3-8479-D10E-DEB257D1FCE4}"/>
              </a:ext>
            </a:extLst>
          </p:cNvPr>
          <p:cNvSpPr txBox="1"/>
          <p:nvPr/>
        </p:nvSpPr>
        <p:spPr>
          <a:xfrm>
            <a:off x="1425742" y="2719950"/>
            <a:ext cx="21628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F0000"/>
                </a:solidFill>
                <a:latin typeface="Futura Bk BT" panose="020B0502020204020303"/>
              </a:rPr>
              <a:t>Ágil = iterativo</a:t>
            </a:r>
            <a:endParaRPr lang="pt-BR" sz="4000" dirty="0">
              <a:latin typeface="Futura Bk BT" panose="020B0502020204020303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88327CD-53B7-1526-922A-D3D3FBDC260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E045CDC7-25E7-1BFF-029D-0A77CF05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DFF1E1B-B6E6-6AED-7C69-2F89D27A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C46CD-2CD4-C672-DA72-F52ADBF7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F0ABC9-5F20-600D-9E31-520C144FB2D1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44BC55C-23EF-FCD3-207C-A2746FD9BCDA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E3022479-24FD-BD8F-8E58-C2B9968BB5BE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Ágil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131CEB3-149F-6398-DF92-5D25DD23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scata x Ágil - Agilers">
            <a:extLst>
              <a:ext uri="{FF2B5EF4-FFF2-40B4-BE49-F238E27FC236}">
                <a16:creationId xmlns:a16="http://schemas.microsoft.com/office/drawing/2014/main" id="{8AEE8890-8501-53C5-D450-F93C6D0B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97" y="2947735"/>
            <a:ext cx="15508205" cy="89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14B925B8-68A2-CCD3-326C-CC826FEA3AC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5D47A9D-B352-0692-4570-74D84605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405125F-CE56-CEB6-81BA-D6287B9C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0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ADDC7-3575-1C2B-DB2A-E533B658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611B9-6808-EB3C-37B7-7EE77DA9D042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086CC9F-48A9-7BEB-4F15-2318D53775E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E78EA9D8-B64C-ECCF-3B1F-3283FB2AB382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Agilezed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Waterfall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4455CB6-4B46-68DC-8AD1-31982A0B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ascata Agilizada VS Ágil : r/agile">
            <a:extLst>
              <a:ext uri="{FF2B5EF4-FFF2-40B4-BE49-F238E27FC236}">
                <a16:creationId xmlns:a16="http://schemas.microsoft.com/office/drawing/2014/main" id="{CDC82D72-1F4D-46E7-F642-CB11F00A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76" y="2947735"/>
            <a:ext cx="11304820" cy="96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2C0BDC6B-AEBD-00D6-A21F-4E11F5E1E26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5CB0FF93-B6FE-C17C-2B6E-FE640D73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3B6BE9F4-BA64-313E-B046-3BBD82BA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9179-C903-DA04-C7E8-691040036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A7EF9C-702D-3589-DDBA-2A014D0F94E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C4D1429-698E-A9EC-26BC-972F730DF7CA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C9BEF94A-CC79-3A6A-702C-66B98BD8EBB9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3A9BF5A0-AA29-A561-906D-3758D787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3577F44E-2FAA-7E96-490A-4A39771D6C7B}"/>
              </a:ext>
            </a:extLst>
          </p:cNvPr>
          <p:cNvSpPr txBox="1"/>
          <p:nvPr/>
        </p:nvSpPr>
        <p:spPr>
          <a:xfrm>
            <a:off x="1896796" y="3260621"/>
            <a:ext cx="216282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nl-NL" sz="8000" dirty="0">
                <a:latin typeface="Futura Bk BT" panose="020B0502020204020303"/>
              </a:rPr>
              <a:t>Extreme Programming (XP)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nl-NL" sz="8000" dirty="0">
                <a:latin typeface="Futura Bk BT" panose="020B0502020204020303"/>
              </a:rPr>
              <a:t>Scrum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nl-NL" sz="8000" dirty="0">
                <a:latin typeface="Futura Bk BT" panose="020B0502020204020303"/>
              </a:rPr>
              <a:t>Kanban</a:t>
            </a:r>
          </a:p>
          <a:p>
            <a:pPr marL="857250" indent="-857250" algn="just">
              <a:buFont typeface="+mj-lt"/>
              <a:buAutoNum type="arabicPeriod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34652-1855-852A-637D-3EDC2A4263F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9957541C-D441-0FD7-362E-D87A2B67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00498AEB-6E9E-1ADD-F29E-5CD0AB15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0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BB7CA-5AFF-C2FA-BC87-DB9C0BF5C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D7DD2A-7173-8498-57FC-1ACB304E41C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76DE3FF-5EDA-BB92-A9E4-60801017D06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DA1C806-5CC0-FBEC-863A-E2BFC778F61A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XP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0F8652A3-5B44-110B-F4FB-6465CBBF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BFDF470-B620-2EEE-2871-E33E6CFDDB15}"/>
              </a:ext>
            </a:extLst>
          </p:cNvPr>
          <p:cNvSpPr txBox="1"/>
          <p:nvPr/>
        </p:nvSpPr>
        <p:spPr>
          <a:xfrm>
            <a:off x="1896796" y="3260621"/>
            <a:ext cx="21628222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F0000"/>
                </a:solidFill>
                <a:latin typeface="Futura Bk BT" panose="020B0502020204020303"/>
              </a:rPr>
              <a:t>Valores + Princípios + Práticas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r>
              <a:rPr lang="pt-BR" sz="4000" dirty="0">
                <a:latin typeface="Futura Bk BT" panose="020B0502020204020303"/>
              </a:rPr>
              <a:t>Valores: 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/>
              </a:rPr>
              <a:t>Comunicação, Simplicidade, Feedback, Coragem, Respeito e Qualidade do Ambiente de Trabalho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r>
              <a:rPr lang="pt-BR" sz="4000" dirty="0">
                <a:latin typeface="Futura Bk BT" panose="020B0502020204020303"/>
              </a:rPr>
              <a:t>Princípios: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/>
              </a:rPr>
              <a:t>Viabilidade econômica, Melhorias Contínuas, Falhas Acontecem, Baby Steps e Responsabilidade</a:t>
            </a: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r>
              <a:rPr lang="pt-BR" sz="4000" dirty="0">
                <a:latin typeface="Futura Bk BT" panose="020B0502020204020303"/>
              </a:rPr>
              <a:t>Práticas: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Futura Bk BT" panose="020B0502020204020303"/>
              </a:rPr>
              <a:t>Histórias de Usuário, Programação Pareada, Desenvolvimento Dirigido por Testes etc...</a:t>
            </a:r>
          </a:p>
          <a:p>
            <a:pPr marL="1485900" lvl="1" indent="-571500" algn="just">
              <a:buFont typeface="Arial" panose="020B0604020202020204" pitchFamily="34" charset="0"/>
              <a:buChar char="•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527EE28-B019-0E92-7E4C-75B615535D76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0E6A70D0-B298-952A-C8B3-12195674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FD9BF01F-CA16-84AE-3EC8-802E7D70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1181B-5D51-422D-BFBF-180EA2F4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07CF63-93F0-844E-6DA2-9A0B3713774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96920F7-7466-1F24-8F27-23B0433FC79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1749F7B-9D94-86AD-0D69-5F886032ECFF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XP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80FC7D94-6E39-8D96-F4EA-14764382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8FC5E132-33B2-2B29-8D01-CDC0287ECF6A}"/>
              </a:ext>
            </a:extLst>
          </p:cNvPr>
          <p:cNvSpPr txBox="1"/>
          <p:nvPr/>
        </p:nvSpPr>
        <p:spPr>
          <a:xfrm>
            <a:off x="1730541" y="2959488"/>
            <a:ext cx="21628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err="1">
                <a:solidFill>
                  <a:srgbClr val="FF0000"/>
                </a:solidFill>
                <a:latin typeface="Futura Bk BT" panose="020B0502020204020303"/>
              </a:rPr>
              <a:t>Pair</a:t>
            </a:r>
            <a:r>
              <a:rPr lang="pt-BR" sz="8800" b="1" dirty="0">
                <a:solidFill>
                  <a:srgbClr val="FF0000"/>
                </a:solidFill>
                <a:latin typeface="Futura Bk BT" panose="020B0502020204020303"/>
              </a:rPr>
              <a:t> </a:t>
            </a:r>
            <a:r>
              <a:rPr lang="pt-BR" sz="8800" b="1" dirty="0" err="1">
                <a:solidFill>
                  <a:srgbClr val="FF0000"/>
                </a:solidFill>
                <a:latin typeface="Futura Bk BT" panose="020B0502020204020303"/>
              </a:rPr>
              <a:t>Programming</a:t>
            </a:r>
            <a:endParaRPr lang="pt-BR" sz="4000" dirty="0">
              <a:latin typeface="Futura Bk BT" panose="020B0502020204020303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06DA8D-7F3D-64F7-2E7E-FB1585C4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91" y="4444213"/>
            <a:ext cx="17162018" cy="82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7F4331B4-0080-52C0-FC78-EC645D924AB2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07BEC85-D4CA-C13F-7B2A-67A1312E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143C708-3196-8216-EED5-9205248C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50575-391F-EE7B-2A87-E69C4F91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1BBECC-F2E8-D978-ACF2-7067345582C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B6FFEA1-B346-684D-A3AA-353BDB33F4A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1740EEA-2EC1-DF83-5412-6F28FF9C1FA4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Scrum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71F60AB0-2BAF-8174-A967-5B554465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crum: o que é e quando usar - Blog da Qualidade">
            <a:extLst>
              <a:ext uri="{FF2B5EF4-FFF2-40B4-BE49-F238E27FC236}">
                <a16:creationId xmlns:a16="http://schemas.microsoft.com/office/drawing/2014/main" id="{E73F47F1-7F89-6CB5-22CA-07D4A7599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Scrum: o que é e quando usar - Blog da Qualidade">
            <a:extLst>
              <a:ext uri="{FF2B5EF4-FFF2-40B4-BE49-F238E27FC236}">
                <a16:creationId xmlns:a16="http://schemas.microsoft.com/office/drawing/2014/main" id="{9CDD291A-B6F2-7F42-8609-7D74F867C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Ilustração do Scrum">
            <a:extLst>
              <a:ext uri="{FF2B5EF4-FFF2-40B4-BE49-F238E27FC236}">
                <a16:creationId xmlns:a16="http://schemas.microsoft.com/office/drawing/2014/main" id="{541C0329-0F90-D720-4840-EC95E9D5C0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A0A9F-B171-E0EF-6F54-BCC5BC8DB457}"/>
              </a:ext>
            </a:extLst>
          </p:cNvPr>
          <p:cNvSpPr txBox="1"/>
          <p:nvPr/>
        </p:nvSpPr>
        <p:spPr>
          <a:xfrm>
            <a:off x="1225489" y="2569436"/>
            <a:ext cx="21628222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Futura Bk BT" panose="020B0502020204020303"/>
              </a:rPr>
              <a:t>Framework ágil para gestão e desenvolvimento de projetos complexos.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Papéis Principais: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</a:t>
            </a:r>
            <a:r>
              <a:rPr lang="pt-BR" dirty="0" err="1">
                <a:latin typeface="Futura Bk BT" panose="020B0502020204020303"/>
              </a:rPr>
              <a:t>Product</a:t>
            </a:r>
            <a:r>
              <a:rPr lang="pt-BR" dirty="0">
                <a:latin typeface="Futura Bk BT" panose="020B0502020204020303"/>
              </a:rPr>
              <a:t> </a:t>
            </a:r>
            <a:r>
              <a:rPr lang="pt-BR" dirty="0" err="1">
                <a:latin typeface="Futura Bk BT" panose="020B0502020204020303"/>
              </a:rPr>
              <a:t>Owner</a:t>
            </a:r>
            <a:r>
              <a:rPr lang="pt-BR" dirty="0">
                <a:latin typeface="Futura Bk BT" panose="020B0502020204020303"/>
              </a:rPr>
              <a:t> – define o que deve ser feito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Scrum Master – garante que o time siga o Scrum</a:t>
            </a:r>
          </a:p>
          <a:p>
            <a:pPr algn="just"/>
            <a:r>
              <a:rPr lang="pt-BR" dirty="0">
                <a:latin typeface="Futura Bk BT" panose="020B0502020204020303"/>
              </a:rPr>
              <a:t>	Time de Desenvolvimento – entrega incrementos do produto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Eventos: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Sprint – ciclo de trabalho (1-4 semanas)</a:t>
            </a:r>
          </a:p>
          <a:p>
            <a:pPr algn="just"/>
            <a:r>
              <a:rPr lang="pt-BR" dirty="0">
                <a:latin typeface="Futura Bk BT" panose="020B0502020204020303"/>
              </a:rPr>
              <a:t>	Daily Scrum – reunião diária de 15 min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Sprint Planning – planejamento da Sprint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Sprint Review – demonstração do que foi feito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Sprint </a:t>
            </a:r>
            <a:r>
              <a:rPr lang="pt-BR" dirty="0" err="1">
                <a:latin typeface="Futura Bk BT" panose="020B0502020204020303"/>
              </a:rPr>
              <a:t>Retrospective</a:t>
            </a:r>
            <a:r>
              <a:rPr lang="pt-BR" dirty="0">
                <a:latin typeface="Futura Bk BT" panose="020B0502020204020303"/>
              </a:rPr>
              <a:t> – melhoria contínua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Artefatos: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</a:t>
            </a:r>
            <a:r>
              <a:rPr lang="pt-BR" dirty="0" err="1">
                <a:latin typeface="Futura Bk BT" panose="020B0502020204020303"/>
              </a:rPr>
              <a:t>Product</a:t>
            </a:r>
            <a:r>
              <a:rPr lang="pt-BR" dirty="0">
                <a:latin typeface="Futura Bk BT" panose="020B0502020204020303"/>
              </a:rPr>
              <a:t> Backlog – lista priorizada de requisitos</a:t>
            </a:r>
          </a:p>
          <a:p>
            <a:pPr algn="just"/>
            <a:r>
              <a:rPr lang="pt-BR" dirty="0">
                <a:latin typeface="Futura Bk BT" panose="020B0502020204020303"/>
              </a:rPr>
              <a:t>	Sprint Backlog – tarefas da Sprint</a:t>
            </a:r>
          </a:p>
          <a:p>
            <a:pPr algn="just"/>
            <a:r>
              <a:rPr lang="pt-BR" dirty="0">
                <a:latin typeface="Futura Bk BT" panose="020B0502020204020303"/>
              </a:rPr>
              <a:t>	Incremento – entrega funcional ao final da Sprint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5FA8100-E4A0-C430-098D-D1AF3D583D7A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Espaço Reservado para Número de Slide 1">
            <a:extLst>
              <a:ext uri="{FF2B5EF4-FFF2-40B4-BE49-F238E27FC236}">
                <a16:creationId xmlns:a16="http://schemas.microsoft.com/office/drawing/2014/main" id="{E37AF3F6-3973-255C-8554-C27D2B60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spaço Reservado para Rodapé 2">
            <a:extLst>
              <a:ext uri="{FF2B5EF4-FFF2-40B4-BE49-F238E27FC236}">
                <a16:creationId xmlns:a16="http://schemas.microsoft.com/office/drawing/2014/main" id="{AFC9FC22-0C61-289F-B92E-ABB5939A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9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08F6B-2F3F-4D73-9156-82A67CE0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C44AB4-E9B4-A9B8-50E8-158D05DA5F88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2A249D-045A-60B8-4D18-A5429445E4BE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9C8B3EB-5918-384A-1576-265E3F6142C5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Scrum</a:t>
            </a: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009B1D5F-3E57-AABB-4F95-D54D036E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7FCDC78A-E9CA-935A-0324-E9BF8A83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9C310ED-FDAE-86CE-5DC9-971DB30B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crum: o que é e quando usar - Blog da Qualidade">
            <a:extLst>
              <a:ext uri="{FF2B5EF4-FFF2-40B4-BE49-F238E27FC236}">
                <a16:creationId xmlns:a16="http://schemas.microsoft.com/office/drawing/2014/main" id="{9ED93B29-C2DE-65D1-BFFD-F3145658B6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Scrum: o que é e quando usar - Blog da Qualidade">
            <a:extLst>
              <a:ext uri="{FF2B5EF4-FFF2-40B4-BE49-F238E27FC236}">
                <a16:creationId xmlns:a16="http://schemas.microsoft.com/office/drawing/2014/main" id="{9AAF3644-AE7E-350C-9EC4-7CC78974D8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Ilustração do Scrum">
            <a:extLst>
              <a:ext uri="{FF2B5EF4-FFF2-40B4-BE49-F238E27FC236}">
                <a16:creationId xmlns:a16="http://schemas.microsoft.com/office/drawing/2014/main" id="{B7C9C86F-A016-77B8-F24C-12BA8831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F2FFE1-CFD8-22A0-45EB-5C3C21424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261" y="2716684"/>
            <a:ext cx="18039878" cy="90199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B3B02E3-FBCC-29BF-CE57-6F3B2F131EE0}"/>
              </a:ext>
            </a:extLst>
          </p:cNvPr>
          <p:cNvSpPr txBox="1"/>
          <p:nvPr/>
        </p:nvSpPr>
        <p:spPr>
          <a:xfrm>
            <a:off x="5091943" y="12223976"/>
            <a:ext cx="15801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https://blogdaqualidade.com.br/scrum-o-que-e-e-quando-usar/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8C3FE3E-8FD3-D7C6-8564-EFC742387403}"/>
              </a:ext>
            </a:extLst>
          </p:cNvPr>
          <p:cNvSpPr/>
          <p:nvPr/>
        </p:nvSpPr>
        <p:spPr>
          <a:xfrm>
            <a:off x="129988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E87AA36F-537C-3DE0-2DCD-4AF5158A0ED5}"/>
              </a:ext>
            </a:extLst>
          </p:cNvPr>
          <p:cNvSpPr txBox="1">
            <a:spLocks/>
          </p:cNvSpPr>
          <p:nvPr/>
        </p:nvSpPr>
        <p:spPr>
          <a:xfrm>
            <a:off x="18682447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7B03FC6D-EED8-FBD3-5C76-6F9B014E47A5}"/>
              </a:ext>
            </a:extLst>
          </p:cNvPr>
          <p:cNvSpPr txBox="1">
            <a:spLocks/>
          </p:cNvSpPr>
          <p:nvPr/>
        </p:nvSpPr>
        <p:spPr>
          <a:xfrm>
            <a:off x="367553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9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D076-5A42-1985-3D0C-B9669B964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A7FD26-740F-3C48-0F45-785C5734DCD7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E59178-FBFC-CD91-9932-E3678B84C080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EDE18BB6-8B35-434C-30F0-CF3D864883A4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Scrum</a:t>
            </a: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0E181EBE-0EE8-D7AE-BBF0-698A0D55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6B7B20EC-5538-56E6-118F-B4623EAE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5000103A-DCE4-4AE1-1C83-C19A31A0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crum: o que é e quando usar - Blog da Qualidade">
            <a:extLst>
              <a:ext uri="{FF2B5EF4-FFF2-40B4-BE49-F238E27FC236}">
                <a16:creationId xmlns:a16="http://schemas.microsoft.com/office/drawing/2014/main" id="{76FD00A1-D23F-8B73-9D70-D3D7FB27E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Scrum: o que é e quando usar - Blog da Qualidade">
            <a:extLst>
              <a:ext uri="{FF2B5EF4-FFF2-40B4-BE49-F238E27FC236}">
                <a16:creationId xmlns:a16="http://schemas.microsoft.com/office/drawing/2014/main" id="{DD030003-CA28-C298-BD48-0AB4EE32F7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Ilustração do Scrum">
            <a:extLst>
              <a:ext uri="{FF2B5EF4-FFF2-40B4-BE49-F238E27FC236}">
                <a16:creationId xmlns:a16="http://schemas.microsoft.com/office/drawing/2014/main" id="{2CE536F3-3969-D6FD-BA16-15EE39DE5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0643F56-DD90-93CD-D397-DA43D154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77" y="2477416"/>
            <a:ext cx="22362446" cy="94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FD25B80-4868-3325-A07F-90BE05D3E4FF}"/>
              </a:ext>
            </a:extLst>
          </p:cNvPr>
          <p:cNvSpPr txBox="1"/>
          <p:nvPr/>
        </p:nvSpPr>
        <p:spPr>
          <a:xfrm>
            <a:off x="2978727" y="12168113"/>
            <a:ext cx="19870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fonte: https://www.scrum.org/resources/scrum-framework-reduce-risk-and-deliver-value-sooner</a:t>
            </a:r>
            <a:endParaRPr lang="pt-BR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6C03B2-1263-F396-60D4-47519475F765}"/>
              </a:ext>
            </a:extLst>
          </p:cNvPr>
          <p:cNvSpPr/>
          <p:nvPr/>
        </p:nvSpPr>
        <p:spPr>
          <a:xfrm>
            <a:off x="129988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3BDAC597-9E33-AA18-EB8B-8BB7E232C05B}"/>
              </a:ext>
            </a:extLst>
          </p:cNvPr>
          <p:cNvSpPr txBox="1">
            <a:spLocks/>
          </p:cNvSpPr>
          <p:nvPr/>
        </p:nvSpPr>
        <p:spPr>
          <a:xfrm>
            <a:off x="18682447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Espaço Reservado para Rodapé 2">
            <a:extLst>
              <a:ext uri="{FF2B5EF4-FFF2-40B4-BE49-F238E27FC236}">
                <a16:creationId xmlns:a16="http://schemas.microsoft.com/office/drawing/2014/main" id="{6472EB97-64B3-C8DD-E16B-D629019F5B9C}"/>
              </a:ext>
            </a:extLst>
          </p:cNvPr>
          <p:cNvSpPr txBox="1">
            <a:spLocks/>
          </p:cNvSpPr>
          <p:nvPr/>
        </p:nvSpPr>
        <p:spPr>
          <a:xfrm>
            <a:off x="367553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9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714500" y="3369655"/>
            <a:ext cx="200215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Engenharia de Software</a:t>
            </a:r>
            <a:r>
              <a:rPr lang="pt-BR" sz="4000" dirty="0">
                <a:latin typeface="Futura Bk BT" panose="020B0502020204020303"/>
              </a:rPr>
              <a:t>:  processos, métodos e ferramentas de apoio que nos auxiliam no desenvolvimento de software;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Arquitetura de Software: </a:t>
            </a:r>
            <a:r>
              <a:rPr lang="pt-BR" sz="4000" dirty="0">
                <a:latin typeface="Futura Bk BT" panose="020B0502020204020303"/>
              </a:rPr>
              <a:t>características de como o software será desenvolvido;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Processo de Desenvolvimento:</a:t>
            </a:r>
            <a:r>
              <a:rPr lang="pt-BR" sz="4000" dirty="0">
                <a:latin typeface="Futura Bk BT" panose="020B0502020204020303"/>
              </a:rPr>
              <a:t> etapas específicas a serem percorridas  durante o desenvolvimento de um software (Cascata e Ágil);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Levantamento de Requisitos</a:t>
            </a:r>
            <a:r>
              <a:rPr lang="pt-BR" sz="4000" dirty="0">
                <a:latin typeface="Futura Bk BT" panose="020B0502020204020303"/>
              </a:rPr>
              <a:t>: é o processo de entender o que o sistema deve fazer (requisitos funcionais) e como ele deve se comportar (requisitos não funcionais).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Modelagem: </a:t>
            </a:r>
            <a:r>
              <a:rPr lang="pt-BR" sz="4000" dirty="0">
                <a:latin typeface="Futura Bk BT" panose="020B0502020204020303"/>
              </a:rPr>
              <a:t>é a representação graficamente a estrutura, o comportamento e os requisitos do sistema antes de sua construção.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58409FC-55C7-97DB-0D89-B25C3A197D95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40BB7BAD-E1E4-3C00-5E00-E9C5E8D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DDA7912-E099-2EDD-5CF5-537531AA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A1650-761C-8238-051F-8130C917E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EE9CFD-8157-B17D-467A-39ACDD7A845A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0009DDC-E8E7-3E05-8928-2A2379F19E65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206A6CBD-A54F-1625-8B37-23E63119FD15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Kanban</a:t>
            </a: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0E46A7B2-DAE0-9689-A26C-66FA2686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1E919C49-FB08-0CB6-2606-2B38247D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A1A1F4A4-8153-F43C-37FD-603E2DB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crum: o que é e quando usar - Blog da Qualidade">
            <a:extLst>
              <a:ext uri="{FF2B5EF4-FFF2-40B4-BE49-F238E27FC236}">
                <a16:creationId xmlns:a16="http://schemas.microsoft.com/office/drawing/2014/main" id="{622F0EFE-0293-D209-7DF3-FAF9151C9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Scrum: o que é e quando usar - Blog da Qualidade">
            <a:extLst>
              <a:ext uri="{FF2B5EF4-FFF2-40B4-BE49-F238E27FC236}">
                <a16:creationId xmlns:a16="http://schemas.microsoft.com/office/drawing/2014/main" id="{786745CD-C749-919A-DEE3-10CB1F5B2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Ilustração do Scrum">
            <a:extLst>
              <a:ext uri="{FF2B5EF4-FFF2-40B4-BE49-F238E27FC236}">
                <a16:creationId xmlns:a16="http://schemas.microsoft.com/office/drawing/2014/main" id="{00E70BDE-C644-6C62-7893-0AC7553D01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0174EAAD-D28E-C99A-F8DA-98F780A6E17B}"/>
              </a:ext>
            </a:extLst>
          </p:cNvPr>
          <p:cNvSpPr txBox="1"/>
          <p:nvPr/>
        </p:nvSpPr>
        <p:spPr>
          <a:xfrm>
            <a:off x="1225489" y="2569436"/>
            <a:ext cx="21628222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Futura Bk BT" panose="020B0502020204020303"/>
              </a:rPr>
              <a:t>Método visual para gerenciamento de fluxo de trabalho e melhoria contínua.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Princípios: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Comece com o que você faz hoje</a:t>
            </a:r>
          </a:p>
          <a:p>
            <a:pPr algn="just"/>
            <a:r>
              <a:rPr lang="pt-BR" dirty="0">
                <a:latin typeface="Futura Bk BT" panose="020B0502020204020303"/>
              </a:rPr>
              <a:t>	Concorde em buscar mudanças incrementais</a:t>
            </a:r>
          </a:p>
          <a:p>
            <a:pPr algn="just"/>
            <a:r>
              <a:rPr lang="pt-BR" dirty="0">
                <a:latin typeface="Futura Bk BT" panose="020B0502020204020303"/>
              </a:rPr>
              <a:t>	Respeite processos, papéis e responsabilidades atuais</a:t>
            </a:r>
          </a:p>
          <a:p>
            <a:pPr algn="just"/>
            <a:r>
              <a:rPr lang="pt-BR" dirty="0">
                <a:latin typeface="Futura Bk BT" panose="020B0502020204020303"/>
              </a:rPr>
              <a:t>	Incentive a liderança em todos os níveis</a:t>
            </a:r>
          </a:p>
          <a:p>
            <a:pPr algn="just"/>
            <a:endParaRPr lang="pt-BR" dirty="0">
              <a:latin typeface="Futura Bk BT" panose="020B0502020204020303"/>
            </a:endParaRPr>
          </a:p>
          <a:p>
            <a:pPr algn="just"/>
            <a:r>
              <a:rPr lang="pt-BR" b="1" dirty="0">
                <a:latin typeface="Futura Bk BT" panose="020B0502020204020303"/>
              </a:rPr>
              <a:t>Práticas Fundamentais:</a:t>
            </a:r>
          </a:p>
          <a:p>
            <a:pPr algn="just"/>
            <a:r>
              <a:rPr lang="pt-BR" dirty="0">
                <a:latin typeface="Futura Bk BT" panose="020B0502020204020303"/>
              </a:rPr>
              <a:t>	Visualizar o fluxo de trabalho (Quadro </a:t>
            </a:r>
            <a:r>
              <a:rPr lang="pt-BR" dirty="0" err="1">
                <a:latin typeface="Futura Bk BT" panose="020B0502020204020303"/>
              </a:rPr>
              <a:t>Kanban</a:t>
            </a:r>
            <a:r>
              <a:rPr lang="pt-BR" dirty="0">
                <a:latin typeface="Futura Bk BT" panose="020B0502020204020303"/>
              </a:rPr>
              <a:t>)</a:t>
            </a:r>
          </a:p>
          <a:p>
            <a:pPr algn="just"/>
            <a:r>
              <a:rPr lang="pt-BR" dirty="0">
                <a:latin typeface="Futura Bk BT" panose="020B0502020204020303"/>
              </a:rPr>
              <a:t>	Limitar o trabalho em progresso (WIP)</a:t>
            </a:r>
          </a:p>
          <a:p>
            <a:pPr algn="just"/>
            <a:r>
              <a:rPr lang="pt-BR" dirty="0">
                <a:latin typeface="Futura Bk BT" panose="020B0502020204020303"/>
              </a:rPr>
              <a:t>	Gerenciar o </a:t>
            </a:r>
            <a:r>
              <a:rPr lang="pt-BR" dirty="0" err="1">
                <a:latin typeface="Futura Bk BT" panose="020B0502020204020303"/>
              </a:rPr>
              <a:t>fluxoTo</a:t>
            </a:r>
            <a:endParaRPr lang="pt-BR" dirty="0">
              <a:latin typeface="Futura Bk BT" panose="020B0502020204020303"/>
            </a:endParaRPr>
          </a:p>
          <a:p>
            <a:pPr algn="just"/>
            <a:r>
              <a:rPr lang="pt-BR" dirty="0">
                <a:latin typeface="Futura Bk BT" panose="020B0502020204020303"/>
              </a:rPr>
              <a:t>	</a:t>
            </a:r>
            <a:r>
              <a:rPr lang="pt-BR" dirty="0" err="1">
                <a:latin typeface="Futura Bk BT" panose="020B0502020204020303"/>
              </a:rPr>
              <a:t>rnar</a:t>
            </a:r>
            <a:r>
              <a:rPr lang="pt-BR" dirty="0">
                <a:latin typeface="Futura Bk BT" panose="020B0502020204020303"/>
              </a:rPr>
              <a:t> políticas explícitas</a:t>
            </a:r>
          </a:p>
          <a:p>
            <a:pPr algn="just"/>
            <a:r>
              <a:rPr lang="pt-BR" dirty="0">
                <a:latin typeface="Futura Bk BT" panose="020B0502020204020303"/>
              </a:rPr>
              <a:t>	Usar feedbacks frequentes</a:t>
            </a:r>
          </a:p>
          <a:p>
            <a:pPr algn="just"/>
            <a:r>
              <a:rPr lang="pt-BR" dirty="0">
                <a:latin typeface="Futura Bk BT" panose="020B0502020204020303"/>
              </a:rPr>
              <a:t>	Melhorar </a:t>
            </a:r>
            <a:r>
              <a:rPr lang="pt-BR" dirty="0" err="1">
                <a:latin typeface="Futura Bk BT" panose="020B0502020204020303"/>
              </a:rPr>
              <a:t>colaborativamenteQuadro</a:t>
            </a:r>
            <a:r>
              <a:rPr lang="pt-BR" dirty="0">
                <a:latin typeface="Futura Bk BT" panose="020B0502020204020303"/>
              </a:rPr>
              <a:t> </a:t>
            </a:r>
          </a:p>
          <a:p>
            <a:pPr algn="just"/>
            <a:endParaRPr lang="pt-BR" b="1" dirty="0">
              <a:latin typeface="Futura Bk BT" panose="020B0502020204020303"/>
            </a:endParaRPr>
          </a:p>
          <a:p>
            <a:pPr algn="just"/>
            <a:r>
              <a:rPr lang="pt-BR" b="1" dirty="0" err="1">
                <a:latin typeface="Futura Bk BT" panose="020B0502020204020303"/>
              </a:rPr>
              <a:t>Kanban</a:t>
            </a:r>
            <a:r>
              <a:rPr lang="pt-BR" b="1" dirty="0">
                <a:latin typeface="Futura Bk BT" panose="020B0502020204020303"/>
              </a:rPr>
              <a:t> Típico</a:t>
            </a:r>
          </a:p>
          <a:p>
            <a:pPr algn="just"/>
            <a:r>
              <a:rPr lang="pt-BR" dirty="0">
                <a:latin typeface="Futura Bk BT" panose="020B0502020204020303"/>
              </a:rPr>
              <a:t>	:📋 </a:t>
            </a:r>
            <a:r>
              <a:rPr lang="pt-BR" dirty="0" err="1">
                <a:latin typeface="Futura Bk BT" panose="020B0502020204020303"/>
              </a:rPr>
              <a:t>To</a:t>
            </a:r>
            <a:r>
              <a:rPr lang="pt-BR" dirty="0">
                <a:latin typeface="Futura Bk BT" panose="020B0502020204020303"/>
              </a:rPr>
              <a:t> Do → 🔄 </a:t>
            </a:r>
            <a:r>
              <a:rPr lang="pt-BR" dirty="0" err="1">
                <a:latin typeface="Futura Bk BT" panose="020B0502020204020303"/>
              </a:rPr>
              <a:t>Doing</a:t>
            </a:r>
            <a:r>
              <a:rPr lang="pt-BR" dirty="0">
                <a:latin typeface="Futura Bk BT" panose="020B0502020204020303"/>
              </a:rPr>
              <a:t> → ✅ </a:t>
            </a:r>
            <a:r>
              <a:rPr lang="pt-BR" dirty="0" err="1">
                <a:latin typeface="Futura Bk BT" panose="020B0502020204020303"/>
              </a:rPr>
              <a:t>Done</a:t>
            </a:r>
            <a:endParaRPr lang="pt-BR" dirty="0">
              <a:latin typeface="Futura Bk BT" panose="020B0502020204020303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70AD2-479F-CC01-532F-1C3769B93288}"/>
              </a:ext>
            </a:extLst>
          </p:cNvPr>
          <p:cNvSpPr/>
          <p:nvPr/>
        </p:nvSpPr>
        <p:spPr>
          <a:xfrm>
            <a:off x="129988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65CDD0FD-3797-77DE-9687-8303E921B1B7}"/>
              </a:ext>
            </a:extLst>
          </p:cNvPr>
          <p:cNvSpPr txBox="1">
            <a:spLocks/>
          </p:cNvSpPr>
          <p:nvPr/>
        </p:nvSpPr>
        <p:spPr>
          <a:xfrm>
            <a:off x="18682447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FABC9B65-211D-D85F-7C75-D89D002D5BC6}"/>
              </a:ext>
            </a:extLst>
          </p:cNvPr>
          <p:cNvSpPr txBox="1">
            <a:spLocks/>
          </p:cNvSpPr>
          <p:nvPr/>
        </p:nvSpPr>
        <p:spPr>
          <a:xfrm>
            <a:off x="367553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4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AA3C-B8C7-F987-941F-7ECB4279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758D04-7231-FEAD-E2B6-0E2E766F3A56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6B5637B-99D9-8BF3-A1FB-FB41F749EDA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36AEAD4-550B-018C-065B-2D5271AC59E1}"/>
              </a:ext>
            </a:extLst>
          </p:cNvPr>
          <p:cNvSpPr txBox="1"/>
          <p:nvPr/>
        </p:nvSpPr>
        <p:spPr>
          <a:xfrm>
            <a:off x="1006413" y="69604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Ágeis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Kanban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A9C684D-71FF-C73E-426D-FFC3E385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crum: o que é e quando usar - Blog da Qualidade">
            <a:extLst>
              <a:ext uri="{FF2B5EF4-FFF2-40B4-BE49-F238E27FC236}">
                <a16:creationId xmlns:a16="http://schemas.microsoft.com/office/drawing/2014/main" id="{41DB22E3-40DD-503B-E795-0A56A25B0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Scrum: o que é e quando usar - Blog da Qualidade">
            <a:extLst>
              <a:ext uri="{FF2B5EF4-FFF2-40B4-BE49-F238E27FC236}">
                <a16:creationId xmlns:a16="http://schemas.microsoft.com/office/drawing/2014/main" id="{5CA7CE62-27CF-2C9C-8022-E68617CB8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Ilustração do Scrum">
            <a:extLst>
              <a:ext uri="{FF2B5EF4-FFF2-40B4-BE49-F238E27FC236}">
                <a16:creationId xmlns:a16="http://schemas.microsoft.com/office/drawing/2014/main" id="{CD4DF547-AF7F-9AD7-0EFB-533BBAFA5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44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0" name="Picture 2" descr="Kanban: entenda o que é e como implementar no seu trabalho em 4 passos -  artia">
            <a:extLst>
              <a:ext uri="{FF2B5EF4-FFF2-40B4-BE49-F238E27FC236}">
                <a16:creationId xmlns:a16="http://schemas.microsoft.com/office/drawing/2014/main" id="{0EE6E1A5-D204-897F-CF89-2E31C30B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73" y="3687928"/>
            <a:ext cx="14981253" cy="80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4C89D66B-6A5B-5384-E935-0383252BE6A4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6FF61892-E9CF-93B0-6160-28015DFB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F00EEC4E-220D-71E4-DC25-0C20265D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8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449F6E5C-0E5A-3B00-CC1A-4402B2855E63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78F96BAD-5E7E-6431-D9E9-94F66BAB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C21C0A5E-1FDF-7C87-069E-4FD208A9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5D50-964F-5D3B-4DB5-1F35874A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6B9B92-45CD-717D-7D5C-AFAE620417F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C4C894A-C5BC-ADE2-6060-72EF657B2438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4D4618B-FBF8-C7C6-9343-4E9BEE3598A2}"/>
              </a:ext>
            </a:extLst>
          </p:cNvPr>
          <p:cNvSpPr txBox="1"/>
          <p:nvPr/>
        </p:nvSpPr>
        <p:spPr>
          <a:xfrm>
            <a:off x="1006413" y="798966"/>
            <a:ext cx="17081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Software</a:t>
            </a:r>
          </a:p>
          <a:p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BFC3724E-B519-2B01-836D-415D6BE1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8282F5A8-94A2-94A8-1A71-72B79DEF14ED}"/>
              </a:ext>
            </a:extLst>
          </p:cNvPr>
          <p:cNvSpPr txBox="1"/>
          <p:nvPr/>
        </p:nvSpPr>
        <p:spPr>
          <a:xfrm>
            <a:off x="4980071" y="2947735"/>
            <a:ext cx="1719621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Processo: </a:t>
            </a:r>
            <a:r>
              <a:rPr lang="pt-BR" sz="4000" dirty="0">
                <a:latin typeface="Futura Bk BT" panose="020B0502020204020303"/>
              </a:rPr>
              <a:t>refere-se ao conjunto de ações sequenciais para atingir um resultado. Envolve várias etapas interdependentes que precisam ser seguidas para chegar a um objetivo </a:t>
            </a:r>
            <a:r>
              <a:rPr lang="pt-BR" sz="4000" dirty="0" err="1">
                <a:latin typeface="Futura Bk BT" panose="020B0502020204020303"/>
              </a:rPr>
              <a:t>final.É</a:t>
            </a:r>
            <a:r>
              <a:rPr lang="pt-BR" sz="4000" dirty="0">
                <a:latin typeface="Futura Bk BT" panose="020B0502020204020303"/>
              </a:rPr>
              <a:t> mais amplo que o método, pois abrange o contexto, as etapas e a organização das atividades.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Método: </a:t>
            </a:r>
            <a:r>
              <a:rPr lang="pt-BR" sz="4000" dirty="0">
                <a:latin typeface="Futura Bk BT" panose="020B0502020204020303"/>
              </a:rPr>
              <a:t>refere-se ao como algo é feito. É uma abordagem estruturada para realizar uma tarefa ou alcançar um objetivo. Envolve técnicas, passos ou práticas específicas, definindo a forma de execução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Ferramenta: </a:t>
            </a:r>
            <a:r>
              <a:rPr lang="pt-BR" sz="4000" dirty="0">
                <a:latin typeface="Futura Bk BT" panose="020B0502020204020303"/>
              </a:rPr>
              <a:t>é um programa ou aplicação projetada para auxiliar a equipe responsável no desenvolvimento, manutenção e gerenciamento do software;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</p:txBody>
      </p:sp>
      <p:pic>
        <p:nvPicPr>
          <p:cNvPr id="1026" name="Picture 2" descr="Engenharia de Software - Deviante">
            <a:extLst>
              <a:ext uri="{FF2B5EF4-FFF2-40B4-BE49-F238E27FC236}">
                <a16:creationId xmlns:a16="http://schemas.microsoft.com/office/drawing/2014/main" id="{D445F91C-FC98-F2B4-7EF8-195349B8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8" y="6158200"/>
            <a:ext cx="3931310" cy="27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E02872DA-CBE9-D45F-6C88-279B9ABAEDC5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D73D66F3-6B3F-2D9E-5987-A5F7EA0A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502FDAC-B572-D568-75D9-DDA5E906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27CC4-71F6-3171-AD26-723E8557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A79B60-4055-B809-6F0F-7ED900F2D80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22D7D0C-4D8F-3C47-227E-DB7F41C1EDBF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740523F-8EC3-13F7-91E1-F8D2C7B40846}"/>
              </a:ext>
            </a:extLst>
          </p:cNvPr>
          <p:cNvSpPr txBox="1"/>
          <p:nvPr/>
        </p:nvSpPr>
        <p:spPr>
          <a:xfrm>
            <a:off x="1006413" y="828758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629A9E98-6199-BB27-442A-7970D064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52C5EF4-311A-CE54-2C74-0B4F108BA9B9}"/>
              </a:ext>
            </a:extLst>
          </p:cNvPr>
          <p:cNvSpPr txBox="1"/>
          <p:nvPr/>
        </p:nvSpPr>
        <p:spPr>
          <a:xfrm>
            <a:off x="1428243" y="3084542"/>
            <a:ext cx="2258448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Ferramentas de Desenvolvimento IDE </a:t>
            </a:r>
            <a:r>
              <a:rPr lang="pt-BR" sz="4000" dirty="0">
                <a:latin typeface="Futura Bk BT" panose="020B0502020204020303"/>
              </a:rPr>
              <a:t>(Ambiente de Desenvolvimento Integrado) como Visual Studio que oferecem editores de código, depuradores e outras funcionalidades integradas.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Compiladores e Interpretadores </a:t>
            </a:r>
            <a:r>
              <a:rPr lang="pt-BR" sz="4000" dirty="0">
                <a:latin typeface="Futura Bk BT" panose="020B0502020204020303"/>
              </a:rPr>
              <a:t>que traduzem o código-fonte para um formato executável pelo computador.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Controle de Versão </a:t>
            </a:r>
            <a:r>
              <a:rPr lang="pt-BR" sz="4000" dirty="0">
                <a:latin typeface="Futura Bk BT" panose="020B0502020204020303"/>
              </a:rPr>
              <a:t>como as ferramentas </a:t>
            </a:r>
            <a:r>
              <a:rPr lang="pt-BR" sz="4000" dirty="0" err="1">
                <a:latin typeface="Futura Bk BT" panose="020B0502020204020303"/>
              </a:rPr>
              <a:t>Git</a:t>
            </a:r>
            <a:r>
              <a:rPr lang="pt-BR" sz="4000" dirty="0">
                <a:latin typeface="Futura Bk BT" panose="020B0502020204020303"/>
              </a:rPr>
              <a:t>, SVN e Mercurial ajudam a gerenciar e acompanhar as mudanças no código ao longo do tempo, facilitando a colaboração e a reversão de alterações.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4000" b="1" dirty="0">
                <a:latin typeface="Futura Bk BT" panose="020B0502020204020303"/>
              </a:rPr>
              <a:t>Ferramentas de Modelagem e Design</a:t>
            </a:r>
            <a:r>
              <a:rPr lang="pt-BR" sz="4000" dirty="0">
                <a:latin typeface="Futura Bk BT" panose="020B0502020204020303"/>
              </a:rPr>
              <a:t>, como </a:t>
            </a:r>
            <a:r>
              <a:rPr lang="pt-BR" sz="4000" dirty="0" err="1">
                <a:latin typeface="Futura Bk BT" panose="020B0502020204020303"/>
              </a:rPr>
              <a:t>Lucidchart</a:t>
            </a:r>
            <a:r>
              <a:rPr lang="pt-BR" sz="4000" dirty="0">
                <a:latin typeface="Futura Bk BT" panose="020B0502020204020303"/>
              </a:rPr>
              <a:t> e Draw.io, que permitem a criação de diagramas e modelos que representam a arquitetura e o design do sistema.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25BD6F3-4E12-4CDE-4898-F644328FC0C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781FB505-5321-DE92-FD6D-AE768A7C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A27ECD6-F08C-C887-72E4-08EB2F1A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Tradicional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7EBA22A-420C-E198-7B1D-3B430EE0BA35}"/>
              </a:ext>
            </a:extLst>
          </p:cNvPr>
          <p:cNvSpPr txBox="1"/>
          <p:nvPr/>
        </p:nvSpPr>
        <p:spPr>
          <a:xfrm>
            <a:off x="1425742" y="2719950"/>
            <a:ext cx="21628222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Civil, mecânica, elétrica, aviação, automobilística, </a:t>
            </a:r>
            <a:r>
              <a:rPr lang="pt-BR" sz="6000" dirty="0" err="1">
                <a:latin typeface="Futura Bk BT" panose="020B0502020204020303"/>
              </a:rPr>
              <a:t>etc</a:t>
            </a: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Projeto com duas características: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Planejamento detalhado (big </a:t>
            </a:r>
            <a:r>
              <a:rPr lang="pt-BR" sz="6000" dirty="0" err="1">
                <a:latin typeface="Futura Bk BT" panose="020B0502020204020303"/>
              </a:rPr>
              <a:t>upfront</a:t>
            </a:r>
            <a:r>
              <a:rPr lang="pt-BR" sz="6000" dirty="0">
                <a:latin typeface="Futura Bk BT" panose="020B0502020204020303"/>
              </a:rPr>
              <a:t> design)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Sequencial</a:t>
            </a:r>
          </a:p>
          <a:p>
            <a:pPr lvl="2"/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Processo estabelecido e com poucas mudanças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Similar ao Processo Cascata (</a:t>
            </a:r>
            <a:r>
              <a:rPr lang="pt-BR" sz="6000" dirty="0" err="1">
                <a:latin typeface="Futura Bk BT" panose="020B0502020204020303"/>
              </a:rPr>
              <a:t>Waterfall</a:t>
            </a:r>
            <a:r>
              <a:rPr lang="pt-BR" sz="6000" dirty="0">
                <a:latin typeface="Futura Bk BT" panose="020B0502020204020303"/>
              </a:rPr>
              <a:t>)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 algn="just">
              <a:buFont typeface="+mj-lt"/>
              <a:buAutoNum type="arabicPeriod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1C38D83-B35A-F637-5C4F-BA741AB782C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4AA22C36-DC8B-085F-62A3-AA0D9439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B333C3FD-CD76-39E3-FCB2-11940F2A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1B15F-9840-F681-397E-7C4A614C3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127403-932B-7519-D040-55FBB5D7CF7E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60843AE-50CA-5B7A-CF24-923282440F36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3E369160-5B94-D389-6F86-0B9D46128C8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18A10EAD-098A-98D9-3E11-C88284E3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F4D5BB5-F32E-CCF0-A2C0-53D1F8C3480D}"/>
              </a:ext>
            </a:extLst>
          </p:cNvPr>
          <p:cNvSpPr txBox="1"/>
          <p:nvPr/>
        </p:nvSpPr>
        <p:spPr>
          <a:xfrm>
            <a:off x="1425742" y="2719950"/>
            <a:ext cx="21628222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F0000"/>
                </a:solidFill>
                <a:latin typeface="Futura Bk BT" panose="020B0502020204020303"/>
              </a:rPr>
              <a:t>Software é diferente !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Engenharia de Software ≠ Engenharia Tradicional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Software  ≠  (carro, ponte, casa, avião, celular, </a:t>
            </a:r>
            <a:r>
              <a:rPr lang="pt-BR" sz="6000" dirty="0" err="1">
                <a:latin typeface="Futura Bk BT" panose="020B0502020204020303"/>
              </a:rPr>
              <a:t>etc</a:t>
            </a:r>
            <a:r>
              <a:rPr lang="pt-BR" sz="6000" dirty="0">
                <a:latin typeface="Futura Bk BT" panose="020B0502020204020303"/>
              </a:rPr>
              <a:t>)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Software ≠ (produtos físicos)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Software é abstrato e "adaptável"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 algn="just">
              <a:buFont typeface="+mj-lt"/>
              <a:buAutoNum type="arabicPeriod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E7F3375-4989-14A2-2503-FA82F76077E1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5A906496-73AC-0964-EF96-917CFC6A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F7F781EE-B6F3-7D39-50DD-B82D158E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7D412-8F3A-4C8E-6368-85EE7A5CC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341ABB-A608-4753-BC55-99B16FF9007C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95221B4-F97A-C4C5-EC2D-FF983B7AEA27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5203B82-B1BB-99F0-B94D-0F775C5DDBC8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8ABAB2B7-38EE-9647-B673-1BF91605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E5FD1E57-4683-3F55-E920-C6DBC7053648}"/>
              </a:ext>
            </a:extLst>
          </p:cNvPr>
          <p:cNvSpPr txBox="1"/>
          <p:nvPr/>
        </p:nvSpPr>
        <p:spPr>
          <a:xfrm>
            <a:off x="1425742" y="2719950"/>
            <a:ext cx="21628222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F0000"/>
                </a:solidFill>
                <a:latin typeface="Futura Bk BT" panose="020B0502020204020303"/>
              </a:rPr>
              <a:t>1ª Dificuldade – Requisitos 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Clientes não sabem o que querem (em um software)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Funcionalidades são "infinitas" (difícil prever)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Mundo muda!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Não dá mais para ficar 1 ano levantando requisitos, 1 ano projetando, 1 ano implementando, </a:t>
            </a:r>
            <a:r>
              <a:rPr lang="pt-BR" sz="6000" dirty="0" err="1">
                <a:latin typeface="Futura Bk BT" panose="020B0502020204020303"/>
              </a:rPr>
              <a:t>etc</a:t>
            </a: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Quando o software ficar pronto, ele estará obsoleto!</a:t>
            </a:r>
          </a:p>
          <a:p>
            <a:pPr marL="2686050" lvl="2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 algn="just">
              <a:buFont typeface="+mj-lt"/>
              <a:buAutoNum type="arabicPeriod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990CBAB-79AD-9EF3-5899-93A2DC55181B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B0C0F446-5205-BDF1-60A6-3676DB4A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D6F5E93A-F3DD-25F5-20F9-EE42AFEF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6C26E-301C-B589-3EA3-96D52650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C04849-8BF7-1EAE-7B61-AD1337F05854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BC6CB00-0564-FABF-649F-E92E6EF5B0C1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DEA8040-8AA6-2519-36D7-6E339C911D0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Engenharia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BC3123F-EF82-03C8-087B-63BED456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19B2364F-9FF4-E286-8A3F-C7477B90115F}"/>
              </a:ext>
            </a:extLst>
          </p:cNvPr>
          <p:cNvSpPr txBox="1"/>
          <p:nvPr/>
        </p:nvSpPr>
        <p:spPr>
          <a:xfrm>
            <a:off x="1896796" y="3260621"/>
            <a:ext cx="21628222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F0000"/>
                </a:solidFill>
                <a:latin typeface="Futura Bk BT" panose="020B0502020204020303"/>
              </a:rPr>
              <a:t>2ª Dificuldade – Detalhamento Excessivo 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pt-BR" sz="6000" dirty="0">
              <a:latin typeface="Futura Bk BT" panose="020B0502020204020303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Verbosas e pouco úteis;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dirty="0">
                <a:latin typeface="Futura Bk BT" panose="020B0502020204020303"/>
              </a:rPr>
              <a:t>Na prática desconsideradas durante a implementação;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pt-BR" sz="6000" i="1" dirty="0" err="1">
                <a:latin typeface="Futura Bk BT" panose="020B0502020204020303"/>
              </a:rPr>
              <a:t>Plan-and-document</a:t>
            </a:r>
            <a:r>
              <a:rPr lang="pt-BR" sz="6000" dirty="0">
                <a:latin typeface="Futura Bk BT" panose="020B0502020204020303"/>
              </a:rPr>
              <a:t> não funcionou com software</a:t>
            </a:r>
          </a:p>
          <a:p>
            <a:pPr marL="857250" indent="-857250" algn="just">
              <a:buFont typeface="+mj-lt"/>
              <a:buAutoNum type="arabicPeriod"/>
            </a:pPr>
            <a:endParaRPr lang="pt-BR" sz="40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  <a:p>
            <a:pPr algn="just"/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1FEE9FD-0F2B-E858-4BF1-B242F422E119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611435F2-F887-BA97-E379-9D49DF16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13180C8-2F45-80B9-D654-5B6D2BB2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4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1C4B-0E34-1FB2-9B41-9318D73E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74B73F-99BF-F72C-FF51-536126518CC0}"/>
              </a:ext>
            </a:extLst>
          </p:cNvPr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D272DD-9480-052E-2AC0-B7A8435524AC}"/>
              </a:ext>
            </a:extLst>
          </p:cNvPr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57E92B06-5FBD-B60E-88FF-23144558E154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Cascata</a:t>
            </a: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C1866358-F744-E053-804A-82711DFD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16B718-AEAC-5CDE-22AF-2800B35FD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035258"/>
              </p:ext>
            </p:extLst>
          </p:nvPr>
        </p:nvGraphicFramePr>
        <p:xfrm>
          <a:off x="-4249812" y="3212764"/>
          <a:ext cx="19889519" cy="8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8">
            <a:extLst>
              <a:ext uri="{FF2B5EF4-FFF2-40B4-BE49-F238E27FC236}">
                <a16:creationId xmlns:a16="http://schemas.microsoft.com/office/drawing/2014/main" id="{5E0E9A6A-0661-234A-A928-D8973D31AC7F}"/>
              </a:ext>
            </a:extLst>
          </p:cNvPr>
          <p:cNvSpPr txBox="1"/>
          <p:nvPr/>
        </p:nvSpPr>
        <p:spPr>
          <a:xfrm>
            <a:off x="10395284" y="2543711"/>
            <a:ext cx="134315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Futura Bk BT" panose="020B0502020204020303"/>
              </a:rPr>
              <a:t>Análise (planejamento): </a:t>
            </a:r>
            <a:r>
              <a:rPr lang="pt-BR" dirty="0">
                <a:latin typeface="Futura Bk BT" panose="020B0502020204020303"/>
              </a:rPr>
              <a:t>definição dos objetivos, escopo e recursos necessários. Identificação e das funcionalidades e restrições do software;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Futura Bk BT" panose="020B0502020204020303"/>
              </a:rPr>
              <a:t>Projeto (design) : </a:t>
            </a:r>
            <a:r>
              <a:rPr lang="pt-BR" dirty="0">
                <a:latin typeface="Futura Bk BT" panose="020B0502020204020303"/>
              </a:rPr>
              <a:t>definição da arquitetura adequada e design do sistema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Futura Bk BT" panose="020B0502020204020303"/>
              </a:rPr>
              <a:t>Implementação (codificação): </a:t>
            </a:r>
            <a:r>
              <a:rPr lang="pt-BR" dirty="0">
                <a:latin typeface="Futura Bk BT" panose="020B0502020204020303"/>
              </a:rPr>
              <a:t>codificação e construção do software conforme projeto;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Futura Bk BT" panose="020B0502020204020303"/>
              </a:rPr>
              <a:t>Teste</a:t>
            </a:r>
            <a:r>
              <a:rPr lang="pt-BR" dirty="0">
                <a:latin typeface="Futura Bk BT" panose="020B0502020204020303"/>
              </a:rPr>
              <a:t>: verificação e validação do software para garantir qualidade e correção.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Futura Bk BT" panose="020B0502020204020303"/>
              </a:rPr>
              <a:t>Implantação</a:t>
            </a:r>
            <a:r>
              <a:rPr lang="pt-BR" dirty="0">
                <a:latin typeface="Futura Bk BT" panose="020B0502020204020303"/>
              </a:rPr>
              <a:t>: Lançamento do software no ambiente de produção.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Futura Bk BT" panose="020B0502020204020303"/>
              </a:rPr>
              <a:t>Manutenção</a:t>
            </a:r>
            <a:r>
              <a:rPr lang="pt-BR" dirty="0">
                <a:latin typeface="Futura Bk BT" panose="020B0502020204020303"/>
              </a:rPr>
              <a:t>: Atualização, correção de erros e melhorias contínuas após a implantação.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4000" dirty="0">
              <a:latin typeface="Futura Bk BT" panose="020B0502020204020303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BD7EFF5-89BE-2221-9E21-BD78610335C8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id="{0DDC177C-A9E5-548A-149E-C7A0C27C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1B7F2F8B-1099-E8CB-1E0B-769F934E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03 – Processos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13458</TotalTime>
  <Words>1487</Words>
  <Application>Microsoft Office PowerPoint</Application>
  <PresentationFormat>Personalizar</PresentationFormat>
  <Paragraphs>232</Paragraphs>
  <Slides>22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515</cp:revision>
  <cp:lastPrinted>2022-06-11T19:51:40Z</cp:lastPrinted>
  <dcterms:created xsi:type="dcterms:W3CDTF">2014-09-26T10:57:37Z</dcterms:created>
  <dcterms:modified xsi:type="dcterms:W3CDTF">2025-04-16T00:51:19Z</dcterms:modified>
</cp:coreProperties>
</file>