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4"/>
  </p:notesMasterIdLst>
  <p:sldIdLst>
    <p:sldId id="265" r:id="rId2"/>
    <p:sldId id="563" r:id="rId3"/>
    <p:sldId id="587" r:id="rId4"/>
    <p:sldId id="586" r:id="rId5"/>
    <p:sldId id="588" r:id="rId6"/>
    <p:sldId id="589" r:id="rId7"/>
    <p:sldId id="511" r:id="rId8"/>
    <p:sldId id="591" r:id="rId9"/>
    <p:sldId id="613" r:id="rId10"/>
    <p:sldId id="614" r:id="rId11"/>
    <p:sldId id="615" r:id="rId12"/>
    <p:sldId id="627" r:id="rId13"/>
    <p:sldId id="546" r:id="rId14"/>
    <p:sldId id="585" r:id="rId15"/>
    <p:sldId id="618" r:id="rId16"/>
    <p:sldId id="616" r:id="rId17"/>
    <p:sldId id="620" r:id="rId18"/>
    <p:sldId id="621" r:id="rId19"/>
    <p:sldId id="623" r:id="rId20"/>
    <p:sldId id="624" r:id="rId21"/>
    <p:sldId id="625" r:id="rId22"/>
    <p:sldId id="626" r:id="rId23"/>
    <p:sldId id="628" r:id="rId24"/>
    <p:sldId id="564" r:id="rId25"/>
    <p:sldId id="566" r:id="rId26"/>
    <p:sldId id="629" r:id="rId27"/>
    <p:sldId id="630" r:id="rId28"/>
    <p:sldId id="631" r:id="rId29"/>
    <p:sldId id="633" r:id="rId30"/>
    <p:sldId id="634" r:id="rId31"/>
    <p:sldId id="520" r:id="rId32"/>
    <p:sldId id="490" r:id="rId33"/>
  </p:sldIdLst>
  <p:sldSz cx="24384000" cy="13716000"/>
  <p:notesSz cx="6858000" cy="9144000"/>
  <p:defaultTextStyle>
    <a:defPPr>
      <a:defRPr lang="en-US"/>
    </a:defPPr>
    <a:lvl1pPr marL="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1pPr>
    <a:lvl2pPr marL="9144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2pPr>
    <a:lvl3pPr marL="18288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3pPr>
    <a:lvl4pPr marL="27432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4pPr>
    <a:lvl5pPr marL="36576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5pPr>
    <a:lvl6pPr marL="45720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6pPr>
    <a:lvl7pPr marL="54864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7pPr>
    <a:lvl8pPr marL="64008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8pPr>
    <a:lvl9pPr marL="73152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0506"/>
    <a:srgbClr val="FECD04"/>
    <a:srgbClr val="0579CC"/>
    <a:srgbClr val="286270"/>
    <a:srgbClr val="436B39"/>
    <a:srgbClr val="365422"/>
    <a:srgbClr val="33A9AF"/>
    <a:srgbClr val="C25252"/>
    <a:srgbClr val="DDD9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é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257" autoAdjust="0"/>
    <p:restoredTop sz="74697" autoAdjust="0"/>
  </p:normalViewPr>
  <p:slideViewPr>
    <p:cSldViewPr snapToGrid="0">
      <p:cViewPr varScale="1">
        <p:scale>
          <a:sx n="38" d="100"/>
          <a:sy n="38" d="100"/>
        </p:scale>
        <p:origin x="1536" y="27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200" d="100"/>
        <a:sy n="200" d="100"/>
      </p:scale>
      <p:origin x="0" y="0"/>
    </p:cViewPr>
  </p:notesTextViewPr>
  <p:sorterViewPr>
    <p:cViewPr>
      <p:scale>
        <a:sx n="63" d="100"/>
        <a:sy n="63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C741121-9610-41A5-AF25-5D9CCDEC9678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155904B5-3E6D-49F0-9621-526C201921C8}">
      <dgm:prSet phldrT="[Texto]"/>
      <dgm:spPr/>
      <dgm:t>
        <a:bodyPr/>
        <a:lstStyle/>
        <a:p>
          <a:r>
            <a:rPr lang="pt-BR" dirty="0"/>
            <a:t>Análise </a:t>
          </a:r>
        </a:p>
      </dgm:t>
    </dgm:pt>
    <dgm:pt modelId="{C675B301-2343-4D8D-A6F0-B47ED9247D57}" type="parTrans" cxnId="{A35A412D-76DA-4837-BF27-AF5F7970E022}">
      <dgm:prSet/>
      <dgm:spPr/>
      <dgm:t>
        <a:bodyPr/>
        <a:lstStyle/>
        <a:p>
          <a:endParaRPr lang="pt-BR"/>
        </a:p>
      </dgm:t>
    </dgm:pt>
    <dgm:pt modelId="{173395F9-F7CE-4573-AEBC-B296E7B60955}" type="sibTrans" cxnId="{A35A412D-76DA-4837-BF27-AF5F7970E022}">
      <dgm:prSet/>
      <dgm:spPr/>
      <dgm:t>
        <a:bodyPr/>
        <a:lstStyle/>
        <a:p>
          <a:endParaRPr lang="pt-BR"/>
        </a:p>
      </dgm:t>
    </dgm:pt>
    <dgm:pt modelId="{38D991F5-FFF6-441B-9C22-52FF4781005E}">
      <dgm:prSet phldrT="[Texto]"/>
      <dgm:spPr/>
      <dgm:t>
        <a:bodyPr/>
        <a:lstStyle/>
        <a:p>
          <a:r>
            <a:rPr lang="pt-BR" dirty="0"/>
            <a:t>Projeto</a:t>
          </a:r>
        </a:p>
      </dgm:t>
    </dgm:pt>
    <dgm:pt modelId="{9C3B74CE-0CA2-4F3C-8BD4-E2EDCC8F405F}" type="parTrans" cxnId="{0E64ADEA-E54D-459E-87B5-D10A82565FAC}">
      <dgm:prSet/>
      <dgm:spPr/>
      <dgm:t>
        <a:bodyPr/>
        <a:lstStyle/>
        <a:p>
          <a:endParaRPr lang="pt-BR"/>
        </a:p>
      </dgm:t>
    </dgm:pt>
    <dgm:pt modelId="{3ACFDBF3-DAE5-4757-9C9B-2F4E7FF97B4D}" type="sibTrans" cxnId="{0E64ADEA-E54D-459E-87B5-D10A82565FAC}">
      <dgm:prSet/>
      <dgm:spPr/>
      <dgm:t>
        <a:bodyPr/>
        <a:lstStyle/>
        <a:p>
          <a:endParaRPr lang="pt-BR"/>
        </a:p>
      </dgm:t>
    </dgm:pt>
    <dgm:pt modelId="{F9968853-905E-4FF4-9813-1AEB3BB06BE9}">
      <dgm:prSet phldrT="[Texto]"/>
      <dgm:spPr/>
      <dgm:t>
        <a:bodyPr/>
        <a:lstStyle/>
        <a:p>
          <a:r>
            <a:rPr lang="pt-BR" dirty="0"/>
            <a:t>Implementação</a:t>
          </a:r>
        </a:p>
      </dgm:t>
    </dgm:pt>
    <dgm:pt modelId="{FC39CBAE-3ABD-449E-99DD-35F579933817}" type="parTrans" cxnId="{A974BB14-A9A7-4326-9422-131D3871BF1C}">
      <dgm:prSet/>
      <dgm:spPr/>
      <dgm:t>
        <a:bodyPr/>
        <a:lstStyle/>
        <a:p>
          <a:endParaRPr lang="pt-BR"/>
        </a:p>
      </dgm:t>
    </dgm:pt>
    <dgm:pt modelId="{57241849-DEDE-422F-A2BA-730FBB3722A6}" type="sibTrans" cxnId="{A974BB14-A9A7-4326-9422-131D3871BF1C}">
      <dgm:prSet/>
      <dgm:spPr/>
      <dgm:t>
        <a:bodyPr/>
        <a:lstStyle/>
        <a:p>
          <a:endParaRPr lang="pt-BR"/>
        </a:p>
      </dgm:t>
    </dgm:pt>
    <dgm:pt modelId="{1C0F9850-B001-48B3-9509-E56D9865FFC1}">
      <dgm:prSet phldrT="[Texto]"/>
      <dgm:spPr/>
      <dgm:t>
        <a:bodyPr/>
        <a:lstStyle/>
        <a:p>
          <a:r>
            <a:rPr lang="pt-BR" dirty="0"/>
            <a:t>Teste</a:t>
          </a:r>
        </a:p>
      </dgm:t>
    </dgm:pt>
    <dgm:pt modelId="{0977F471-D063-48AC-9C82-3C55020ACA63}" type="parTrans" cxnId="{F7353888-868A-48B1-8D0E-EB90B752DF22}">
      <dgm:prSet/>
      <dgm:spPr/>
      <dgm:t>
        <a:bodyPr/>
        <a:lstStyle/>
        <a:p>
          <a:endParaRPr lang="pt-BR"/>
        </a:p>
      </dgm:t>
    </dgm:pt>
    <dgm:pt modelId="{6188235F-E26E-45B2-856D-FEF58DCF88D4}" type="sibTrans" cxnId="{F7353888-868A-48B1-8D0E-EB90B752DF22}">
      <dgm:prSet/>
      <dgm:spPr/>
      <dgm:t>
        <a:bodyPr/>
        <a:lstStyle/>
        <a:p>
          <a:endParaRPr lang="pt-BR"/>
        </a:p>
      </dgm:t>
    </dgm:pt>
    <dgm:pt modelId="{8DED4680-C8FE-461F-BA27-0EA5009B3C5F}">
      <dgm:prSet phldrT="[Texto]"/>
      <dgm:spPr/>
      <dgm:t>
        <a:bodyPr/>
        <a:lstStyle/>
        <a:p>
          <a:r>
            <a:rPr lang="pt-BR" dirty="0"/>
            <a:t>Manutenção</a:t>
          </a:r>
        </a:p>
      </dgm:t>
    </dgm:pt>
    <dgm:pt modelId="{C9F3D63F-C040-43C9-B5CB-D461CE88EC73}" type="parTrans" cxnId="{15B78710-676A-4C7E-98EE-31AB2F2246DA}">
      <dgm:prSet/>
      <dgm:spPr/>
      <dgm:t>
        <a:bodyPr/>
        <a:lstStyle/>
        <a:p>
          <a:endParaRPr lang="pt-BR"/>
        </a:p>
      </dgm:t>
    </dgm:pt>
    <dgm:pt modelId="{7F24407A-2A16-48FE-BDD2-5895868A1858}" type="sibTrans" cxnId="{15B78710-676A-4C7E-98EE-31AB2F2246DA}">
      <dgm:prSet/>
      <dgm:spPr/>
      <dgm:t>
        <a:bodyPr/>
        <a:lstStyle/>
        <a:p>
          <a:endParaRPr lang="pt-BR"/>
        </a:p>
      </dgm:t>
    </dgm:pt>
    <dgm:pt modelId="{D84CFCA2-42BD-496F-9176-A3A2FBC4BB21}">
      <dgm:prSet phldrT="[Texto]"/>
      <dgm:spPr/>
      <dgm:t>
        <a:bodyPr/>
        <a:lstStyle/>
        <a:p>
          <a:r>
            <a:rPr lang="pt-BR" dirty="0"/>
            <a:t>Levantamento de Requisitos</a:t>
          </a:r>
        </a:p>
      </dgm:t>
    </dgm:pt>
    <dgm:pt modelId="{A721D007-A270-4388-B0D1-8CD209547500}" type="parTrans" cxnId="{F3AAD7CC-09A0-4B97-B50E-39001BFF6018}">
      <dgm:prSet/>
      <dgm:spPr/>
      <dgm:t>
        <a:bodyPr/>
        <a:lstStyle/>
        <a:p>
          <a:endParaRPr lang="pt-BR"/>
        </a:p>
      </dgm:t>
    </dgm:pt>
    <dgm:pt modelId="{51FFB2F8-E2C4-4572-B297-2C336C25F8F6}" type="sibTrans" cxnId="{F3AAD7CC-09A0-4B97-B50E-39001BFF6018}">
      <dgm:prSet/>
      <dgm:spPr/>
      <dgm:t>
        <a:bodyPr/>
        <a:lstStyle/>
        <a:p>
          <a:endParaRPr lang="pt-BR"/>
        </a:p>
      </dgm:t>
    </dgm:pt>
    <dgm:pt modelId="{EA516832-0198-4566-81DB-FA211D439767}" type="pres">
      <dgm:prSet presAssocID="{2C741121-9610-41A5-AF25-5D9CCDEC9678}" presName="rootnode" presStyleCnt="0">
        <dgm:presLayoutVars>
          <dgm:chMax/>
          <dgm:chPref/>
          <dgm:dir/>
          <dgm:animLvl val="lvl"/>
        </dgm:presLayoutVars>
      </dgm:prSet>
      <dgm:spPr/>
    </dgm:pt>
    <dgm:pt modelId="{ADC02335-9156-403D-8283-6744CDDC7945}" type="pres">
      <dgm:prSet presAssocID="{D84CFCA2-42BD-496F-9176-A3A2FBC4BB21}" presName="composite" presStyleCnt="0"/>
      <dgm:spPr/>
    </dgm:pt>
    <dgm:pt modelId="{2E434BF6-05AB-4DBB-B318-D502F0936D2C}" type="pres">
      <dgm:prSet presAssocID="{D84CFCA2-42BD-496F-9176-A3A2FBC4BB21}" presName="bentUpArrow1" presStyleLbl="alignImgPlace1" presStyleIdx="0" presStyleCnt="5"/>
      <dgm:spPr/>
    </dgm:pt>
    <dgm:pt modelId="{5AA7B9C1-A4C1-42E9-93FC-5FA873474E61}" type="pres">
      <dgm:prSet presAssocID="{D84CFCA2-42BD-496F-9176-A3A2FBC4BB21}" presName="ParentText" presStyleLbl="node1" presStyleIdx="0" presStyleCnt="6">
        <dgm:presLayoutVars>
          <dgm:chMax val="1"/>
          <dgm:chPref val="1"/>
          <dgm:bulletEnabled val="1"/>
        </dgm:presLayoutVars>
      </dgm:prSet>
      <dgm:spPr/>
    </dgm:pt>
    <dgm:pt modelId="{94D3CD28-18E9-428E-A5DF-FC94EFE17310}" type="pres">
      <dgm:prSet presAssocID="{D84CFCA2-42BD-496F-9176-A3A2FBC4BB21}" presName="ChildText" presStyleLbl="revTx" presStyleIdx="0" presStyleCnt="5">
        <dgm:presLayoutVars>
          <dgm:chMax val="0"/>
          <dgm:chPref val="0"/>
          <dgm:bulletEnabled val="1"/>
        </dgm:presLayoutVars>
      </dgm:prSet>
      <dgm:spPr/>
    </dgm:pt>
    <dgm:pt modelId="{16CD3D19-0784-4847-89FC-4353BE9A15CD}" type="pres">
      <dgm:prSet presAssocID="{51FFB2F8-E2C4-4572-B297-2C336C25F8F6}" presName="sibTrans" presStyleCnt="0"/>
      <dgm:spPr/>
    </dgm:pt>
    <dgm:pt modelId="{4F6FBC18-ABBC-4742-943E-DE51F7470AC9}" type="pres">
      <dgm:prSet presAssocID="{155904B5-3E6D-49F0-9621-526C201921C8}" presName="composite" presStyleCnt="0"/>
      <dgm:spPr/>
    </dgm:pt>
    <dgm:pt modelId="{B7D8D3C7-7636-4804-80FE-B2DD8B3EC007}" type="pres">
      <dgm:prSet presAssocID="{155904B5-3E6D-49F0-9621-526C201921C8}" presName="bentUpArrow1" presStyleLbl="alignImgPlace1" presStyleIdx="1" presStyleCnt="5"/>
      <dgm:spPr/>
    </dgm:pt>
    <dgm:pt modelId="{9F255B1F-A983-409B-B150-41DF5E053B80}" type="pres">
      <dgm:prSet presAssocID="{155904B5-3E6D-49F0-9621-526C201921C8}" presName="ParentText" presStyleLbl="node1" presStyleIdx="1" presStyleCnt="6">
        <dgm:presLayoutVars>
          <dgm:chMax val="1"/>
          <dgm:chPref val="1"/>
          <dgm:bulletEnabled val="1"/>
        </dgm:presLayoutVars>
      </dgm:prSet>
      <dgm:spPr/>
    </dgm:pt>
    <dgm:pt modelId="{5FB30ADF-8ECB-4A07-ABAB-B702A4F839BE}" type="pres">
      <dgm:prSet presAssocID="{155904B5-3E6D-49F0-9621-526C201921C8}" presName="ChildText" presStyleLbl="revTx" presStyleIdx="1" presStyleCnt="5">
        <dgm:presLayoutVars>
          <dgm:chMax val="0"/>
          <dgm:chPref val="0"/>
          <dgm:bulletEnabled val="1"/>
        </dgm:presLayoutVars>
      </dgm:prSet>
      <dgm:spPr/>
    </dgm:pt>
    <dgm:pt modelId="{33D141B2-C7C5-4B18-BA77-F2664DA50038}" type="pres">
      <dgm:prSet presAssocID="{173395F9-F7CE-4573-AEBC-B296E7B60955}" presName="sibTrans" presStyleCnt="0"/>
      <dgm:spPr/>
    </dgm:pt>
    <dgm:pt modelId="{1CD06D98-6306-41B5-ABA2-9B74C055DEF7}" type="pres">
      <dgm:prSet presAssocID="{38D991F5-FFF6-441B-9C22-52FF4781005E}" presName="composite" presStyleCnt="0"/>
      <dgm:spPr/>
    </dgm:pt>
    <dgm:pt modelId="{F4B00A0A-E730-44D8-AA31-C435D20AED1F}" type="pres">
      <dgm:prSet presAssocID="{38D991F5-FFF6-441B-9C22-52FF4781005E}" presName="bentUpArrow1" presStyleLbl="alignImgPlace1" presStyleIdx="2" presStyleCnt="5"/>
      <dgm:spPr/>
    </dgm:pt>
    <dgm:pt modelId="{69068AA6-9260-420C-A4AB-9A62A6962116}" type="pres">
      <dgm:prSet presAssocID="{38D991F5-FFF6-441B-9C22-52FF4781005E}" presName="ParentText" presStyleLbl="node1" presStyleIdx="2" presStyleCnt="6">
        <dgm:presLayoutVars>
          <dgm:chMax val="1"/>
          <dgm:chPref val="1"/>
          <dgm:bulletEnabled val="1"/>
        </dgm:presLayoutVars>
      </dgm:prSet>
      <dgm:spPr/>
    </dgm:pt>
    <dgm:pt modelId="{56091B27-DFFA-4EF8-A005-40EDEECA56B9}" type="pres">
      <dgm:prSet presAssocID="{38D991F5-FFF6-441B-9C22-52FF4781005E}" presName="ChildText" presStyleLbl="revTx" presStyleIdx="2" presStyleCnt="5">
        <dgm:presLayoutVars>
          <dgm:chMax val="0"/>
          <dgm:chPref val="0"/>
          <dgm:bulletEnabled val="1"/>
        </dgm:presLayoutVars>
      </dgm:prSet>
      <dgm:spPr/>
    </dgm:pt>
    <dgm:pt modelId="{810C795E-E810-44CF-ABAC-7930CEAC926A}" type="pres">
      <dgm:prSet presAssocID="{3ACFDBF3-DAE5-4757-9C9B-2F4E7FF97B4D}" presName="sibTrans" presStyleCnt="0"/>
      <dgm:spPr/>
    </dgm:pt>
    <dgm:pt modelId="{53BA9A0B-AF9F-4F49-BB48-2E83BD89AE3F}" type="pres">
      <dgm:prSet presAssocID="{F9968853-905E-4FF4-9813-1AEB3BB06BE9}" presName="composite" presStyleCnt="0"/>
      <dgm:spPr/>
    </dgm:pt>
    <dgm:pt modelId="{347DFF81-C07B-480E-820A-E0D10894B585}" type="pres">
      <dgm:prSet presAssocID="{F9968853-905E-4FF4-9813-1AEB3BB06BE9}" presName="bentUpArrow1" presStyleLbl="alignImgPlace1" presStyleIdx="3" presStyleCnt="5"/>
      <dgm:spPr/>
    </dgm:pt>
    <dgm:pt modelId="{869887EF-0F2A-4CF4-9602-1BF1D8AE96A1}" type="pres">
      <dgm:prSet presAssocID="{F9968853-905E-4FF4-9813-1AEB3BB06BE9}" presName="ParentText" presStyleLbl="node1" presStyleIdx="3" presStyleCnt="6">
        <dgm:presLayoutVars>
          <dgm:chMax val="1"/>
          <dgm:chPref val="1"/>
          <dgm:bulletEnabled val="1"/>
        </dgm:presLayoutVars>
      </dgm:prSet>
      <dgm:spPr/>
    </dgm:pt>
    <dgm:pt modelId="{9377B0DA-97C5-4451-A017-01B4C0C18BDD}" type="pres">
      <dgm:prSet presAssocID="{F9968853-905E-4FF4-9813-1AEB3BB06BE9}" presName="ChildText" presStyleLbl="revTx" presStyleIdx="3" presStyleCnt="5">
        <dgm:presLayoutVars>
          <dgm:chMax val="0"/>
          <dgm:chPref val="0"/>
          <dgm:bulletEnabled val="1"/>
        </dgm:presLayoutVars>
      </dgm:prSet>
      <dgm:spPr/>
    </dgm:pt>
    <dgm:pt modelId="{26632C17-5DE7-4350-9933-7F29CEAF8A78}" type="pres">
      <dgm:prSet presAssocID="{57241849-DEDE-422F-A2BA-730FBB3722A6}" presName="sibTrans" presStyleCnt="0"/>
      <dgm:spPr/>
    </dgm:pt>
    <dgm:pt modelId="{F80DA33D-1C07-405A-AA44-885ABAEE7CB3}" type="pres">
      <dgm:prSet presAssocID="{1C0F9850-B001-48B3-9509-E56D9865FFC1}" presName="composite" presStyleCnt="0"/>
      <dgm:spPr/>
    </dgm:pt>
    <dgm:pt modelId="{9C640BF6-F74C-4B6B-ABFD-D21B6340BF89}" type="pres">
      <dgm:prSet presAssocID="{1C0F9850-B001-48B3-9509-E56D9865FFC1}" presName="bentUpArrow1" presStyleLbl="alignImgPlace1" presStyleIdx="4" presStyleCnt="5"/>
      <dgm:spPr/>
    </dgm:pt>
    <dgm:pt modelId="{68F2098D-9A74-4253-9FF7-6B646234D573}" type="pres">
      <dgm:prSet presAssocID="{1C0F9850-B001-48B3-9509-E56D9865FFC1}" presName="ParentText" presStyleLbl="node1" presStyleIdx="4" presStyleCnt="6">
        <dgm:presLayoutVars>
          <dgm:chMax val="1"/>
          <dgm:chPref val="1"/>
          <dgm:bulletEnabled val="1"/>
        </dgm:presLayoutVars>
      </dgm:prSet>
      <dgm:spPr/>
    </dgm:pt>
    <dgm:pt modelId="{98B2A5E4-1D0E-4119-852E-489792612D5C}" type="pres">
      <dgm:prSet presAssocID="{1C0F9850-B001-48B3-9509-E56D9865FFC1}" presName="ChildText" presStyleLbl="revTx" presStyleIdx="4" presStyleCnt="5">
        <dgm:presLayoutVars>
          <dgm:chMax val="0"/>
          <dgm:chPref val="0"/>
          <dgm:bulletEnabled val="1"/>
        </dgm:presLayoutVars>
      </dgm:prSet>
      <dgm:spPr/>
    </dgm:pt>
    <dgm:pt modelId="{EB0905CA-AED7-47CE-86DD-A0ED7FB9D1EB}" type="pres">
      <dgm:prSet presAssocID="{6188235F-E26E-45B2-856D-FEF58DCF88D4}" presName="sibTrans" presStyleCnt="0"/>
      <dgm:spPr/>
    </dgm:pt>
    <dgm:pt modelId="{E892B997-4444-447B-AE18-9B81CB688513}" type="pres">
      <dgm:prSet presAssocID="{8DED4680-C8FE-461F-BA27-0EA5009B3C5F}" presName="composite" presStyleCnt="0"/>
      <dgm:spPr/>
    </dgm:pt>
    <dgm:pt modelId="{0F3C4668-E5C3-4FA2-BD3E-6FB1C9FD8017}" type="pres">
      <dgm:prSet presAssocID="{8DED4680-C8FE-461F-BA27-0EA5009B3C5F}" presName="ParentText" presStyleLbl="node1" presStyleIdx="5" presStyleCnt="6">
        <dgm:presLayoutVars>
          <dgm:chMax val="1"/>
          <dgm:chPref val="1"/>
          <dgm:bulletEnabled val="1"/>
        </dgm:presLayoutVars>
      </dgm:prSet>
      <dgm:spPr/>
    </dgm:pt>
  </dgm:ptLst>
  <dgm:cxnLst>
    <dgm:cxn modelId="{A498530D-4E83-4C0E-9D7E-C4F236B63144}" type="presOf" srcId="{38D991F5-FFF6-441B-9C22-52FF4781005E}" destId="{69068AA6-9260-420C-A4AB-9A62A6962116}" srcOrd="0" destOrd="0" presId="urn:microsoft.com/office/officeart/2005/8/layout/StepDownProcess"/>
    <dgm:cxn modelId="{15B78710-676A-4C7E-98EE-31AB2F2246DA}" srcId="{2C741121-9610-41A5-AF25-5D9CCDEC9678}" destId="{8DED4680-C8FE-461F-BA27-0EA5009B3C5F}" srcOrd="5" destOrd="0" parTransId="{C9F3D63F-C040-43C9-B5CB-D461CE88EC73}" sibTransId="{7F24407A-2A16-48FE-BDD2-5895868A1858}"/>
    <dgm:cxn modelId="{A974BB14-A9A7-4326-9422-131D3871BF1C}" srcId="{2C741121-9610-41A5-AF25-5D9CCDEC9678}" destId="{F9968853-905E-4FF4-9813-1AEB3BB06BE9}" srcOrd="3" destOrd="0" parTransId="{FC39CBAE-3ABD-449E-99DD-35F579933817}" sibTransId="{57241849-DEDE-422F-A2BA-730FBB3722A6}"/>
    <dgm:cxn modelId="{A35A412D-76DA-4837-BF27-AF5F7970E022}" srcId="{2C741121-9610-41A5-AF25-5D9CCDEC9678}" destId="{155904B5-3E6D-49F0-9621-526C201921C8}" srcOrd="1" destOrd="0" parTransId="{C675B301-2343-4D8D-A6F0-B47ED9247D57}" sibTransId="{173395F9-F7CE-4573-AEBC-B296E7B60955}"/>
    <dgm:cxn modelId="{B215D232-98E3-4013-861A-1F670DBBA271}" type="presOf" srcId="{1C0F9850-B001-48B3-9509-E56D9865FFC1}" destId="{68F2098D-9A74-4253-9FF7-6B646234D573}" srcOrd="0" destOrd="0" presId="urn:microsoft.com/office/officeart/2005/8/layout/StepDownProcess"/>
    <dgm:cxn modelId="{50F51336-6564-4231-9E43-77FFACEF3AA7}" type="presOf" srcId="{155904B5-3E6D-49F0-9621-526C201921C8}" destId="{9F255B1F-A983-409B-B150-41DF5E053B80}" srcOrd="0" destOrd="0" presId="urn:microsoft.com/office/officeart/2005/8/layout/StepDownProcess"/>
    <dgm:cxn modelId="{83702B68-DAD9-478D-BFB2-DD453AC26C3A}" type="presOf" srcId="{2C741121-9610-41A5-AF25-5D9CCDEC9678}" destId="{EA516832-0198-4566-81DB-FA211D439767}" srcOrd="0" destOrd="0" presId="urn:microsoft.com/office/officeart/2005/8/layout/StepDownProcess"/>
    <dgm:cxn modelId="{F7353888-868A-48B1-8D0E-EB90B752DF22}" srcId="{2C741121-9610-41A5-AF25-5D9CCDEC9678}" destId="{1C0F9850-B001-48B3-9509-E56D9865FFC1}" srcOrd="4" destOrd="0" parTransId="{0977F471-D063-48AC-9C82-3C55020ACA63}" sibTransId="{6188235F-E26E-45B2-856D-FEF58DCF88D4}"/>
    <dgm:cxn modelId="{88F947AB-4B0C-42A3-B394-0F671ED6D65A}" type="presOf" srcId="{D84CFCA2-42BD-496F-9176-A3A2FBC4BB21}" destId="{5AA7B9C1-A4C1-42E9-93FC-5FA873474E61}" srcOrd="0" destOrd="0" presId="urn:microsoft.com/office/officeart/2005/8/layout/StepDownProcess"/>
    <dgm:cxn modelId="{E61077CC-7274-4268-87FC-DB981A2CE0A3}" type="presOf" srcId="{F9968853-905E-4FF4-9813-1AEB3BB06BE9}" destId="{869887EF-0F2A-4CF4-9602-1BF1D8AE96A1}" srcOrd="0" destOrd="0" presId="urn:microsoft.com/office/officeart/2005/8/layout/StepDownProcess"/>
    <dgm:cxn modelId="{F3AAD7CC-09A0-4B97-B50E-39001BFF6018}" srcId="{2C741121-9610-41A5-AF25-5D9CCDEC9678}" destId="{D84CFCA2-42BD-496F-9176-A3A2FBC4BB21}" srcOrd="0" destOrd="0" parTransId="{A721D007-A270-4388-B0D1-8CD209547500}" sibTransId="{51FFB2F8-E2C4-4572-B297-2C336C25F8F6}"/>
    <dgm:cxn modelId="{0E64ADEA-E54D-459E-87B5-D10A82565FAC}" srcId="{2C741121-9610-41A5-AF25-5D9CCDEC9678}" destId="{38D991F5-FFF6-441B-9C22-52FF4781005E}" srcOrd="2" destOrd="0" parTransId="{9C3B74CE-0CA2-4F3C-8BD4-E2EDCC8F405F}" sibTransId="{3ACFDBF3-DAE5-4757-9C9B-2F4E7FF97B4D}"/>
    <dgm:cxn modelId="{8ABB73F2-EF47-4CA2-9E70-33E0745BDBC4}" type="presOf" srcId="{8DED4680-C8FE-461F-BA27-0EA5009B3C5F}" destId="{0F3C4668-E5C3-4FA2-BD3E-6FB1C9FD8017}" srcOrd="0" destOrd="0" presId="urn:microsoft.com/office/officeart/2005/8/layout/StepDownProcess"/>
    <dgm:cxn modelId="{CD070412-4D1B-405D-8A3E-A512F18F7108}" type="presParOf" srcId="{EA516832-0198-4566-81DB-FA211D439767}" destId="{ADC02335-9156-403D-8283-6744CDDC7945}" srcOrd="0" destOrd="0" presId="urn:microsoft.com/office/officeart/2005/8/layout/StepDownProcess"/>
    <dgm:cxn modelId="{BC89D835-F09A-44CF-8157-AA5088AC6ED5}" type="presParOf" srcId="{ADC02335-9156-403D-8283-6744CDDC7945}" destId="{2E434BF6-05AB-4DBB-B318-D502F0936D2C}" srcOrd="0" destOrd="0" presId="urn:microsoft.com/office/officeart/2005/8/layout/StepDownProcess"/>
    <dgm:cxn modelId="{A03622F3-D896-4A6C-977B-C0C154491955}" type="presParOf" srcId="{ADC02335-9156-403D-8283-6744CDDC7945}" destId="{5AA7B9C1-A4C1-42E9-93FC-5FA873474E61}" srcOrd="1" destOrd="0" presId="urn:microsoft.com/office/officeart/2005/8/layout/StepDownProcess"/>
    <dgm:cxn modelId="{1EC12F29-AEC9-4042-9604-1D81A6E4202B}" type="presParOf" srcId="{ADC02335-9156-403D-8283-6744CDDC7945}" destId="{94D3CD28-18E9-428E-A5DF-FC94EFE17310}" srcOrd="2" destOrd="0" presId="urn:microsoft.com/office/officeart/2005/8/layout/StepDownProcess"/>
    <dgm:cxn modelId="{C3D20691-F598-469D-9D94-8F383E2035D3}" type="presParOf" srcId="{EA516832-0198-4566-81DB-FA211D439767}" destId="{16CD3D19-0784-4847-89FC-4353BE9A15CD}" srcOrd="1" destOrd="0" presId="urn:microsoft.com/office/officeart/2005/8/layout/StepDownProcess"/>
    <dgm:cxn modelId="{81F3001C-EE0D-49C9-AAD3-3F2C50FEAD92}" type="presParOf" srcId="{EA516832-0198-4566-81DB-FA211D439767}" destId="{4F6FBC18-ABBC-4742-943E-DE51F7470AC9}" srcOrd="2" destOrd="0" presId="urn:microsoft.com/office/officeart/2005/8/layout/StepDownProcess"/>
    <dgm:cxn modelId="{B85357D1-3205-49B9-B545-E05AF66383E5}" type="presParOf" srcId="{4F6FBC18-ABBC-4742-943E-DE51F7470AC9}" destId="{B7D8D3C7-7636-4804-80FE-B2DD8B3EC007}" srcOrd="0" destOrd="0" presId="urn:microsoft.com/office/officeart/2005/8/layout/StepDownProcess"/>
    <dgm:cxn modelId="{D83CC01C-FE2F-480B-9704-6E3B7CC6458A}" type="presParOf" srcId="{4F6FBC18-ABBC-4742-943E-DE51F7470AC9}" destId="{9F255B1F-A983-409B-B150-41DF5E053B80}" srcOrd="1" destOrd="0" presId="urn:microsoft.com/office/officeart/2005/8/layout/StepDownProcess"/>
    <dgm:cxn modelId="{657EE23D-0170-4BFC-A9CA-9DE5F39F5427}" type="presParOf" srcId="{4F6FBC18-ABBC-4742-943E-DE51F7470AC9}" destId="{5FB30ADF-8ECB-4A07-ABAB-B702A4F839BE}" srcOrd="2" destOrd="0" presId="urn:microsoft.com/office/officeart/2005/8/layout/StepDownProcess"/>
    <dgm:cxn modelId="{3BF74E5B-7BBE-4545-A384-C504A83779D9}" type="presParOf" srcId="{EA516832-0198-4566-81DB-FA211D439767}" destId="{33D141B2-C7C5-4B18-BA77-F2664DA50038}" srcOrd="3" destOrd="0" presId="urn:microsoft.com/office/officeart/2005/8/layout/StepDownProcess"/>
    <dgm:cxn modelId="{9DC8F821-23B1-4B39-9E8E-0081E58F4741}" type="presParOf" srcId="{EA516832-0198-4566-81DB-FA211D439767}" destId="{1CD06D98-6306-41B5-ABA2-9B74C055DEF7}" srcOrd="4" destOrd="0" presId="urn:microsoft.com/office/officeart/2005/8/layout/StepDownProcess"/>
    <dgm:cxn modelId="{00E3319A-6176-4CE3-B820-7C3B79AF6D4B}" type="presParOf" srcId="{1CD06D98-6306-41B5-ABA2-9B74C055DEF7}" destId="{F4B00A0A-E730-44D8-AA31-C435D20AED1F}" srcOrd="0" destOrd="0" presId="urn:microsoft.com/office/officeart/2005/8/layout/StepDownProcess"/>
    <dgm:cxn modelId="{EA718474-D993-4195-ADFB-A0D867A76382}" type="presParOf" srcId="{1CD06D98-6306-41B5-ABA2-9B74C055DEF7}" destId="{69068AA6-9260-420C-A4AB-9A62A6962116}" srcOrd="1" destOrd="0" presId="urn:microsoft.com/office/officeart/2005/8/layout/StepDownProcess"/>
    <dgm:cxn modelId="{D3E3D591-FC5D-4AAD-BE8C-5B1D27D95C81}" type="presParOf" srcId="{1CD06D98-6306-41B5-ABA2-9B74C055DEF7}" destId="{56091B27-DFFA-4EF8-A005-40EDEECA56B9}" srcOrd="2" destOrd="0" presId="urn:microsoft.com/office/officeart/2005/8/layout/StepDownProcess"/>
    <dgm:cxn modelId="{3C99402F-8E5E-47CA-81E3-D56CD84A6471}" type="presParOf" srcId="{EA516832-0198-4566-81DB-FA211D439767}" destId="{810C795E-E810-44CF-ABAC-7930CEAC926A}" srcOrd="5" destOrd="0" presId="urn:microsoft.com/office/officeart/2005/8/layout/StepDownProcess"/>
    <dgm:cxn modelId="{9C5A21A9-6163-4745-9360-C78539BAEB9D}" type="presParOf" srcId="{EA516832-0198-4566-81DB-FA211D439767}" destId="{53BA9A0B-AF9F-4F49-BB48-2E83BD89AE3F}" srcOrd="6" destOrd="0" presId="urn:microsoft.com/office/officeart/2005/8/layout/StepDownProcess"/>
    <dgm:cxn modelId="{CA8CA0FB-1FAC-4E1B-A9CC-0FBD2824DB03}" type="presParOf" srcId="{53BA9A0B-AF9F-4F49-BB48-2E83BD89AE3F}" destId="{347DFF81-C07B-480E-820A-E0D10894B585}" srcOrd="0" destOrd="0" presId="urn:microsoft.com/office/officeart/2005/8/layout/StepDownProcess"/>
    <dgm:cxn modelId="{7DB13770-E65A-4DF4-B52E-0647E90F1763}" type="presParOf" srcId="{53BA9A0B-AF9F-4F49-BB48-2E83BD89AE3F}" destId="{869887EF-0F2A-4CF4-9602-1BF1D8AE96A1}" srcOrd="1" destOrd="0" presId="urn:microsoft.com/office/officeart/2005/8/layout/StepDownProcess"/>
    <dgm:cxn modelId="{8BB2FFF3-8F4D-4C18-AEF8-A94ED563B7B5}" type="presParOf" srcId="{53BA9A0B-AF9F-4F49-BB48-2E83BD89AE3F}" destId="{9377B0DA-97C5-4451-A017-01B4C0C18BDD}" srcOrd="2" destOrd="0" presId="urn:microsoft.com/office/officeart/2005/8/layout/StepDownProcess"/>
    <dgm:cxn modelId="{37DACABB-5EA6-4E08-94C0-3AC390A88BAE}" type="presParOf" srcId="{EA516832-0198-4566-81DB-FA211D439767}" destId="{26632C17-5DE7-4350-9933-7F29CEAF8A78}" srcOrd="7" destOrd="0" presId="urn:microsoft.com/office/officeart/2005/8/layout/StepDownProcess"/>
    <dgm:cxn modelId="{308B367C-FA6A-4F2C-9708-C43CE24D6DC8}" type="presParOf" srcId="{EA516832-0198-4566-81DB-FA211D439767}" destId="{F80DA33D-1C07-405A-AA44-885ABAEE7CB3}" srcOrd="8" destOrd="0" presId="urn:microsoft.com/office/officeart/2005/8/layout/StepDownProcess"/>
    <dgm:cxn modelId="{9C274171-CF0E-41C9-A170-681EA253D7D6}" type="presParOf" srcId="{F80DA33D-1C07-405A-AA44-885ABAEE7CB3}" destId="{9C640BF6-F74C-4B6B-ABFD-D21B6340BF89}" srcOrd="0" destOrd="0" presId="urn:microsoft.com/office/officeart/2005/8/layout/StepDownProcess"/>
    <dgm:cxn modelId="{F7392E56-B34D-4557-9909-6567B3A951F2}" type="presParOf" srcId="{F80DA33D-1C07-405A-AA44-885ABAEE7CB3}" destId="{68F2098D-9A74-4253-9FF7-6B646234D573}" srcOrd="1" destOrd="0" presId="urn:microsoft.com/office/officeart/2005/8/layout/StepDownProcess"/>
    <dgm:cxn modelId="{F1FC76C3-1F7E-4858-962D-26BCEDCAC8F6}" type="presParOf" srcId="{F80DA33D-1C07-405A-AA44-885ABAEE7CB3}" destId="{98B2A5E4-1D0E-4119-852E-489792612D5C}" srcOrd="2" destOrd="0" presId="urn:microsoft.com/office/officeart/2005/8/layout/StepDownProcess"/>
    <dgm:cxn modelId="{130DB5F0-2544-442F-9658-6221B3E7EE56}" type="presParOf" srcId="{EA516832-0198-4566-81DB-FA211D439767}" destId="{EB0905CA-AED7-47CE-86DD-A0ED7FB9D1EB}" srcOrd="9" destOrd="0" presId="urn:microsoft.com/office/officeart/2005/8/layout/StepDownProcess"/>
    <dgm:cxn modelId="{14877498-0511-46AD-B550-0035747C54C6}" type="presParOf" srcId="{EA516832-0198-4566-81DB-FA211D439767}" destId="{E892B997-4444-447B-AE18-9B81CB688513}" srcOrd="10" destOrd="0" presId="urn:microsoft.com/office/officeart/2005/8/layout/StepDownProcess"/>
    <dgm:cxn modelId="{C8FB28D7-7FA8-4095-8EF2-FC8F11BCC4C5}" type="presParOf" srcId="{E892B997-4444-447B-AE18-9B81CB688513}" destId="{0F3C4668-E5C3-4FA2-BD3E-6FB1C9FD8017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434BF6-05AB-4DBB-B318-D502F0936D2C}">
      <dsp:nvSpPr>
        <dsp:cNvPr id="0" name=""/>
        <dsp:cNvSpPr/>
      </dsp:nvSpPr>
      <dsp:spPr>
        <a:xfrm rot="5400000">
          <a:off x="5589941" y="1244238"/>
          <a:ext cx="1071010" cy="1219307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A7B9C1-A4C1-42E9-93FC-5FA873474E61}">
      <dsp:nvSpPr>
        <dsp:cNvPr id="0" name=""/>
        <dsp:cNvSpPr/>
      </dsp:nvSpPr>
      <dsp:spPr>
        <a:xfrm>
          <a:off x="5306188" y="57001"/>
          <a:ext cx="1802951" cy="1262007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kern="1200" dirty="0"/>
            <a:t>Levantamento de Requisitos</a:t>
          </a:r>
        </a:p>
      </dsp:txBody>
      <dsp:txXfrm>
        <a:off x="5367805" y="118618"/>
        <a:ext cx="1679717" cy="1138773"/>
      </dsp:txXfrm>
    </dsp:sp>
    <dsp:sp modelId="{94D3CD28-18E9-428E-A5DF-FC94EFE17310}">
      <dsp:nvSpPr>
        <dsp:cNvPr id="0" name=""/>
        <dsp:cNvSpPr/>
      </dsp:nvSpPr>
      <dsp:spPr>
        <a:xfrm>
          <a:off x="7109139" y="177362"/>
          <a:ext cx="1311294" cy="10200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D8D3C7-7636-4804-80FE-B2DD8B3EC007}">
      <dsp:nvSpPr>
        <dsp:cNvPr id="0" name=""/>
        <dsp:cNvSpPr/>
      </dsp:nvSpPr>
      <dsp:spPr>
        <a:xfrm rot="5400000">
          <a:off x="7084779" y="2661888"/>
          <a:ext cx="1071010" cy="1219307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255B1F-A983-409B-B150-41DF5E053B80}">
      <dsp:nvSpPr>
        <dsp:cNvPr id="0" name=""/>
        <dsp:cNvSpPr/>
      </dsp:nvSpPr>
      <dsp:spPr>
        <a:xfrm>
          <a:off x="6801026" y="1474652"/>
          <a:ext cx="1802951" cy="1262007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kern="1200" dirty="0"/>
            <a:t>Análise </a:t>
          </a:r>
        </a:p>
      </dsp:txBody>
      <dsp:txXfrm>
        <a:off x="6862643" y="1536269"/>
        <a:ext cx="1679717" cy="1138773"/>
      </dsp:txXfrm>
    </dsp:sp>
    <dsp:sp modelId="{5FB30ADF-8ECB-4A07-ABAB-B702A4F839BE}">
      <dsp:nvSpPr>
        <dsp:cNvPr id="0" name=""/>
        <dsp:cNvSpPr/>
      </dsp:nvSpPr>
      <dsp:spPr>
        <a:xfrm>
          <a:off x="8603977" y="1595013"/>
          <a:ext cx="1311294" cy="10200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B00A0A-E730-44D8-AA31-C435D20AED1F}">
      <dsp:nvSpPr>
        <dsp:cNvPr id="0" name=""/>
        <dsp:cNvSpPr/>
      </dsp:nvSpPr>
      <dsp:spPr>
        <a:xfrm rot="5400000">
          <a:off x="8579617" y="4079539"/>
          <a:ext cx="1071010" cy="1219307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068AA6-9260-420C-A4AB-9A62A6962116}">
      <dsp:nvSpPr>
        <dsp:cNvPr id="0" name=""/>
        <dsp:cNvSpPr/>
      </dsp:nvSpPr>
      <dsp:spPr>
        <a:xfrm>
          <a:off x="8295864" y="2892303"/>
          <a:ext cx="1802951" cy="1262007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kern="1200" dirty="0"/>
            <a:t>Projeto</a:t>
          </a:r>
        </a:p>
      </dsp:txBody>
      <dsp:txXfrm>
        <a:off x="8357481" y="2953920"/>
        <a:ext cx="1679717" cy="1138773"/>
      </dsp:txXfrm>
    </dsp:sp>
    <dsp:sp modelId="{56091B27-DFFA-4EF8-A005-40EDEECA56B9}">
      <dsp:nvSpPr>
        <dsp:cNvPr id="0" name=""/>
        <dsp:cNvSpPr/>
      </dsp:nvSpPr>
      <dsp:spPr>
        <a:xfrm>
          <a:off x="10098816" y="3012664"/>
          <a:ext cx="1311294" cy="10200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7DFF81-C07B-480E-820A-E0D10894B585}">
      <dsp:nvSpPr>
        <dsp:cNvPr id="0" name=""/>
        <dsp:cNvSpPr/>
      </dsp:nvSpPr>
      <dsp:spPr>
        <a:xfrm rot="5400000">
          <a:off x="10074455" y="5497190"/>
          <a:ext cx="1071010" cy="1219307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9887EF-0F2A-4CF4-9602-1BF1D8AE96A1}">
      <dsp:nvSpPr>
        <dsp:cNvPr id="0" name=""/>
        <dsp:cNvSpPr/>
      </dsp:nvSpPr>
      <dsp:spPr>
        <a:xfrm>
          <a:off x="9790702" y="4309953"/>
          <a:ext cx="1802951" cy="1262007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kern="1200" dirty="0"/>
            <a:t>Implementação</a:t>
          </a:r>
        </a:p>
      </dsp:txBody>
      <dsp:txXfrm>
        <a:off x="9852319" y="4371570"/>
        <a:ext cx="1679717" cy="1138773"/>
      </dsp:txXfrm>
    </dsp:sp>
    <dsp:sp modelId="{9377B0DA-97C5-4451-A017-01B4C0C18BDD}">
      <dsp:nvSpPr>
        <dsp:cNvPr id="0" name=""/>
        <dsp:cNvSpPr/>
      </dsp:nvSpPr>
      <dsp:spPr>
        <a:xfrm>
          <a:off x="11593654" y="4430314"/>
          <a:ext cx="1311294" cy="10200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640BF6-F74C-4B6B-ABFD-D21B6340BF89}">
      <dsp:nvSpPr>
        <dsp:cNvPr id="0" name=""/>
        <dsp:cNvSpPr/>
      </dsp:nvSpPr>
      <dsp:spPr>
        <a:xfrm rot="5400000">
          <a:off x="11569293" y="6914840"/>
          <a:ext cx="1071010" cy="1219307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F2098D-9A74-4253-9FF7-6B646234D573}">
      <dsp:nvSpPr>
        <dsp:cNvPr id="0" name=""/>
        <dsp:cNvSpPr/>
      </dsp:nvSpPr>
      <dsp:spPr>
        <a:xfrm>
          <a:off x="11285541" y="5727604"/>
          <a:ext cx="1802951" cy="1262007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kern="1200" dirty="0"/>
            <a:t>Teste</a:t>
          </a:r>
        </a:p>
      </dsp:txBody>
      <dsp:txXfrm>
        <a:off x="11347158" y="5789221"/>
        <a:ext cx="1679717" cy="1138773"/>
      </dsp:txXfrm>
    </dsp:sp>
    <dsp:sp modelId="{98B2A5E4-1D0E-4119-852E-489792612D5C}">
      <dsp:nvSpPr>
        <dsp:cNvPr id="0" name=""/>
        <dsp:cNvSpPr/>
      </dsp:nvSpPr>
      <dsp:spPr>
        <a:xfrm>
          <a:off x="13088492" y="5847965"/>
          <a:ext cx="1311294" cy="10200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3C4668-E5C3-4FA2-BD3E-6FB1C9FD8017}">
      <dsp:nvSpPr>
        <dsp:cNvPr id="0" name=""/>
        <dsp:cNvSpPr/>
      </dsp:nvSpPr>
      <dsp:spPr>
        <a:xfrm>
          <a:off x="12780379" y="7145254"/>
          <a:ext cx="1802951" cy="1262007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kern="1200" dirty="0"/>
            <a:t>Manutenção</a:t>
          </a:r>
        </a:p>
      </dsp:txBody>
      <dsp:txXfrm>
        <a:off x="12841996" y="7206871"/>
        <a:ext cx="1679717" cy="11387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051A69-C562-4FC5-92DC-994CDC1376A2}" type="datetimeFigureOut">
              <a:rPr lang="en-US" smtClean="0"/>
              <a:t>9/2/2025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747B73-6B03-4EF3-AD40-683CE00DABF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6327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47B73-6B03-4EF3-AD40-683CE00DABF6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89214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E23253-658E-30DA-66D9-EA46E95689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3056D631-DAD8-F436-8515-6E75FFF87F8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78FFC43F-91B1-7F50-AAB8-3F5A49ED331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  <a:p>
            <a:r>
              <a:rPr lang="pt-BR" dirty="0"/>
              <a:t>0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812500A2-7A1F-A176-871C-4CC1D8C0ECA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47B73-6B03-4EF3-AD40-683CE00DABF6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16027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EA7BD0-D378-FBDF-9141-E49FB1581D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B8B06A16-3483-BD7B-0004-4C663A7F5E5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F5BF300D-C112-9E72-FD65-F0CAA1A4B0F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  <a:p>
            <a:r>
              <a:rPr lang="pt-BR" dirty="0"/>
              <a:t>0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35656542-7058-A717-9E74-C2DED61833B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47B73-6B03-4EF3-AD40-683CE00DABF6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85850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47B73-6B03-4EF3-AD40-683CE00DABF6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06061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01DECD-1BE4-5CD3-5705-733D9B93E7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18D32616-B888-CB82-0A09-2213D06725A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DF325C7D-EF83-DA88-1B58-E6D4B1ACC8E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A2E68159-740A-087D-012B-76916662312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47B73-6B03-4EF3-AD40-683CE00DABF6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18554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7EE560-FE92-5D11-AB92-DF4DF67A8D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FB98A5E3-D681-DADF-09C8-C420EFF2B37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816E8FFB-D6A1-C7E9-5BDB-C27D0E9059F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F4832E27-023F-D0D2-49F6-44AD55C10F4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47B73-6B03-4EF3-AD40-683CE00DABF6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74076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EE2532-426E-1587-83F8-63098BA527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2AD04DB2-6D6F-8E47-925F-A3B38FF87D2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C7F43AC8-14C7-CB0D-294E-83E62E50FE6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AD03B6FD-EB9F-7489-7766-3CDC140B5E1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47B73-6B03-4EF3-AD40-683CE00DABF6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438705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6644B0-203F-3A41-EA72-F1C913A5C4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07ACF024-291B-9CC1-8FF8-C330A1CC88F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DC31E313-ED33-7338-55DD-083003CEA52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0D015A23-06D9-9F62-4356-F19D8BF49E7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47B73-6B03-4EF3-AD40-683CE00DABF6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227433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63D46A-D383-454E-B49E-4ABD917CF0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3A030250-73B3-BEC5-E6CA-092DC6A1957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4B36998D-03A2-E6A1-A8B3-317F610F219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E2AF2BCF-5243-5D3C-B748-D56F518E251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47B73-6B03-4EF3-AD40-683CE00DABF6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088346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A5C71F-F0AC-ABD2-DD8B-86CE5BF8F4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EC5E53CD-C31A-33AC-6E9C-0F9E6FBA677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DD8C6B14-73F5-709D-E3EE-9E195A3B75A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C3AB6ADE-5606-EF7C-06CE-82EB14154C3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47B73-6B03-4EF3-AD40-683CE00DABF6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687941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252E2F-A414-D9B5-82EF-E427598EB5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541B913E-98F7-FBAB-B26F-D02FE4C5BAE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E90322F3-D305-00E7-160B-FBF3CBF76B9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30461FBC-790A-1E54-EEE3-D1D3BA3C801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47B73-6B03-4EF3-AD40-683CE00DABF6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54864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9D1B8F-36C2-DE57-D563-51BFD5E9DA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36936911-746A-5DB5-92B3-D9B46366755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E75AE35C-9F92-C619-C15A-05D09B6A1BD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FB7694F9-C415-AC3F-5CEA-B325D6BA60D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47B73-6B03-4EF3-AD40-683CE00DABF6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589611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2377BF-CA80-94B8-52E7-3CEE4D8B51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4D713E40-0574-CC1A-A748-E95084109E6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2CF75279-1B1E-74BB-2376-5AC50569125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2D11676A-2895-67CD-5A95-6A4601960D8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47B73-6B03-4EF3-AD40-683CE00DABF6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771652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BFAEAF-A8EF-5892-09DA-F2509F84E0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0950EB03-EC5F-B198-1D8E-61153D01D5B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672ADC06-2634-BC62-EC4D-4C60CF049AC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8812BD87-9B74-C102-966A-D306C8B27DB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47B73-6B03-4EF3-AD40-683CE00DABF6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119795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6BD8B7-5601-EB61-0ED1-830FE81698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441CD194-84D2-90E7-51BE-5C36CA5F78A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0DB5CB58-BA5D-6624-6A6B-580BCCD818F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2E5210D1-051D-D2EC-3AB1-7076E354F5E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47B73-6B03-4EF3-AD40-683CE00DABF6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210990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47B73-6B03-4EF3-AD40-683CE00DABF6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150135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47B73-6B03-4EF3-AD40-683CE00DABF6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961461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B61E21-D975-1CB3-57FC-B6298A3ECD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15C66BEE-FCF6-CA02-C32F-970F9391A85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11D73978-F439-95FF-373C-ED38B88C5FB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9AE23A4A-3C33-30BC-DFE5-89C3D4C877C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47B73-6B03-4EF3-AD40-683CE00DABF6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219202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C6BC49-B2D9-AAB8-2AC9-1FC6709912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6E27DA03-F7AF-EBC6-44FC-33B18467E02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313A1A40-A237-A110-6DB3-0B187A2C1F5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D9773CA9-A0D4-A95B-674A-9DDE9E17CD6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47B73-6B03-4EF3-AD40-683CE00DABF6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765669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01BFF4-2645-D8B5-C11F-BDE30D81DD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7D7E583F-50C1-ABAF-5FE6-C06CD82681D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CB66F7CE-EF7F-725C-86B9-0FCD55AF216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2D306A75-558C-7E7C-B946-CBCC7DE8683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47B73-6B03-4EF3-AD40-683CE00DABF6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173292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9FF022-6FC2-F0F7-49AB-EC0D45C3EA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3607393A-013A-5254-E74E-E35FEAF5254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0339694F-7071-3843-6007-74EFEE48B8A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3BCFB6F9-7981-B1B6-CD22-685E7D31A6E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47B73-6B03-4EF3-AD40-683CE00DABF6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071406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F3E0F2-B760-E0F9-DCAC-1A8ECD61D4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24BDDACE-4EAA-9041-11A2-C6A4039A0F6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725A761D-AEF1-C850-8381-25A61F26091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FAE83355-855A-A0C1-492B-304449F922B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47B73-6B03-4EF3-AD40-683CE00DABF6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76092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E828D4-D4DC-13F1-71DF-1E6D2EF141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3494A7D4-ABB3-73CC-A07E-9CE0BDA9CC8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26923A89-85CD-9002-CA76-DFB436CAF5C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E2399DC9-35EF-7236-84C4-B788C368A5B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47B73-6B03-4EF3-AD40-683CE00DABF6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832127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47B73-6B03-4EF3-AD40-683CE00DABF6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773579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47B73-6B03-4EF3-AD40-683CE00DABF6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146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6130D2-BB6E-6D19-E8B8-AFFD5853FE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9A036F3A-96EB-30A0-CE45-5F759D636FA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92AF770E-CEE0-3602-664C-4CA31C49417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8D99A378-1AF9-B21B-88EC-2EAEC59939C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47B73-6B03-4EF3-AD40-683CE00DABF6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36704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91FE9A-D20A-9AA1-41E9-EB810F0071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DB596299-82D2-FBFB-D426-1B5BEC40452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E1003850-3BC8-4417-3747-A7182FAAC6A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DD53AF4A-9179-4FB0-7063-EC82B77D5E7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47B73-6B03-4EF3-AD40-683CE00DABF6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31214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47B73-6B03-4EF3-AD40-683CE00DABF6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06061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  <a:p>
            <a:r>
              <a:rPr lang="pt-BR" dirty="0"/>
              <a:t>0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47B73-6B03-4EF3-AD40-683CE00DABF6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4569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23EB30-C94A-33C8-DE5B-5FFDE1FA4A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8DA5FD95-3996-16D9-20AD-F000CB7E54D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720449E7-ADFD-2D0B-067D-0E06ED7A2DB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  <a:p>
            <a:r>
              <a:rPr lang="pt-BR" dirty="0"/>
              <a:t>0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BC8CAED6-49D2-E71B-821A-D6ED38058B0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47B73-6B03-4EF3-AD40-683CE00DABF6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45619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81655B-8ED2-1CE0-08AF-D6278C749C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E8152670-F170-9064-3EA8-E32B6CCF626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A641075E-B5BC-6D45-3288-1E672604441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  <a:p>
            <a:r>
              <a:rPr lang="pt-BR" dirty="0"/>
              <a:t>0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6507DB70-4332-B9BE-5B31-FEBC192B33D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47B73-6B03-4EF3-AD40-683CE00DABF6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60380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2E042-7CDF-4350-A59F-753A2349F951}" type="datetime1">
              <a:rPr lang="en-US" smtClean="0"/>
              <a:t>9/2/2025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Prof. Fernando Tamberlini Alves | Modelagem de Domínio e Conceitos de Orientação a Objetos| Aula 02 – Conceitos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75539-BFBE-477A-BDB6-9CA7B44D81A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8080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128E5-75BE-4F03-A9FE-34156B8DC2AA}" type="datetime1">
              <a:rPr lang="en-US" smtClean="0"/>
              <a:t>9/2/2025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Prof. Fernando Tamberlini Alves | Modelagem de Domínio e Conceitos de Orientação a Objetos| Aula 02 – Conceitos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75539-BFBE-477A-BDB6-9CA7B44D81A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5270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9A54E-DF17-48BC-9272-E8A934E01F10}" type="datetime1">
              <a:rPr lang="en-US" smtClean="0"/>
              <a:t>9/2/2025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Prof. Fernando Tamberlini Alves | Modelagem de Domínio e Conceitos de Orientação a Objetos| Aula 02 – Conceitos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75539-BFBE-477A-BDB6-9CA7B44D81A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411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90050-ABE7-4792-82BF-5A88FC1059A7}" type="datetime1">
              <a:rPr lang="en-US" smtClean="0"/>
              <a:t>9/2/2025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Prof. Fernando Tamberlini Alves | Modelagem de Domínio e Conceitos de Orientação a Objetos| Aula 02 – Conceitos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75539-BFBE-477A-BDB6-9CA7B44D81A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080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6D75D-59E6-475D-86D8-CC235C795940}" type="datetime1">
              <a:rPr lang="en-US" smtClean="0"/>
              <a:t>9/2/2025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Prof. Fernando Tamberlini Alves | Modelagem de Domínio e Conceitos de Orientação a Objetos| Aula 02 – Conceitos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75539-BFBE-477A-BDB6-9CA7B44D81A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3346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10402-7D75-4952-AAB6-2F8726584FAE}" type="datetime1">
              <a:rPr lang="en-US" smtClean="0"/>
              <a:t>9/2/2025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Prof. Fernando Tamberlini Alves | Modelagem de Domínio e Conceitos de Orientação a Objetos| Aula 02 – Conceitos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75539-BFBE-477A-BDB6-9CA7B44D81A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961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0D632-5958-4B0A-873C-3438A86B575E}" type="datetime1">
              <a:rPr lang="en-US" smtClean="0"/>
              <a:t>9/2/2025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Prof. Fernando Tamberlini Alves | Modelagem de Domínio e Conceitos de Orientação a Objetos| Aula 02 – Conceitos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75539-BFBE-477A-BDB6-9CA7B44D81A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024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048AB-02AA-4BEC-BDCA-290822CC030C}" type="datetime1">
              <a:rPr lang="en-US" smtClean="0"/>
              <a:t>9/2/2025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Prof. Fernando Tamberlini Alves | Modelagem de Domínio e Conceitos de Orientação a Objetos| Aula 02 – Conceitos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75539-BFBE-477A-BDB6-9CA7B44D81A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4094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293C8-B8FB-4460-8CC6-401F97459FD3}" type="datetime1">
              <a:rPr lang="en-US" smtClean="0"/>
              <a:t>9/2/2025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Prof. Fernando Tamberlini Alves | Modelagem de Domínio e Conceitos de Orientação a Objetos| Aula 02 – Conceitos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75539-BFBE-477A-BDB6-9CA7B44D81A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2843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2B9F2-C040-4B09-9F36-8F989D6AE2B9}" type="datetime1">
              <a:rPr lang="en-US" smtClean="0"/>
              <a:t>9/2/2025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Prof. Fernando Tamberlini Alves | Modelagem de Domínio e Conceitos de Orientação a Objetos| Aula 02 – Conceitos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75539-BFBE-477A-BDB6-9CA7B44D81A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5048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</p:spPr>
        <p:txBody>
          <a:bodyPr anchor="t"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70B6F-370F-49D4-AE30-A60708645EE0}" type="datetime1">
              <a:rPr lang="en-US" smtClean="0"/>
              <a:t>9/2/2025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Prof. Fernando Tamberlini Alves | Modelagem de Domínio e Conceitos de Orientação a Objetos| Aula 02 – Conceitos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75539-BFBE-477A-BDB6-9CA7B44D81A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426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9275DA-F719-4241-9FAB-B2DBA165F82E}" type="datetime1">
              <a:rPr lang="en-US" smtClean="0"/>
              <a:t>9/2/2025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t-BR"/>
              <a:t>Prof. Fernando Tamberlini Alves | Modelagem de Domínio e Conceitos de Orientação a Objetos| Aula 02 – Conceitos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575539-BFBE-477A-BDB6-9CA7B44D81A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246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computer.org/education/bodies-of-knowledge/software-engineering" TargetMode="Externa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31.emf"/><Relationship Id="rId4" Type="http://schemas.openxmlformats.org/officeDocument/2006/relationships/image" Target="../media/image30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jpeg"/><Relationship Id="rId7" Type="http://schemas.openxmlformats.org/officeDocument/2006/relationships/image" Target="../media/image5.png"/><Relationship Id="rId12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jpeg"/><Relationship Id="rId5" Type="http://schemas.openxmlformats.org/officeDocument/2006/relationships/image" Target="../media/image3.png"/><Relationship Id="rId10" Type="http://schemas.openxmlformats.org/officeDocument/2006/relationships/image" Target="../media/image8.jpeg"/><Relationship Id="rId4" Type="http://schemas.openxmlformats.org/officeDocument/2006/relationships/image" Target="../media/image1.png"/><Relationship Id="rId9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.pn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>
            <a:extLst>
              <a:ext uri="{FF2B5EF4-FFF2-40B4-BE49-F238E27FC236}">
                <a16:creationId xmlns:a16="http://schemas.microsoft.com/office/drawing/2014/main" id="{ED75C6ED-B3AD-460E-AC55-DC15C10096AE}"/>
              </a:ext>
            </a:extLst>
          </p:cNvPr>
          <p:cNvSpPr/>
          <p:nvPr/>
        </p:nvSpPr>
        <p:spPr>
          <a:xfrm>
            <a:off x="-22412" y="13071580"/>
            <a:ext cx="24406412" cy="736496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rgbClr val="2C8698"/>
              </a:solidFill>
              <a:latin typeface="Futura Bk BT" panose="020B0502020204020303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6286500"/>
            <a:ext cx="24384000" cy="2726871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rgbClr val="2C8698"/>
              </a:solidFill>
              <a:latin typeface="Futura Bk BT" panose="020B0502020204020303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28087" y="6572717"/>
            <a:ext cx="10407535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spc="100" dirty="0">
                <a:solidFill>
                  <a:schemeClr val="bg1"/>
                </a:solidFill>
                <a:latin typeface="Futura Bk BT" panose="020B0502020204020303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Disciplina</a:t>
            </a:r>
          </a:p>
          <a:p>
            <a:pPr algn="ctr"/>
            <a:r>
              <a:rPr lang="pt-BR" sz="4000" dirty="0">
                <a:solidFill>
                  <a:schemeClr val="bg1"/>
                </a:solidFill>
                <a:latin typeface="Futura Bk BT" panose="020B0502020204020303" pitchFamily="34" charset="0"/>
              </a:rPr>
              <a:t>Modelagem de Domínio e </a:t>
            </a:r>
          </a:p>
          <a:p>
            <a:pPr algn="ctr"/>
            <a:r>
              <a:rPr lang="pt-BR" sz="4000" dirty="0">
                <a:solidFill>
                  <a:schemeClr val="bg1"/>
                </a:solidFill>
                <a:latin typeface="Futura Bk BT" panose="020B0502020204020303" pitchFamily="34" charset="0"/>
              </a:rPr>
              <a:t>Conceitos de Orientação a Objetos</a:t>
            </a:r>
            <a:endParaRPr lang="en-US" sz="4000" spc="100" dirty="0">
              <a:solidFill>
                <a:schemeClr val="bg1"/>
              </a:solidFill>
              <a:latin typeface="Futura Bk BT" panose="020B0502020204020303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2444127" y="7346155"/>
            <a:ext cx="93767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spc="100" dirty="0">
                <a:solidFill>
                  <a:schemeClr val="bg1"/>
                </a:solidFill>
                <a:latin typeface="Futura Bk BT" panose="020B0502020204020303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PROF. FERNANDO TAMBERLINI ALVES</a:t>
            </a:r>
            <a:endParaRPr lang="en-US" sz="3200" spc="100" dirty="0">
              <a:solidFill>
                <a:schemeClr val="bg1"/>
              </a:solidFill>
              <a:latin typeface="Futura Bk BT" panose="020B0502020204020303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11939874" y="6851907"/>
            <a:ext cx="0" cy="1573273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62D10B37-ACD7-4888-9ED3-D7384BEC8B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8530047" y="13077826"/>
            <a:ext cx="5486400" cy="730250"/>
          </a:xfrm>
        </p:spPr>
        <p:txBody>
          <a:bodyPr/>
          <a:lstStyle/>
          <a:p>
            <a:fld id="{C7575539-BFBE-477A-BDB6-9CA7B44D81A5}" type="slidenum">
              <a:rPr lang="en-US" smtClean="0">
                <a:solidFill>
                  <a:schemeClr val="bg1"/>
                </a:solidFill>
              </a:rPr>
              <a:t>1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D57A66AC-7374-48AE-A3F6-28707B1C88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5153" y="13077826"/>
            <a:ext cx="23801294" cy="730250"/>
          </a:xfrm>
        </p:spPr>
        <p:txBody>
          <a:bodyPr/>
          <a:lstStyle/>
          <a:p>
            <a:r>
              <a:rPr lang="pt-BR" sz="2800" dirty="0">
                <a:solidFill>
                  <a:schemeClr val="bg1"/>
                </a:solidFill>
                <a:latin typeface="Futura Bk BT" panose="020B0502020204020303" pitchFamily="34" charset="0"/>
              </a:rPr>
              <a:t>Prof. Fernando Tamberlini Alves | Modelagem de Domínio e Conceitos de Orientação a Objetos| Aula 02 – Conceitos</a:t>
            </a:r>
            <a:endParaRPr lang="en-US" sz="2800" dirty="0">
              <a:solidFill>
                <a:schemeClr val="bg1"/>
              </a:solidFill>
              <a:latin typeface="Futura Bk BT" panose="020B0502020204020303" pitchFamily="34" charset="0"/>
            </a:endParaRPr>
          </a:p>
        </p:txBody>
      </p:sp>
      <p:pic>
        <p:nvPicPr>
          <p:cNvPr id="1030" name="Picture 6" descr="Revistas Científicas do Instituto Federal de Educação, Ciência e Tecnologia  do Rio de Janeiro">
            <a:extLst>
              <a:ext uri="{FF2B5EF4-FFF2-40B4-BE49-F238E27FC236}">
                <a16:creationId xmlns:a16="http://schemas.microsoft.com/office/drawing/2014/main" id="{9E7B9563-E03B-495D-AB96-9B3EBBDB1E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4734" y="581235"/>
            <a:ext cx="14770279" cy="4241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3289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FA2CAF-2DA0-DFB8-97F6-9816AD720D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1DF15078-0A37-8182-8B2E-54B5CF01BF3C}"/>
              </a:ext>
            </a:extLst>
          </p:cNvPr>
          <p:cNvCxnSpPr>
            <a:cxnSpLocks/>
          </p:cNvCxnSpPr>
          <p:nvPr/>
        </p:nvCxnSpPr>
        <p:spPr>
          <a:xfrm>
            <a:off x="1006413" y="2248450"/>
            <a:ext cx="18039878" cy="0"/>
          </a:xfrm>
          <a:prstGeom prst="line">
            <a:avLst/>
          </a:prstGeom>
          <a:ln w="508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0ABD6F3D-94A3-2085-FC22-E5C87B23A93C}"/>
              </a:ext>
            </a:extLst>
          </p:cNvPr>
          <p:cNvSpPr/>
          <p:nvPr/>
        </p:nvSpPr>
        <p:spPr>
          <a:xfrm flipH="1">
            <a:off x="-3" y="1419726"/>
            <a:ext cx="192507" cy="1528009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2C9398"/>
              </a:solidFill>
            </a:endParaRPr>
          </a:p>
        </p:txBody>
      </p:sp>
      <p:sp>
        <p:nvSpPr>
          <p:cNvPr id="11" name="TextBox 18">
            <a:extLst>
              <a:ext uri="{FF2B5EF4-FFF2-40B4-BE49-F238E27FC236}">
                <a16:creationId xmlns:a16="http://schemas.microsoft.com/office/drawing/2014/main" id="{D8606FD2-B70E-7530-AF4F-7789A192C7D6}"/>
              </a:ext>
            </a:extLst>
          </p:cNvPr>
          <p:cNvSpPr txBox="1"/>
          <p:nvPr/>
        </p:nvSpPr>
        <p:spPr>
          <a:xfrm>
            <a:off x="1006413" y="798966"/>
            <a:ext cx="1708109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000" b="1" spc="100" dirty="0"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Aplicativos Desktop</a:t>
            </a:r>
            <a:endParaRPr lang="en-US" sz="8000" b="1" spc="100" dirty="0">
              <a:latin typeface="Arial Black" panose="020B0A040201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050" name="Picture 2" descr="Revistas Científicas do Instituto Federal de Educação, Ciência e Tecnologia  do Rio de Janeiro">
            <a:extLst>
              <a:ext uri="{FF2B5EF4-FFF2-40B4-BE49-F238E27FC236}">
                <a16:creationId xmlns:a16="http://schemas.microsoft.com/office/drawing/2014/main" id="{1E3E8976-F8CD-C14A-5EEE-D827C898A6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50013" y="468941"/>
            <a:ext cx="4676775" cy="134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8">
            <a:extLst>
              <a:ext uri="{FF2B5EF4-FFF2-40B4-BE49-F238E27FC236}">
                <a16:creationId xmlns:a16="http://schemas.microsoft.com/office/drawing/2014/main" id="{E9F50046-1EC4-E3DD-0D78-F4BD8CA64D78}"/>
              </a:ext>
            </a:extLst>
          </p:cNvPr>
          <p:cNvSpPr txBox="1"/>
          <p:nvPr/>
        </p:nvSpPr>
        <p:spPr>
          <a:xfrm>
            <a:off x="824554" y="2733230"/>
            <a:ext cx="22107634" cy="9510296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just"/>
            <a:r>
              <a:rPr lang="pt-BR" b="1" dirty="0">
                <a:latin typeface="Futura Bk BT" panose="020B0502020204020303"/>
              </a:rPr>
              <a:t>Descrição:</a:t>
            </a:r>
          </a:p>
          <a:p>
            <a:pPr algn="just"/>
            <a:r>
              <a:rPr lang="pt-BR" dirty="0">
                <a:latin typeface="Futura Bk BT" panose="020B0502020204020303"/>
              </a:rPr>
              <a:t>	São programas instalados diretamente no sistema operacional de um computador e executados localmente.</a:t>
            </a:r>
          </a:p>
          <a:p>
            <a:pPr algn="just"/>
            <a:endParaRPr lang="pt-BR" dirty="0">
              <a:latin typeface="Futura Bk BT" panose="020B0502020204020303"/>
            </a:endParaRPr>
          </a:p>
          <a:p>
            <a:pPr algn="just"/>
            <a:r>
              <a:rPr lang="pt-BR" b="1" dirty="0">
                <a:latin typeface="Futura Bk BT" panose="020B0502020204020303"/>
              </a:rPr>
              <a:t>Vantagens</a:t>
            </a:r>
          </a:p>
          <a:p>
            <a:pPr marL="1485900" lvl="1" indent="-571500" algn="just">
              <a:buFont typeface="Arial" panose="020B0604020202020204" pitchFamily="34" charset="0"/>
              <a:buChar char="•"/>
            </a:pPr>
            <a:r>
              <a:rPr lang="pt-BR" dirty="0">
                <a:latin typeface="Futura Bk BT" panose="020B0502020204020303"/>
              </a:rPr>
              <a:t>Desempenho: Pode usar totalmente os recursos de hardware do dispositivo, o que é ideal para softwares pesados (edição de vídeo, design 3D, etc.).</a:t>
            </a:r>
          </a:p>
          <a:p>
            <a:pPr marL="1485900" lvl="1" indent="-571500" algn="just">
              <a:buFont typeface="Arial" panose="020B0604020202020204" pitchFamily="34" charset="0"/>
              <a:buChar char="•"/>
            </a:pPr>
            <a:r>
              <a:rPr lang="pt-BR" dirty="0">
                <a:latin typeface="Futura Bk BT" panose="020B0502020204020303"/>
              </a:rPr>
              <a:t>Funcionamento offline: A maioria dos aplicativos desktop pode ser usada sem conexão com a internet.</a:t>
            </a:r>
          </a:p>
          <a:p>
            <a:pPr marL="1485900" lvl="1" indent="-571500" algn="just">
              <a:buFont typeface="Arial" panose="020B0604020202020204" pitchFamily="34" charset="0"/>
              <a:buChar char="•"/>
            </a:pPr>
            <a:r>
              <a:rPr lang="pt-BR" dirty="0">
                <a:latin typeface="Futura Bk BT" panose="020B0502020204020303"/>
              </a:rPr>
              <a:t>Integração com o sistema operacional: Melhor acesso a APIs do sistema e integração com recursos do SO.</a:t>
            </a:r>
          </a:p>
          <a:p>
            <a:pPr algn="just"/>
            <a:r>
              <a:rPr lang="pt-BR" b="1" dirty="0">
                <a:latin typeface="Futura Bk BT" panose="020B0502020204020303"/>
              </a:rPr>
              <a:t>Desvantagens:</a:t>
            </a:r>
          </a:p>
          <a:p>
            <a:pPr marL="1485900" lvl="1" indent="-571500" algn="just">
              <a:buFont typeface="Arial" panose="020B0604020202020204" pitchFamily="34" charset="0"/>
              <a:buChar char="•"/>
            </a:pPr>
            <a:r>
              <a:rPr lang="pt-BR" dirty="0">
                <a:latin typeface="Futura Bk BT" panose="020B0502020204020303"/>
              </a:rPr>
              <a:t>Instalação e Atualização: Requer instalação manual e atualizações podem precisar ser baixadas e instaladas.</a:t>
            </a:r>
          </a:p>
          <a:p>
            <a:pPr marL="1485900" lvl="1" indent="-571500" algn="just">
              <a:buFont typeface="Arial" panose="020B0604020202020204" pitchFamily="34" charset="0"/>
              <a:buChar char="•"/>
            </a:pPr>
            <a:r>
              <a:rPr lang="pt-BR" dirty="0">
                <a:latin typeface="Futura Bk BT" panose="020B0502020204020303"/>
              </a:rPr>
              <a:t>Compatibilidade: Pode ser compatível apenas com sistemas operacionais específicos (Windows, </a:t>
            </a:r>
            <a:r>
              <a:rPr lang="pt-BR" dirty="0" err="1">
                <a:latin typeface="Futura Bk BT" panose="020B0502020204020303"/>
              </a:rPr>
              <a:t>macOS</a:t>
            </a:r>
            <a:r>
              <a:rPr lang="pt-BR" dirty="0">
                <a:latin typeface="Futura Bk BT" panose="020B0502020204020303"/>
              </a:rPr>
              <a:t>, Linux).</a:t>
            </a:r>
          </a:p>
          <a:p>
            <a:pPr marL="1485900" lvl="1" indent="-571500" algn="just">
              <a:buFont typeface="Arial" panose="020B0604020202020204" pitchFamily="34" charset="0"/>
              <a:buChar char="•"/>
            </a:pPr>
            <a:r>
              <a:rPr lang="pt-BR" dirty="0">
                <a:latin typeface="Futura Bk BT" panose="020B0502020204020303"/>
              </a:rPr>
              <a:t>Manutenção: É preciso instalar e manter em cada dispositivo.</a:t>
            </a:r>
          </a:p>
        </p:txBody>
      </p:sp>
      <p:sp>
        <p:nvSpPr>
          <p:cNvPr id="3" name="AutoShape 2" descr="CLI - 나무위키">
            <a:extLst>
              <a:ext uri="{FF2B5EF4-FFF2-40B4-BE49-F238E27FC236}">
                <a16:creationId xmlns:a16="http://schemas.microsoft.com/office/drawing/2014/main" id="{9A2831CB-A849-A5B7-CBFA-C72E99799A0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2039600" y="6705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6" name="AutoShape 4" descr="clireplacement">
            <a:extLst>
              <a:ext uri="{FF2B5EF4-FFF2-40B4-BE49-F238E27FC236}">
                <a16:creationId xmlns:a16="http://schemas.microsoft.com/office/drawing/2014/main" id="{19D2D9F5-2CF1-F3F5-59B4-6A00410FC0A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2191999" y="6857999"/>
            <a:ext cx="10587789" cy="10587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7" name="AutoShape 6" descr="clireplacement">
            <a:extLst>
              <a:ext uri="{FF2B5EF4-FFF2-40B4-BE49-F238E27FC236}">
                <a16:creationId xmlns:a16="http://schemas.microsoft.com/office/drawing/2014/main" id="{334C8C6C-FFCC-251E-91BE-71B6AD9D1D2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2344399" y="7010399"/>
            <a:ext cx="10587789" cy="10587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85333598-3891-9BAE-56CB-11C03364A71D}"/>
              </a:ext>
            </a:extLst>
          </p:cNvPr>
          <p:cNvSpPr/>
          <p:nvPr/>
        </p:nvSpPr>
        <p:spPr>
          <a:xfrm>
            <a:off x="-22412" y="13071580"/>
            <a:ext cx="24406412" cy="736496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rgbClr val="2C8698"/>
              </a:solidFill>
              <a:latin typeface="Futura Bk BT" panose="020B0502020204020303" pitchFamily="34" charset="0"/>
            </a:endParaRPr>
          </a:p>
        </p:txBody>
      </p:sp>
      <p:sp>
        <p:nvSpPr>
          <p:cNvPr id="12" name="Espaço Reservado para Número de Slide 1">
            <a:extLst>
              <a:ext uri="{FF2B5EF4-FFF2-40B4-BE49-F238E27FC236}">
                <a16:creationId xmlns:a16="http://schemas.microsoft.com/office/drawing/2014/main" id="{8BD4FDA9-7436-A733-8224-C530D52F1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8530047" y="13077826"/>
            <a:ext cx="5486400" cy="730250"/>
          </a:xfrm>
        </p:spPr>
        <p:txBody>
          <a:bodyPr/>
          <a:lstStyle/>
          <a:p>
            <a:fld id="{C7575539-BFBE-477A-BDB6-9CA7B44D81A5}" type="slidenum">
              <a:rPr lang="en-US" smtClean="0">
                <a:solidFill>
                  <a:schemeClr val="bg1"/>
                </a:solidFill>
              </a:rPr>
              <a:t>10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Espaço Reservado para Rodapé 2">
            <a:extLst>
              <a:ext uri="{FF2B5EF4-FFF2-40B4-BE49-F238E27FC236}">
                <a16:creationId xmlns:a16="http://schemas.microsoft.com/office/drawing/2014/main" id="{D2892A49-CC8A-630D-0E4F-DB034470FC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5153" y="13077826"/>
            <a:ext cx="23801294" cy="730250"/>
          </a:xfrm>
        </p:spPr>
        <p:txBody>
          <a:bodyPr/>
          <a:lstStyle/>
          <a:p>
            <a:r>
              <a:rPr lang="pt-BR" sz="2800" dirty="0">
                <a:solidFill>
                  <a:schemeClr val="bg1"/>
                </a:solidFill>
                <a:latin typeface="Futura Bk BT" panose="020B0502020204020303" pitchFamily="34" charset="0"/>
              </a:rPr>
              <a:t>Prof. Fernando Tamberlini Alves | Modelagem de Domínio e Conceitos de Orientação a Objetos| Aula 02 – Conceitos</a:t>
            </a:r>
            <a:endParaRPr lang="en-US" sz="2800" dirty="0">
              <a:solidFill>
                <a:schemeClr val="bg1"/>
              </a:solidFill>
              <a:latin typeface="Futura Bk BT" panose="020B05020202040203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6404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ABBF52-4F5A-6F16-2669-5F933FB5F6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504FB76-60CE-D3C1-6701-09731A81501B}"/>
              </a:ext>
            </a:extLst>
          </p:cNvPr>
          <p:cNvCxnSpPr>
            <a:cxnSpLocks/>
          </p:cNvCxnSpPr>
          <p:nvPr/>
        </p:nvCxnSpPr>
        <p:spPr>
          <a:xfrm>
            <a:off x="1006413" y="2248450"/>
            <a:ext cx="18039878" cy="0"/>
          </a:xfrm>
          <a:prstGeom prst="line">
            <a:avLst/>
          </a:prstGeom>
          <a:ln w="508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E727FF24-A6A5-297A-2CEA-31D6DD19707F}"/>
              </a:ext>
            </a:extLst>
          </p:cNvPr>
          <p:cNvSpPr/>
          <p:nvPr/>
        </p:nvSpPr>
        <p:spPr>
          <a:xfrm flipH="1">
            <a:off x="-3" y="1419726"/>
            <a:ext cx="192507" cy="1528009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2C9398"/>
              </a:solidFill>
            </a:endParaRPr>
          </a:p>
        </p:txBody>
      </p:sp>
      <p:sp>
        <p:nvSpPr>
          <p:cNvPr id="11" name="TextBox 18">
            <a:extLst>
              <a:ext uri="{FF2B5EF4-FFF2-40B4-BE49-F238E27FC236}">
                <a16:creationId xmlns:a16="http://schemas.microsoft.com/office/drawing/2014/main" id="{A4F26595-18A6-B6A7-D80E-A25B6C0E141F}"/>
              </a:ext>
            </a:extLst>
          </p:cNvPr>
          <p:cNvSpPr txBox="1"/>
          <p:nvPr/>
        </p:nvSpPr>
        <p:spPr>
          <a:xfrm>
            <a:off x="1006413" y="798966"/>
            <a:ext cx="1708109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000" b="1" spc="100" dirty="0"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Aplicativos WEB</a:t>
            </a:r>
            <a:endParaRPr lang="en-US" sz="8000" b="1" spc="100" dirty="0">
              <a:latin typeface="Arial Black" panose="020B0A040201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050" name="Picture 2" descr="Revistas Científicas do Instituto Federal de Educação, Ciência e Tecnologia  do Rio de Janeiro">
            <a:extLst>
              <a:ext uri="{FF2B5EF4-FFF2-40B4-BE49-F238E27FC236}">
                <a16:creationId xmlns:a16="http://schemas.microsoft.com/office/drawing/2014/main" id="{3895C4D9-98E6-0A9F-E112-A902761B52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50013" y="468941"/>
            <a:ext cx="4676775" cy="134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8">
            <a:extLst>
              <a:ext uri="{FF2B5EF4-FFF2-40B4-BE49-F238E27FC236}">
                <a16:creationId xmlns:a16="http://schemas.microsoft.com/office/drawing/2014/main" id="{D0EEBEF1-BFDA-25F4-D063-7F78379274AE}"/>
              </a:ext>
            </a:extLst>
          </p:cNvPr>
          <p:cNvSpPr txBox="1"/>
          <p:nvPr/>
        </p:nvSpPr>
        <p:spPr>
          <a:xfrm>
            <a:off x="824554" y="2733230"/>
            <a:ext cx="22107634" cy="10064294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just"/>
            <a:r>
              <a:rPr lang="pt-BR" b="1" dirty="0">
                <a:latin typeface="Futura Bk BT" panose="020B0502020204020303"/>
              </a:rPr>
              <a:t>Descrição:</a:t>
            </a:r>
          </a:p>
          <a:p>
            <a:pPr algn="just"/>
            <a:r>
              <a:rPr lang="pt-BR" dirty="0">
                <a:latin typeface="Futura Bk BT" panose="020B0502020204020303"/>
              </a:rPr>
              <a:t>	São aplicações que funcionam através de navegadores e podem ser acessadas por meio de URLs, sem necessidade de instalação.</a:t>
            </a:r>
          </a:p>
          <a:p>
            <a:pPr algn="just"/>
            <a:endParaRPr lang="pt-BR" dirty="0">
              <a:latin typeface="Futura Bk BT" panose="020B0502020204020303"/>
            </a:endParaRPr>
          </a:p>
          <a:p>
            <a:pPr algn="just"/>
            <a:r>
              <a:rPr lang="pt-BR" b="1" dirty="0">
                <a:latin typeface="Futura Bk BT" panose="020B0502020204020303"/>
              </a:rPr>
              <a:t>Vantagens</a:t>
            </a:r>
          </a:p>
          <a:p>
            <a:pPr marL="1485900" lvl="1" indent="-571500" algn="just">
              <a:buFont typeface="Arial" panose="020B0604020202020204" pitchFamily="34" charset="0"/>
              <a:buChar char="•"/>
            </a:pPr>
            <a:r>
              <a:rPr lang="pt-BR" dirty="0">
                <a:latin typeface="Futura Bk BT" panose="020B0502020204020303"/>
              </a:rPr>
              <a:t>Acessibilidade: Pode ser acessado em qualquer dispositivo com um navegador e conexão à internet.</a:t>
            </a:r>
          </a:p>
          <a:p>
            <a:pPr marL="1485900" lvl="1" indent="-571500" algn="just">
              <a:buFont typeface="Arial" panose="020B0604020202020204" pitchFamily="34" charset="0"/>
              <a:buChar char="•"/>
            </a:pPr>
            <a:r>
              <a:rPr lang="pt-BR" dirty="0">
                <a:latin typeface="Futura Bk BT" panose="020B0502020204020303"/>
              </a:rPr>
              <a:t>Atualização centralizada: Atualizações são feitas diretamente no servidor, o que significa que todos os usuários acessam a versão mais recente automaticamente.</a:t>
            </a:r>
          </a:p>
          <a:p>
            <a:pPr marL="1485900" lvl="1" indent="-571500" algn="just">
              <a:buFont typeface="Arial" panose="020B0604020202020204" pitchFamily="34" charset="0"/>
              <a:buChar char="•"/>
            </a:pPr>
            <a:r>
              <a:rPr lang="pt-BR" dirty="0">
                <a:latin typeface="Futura Bk BT" panose="020B0502020204020303"/>
              </a:rPr>
              <a:t>Compatibilidade </a:t>
            </a:r>
            <a:r>
              <a:rPr lang="pt-BR" dirty="0" err="1">
                <a:latin typeface="Futura Bk BT" panose="020B0502020204020303"/>
              </a:rPr>
              <a:t>cross-platform</a:t>
            </a:r>
            <a:r>
              <a:rPr lang="pt-BR" dirty="0">
                <a:latin typeface="Futura Bk BT" panose="020B0502020204020303"/>
              </a:rPr>
              <a:t>: Compatível com qualquer sistema operacional que tenha um navegador.</a:t>
            </a:r>
          </a:p>
          <a:p>
            <a:pPr algn="just"/>
            <a:endParaRPr lang="pt-BR" b="1" dirty="0">
              <a:latin typeface="Futura Bk BT" panose="020B0502020204020303"/>
            </a:endParaRPr>
          </a:p>
          <a:p>
            <a:pPr algn="just"/>
            <a:r>
              <a:rPr lang="pt-BR" b="1" dirty="0">
                <a:latin typeface="Futura Bk BT" panose="020B0502020204020303"/>
              </a:rPr>
              <a:t>Desvantagens:</a:t>
            </a:r>
          </a:p>
          <a:p>
            <a:pPr marL="1485900" lvl="1" indent="-571500" algn="just">
              <a:buFont typeface="Arial" panose="020B0604020202020204" pitchFamily="34" charset="0"/>
              <a:buChar char="•"/>
            </a:pPr>
            <a:r>
              <a:rPr lang="pt-BR" dirty="0">
                <a:latin typeface="Futura Bk BT" panose="020B0502020204020303"/>
              </a:rPr>
              <a:t>Dependência de Internet: Em sua maioria, exigem uma conexão constante com a internet.</a:t>
            </a:r>
          </a:p>
          <a:p>
            <a:pPr marL="1485900" lvl="1" indent="-571500" algn="just">
              <a:buFont typeface="Arial" panose="020B0604020202020204" pitchFamily="34" charset="0"/>
              <a:buChar char="•"/>
            </a:pPr>
            <a:r>
              <a:rPr lang="pt-BR" dirty="0">
                <a:latin typeface="Futura Bk BT" panose="020B0502020204020303"/>
              </a:rPr>
              <a:t>Limitações de desempenho: Não tem o mesmo acesso ao hardware como os aplicativos desktop.</a:t>
            </a:r>
          </a:p>
          <a:p>
            <a:pPr marL="1485900" lvl="1" indent="-571500" algn="just">
              <a:buFont typeface="Arial" panose="020B0604020202020204" pitchFamily="34" charset="0"/>
              <a:buChar char="•"/>
            </a:pPr>
            <a:r>
              <a:rPr lang="pt-BR" dirty="0">
                <a:latin typeface="Futura Bk BT" panose="020B0502020204020303"/>
              </a:rPr>
              <a:t>Segurança: É suscetível a ameaças de segurança da web, como ataques de SQL </a:t>
            </a:r>
            <a:r>
              <a:rPr lang="pt-BR" dirty="0" err="1">
                <a:latin typeface="Futura Bk BT" panose="020B0502020204020303"/>
              </a:rPr>
              <a:t>injection</a:t>
            </a:r>
            <a:r>
              <a:rPr lang="pt-BR" dirty="0">
                <a:latin typeface="Futura Bk BT" panose="020B0502020204020303"/>
              </a:rPr>
              <a:t> ou XSS.</a:t>
            </a:r>
          </a:p>
        </p:txBody>
      </p:sp>
      <p:sp>
        <p:nvSpPr>
          <p:cNvPr id="3" name="AutoShape 2" descr="CLI - 나무위키">
            <a:extLst>
              <a:ext uri="{FF2B5EF4-FFF2-40B4-BE49-F238E27FC236}">
                <a16:creationId xmlns:a16="http://schemas.microsoft.com/office/drawing/2014/main" id="{14B5CEFB-9A7E-D445-3471-4BA3D4758A9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2039600" y="6705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6" name="AutoShape 4" descr="clireplacement">
            <a:extLst>
              <a:ext uri="{FF2B5EF4-FFF2-40B4-BE49-F238E27FC236}">
                <a16:creationId xmlns:a16="http://schemas.microsoft.com/office/drawing/2014/main" id="{FB5BF96B-415B-D653-CF2F-52CB68163DA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2191999" y="6857999"/>
            <a:ext cx="10587789" cy="10587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7" name="AutoShape 6" descr="clireplacement">
            <a:extLst>
              <a:ext uri="{FF2B5EF4-FFF2-40B4-BE49-F238E27FC236}">
                <a16:creationId xmlns:a16="http://schemas.microsoft.com/office/drawing/2014/main" id="{E57AB11B-69BF-68E2-CB13-36B9DFC602E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2344399" y="7010399"/>
            <a:ext cx="10587789" cy="10587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" name="Rectangle 6">
            <a:extLst>
              <a:ext uri="{FF2B5EF4-FFF2-40B4-BE49-F238E27FC236}">
                <a16:creationId xmlns:a16="http://schemas.microsoft.com/office/drawing/2014/main" id="{72B9F667-7AF3-DCCB-A411-153B8D699F6F}"/>
              </a:ext>
            </a:extLst>
          </p:cNvPr>
          <p:cNvSpPr/>
          <p:nvPr/>
        </p:nvSpPr>
        <p:spPr>
          <a:xfrm>
            <a:off x="-22412" y="13071580"/>
            <a:ext cx="24406412" cy="736496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rgbClr val="2C8698"/>
              </a:solidFill>
              <a:latin typeface="Futura Bk BT" panose="020B0502020204020303" pitchFamily="34" charset="0"/>
            </a:endParaRPr>
          </a:p>
        </p:txBody>
      </p:sp>
      <p:sp>
        <p:nvSpPr>
          <p:cNvPr id="5" name="Espaço Reservado para Número de Slide 1">
            <a:extLst>
              <a:ext uri="{FF2B5EF4-FFF2-40B4-BE49-F238E27FC236}">
                <a16:creationId xmlns:a16="http://schemas.microsoft.com/office/drawing/2014/main" id="{42DFEBD3-F408-4CEC-36DD-2B4846E4B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8530047" y="13077826"/>
            <a:ext cx="5486400" cy="730250"/>
          </a:xfrm>
        </p:spPr>
        <p:txBody>
          <a:bodyPr/>
          <a:lstStyle/>
          <a:p>
            <a:fld id="{C7575539-BFBE-477A-BDB6-9CA7B44D81A5}" type="slidenum">
              <a:rPr lang="en-US" smtClean="0">
                <a:solidFill>
                  <a:schemeClr val="bg1"/>
                </a:solidFill>
              </a:rPr>
              <a:t>11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Espaço Reservado para Rodapé 2">
            <a:extLst>
              <a:ext uri="{FF2B5EF4-FFF2-40B4-BE49-F238E27FC236}">
                <a16:creationId xmlns:a16="http://schemas.microsoft.com/office/drawing/2014/main" id="{990BA156-F52E-206F-5F10-D958AB79E7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5153" y="13077826"/>
            <a:ext cx="23801294" cy="730250"/>
          </a:xfrm>
        </p:spPr>
        <p:txBody>
          <a:bodyPr/>
          <a:lstStyle/>
          <a:p>
            <a:r>
              <a:rPr lang="pt-BR" sz="2800" dirty="0">
                <a:solidFill>
                  <a:schemeClr val="bg1"/>
                </a:solidFill>
                <a:latin typeface="Futura Bk BT" panose="020B0502020204020303" pitchFamily="34" charset="0"/>
              </a:rPr>
              <a:t>Prof. Fernando Tamberlini Alves | Modelagem de Domínio e Conceitos de Orientação a Objetos| Aula 02 – Conceitos</a:t>
            </a:r>
            <a:endParaRPr lang="en-US" sz="2800" dirty="0">
              <a:solidFill>
                <a:schemeClr val="bg1"/>
              </a:solidFill>
              <a:latin typeface="Futura Bk BT" panose="020B05020202040203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2331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2E64A1-647B-5390-BD42-71966EA60E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A8E0376-ABAA-3A72-685C-6CB7E8D3ABA2}"/>
              </a:ext>
            </a:extLst>
          </p:cNvPr>
          <p:cNvCxnSpPr>
            <a:cxnSpLocks/>
          </p:cNvCxnSpPr>
          <p:nvPr/>
        </p:nvCxnSpPr>
        <p:spPr>
          <a:xfrm>
            <a:off x="1006413" y="2248450"/>
            <a:ext cx="18039878" cy="0"/>
          </a:xfrm>
          <a:prstGeom prst="line">
            <a:avLst/>
          </a:prstGeom>
          <a:ln w="508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96BF3DC3-8956-B6E0-111A-CEFD7D94DE8B}"/>
              </a:ext>
            </a:extLst>
          </p:cNvPr>
          <p:cNvSpPr/>
          <p:nvPr/>
        </p:nvSpPr>
        <p:spPr>
          <a:xfrm flipH="1">
            <a:off x="-3" y="1419726"/>
            <a:ext cx="192507" cy="1528009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2C9398"/>
              </a:solidFill>
            </a:endParaRPr>
          </a:p>
        </p:txBody>
      </p:sp>
      <p:sp>
        <p:nvSpPr>
          <p:cNvPr id="11" name="TextBox 18">
            <a:extLst>
              <a:ext uri="{FF2B5EF4-FFF2-40B4-BE49-F238E27FC236}">
                <a16:creationId xmlns:a16="http://schemas.microsoft.com/office/drawing/2014/main" id="{7D142030-FCA2-B5B0-8C2B-392E494CF55A}"/>
              </a:ext>
            </a:extLst>
          </p:cNvPr>
          <p:cNvSpPr txBox="1"/>
          <p:nvPr/>
        </p:nvSpPr>
        <p:spPr>
          <a:xfrm>
            <a:off x="1006413" y="798966"/>
            <a:ext cx="1708109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000" b="1" spc="100" dirty="0"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Aplicativos Mobile</a:t>
            </a:r>
            <a:endParaRPr lang="en-US" sz="8000" b="1" spc="100" dirty="0">
              <a:latin typeface="Arial Black" panose="020B0A040201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050" name="Picture 2" descr="Revistas Científicas do Instituto Federal de Educação, Ciência e Tecnologia  do Rio de Janeiro">
            <a:extLst>
              <a:ext uri="{FF2B5EF4-FFF2-40B4-BE49-F238E27FC236}">
                <a16:creationId xmlns:a16="http://schemas.microsoft.com/office/drawing/2014/main" id="{0A23738D-A516-2FC5-7A00-4BF6007492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50013" y="468941"/>
            <a:ext cx="4676775" cy="134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8">
            <a:extLst>
              <a:ext uri="{FF2B5EF4-FFF2-40B4-BE49-F238E27FC236}">
                <a16:creationId xmlns:a16="http://schemas.microsoft.com/office/drawing/2014/main" id="{BD3546FE-5DDB-AE12-63F9-A1AE6B03ED70}"/>
              </a:ext>
            </a:extLst>
          </p:cNvPr>
          <p:cNvSpPr txBox="1"/>
          <p:nvPr/>
        </p:nvSpPr>
        <p:spPr>
          <a:xfrm>
            <a:off x="824554" y="2733230"/>
            <a:ext cx="22107634" cy="10064294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just"/>
            <a:r>
              <a:rPr lang="pt-BR" b="1" dirty="0">
                <a:latin typeface="Futura Bk BT" panose="020B0502020204020303"/>
              </a:rPr>
              <a:t>Descrição:</a:t>
            </a:r>
          </a:p>
          <a:p>
            <a:pPr algn="just"/>
            <a:r>
              <a:rPr lang="pt-BR" dirty="0">
                <a:latin typeface="Futura Bk BT" panose="020B0502020204020303"/>
              </a:rPr>
              <a:t>	Aplicações desenvolvidas para dispositivos móveis, como smartphones e tablets. Podem ser nativas (feitas para um SO específico) ou híbridas (</a:t>
            </a:r>
            <a:r>
              <a:rPr lang="pt-BR" dirty="0" err="1">
                <a:latin typeface="Futura Bk BT" panose="020B0502020204020303"/>
              </a:rPr>
              <a:t>multi-plataforma</a:t>
            </a:r>
            <a:r>
              <a:rPr lang="pt-BR" dirty="0">
                <a:latin typeface="Futura Bk BT" panose="020B0502020204020303"/>
              </a:rPr>
              <a:t>).</a:t>
            </a:r>
          </a:p>
          <a:p>
            <a:pPr algn="just"/>
            <a:endParaRPr lang="pt-BR" dirty="0">
              <a:latin typeface="Futura Bk BT" panose="020B0502020204020303"/>
            </a:endParaRPr>
          </a:p>
          <a:p>
            <a:pPr algn="just"/>
            <a:r>
              <a:rPr lang="pt-BR" b="1" dirty="0">
                <a:latin typeface="Futura Bk BT" panose="020B0502020204020303"/>
              </a:rPr>
              <a:t>Vantagens</a:t>
            </a:r>
          </a:p>
          <a:p>
            <a:pPr marL="1485900" lvl="1" indent="-571500" algn="just">
              <a:buFont typeface="Arial" panose="020B0604020202020204" pitchFamily="34" charset="0"/>
              <a:buChar char="•"/>
            </a:pPr>
            <a:r>
              <a:rPr lang="pt-BR" dirty="0">
                <a:latin typeface="Futura Bk BT" panose="020B0502020204020303"/>
              </a:rPr>
              <a:t>Acessibilidade e Mobilidade: Permitem que os usuários utilizem serviços e recursos em qualquer lugar.</a:t>
            </a:r>
          </a:p>
          <a:p>
            <a:pPr marL="1485900" lvl="1" indent="-571500" algn="just">
              <a:buFont typeface="Arial" panose="020B0604020202020204" pitchFamily="34" charset="0"/>
              <a:buChar char="•"/>
            </a:pPr>
            <a:r>
              <a:rPr lang="pt-BR" dirty="0">
                <a:latin typeface="Futura Bk BT" panose="020B0502020204020303"/>
              </a:rPr>
              <a:t>Notificações: Oferece notificações que facilitam o engajamento e a comunicação com o usuário.</a:t>
            </a:r>
          </a:p>
          <a:p>
            <a:pPr marL="1485900" lvl="1" indent="-571500" algn="just">
              <a:buFont typeface="Arial" panose="020B0604020202020204" pitchFamily="34" charset="0"/>
              <a:buChar char="•"/>
            </a:pPr>
            <a:r>
              <a:rPr lang="pt-BR" dirty="0">
                <a:latin typeface="Futura Bk BT" panose="020B0502020204020303"/>
              </a:rPr>
              <a:t>Acesso a hardware do dispositivo: Pode utilizar recursos do dispositivo, como GPS, câmera, e sensores.</a:t>
            </a:r>
            <a:endParaRPr lang="pt-BR" b="1" dirty="0">
              <a:latin typeface="Futura Bk BT" panose="020B0502020204020303"/>
            </a:endParaRPr>
          </a:p>
          <a:p>
            <a:pPr algn="just"/>
            <a:r>
              <a:rPr lang="pt-BR" b="1" dirty="0">
                <a:latin typeface="Futura Bk BT" panose="020B0502020204020303"/>
              </a:rPr>
              <a:t>Desvantagens:</a:t>
            </a:r>
          </a:p>
          <a:p>
            <a:pPr marL="1485900" lvl="1" indent="-571500" algn="just">
              <a:buFont typeface="Arial" panose="020B0604020202020204" pitchFamily="34" charset="0"/>
              <a:buChar char="•"/>
            </a:pPr>
            <a:r>
              <a:rPr lang="pt-BR" dirty="0">
                <a:latin typeface="Futura Bk BT" panose="020B0502020204020303"/>
              </a:rPr>
              <a:t>Compatibilidade: Podem exigir desenvolvimento para diferentes sistemas operacionais (iOS, Android).</a:t>
            </a:r>
          </a:p>
          <a:p>
            <a:pPr marL="1485900" lvl="1" indent="-571500" algn="just">
              <a:buFont typeface="Arial" panose="020B0604020202020204" pitchFamily="34" charset="0"/>
              <a:buChar char="•"/>
            </a:pPr>
            <a:r>
              <a:rPr lang="pt-BR" dirty="0">
                <a:latin typeface="Futura Bk BT" panose="020B0502020204020303"/>
              </a:rPr>
              <a:t>Limitações de Hardware: Recursos como memória e processamento são mais limitados em dispositivos móveis.</a:t>
            </a:r>
          </a:p>
          <a:p>
            <a:pPr marL="1485900" lvl="1" indent="-571500" algn="just">
              <a:buFont typeface="Arial" panose="020B0604020202020204" pitchFamily="34" charset="0"/>
              <a:buChar char="•"/>
            </a:pPr>
            <a:r>
              <a:rPr lang="pt-BR" dirty="0">
                <a:latin typeface="Futura Bk BT" panose="020B0502020204020303"/>
              </a:rPr>
              <a:t>Atualizações frequentes: Necessita atualizações frequentes para acompanhar as mudanças nos sistemas móveis.</a:t>
            </a:r>
          </a:p>
        </p:txBody>
      </p:sp>
      <p:sp>
        <p:nvSpPr>
          <p:cNvPr id="3" name="AutoShape 2" descr="CLI - 나무위키">
            <a:extLst>
              <a:ext uri="{FF2B5EF4-FFF2-40B4-BE49-F238E27FC236}">
                <a16:creationId xmlns:a16="http://schemas.microsoft.com/office/drawing/2014/main" id="{0984C1A5-E150-2460-74C2-3B403D4D73A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2039600" y="6705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6" name="AutoShape 4" descr="clireplacement">
            <a:extLst>
              <a:ext uri="{FF2B5EF4-FFF2-40B4-BE49-F238E27FC236}">
                <a16:creationId xmlns:a16="http://schemas.microsoft.com/office/drawing/2014/main" id="{79E2C147-3300-E264-4296-E6978CF044F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2191999" y="6857999"/>
            <a:ext cx="10587789" cy="10587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7" name="AutoShape 6" descr="clireplacement">
            <a:extLst>
              <a:ext uri="{FF2B5EF4-FFF2-40B4-BE49-F238E27FC236}">
                <a16:creationId xmlns:a16="http://schemas.microsoft.com/office/drawing/2014/main" id="{6B22B9BD-BFF8-7E7C-C544-41DACDCD129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2344399" y="7010399"/>
            <a:ext cx="10587789" cy="10587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" name="Rectangle 6">
            <a:extLst>
              <a:ext uri="{FF2B5EF4-FFF2-40B4-BE49-F238E27FC236}">
                <a16:creationId xmlns:a16="http://schemas.microsoft.com/office/drawing/2014/main" id="{59A6B30E-F9EF-8F34-EFCD-58AD64EF339A}"/>
              </a:ext>
            </a:extLst>
          </p:cNvPr>
          <p:cNvSpPr/>
          <p:nvPr/>
        </p:nvSpPr>
        <p:spPr>
          <a:xfrm>
            <a:off x="-22412" y="13071580"/>
            <a:ext cx="24406412" cy="736496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rgbClr val="2C8698"/>
              </a:solidFill>
              <a:latin typeface="Futura Bk BT" panose="020B0502020204020303" pitchFamily="34" charset="0"/>
            </a:endParaRPr>
          </a:p>
        </p:txBody>
      </p:sp>
      <p:sp>
        <p:nvSpPr>
          <p:cNvPr id="5" name="Espaço Reservado para Número de Slide 1">
            <a:extLst>
              <a:ext uri="{FF2B5EF4-FFF2-40B4-BE49-F238E27FC236}">
                <a16:creationId xmlns:a16="http://schemas.microsoft.com/office/drawing/2014/main" id="{425E32F1-C39D-5FE7-9FED-70756A028B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8530047" y="13077826"/>
            <a:ext cx="5486400" cy="730250"/>
          </a:xfrm>
        </p:spPr>
        <p:txBody>
          <a:bodyPr/>
          <a:lstStyle/>
          <a:p>
            <a:fld id="{C7575539-BFBE-477A-BDB6-9CA7B44D81A5}" type="slidenum">
              <a:rPr lang="en-US" smtClean="0">
                <a:solidFill>
                  <a:schemeClr val="bg1"/>
                </a:solidFill>
              </a:rPr>
              <a:t>12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Espaço Reservado para Rodapé 2">
            <a:extLst>
              <a:ext uri="{FF2B5EF4-FFF2-40B4-BE49-F238E27FC236}">
                <a16:creationId xmlns:a16="http://schemas.microsoft.com/office/drawing/2014/main" id="{18E91B72-20D7-35A2-AC14-8001A4A7E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5153" y="13077826"/>
            <a:ext cx="23801294" cy="730250"/>
          </a:xfrm>
        </p:spPr>
        <p:txBody>
          <a:bodyPr/>
          <a:lstStyle/>
          <a:p>
            <a:r>
              <a:rPr lang="pt-BR" sz="2800" dirty="0">
                <a:solidFill>
                  <a:schemeClr val="bg1"/>
                </a:solidFill>
                <a:latin typeface="Futura Bk BT" panose="020B0502020204020303" pitchFamily="34" charset="0"/>
              </a:rPr>
              <a:t>Prof. Fernando Tamberlini Alves | Modelagem de Domínio e Conceitos de Orientação a Objetos| Aula 02 – Conceitos</a:t>
            </a:r>
            <a:endParaRPr lang="en-US" sz="2800" dirty="0">
              <a:solidFill>
                <a:schemeClr val="bg1"/>
              </a:solidFill>
              <a:latin typeface="Futura Bk BT" panose="020B05020202040203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9473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19"/>
          <p:cNvCxnSpPr>
            <a:cxnSpLocks/>
          </p:cNvCxnSpPr>
          <p:nvPr/>
        </p:nvCxnSpPr>
        <p:spPr>
          <a:xfrm>
            <a:off x="1006413" y="2248450"/>
            <a:ext cx="18039878" cy="0"/>
          </a:xfrm>
          <a:prstGeom prst="line">
            <a:avLst/>
          </a:prstGeom>
          <a:ln w="508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 flipH="1">
            <a:off x="-3" y="1419726"/>
            <a:ext cx="192507" cy="1528009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2C9398"/>
              </a:solidFill>
            </a:endParaRPr>
          </a:p>
        </p:txBody>
      </p:sp>
      <p:sp>
        <p:nvSpPr>
          <p:cNvPr id="11" name="TextBox 18">
            <a:extLst>
              <a:ext uri="{FF2B5EF4-FFF2-40B4-BE49-F238E27FC236}">
                <a16:creationId xmlns:a16="http://schemas.microsoft.com/office/drawing/2014/main" id="{9560AA70-139C-4738-896D-421A126AD600}"/>
              </a:ext>
            </a:extLst>
          </p:cNvPr>
          <p:cNvSpPr txBox="1"/>
          <p:nvPr/>
        </p:nvSpPr>
        <p:spPr>
          <a:xfrm>
            <a:off x="1006413" y="798966"/>
            <a:ext cx="1708109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6000" b="1" spc="100" dirty="0"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Como desenvolver um software?</a:t>
            </a:r>
            <a:endParaRPr lang="en-US" sz="6000" b="1" spc="100" dirty="0">
              <a:latin typeface="Arial Black" panose="020B0A040201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050" name="Picture 2" descr="Revistas Científicas do Instituto Federal de Educação, Ciência e Tecnologia  do Rio de Janeiro">
            <a:extLst>
              <a:ext uri="{FF2B5EF4-FFF2-40B4-BE49-F238E27FC236}">
                <a16:creationId xmlns:a16="http://schemas.microsoft.com/office/drawing/2014/main" id="{E29FDD59-64FE-484F-8B59-797967A45D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50013" y="468941"/>
            <a:ext cx="4676775" cy="134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Qual melhor arquitetura para desenvolver um software? - Guia dev">
            <a:extLst>
              <a:ext uri="{FF2B5EF4-FFF2-40B4-BE49-F238E27FC236}">
                <a16:creationId xmlns:a16="http://schemas.microsoft.com/office/drawing/2014/main" id="{1105C06F-515D-1553-F41B-5E8ABC3942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6862" y="5717685"/>
            <a:ext cx="7239000" cy="400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8">
            <a:extLst>
              <a:ext uri="{FF2B5EF4-FFF2-40B4-BE49-F238E27FC236}">
                <a16:creationId xmlns:a16="http://schemas.microsoft.com/office/drawing/2014/main" id="{E49BF239-8CA3-DDD7-25C6-E39CC07F202C}"/>
              </a:ext>
            </a:extLst>
          </p:cNvPr>
          <p:cNvSpPr txBox="1"/>
          <p:nvPr/>
        </p:nvSpPr>
        <p:spPr>
          <a:xfrm>
            <a:off x="1714500" y="3369655"/>
            <a:ext cx="2002155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 algn="just">
              <a:buFont typeface="Wingdings" panose="05000000000000000000" pitchFamily="2" charset="2"/>
              <a:buChar char="§"/>
            </a:pPr>
            <a:r>
              <a:rPr lang="pt-BR" sz="4000" dirty="0">
                <a:latin typeface="Futura Bk BT" panose="020B0502020204020303"/>
              </a:rPr>
              <a:t>Quais são as etapas, os métodos, as ferramentas e linguagem (arquitetura) necessária para desenvolver um software? </a:t>
            </a:r>
          </a:p>
          <a:p>
            <a:pPr algn="just"/>
            <a:endParaRPr lang="pt-BR" sz="4000" dirty="0">
              <a:latin typeface="Futura Bk BT" panose="020B0502020204020303"/>
            </a:endParaRPr>
          </a:p>
        </p:txBody>
      </p:sp>
      <p:pic>
        <p:nvPicPr>
          <p:cNvPr id="1028" name="Picture 4" descr="Programa, Software, Sistema e Aplicativo. Qual a diferença?">
            <a:extLst>
              <a:ext uri="{FF2B5EF4-FFF2-40B4-BE49-F238E27FC236}">
                <a16:creationId xmlns:a16="http://schemas.microsoft.com/office/drawing/2014/main" id="{ADBD3F71-C2B0-3E18-9394-A3B8B95794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7149" y="7936274"/>
            <a:ext cx="6549702" cy="4381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esenvolvimento de software: é melhor terceirizar? - Cedro Technologies">
            <a:extLst>
              <a:ext uri="{FF2B5EF4-FFF2-40B4-BE49-F238E27FC236}">
                <a16:creationId xmlns:a16="http://schemas.microsoft.com/office/drawing/2014/main" id="{74D71EA3-B4B7-A637-1DFF-6B4B5901FC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584" y="5717685"/>
            <a:ext cx="4866774" cy="4573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6">
            <a:extLst>
              <a:ext uri="{FF2B5EF4-FFF2-40B4-BE49-F238E27FC236}">
                <a16:creationId xmlns:a16="http://schemas.microsoft.com/office/drawing/2014/main" id="{D74E2FBD-AAF6-8985-16EE-11E90293A836}"/>
              </a:ext>
            </a:extLst>
          </p:cNvPr>
          <p:cNvSpPr/>
          <p:nvPr/>
        </p:nvSpPr>
        <p:spPr>
          <a:xfrm>
            <a:off x="-22412" y="13071580"/>
            <a:ext cx="24406412" cy="736496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rgbClr val="2C8698"/>
              </a:solidFill>
              <a:latin typeface="Futura Bk BT" panose="020B0502020204020303" pitchFamily="34" charset="0"/>
            </a:endParaRPr>
          </a:p>
        </p:txBody>
      </p:sp>
      <p:sp>
        <p:nvSpPr>
          <p:cNvPr id="4" name="Espaço Reservado para Número de Slide 1">
            <a:extLst>
              <a:ext uri="{FF2B5EF4-FFF2-40B4-BE49-F238E27FC236}">
                <a16:creationId xmlns:a16="http://schemas.microsoft.com/office/drawing/2014/main" id="{B485AC1B-4092-C20F-C4AA-263C73BB4B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8530047" y="13077826"/>
            <a:ext cx="5486400" cy="730250"/>
          </a:xfrm>
        </p:spPr>
        <p:txBody>
          <a:bodyPr/>
          <a:lstStyle/>
          <a:p>
            <a:fld id="{C7575539-BFBE-477A-BDB6-9CA7B44D81A5}" type="slidenum">
              <a:rPr lang="en-US" smtClean="0">
                <a:solidFill>
                  <a:schemeClr val="bg1"/>
                </a:solidFill>
              </a:rPr>
              <a:t>13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Espaço Reservado para Rodapé 2">
            <a:extLst>
              <a:ext uri="{FF2B5EF4-FFF2-40B4-BE49-F238E27FC236}">
                <a16:creationId xmlns:a16="http://schemas.microsoft.com/office/drawing/2014/main" id="{94C8127E-5B2B-EED0-42C7-DF1C79AFD7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5153" y="13077826"/>
            <a:ext cx="23801294" cy="730250"/>
          </a:xfrm>
        </p:spPr>
        <p:txBody>
          <a:bodyPr/>
          <a:lstStyle/>
          <a:p>
            <a:r>
              <a:rPr lang="pt-BR" sz="2800" dirty="0">
                <a:solidFill>
                  <a:schemeClr val="bg1"/>
                </a:solidFill>
                <a:latin typeface="Futura Bk BT" panose="020B0502020204020303" pitchFamily="34" charset="0"/>
              </a:rPr>
              <a:t>Prof. Fernando Tamberlini Alves | Modelagem de Domínio e Conceitos de Orientação a Objetos| Aula 02 – Conceitos</a:t>
            </a:r>
            <a:endParaRPr lang="en-US" sz="2800" dirty="0">
              <a:solidFill>
                <a:schemeClr val="bg1"/>
              </a:solidFill>
              <a:latin typeface="Futura Bk BT" panose="020B05020202040203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2736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E2D8FE-F29B-327A-9FAB-AC667EE5F3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0D11EE1-E71E-EE05-9204-44958368E4EF}"/>
              </a:ext>
            </a:extLst>
          </p:cNvPr>
          <p:cNvCxnSpPr>
            <a:cxnSpLocks/>
          </p:cNvCxnSpPr>
          <p:nvPr/>
        </p:nvCxnSpPr>
        <p:spPr>
          <a:xfrm>
            <a:off x="1006413" y="2248450"/>
            <a:ext cx="18039878" cy="0"/>
          </a:xfrm>
          <a:prstGeom prst="line">
            <a:avLst/>
          </a:prstGeom>
          <a:ln w="508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F7FB247B-634E-0EB1-CF66-5DE894D70D9F}"/>
              </a:ext>
            </a:extLst>
          </p:cNvPr>
          <p:cNvSpPr/>
          <p:nvPr/>
        </p:nvSpPr>
        <p:spPr>
          <a:xfrm flipH="1">
            <a:off x="-3" y="1419726"/>
            <a:ext cx="192507" cy="1528009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2C9398"/>
              </a:solidFill>
            </a:endParaRPr>
          </a:p>
        </p:txBody>
      </p:sp>
      <p:sp>
        <p:nvSpPr>
          <p:cNvPr id="11" name="TextBox 18">
            <a:extLst>
              <a:ext uri="{FF2B5EF4-FFF2-40B4-BE49-F238E27FC236}">
                <a16:creationId xmlns:a16="http://schemas.microsoft.com/office/drawing/2014/main" id="{DE072F59-6013-F5FD-935E-620CE3E10224}"/>
              </a:ext>
            </a:extLst>
          </p:cNvPr>
          <p:cNvSpPr txBox="1"/>
          <p:nvPr/>
        </p:nvSpPr>
        <p:spPr>
          <a:xfrm>
            <a:off x="1006413" y="798966"/>
            <a:ext cx="1708109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000" b="1" spc="100" dirty="0"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Eng. De Software </a:t>
            </a:r>
            <a:endParaRPr lang="en-US" sz="8000" b="1" spc="100" dirty="0">
              <a:latin typeface="Arial Black" panose="020B0A040201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050" name="Picture 2" descr="Revistas Científicas do Instituto Federal de Educação, Ciência e Tecnologia  do Rio de Janeiro">
            <a:extLst>
              <a:ext uri="{FF2B5EF4-FFF2-40B4-BE49-F238E27FC236}">
                <a16:creationId xmlns:a16="http://schemas.microsoft.com/office/drawing/2014/main" id="{C14B5A21-769F-0704-43CD-FAE4BF51A5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50013" y="468941"/>
            <a:ext cx="4676775" cy="134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8">
            <a:extLst>
              <a:ext uri="{FF2B5EF4-FFF2-40B4-BE49-F238E27FC236}">
                <a16:creationId xmlns:a16="http://schemas.microsoft.com/office/drawing/2014/main" id="{B0F8AD4A-5ADD-0EB5-2A31-ABB80BE945E5}"/>
              </a:ext>
            </a:extLst>
          </p:cNvPr>
          <p:cNvSpPr txBox="1"/>
          <p:nvPr/>
        </p:nvSpPr>
        <p:spPr>
          <a:xfrm>
            <a:off x="215153" y="3477558"/>
            <a:ext cx="12904928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800" b="1" dirty="0">
                <a:latin typeface="Futura Bk BT" panose="020B0502020204020303"/>
              </a:rPr>
              <a:t>Conferência da OTAN (Alemanha, 1968)</a:t>
            </a:r>
          </a:p>
          <a:p>
            <a:pPr algn="ctr"/>
            <a:r>
              <a:rPr lang="pt-BR" sz="2800" dirty="0">
                <a:latin typeface="Futura Bk BT" panose="020B0502020204020303"/>
              </a:rPr>
              <a:t>1a vez que o termo Engenharia de Software foi usado</a:t>
            </a:r>
          </a:p>
          <a:p>
            <a:pPr algn="ctr"/>
            <a:endParaRPr lang="pt-BR" sz="4800" b="1" dirty="0">
              <a:latin typeface="Futura Bk BT" panose="020B0502020204020303"/>
            </a:endParaRPr>
          </a:p>
          <a:p>
            <a:pPr algn="ctr"/>
            <a:endParaRPr lang="pt-BR" sz="4800" b="1" dirty="0">
              <a:latin typeface="Futura Bk BT" panose="020B0502020204020303"/>
            </a:endParaRPr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44EF5BA1-264C-DDEA-45F9-ACFA9DEEAEF9}"/>
              </a:ext>
            </a:extLst>
          </p:cNvPr>
          <p:cNvSpPr/>
          <p:nvPr/>
        </p:nvSpPr>
        <p:spPr>
          <a:xfrm>
            <a:off x="-22412" y="13071580"/>
            <a:ext cx="24406412" cy="736496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rgbClr val="2C8698"/>
              </a:solidFill>
              <a:latin typeface="Futura Bk BT" panose="020B0502020204020303" pitchFamily="34" charset="0"/>
            </a:endParaRPr>
          </a:p>
        </p:txBody>
      </p:sp>
      <p:sp>
        <p:nvSpPr>
          <p:cNvPr id="4" name="Espaço Reservado para Número de Slide 1">
            <a:extLst>
              <a:ext uri="{FF2B5EF4-FFF2-40B4-BE49-F238E27FC236}">
                <a16:creationId xmlns:a16="http://schemas.microsoft.com/office/drawing/2014/main" id="{58A3F66A-F676-700A-E9F8-0128264895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8530047" y="13077826"/>
            <a:ext cx="5486400" cy="730250"/>
          </a:xfrm>
        </p:spPr>
        <p:txBody>
          <a:bodyPr/>
          <a:lstStyle/>
          <a:p>
            <a:fld id="{C7575539-BFBE-477A-BDB6-9CA7B44D81A5}" type="slidenum">
              <a:rPr lang="en-US" smtClean="0">
                <a:solidFill>
                  <a:schemeClr val="bg1"/>
                </a:solidFill>
              </a:rPr>
              <a:t>14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Espaço Reservado para Rodapé 2">
            <a:extLst>
              <a:ext uri="{FF2B5EF4-FFF2-40B4-BE49-F238E27FC236}">
                <a16:creationId xmlns:a16="http://schemas.microsoft.com/office/drawing/2014/main" id="{5405BA29-26F0-10E3-BCF1-0034E94584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5153" y="13077826"/>
            <a:ext cx="23801294" cy="730250"/>
          </a:xfrm>
        </p:spPr>
        <p:txBody>
          <a:bodyPr/>
          <a:lstStyle/>
          <a:p>
            <a:r>
              <a:rPr lang="pt-BR" sz="2800" dirty="0">
                <a:solidFill>
                  <a:schemeClr val="bg1"/>
                </a:solidFill>
                <a:latin typeface="Futura Bk BT" panose="020B0502020204020303" pitchFamily="34" charset="0"/>
              </a:rPr>
              <a:t>Prof. Fernando Tamberlini Alves | Modelagem de Domínio e Conceitos de Orientação a Objetos| Aula 02 – Conceitos</a:t>
            </a:r>
            <a:endParaRPr lang="en-US" sz="2800" dirty="0">
              <a:solidFill>
                <a:schemeClr val="bg1"/>
              </a:solidFill>
              <a:latin typeface="Futura Bk BT" panose="020B0502020204020303" pitchFamily="34" charset="0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4BCFC07A-4099-3321-C39E-AB31F7EC1A3E}"/>
              </a:ext>
            </a:extLst>
          </p:cNvPr>
          <p:cNvSpPr txBox="1"/>
          <p:nvPr/>
        </p:nvSpPr>
        <p:spPr>
          <a:xfrm>
            <a:off x="11603412" y="7409670"/>
            <a:ext cx="12223376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pt-BR" b="1" i="1" dirty="0">
                <a:latin typeface="Futura Bk BT" panose="020B0502020204020303"/>
              </a:rPr>
              <a:t>Comentário de participante da Conferência da OTAN</a:t>
            </a:r>
          </a:p>
          <a:p>
            <a:pPr algn="r"/>
            <a:endParaRPr lang="pt-BR" sz="3600" b="0" i="1" u="none" strike="noStrike" dirty="0">
              <a:effectLst/>
              <a:latin typeface="Futura Bk BT" panose="020B0502020204020303"/>
            </a:endParaRPr>
          </a:p>
          <a:p>
            <a:pPr algn="r"/>
            <a:r>
              <a:rPr lang="pt-BR" sz="3600" b="0" i="1" u="none" strike="noStrike" dirty="0">
                <a:effectLst/>
                <a:latin typeface="Futura Bk BT" panose="020B0502020204020303"/>
              </a:rPr>
              <a:t>"Certos sistemas estão colocando demandas que estão além das nossas capacidades… </a:t>
            </a:r>
            <a:r>
              <a:rPr lang="pt-BR" sz="3600" b="1" i="1" u="none" strike="noStrike" dirty="0">
                <a:effectLst/>
                <a:latin typeface="Futura Bk BT" panose="020B0502020204020303"/>
              </a:rPr>
              <a:t>Estamos tendo dificuldades com grandes aplicações."</a:t>
            </a:r>
            <a:endParaRPr lang="pt-BR" i="1" dirty="0">
              <a:latin typeface="Futura Bk BT" panose="020B0502020204020303"/>
            </a:endParaRP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BDEE38F4-2049-9B72-A04A-F7FB51A1B7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8554" y="5180193"/>
            <a:ext cx="7858125" cy="526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998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C05877-E7AA-0269-224B-C144867935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B295098-F126-6BC8-932F-B08367DA77FF}"/>
              </a:ext>
            </a:extLst>
          </p:cNvPr>
          <p:cNvCxnSpPr>
            <a:cxnSpLocks/>
          </p:cNvCxnSpPr>
          <p:nvPr/>
        </p:nvCxnSpPr>
        <p:spPr>
          <a:xfrm>
            <a:off x="1006413" y="2248450"/>
            <a:ext cx="18039878" cy="0"/>
          </a:xfrm>
          <a:prstGeom prst="line">
            <a:avLst/>
          </a:prstGeom>
          <a:ln w="508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6EB2DE31-9280-3FE7-8FD4-AFA12E99E2F2}"/>
              </a:ext>
            </a:extLst>
          </p:cNvPr>
          <p:cNvSpPr/>
          <p:nvPr/>
        </p:nvSpPr>
        <p:spPr>
          <a:xfrm flipH="1">
            <a:off x="-3" y="1419726"/>
            <a:ext cx="192507" cy="1528009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2C9398"/>
              </a:solidFill>
            </a:endParaRPr>
          </a:p>
        </p:txBody>
      </p:sp>
      <p:sp>
        <p:nvSpPr>
          <p:cNvPr id="11" name="TextBox 18">
            <a:extLst>
              <a:ext uri="{FF2B5EF4-FFF2-40B4-BE49-F238E27FC236}">
                <a16:creationId xmlns:a16="http://schemas.microsoft.com/office/drawing/2014/main" id="{0B2D3283-BB68-6215-1262-625439F036D5}"/>
              </a:ext>
            </a:extLst>
          </p:cNvPr>
          <p:cNvSpPr txBox="1"/>
          <p:nvPr/>
        </p:nvSpPr>
        <p:spPr>
          <a:xfrm>
            <a:off x="1006413" y="798966"/>
            <a:ext cx="1708109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000" b="1" spc="100" dirty="0"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Áreas da ES  </a:t>
            </a:r>
            <a:endParaRPr lang="en-US" sz="8000" b="1" spc="100" dirty="0">
              <a:latin typeface="Arial Black" panose="020B0A040201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050" name="Picture 2" descr="Revistas Científicas do Instituto Federal de Educação, Ciência e Tecnologia  do Rio de Janeiro">
            <a:extLst>
              <a:ext uri="{FF2B5EF4-FFF2-40B4-BE49-F238E27FC236}">
                <a16:creationId xmlns:a16="http://schemas.microsoft.com/office/drawing/2014/main" id="{D43C4E04-5373-BAA3-6F1D-FB0CC6EF7F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50013" y="468941"/>
            <a:ext cx="4676775" cy="134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6">
            <a:extLst>
              <a:ext uri="{FF2B5EF4-FFF2-40B4-BE49-F238E27FC236}">
                <a16:creationId xmlns:a16="http://schemas.microsoft.com/office/drawing/2014/main" id="{D9EA38B6-5B0C-AFC7-015C-69793B95B301}"/>
              </a:ext>
            </a:extLst>
          </p:cNvPr>
          <p:cNvSpPr/>
          <p:nvPr/>
        </p:nvSpPr>
        <p:spPr>
          <a:xfrm>
            <a:off x="-22412" y="13071580"/>
            <a:ext cx="24406412" cy="736496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rgbClr val="2C8698"/>
              </a:solidFill>
              <a:latin typeface="Futura Bk BT" panose="020B0502020204020303" pitchFamily="34" charset="0"/>
            </a:endParaRPr>
          </a:p>
        </p:txBody>
      </p:sp>
      <p:sp>
        <p:nvSpPr>
          <p:cNvPr id="4" name="Espaço Reservado para Número de Slide 1">
            <a:extLst>
              <a:ext uri="{FF2B5EF4-FFF2-40B4-BE49-F238E27FC236}">
                <a16:creationId xmlns:a16="http://schemas.microsoft.com/office/drawing/2014/main" id="{DE98A2A1-2609-39F6-8765-2C1FE5D09B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8530047" y="13077826"/>
            <a:ext cx="5486400" cy="730250"/>
          </a:xfrm>
        </p:spPr>
        <p:txBody>
          <a:bodyPr/>
          <a:lstStyle/>
          <a:p>
            <a:fld id="{C7575539-BFBE-477A-BDB6-9CA7B44D81A5}" type="slidenum">
              <a:rPr lang="en-US" smtClean="0">
                <a:solidFill>
                  <a:schemeClr val="bg1"/>
                </a:solidFill>
              </a:rPr>
              <a:t>15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Espaço Reservado para Rodapé 2">
            <a:extLst>
              <a:ext uri="{FF2B5EF4-FFF2-40B4-BE49-F238E27FC236}">
                <a16:creationId xmlns:a16="http://schemas.microsoft.com/office/drawing/2014/main" id="{4A57B12B-084E-64DE-37AF-7B365A7F79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5153" y="13077826"/>
            <a:ext cx="23801294" cy="730250"/>
          </a:xfrm>
        </p:spPr>
        <p:txBody>
          <a:bodyPr/>
          <a:lstStyle/>
          <a:p>
            <a:r>
              <a:rPr lang="pt-BR" sz="2800" dirty="0">
                <a:solidFill>
                  <a:schemeClr val="bg1"/>
                </a:solidFill>
                <a:latin typeface="Futura Bk BT" panose="020B0502020204020303" pitchFamily="34" charset="0"/>
              </a:rPr>
              <a:t>Prof. Fernando Tamberlini Alves | Modelagem de Domínio e Conceitos de Orientação a Objetos| Aula 02 – Conceitos</a:t>
            </a:r>
            <a:endParaRPr lang="en-US" sz="2800" dirty="0">
              <a:solidFill>
                <a:schemeClr val="bg1"/>
              </a:solidFill>
              <a:latin typeface="Futura Bk BT" panose="020B0502020204020303" pitchFamily="34" charset="0"/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94EB8103-8DC6-BB13-06A6-D3BDBDC4D9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7325" y="2780924"/>
            <a:ext cx="13148702" cy="8686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A1BB498E-EFF8-ED1A-F42C-57C4AF6B2B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1220" y="4482562"/>
            <a:ext cx="4762500" cy="100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5FE01FB9-2F83-0107-3036-FE877C58932F}"/>
              </a:ext>
            </a:extLst>
          </p:cNvPr>
          <p:cNvSpPr txBox="1"/>
          <p:nvPr/>
        </p:nvSpPr>
        <p:spPr>
          <a:xfrm>
            <a:off x="1259647" y="6177531"/>
            <a:ext cx="6540875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i="0" u="none" strike="noStrike" dirty="0">
                <a:solidFill>
                  <a:srgbClr val="333333"/>
                </a:solidFill>
                <a:effectLst/>
                <a:latin typeface="Futura Bk BT" panose="020B0502020204020303"/>
              </a:rPr>
              <a:t>Guide to the Software Engineering Body of Knowledge* </a:t>
            </a:r>
            <a:endParaRPr lang="pt-BR" sz="4800" dirty="0">
              <a:latin typeface="Futura Bk BT" panose="020B0502020204020303"/>
            </a:endParaRP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FA63A70F-1711-9634-26EC-476F705AA0B1}"/>
              </a:ext>
            </a:extLst>
          </p:cNvPr>
          <p:cNvSpPr txBox="1"/>
          <p:nvPr/>
        </p:nvSpPr>
        <p:spPr>
          <a:xfrm>
            <a:off x="1660648" y="11829703"/>
            <a:ext cx="2033537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>
                <a:hlinkClick r:id="rId6"/>
              </a:rPr>
              <a:t>*https://www.computer.org/education/bodies-of-knowledge/software-engineering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70223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E04ABC-6039-C529-7901-DFCD4AA84E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A6E2035-838A-6A5B-1662-F14AE6CA1799}"/>
              </a:ext>
            </a:extLst>
          </p:cNvPr>
          <p:cNvCxnSpPr>
            <a:cxnSpLocks/>
          </p:cNvCxnSpPr>
          <p:nvPr/>
        </p:nvCxnSpPr>
        <p:spPr>
          <a:xfrm>
            <a:off x="1006413" y="2248450"/>
            <a:ext cx="18039878" cy="0"/>
          </a:xfrm>
          <a:prstGeom prst="line">
            <a:avLst/>
          </a:prstGeom>
          <a:ln w="508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72097988-1EC1-154A-5654-DD6799336D5B}"/>
              </a:ext>
            </a:extLst>
          </p:cNvPr>
          <p:cNvSpPr/>
          <p:nvPr/>
        </p:nvSpPr>
        <p:spPr>
          <a:xfrm flipH="1">
            <a:off x="-3" y="1419726"/>
            <a:ext cx="192507" cy="1528009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2C9398"/>
              </a:solidFill>
            </a:endParaRPr>
          </a:p>
        </p:txBody>
      </p:sp>
      <p:sp>
        <p:nvSpPr>
          <p:cNvPr id="11" name="TextBox 18">
            <a:extLst>
              <a:ext uri="{FF2B5EF4-FFF2-40B4-BE49-F238E27FC236}">
                <a16:creationId xmlns:a16="http://schemas.microsoft.com/office/drawing/2014/main" id="{6E95C00E-AC47-108E-8ED8-D150FB58E47C}"/>
              </a:ext>
            </a:extLst>
          </p:cNvPr>
          <p:cNvSpPr txBox="1"/>
          <p:nvPr/>
        </p:nvSpPr>
        <p:spPr>
          <a:xfrm>
            <a:off x="1006413" y="798966"/>
            <a:ext cx="1708109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000" b="1" spc="100" dirty="0"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Engenharia de Software </a:t>
            </a:r>
            <a:endParaRPr lang="en-US" sz="8000" b="1" spc="100" dirty="0">
              <a:latin typeface="Arial Black" panose="020B0A040201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050" name="Picture 2" descr="Revistas Científicas do Instituto Federal de Educação, Ciência e Tecnologia  do Rio de Janeiro">
            <a:extLst>
              <a:ext uri="{FF2B5EF4-FFF2-40B4-BE49-F238E27FC236}">
                <a16:creationId xmlns:a16="http://schemas.microsoft.com/office/drawing/2014/main" id="{1AD5C800-3C3B-B284-CD42-324DBDFECE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50013" y="468941"/>
            <a:ext cx="4676775" cy="134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8">
            <a:extLst>
              <a:ext uri="{FF2B5EF4-FFF2-40B4-BE49-F238E27FC236}">
                <a16:creationId xmlns:a16="http://schemas.microsoft.com/office/drawing/2014/main" id="{24CEDB75-70D7-BE7E-1E08-A0D1B4CB99D0}"/>
              </a:ext>
            </a:extLst>
          </p:cNvPr>
          <p:cNvSpPr txBox="1"/>
          <p:nvPr/>
        </p:nvSpPr>
        <p:spPr>
          <a:xfrm>
            <a:off x="1714500" y="3369655"/>
            <a:ext cx="20021550" cy="9941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 algn="just">
              <a:buFont typeface="Wingdings" panose="05000000000000000000" pitchFamily="2" charset="2"/>
              <a:buChar char="§"/>
            </a:pPr>
            <a:r>
              <a:rPr lang="pt-BR" sz="4000" dirty="0">
                <a:latin typeface="Futura Bk BT" panose="020B0502020204020303"/>
              </a:rPr>
              <a:t>A Complexidade, Facilidade de Mudanças e Invisibilidade torna a Engenharia de Software diferentes de outras engenharias;</a:t>
            </a:r>
          </a:p>
          <a:p>
            <a:pPr marL="857250" indent="-857250" algn="just">
              <a:buFont typeface="Wingdings" panose="05000000000000000000" pitchFamily="2" charset="2"/>
              <a:buChar char="§"/>
            </a:pPr>
            <a:endParaRPr lang="pt-BR" sz="4000" dirty="0">
              <a:latin typeface="Futura Bk BT" panose="020B0502020204020303"/>
            </a:endParaRPr>
          </a:p>
          <a:p>
            <a:pPr marL="857250" indent="-857250" algn="just">
              <a:buFont typeface="Wingdings" panose="05000000000000000000" pitchFamily="2" charset="2"/>
              <a:buChar char="§"/>
            </a:pPr>
            <a:r>
              <a:rPr lang="pt-BR" sz="4000" dirty="0">
                <a:latin typeface="Futura Bk BT" panose="020B0502020204020303"/>
              </a:rPr>
              <a:t>A dificuldade de especificar a execução de tarefas simples</a:t>
            </a:r>
          </a:p>
          <a:p>
            <a:pPr marL="857250" indent="-857250" algn="just">
              <a:buFont typeface="Wingdings" panose="05000000000000000000" pitchFamily="2" charset="2"/>
              <a:buChar char="§"/>
            </a:pPr>
            <a:endParaRPr lang="pt-BR" sz="4000" dirty="0">
              <a:latin typeface="Futura Bk BT" panose="020B0502020204020303"/>
            </a:endParaRPr>
          </a:p>
          <a:p>
            <a:pPr marL="857250" indent="-857250" algn="just">
              <a:buFont typeface="Wingdings" panose="05000000000000000000" pitchFamily="2" charset="2"/>
              <a:buChar char="§"/>
            </a:pPr>
            <a:r>
              <a:rPr lang="pt-BR" sz="4000" dirty="0">
                <a:latin typeface="Futura Bk BT" panose="020B0502020204020303"/>
              </a:rPr>
              <a:t>A Engenharia de Software como agrupamento de técnicas, métodos e ferramentas de apoio ao processo de desenvolvimento de Sistema de Informação (SI)</a:t>
            </a:r>
          </a:p>
          <a:p>
            <a:pPr marL="857250" indent="-857250" algn="just">
              <a:buFont typeface="Wingdings" panose="05000000000000000000" pitchFamily="2" charset="2"/>
              <a:buChar char="§"/>
            </a:pPr>
            <a:endParaRPr lang="pt-BR" sz="4000" dirty="0">
              <a:latin typeface="Futura Bk BT" panose="020B0502020204020303"/>
            </a:endParaRPr>
          </a:p>
          <a:p>
            <a:pPr marL="857250" indent="-857250" algn="just">
              <a:buFont typeface="Wingdings" panose="05000000000000000000" pitchFamily="2" charset="2"/>
              <a:buChar char="§"/>
            </a:pPr>
            <a:r>
              <a:rPr lang="pt-BR" sz="4000" dirty="0">
                <a:latin typeface="Futura Bk BT" panose="020B0502020204020303"/>
              </a:rPr>
              <a:t>A Arquitetura de Software como a definição das características de como se desenvolverá um Sistema de Informação (SI)</a:t>
            </a:r>
          </a:p>
          <a:p>
            <a:pPr marL="857250" indent="-857250" algn="just">
              <a:buFont typeface="Wingdings" panose="05000000000000000000" pitchFamily="2" charset="2"/>
              <a:buChar char="§"/>
            </a:pPr>
            <a:endParaRPr lang="pt-BR" sz="4000" dirty="0">
              <a:latin typeface="Futura Bk BT" panose="020B0502020204020303"/>
            </a:endParaRPr>
          </a:p>
          <a:p>
            <a:pPr marL="857250" indent="-857250" algn="just">
              <a:buFont typeface="Wingdings" panose="05000000000000000000" pitchFamily="2" charset="2"/>
              <a:buChar char="§"/>
            </a:pPr>
            <a:r>
              <a:rPr lang="pt-BR" sz="4000" dirty="0">
                <a:latin typeface="Futura Bk BT" panose="020B0502020204020303"/>
              </a:rPr>
              <a:t>A descrição do problema a ser atacado pelo Sistema de Informação.</a:t>
            </a:r>
          </a:p>
          <a:p>
            <a:pPr marL="857250" indent="-857250" algn="just">
              <a:buFont typeface="Wingdings" panose="05000000000000000000" pitchFamily="2" charset="2"/>
              <a:buChar char="§"/>
            </a:pPr>
            <a:endParaRPr lang="pt-BR" sz="4000" dirty="0">
              <a:latin typeface="Futura Bk BT" panose="020B0502020204020303"/>
            </a:endParaRPr>
          </a:p>
          <a:p>
            <a:pPr marL="857250" indent="-857250" algn="just">
              <a:buFont typeface="Wingdings" panose="05000000000000000000" pitchFamily="2" charset="2"/>
              <a:buChar char="§"/>
            </a:pPr>
            <a:r>
              <a:rPr lang="pt-BR" sz="4000" dirty="0">
                <a:latin typeface="Futura Bk BT" panose="020B0502020204020303"/>
              </a:rPr>
              <a:t>O processo de levantamentos dos requisitos de um Sistema de Informação.</a:t>
            </a:r>
          </a:p>
          <a:p>
            <a:pPr algn="just"/>
            <a:endParaRPr lang="pt-BR" sz="4000" dirty="0">
              <a:latin typeface="Futura Bk BT" panose="020B0502020204020303"/>
            </a:endParaRPr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0EACA0E8-1C84-8E88-E645-6F26DD57B4B1}"/>
              </a:ext>
            </a:extLst>
          </p:cNvPr>
          <p:cNvSpPr/>
          <p:nvPr/>
        </p:nvSpPr>
        <p:spPr>
          <a:xfrm>
            <a:off x="-22412" y="13071580"/>
            <a:ext cx="24406412" cy="736496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rgbClr val="2C8698"/>
              </a:solidFill>
              <a:latin typeface="Futura Bk BT" panose="020B0502020204020303" pitchFamily="34" charset="0"/>
            </a:endParaRPr>
          </a:p>
        </p:txBody>
      </p:sp>
      <p:sp>
        <p:nvSpPr>
          <p:cNvPr id="4" name="Espaço Reservado para Número de Slide 1">
            <a:extLst>
              <a:ext uri="{FF2B5EF4-FFF2-40B4-BE49-F238E27FC236}">
                <a16:creationId xmlns:a16="http://schemas.microsoft.com/office/drawing/2014/main" id="{700A960D-C271-2322-E7ED-05A018FA5E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8530047" y="13077826"/>
            <a:ext cx="5486400" cy="730250"/>
          </a:xfrm>
        </p:spPr>
        <p:txBody>
          <a:bodyPr/>
          <a:lstStyle/>
          <a:p>
            <a:fld id="{C7575539-BFBE-477A-BDB6-9CA7B44D81A5}" type="slidenum">
              <a:rPr lang="en-US" smtClean="0">
                <a:solidFill>
                  <a:schemeClr val="bg1"/>
                </a:solidFill>
              </a:rPr>
              <a:t>16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Espaço Reservado para Rodapé 2">
            <a:extLst>
              <a:ext uri="{FF2B5EF4-FFF2-40B4-BE49-F238E27FC236}">
                <a16:creationId xmlns:a16="http://schemas.microsoft.com/office/drawing/2014/main" id="{82691EA7-4F9A-9B16-C813-3841DD9DB2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5153" y="13077826"/>
            <a:ext cx="23801294" cy="730250"/>
          </a:xfrm>
        </p:spPr>
        <p:txBody>
          <a:bodyPr/>
          <a:lstStyle/>
          <a:p>
            <a:r>
              <a:rPr lang="pt-BR" sz="2800" dirty="0">
                <a:solidFill>
                  <a:schemeClr val="bg1"/>
                </a:solidFill>
                <a:latin typeface="Futura Bk BT" panose="020B0502020204020303" pitchFamily="34" charset="0"/>
              </a:rPr>
              <a:t>Prof. Fernando Tamberlini Alves | Modelagem de Domínio e Conceitos de Orientação a Objetos| Aula 02 – Conceitos</a:t>
            </a:r>
            <a:endParaRPr lang="en-US" sz="2800" dirty="0">
              <a:solidFill>
                <a:schemeClr val="bg1"/>
              </a:solidFill>
              <a:latin typeface="Futura Bk BT" panose="020B05020202040203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3679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C027ED-6D8D-A3DF-6FEF-A6FE8166D7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7B42D2B3-C348-49B0-99CC-ED345BE68D38}"/>
              </a:ext>
            </a:extLst>
          </p:cNvPr>
          <p:cNvCxnSpPr>
            <a:cxnSpLocks/>
          </p:cNvCxnSpPr>
          <p:nvPr/>
        </p:nvCxnSpPr>
        <p:spPr>
          <a:xfrm>
            <a:off x="1006413" y="2248450"/>
            <a:ext cx="18039878" cy="0"/>
          </a:xfrm>
          <a:prstGeom prst="line">
            <a:avLst/>
          </a:prstGeom>
          <a:ln w="508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7D7D2493-2A2D-4342-8089-2C49CAC16F84}"/>
              </a:ext>
            </a:extLst>
          </p:cNvPr>
          <p:cNvSpPr/>
          <p:nvPr/>
        </p:nvSpPr>
        <p:spPr>
          <a:xfrm flipH="1">
            <a:off x="-3" y="1419726"/>
            <a:ext cx="192507" cy="1528009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2C9398"/>
              </a:solidFill>
            </a:endParaRPr>
          </a:p>
        </p:txBody>
      </p:sp>
      <p:sp>
        <p:nvSpPr>
          <p:cNvPr id="11" name="TextBox 18">
            <a:extLst>
              <a:ext uri="{FF2B5EF4-FFF2-40B4-BE49-F238E27FC236}">
                <a16:creationId xmlns:a16="http://schemas.microsoft.com/office/drawing/2014/main" id="{F26C2ED5-0ADC-1842-B583-AF55259F0E6B}"/>
              </a:ext>
            </a:extLst>
          </p:cNvPr>
          <p:cNvSpPr txBox="1"/>
          <p:nvPr/>
        </p:nvSpPr>
        <p:spPr>
          <a:xfrm>
            <a:off x="1006413" y="798966"/>
            <a:ext cx="1708109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000" b="1" spc="100" dirty="0"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Engenharia de Software </a:t>
            </a:r>
            <a:endParaRPr lang="en-US" sz="8000" b="1" spc="100" dirty="0">
              <a:latin typeface="Arial Black" panose="020B0A040201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050" name="Picture 2" descr="Revistas Científicas do Instituto Federal de Educação, Ciência e Tecnologia  do Rio de Janeiro">
            <a:extLst>
              <a:ext uri="{FF2B5EF4-FFF2-40B4-BE49-F238E27FC236}">
                <a16:creationId xmlns:a16="http://schemas.microsoft.com/office/drawing/2014/main" id="{14237A4A-E166-78F7-E082-D8F5601D0F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50013" y="468941"/>
            <a:ext cx="4676775" cy="134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6">
            <a:extLst>
              <a:ext uri="{FF2B5EF4-FFF2-40B4-BE49-F238E27FC236}">
                <a16:creationId xmlns:a16="http://schemas.microsoft.com/office/drawing/2014/main" id="{EB2BA18C-D8F6-3DE0-C142-30617B7748AF}"/>
              </a:ext>
            </a:extLst>
          </p:cNvPr>
          <p:cNvSpPr/>
          <p:nvPr/>
        </p:nvSpPr>
        <p:spPr>
          <a:xfrm>
            <a:off x="-22412" y="13071580"/>
            <a:ext cx="24406412" cy="736496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rgbClr val="2C8698"/>
              </a:solidFill>
              <a:latin typeface="Futura Bk BT" panose="020B0502020204020303" pitchFamily="34" charset="0"/>
            </a:endParaRPr>
          </a:p>
        </p:txBody>
      </p:sp>
      <p:sp>
        <p:nvSpPr>
          <p:cNvPr id="4" name="Espaço Reservado para Número de Slide 1">
            <a:extLst>
              <a:ext uri="{FF2B5EF4-FFF2-40B4-BE49-F238E27FC236}">
                <a16:creationId xmlns:a16="http://schemas.microsoft.com/office/drawing/2014/main" id="{E41C938F-402D-9AF9-54FC-6C030135F7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8530047" y="13077826"/>
            <a:ext cx="5486400" cy="730250"/>
          </a:xfrm>
        </p:spPr>
        <p:txBody>
          <a:bodyPr/>
          <a:lstStyle/>
          <a:p>
            <a:fld id="{C7575539-BFBE-477A-BDB6-9CA7B44D81A5}" type="slidenum">
              <a:rPr lang="en-US" smtClean="0">
                <a:solidFill>
                  <a:schemeClr val="bg1"/>
                </a:solidFill>
              </a:rPr>
              <a:t>17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Espaço Reservado para Rodapé 2">
            <a:extLst>
              <a:ext uri="{FF2B5EF4-FFF2-40B4-BE49-F238E27FC236}">
                <a16:creationId xmlns:a16="http://schemas.microsoft.com/office/drawing/2014/main" id="{271AAEFE-EEC5-20DB-C77E-77FE568062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5153" y="13077826"/>
            <a:ext cx="23801294" cy="730250"/>
          </a:xfrm>
        </p:spPr>
        <p:txBody>
          <a:bodyPr/>
          <a:lstStyle/>
          <a:p>
            <a:r>
              <a:rPr lang="pt-BR" sz="2800" dirty="0">
                <a:solidFill>
                  <a:schemeClr val="bg1"/>
                </a:solidFill>
                <a:latin typeface="Futura Bk BT" panose="020B0502020204020303" pitchFamily="34" charset="0"/>
              </a:rPr>
              <a:t>Prof. Fernando Tamberlini Alves | Modelagem de Domínio e Conceitos de Orientação a Objetos| Aula 02 – Conceitos</a:t>
            </a:r>
            <a:endParaRPr lang="en-US" sz="2800" dirty="0">
              <a:solidFill>
                <a:schemeClr val="bg1"/>
              </a:solidFill>
              <a:latin typeface="Futura Bk BT" panose="020B0502020204020303" pitchFamily="34" charset="0"/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BB1AF01E-6907-899E-74FB-457939BB7D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1999" y="4448475"/>
            <a:ext cx="13567601" cy="7122365"/>
          </a:xfrm>
          <a:prstGeom prst="rect">
            <a:avLst/>
          </a:prstGeom>
        </p:spPr>
      </p:pic>
      <p:sp>
        <p:nvSpPr>
          <p:cNvPr id="8" name="TextBox 8">
            <a:extLst>
              <a:ext uri="{FF2B5EF4-FFF2-40B4-BE49-F238E27FC236}">
                <a16:creationId xmlns:a16="http://schemas.microsoft.com/office/drawing/2014/main" id="{E769F7CC-DEC6-668F-F91F-98BEA545CB4E}"/>
              </a:ext>
            </a:extLst>
          </p:cNvPr>
          <p:cNvSpPr txBox="1"/>
          <p:nvPr/>
        </p:nvSpPr>
        <p:spPr>
          <a:xfrm>
            <a:off x="779930" y="2975579"/>
            <a:ext cx="129049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800" b="1" dirty="0">
                <a:latin typeface="Futura Bk BT" panose="020B0502020204020303"/>
              </a:rPr>
              <a:t>Componentes da Engenharia de Software</a:t>
            </a:r>
            <a:endParaRPr lang="pt-BR" sz="2800" dirty="0">
              <a:latin typeface="Futura Bk BT" panose="020B0502020204020303"/>
            </a:endParaRPr>
          </a:p>
          <a:p>
            <a:pPr algn="ctr"/>
            <a:endParaRPr lang="pt-BR" sz="4800" b="1" dirty="0">
              <a:latin typeface="Futura Bk BT" panose="020B0502020204020303"/>
            </a:endParaRPr>
          </a:p>
          <a:p>
            <a:pPr algn="ctr"/>
            <a:endParaRPr lang="pt-BR" sz="4800" b="1" dirty="0">
              <a:latin typeface="Futura Bk BT" panose="020B0502020204020303"/>
            </a:endParaRPr>
          </a:p>
        </p:txBody>
      </p:sp>
    </p:spTree>
    <p:extLst>
      <p:ext uri="{BB962C8B-B14F-4D97-AF65-F5344CB8AC3E}">
        <p14:creationId xmlns:p14="http://schemas.microsoft.com/office/powerpoint/2010/main" val="1417423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83B4C5-C216-5ACA-ED4E-E4B9B5D962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701DE60-4F6D-B7DD-CD5D-A6D31238A9DD}"/>
              </a:ext>
            </a:extLst>
          </p:cNvPr>
          <p:cNvCxnSpPr>
            <a:cxnSpLocks/>
          </p:cNvCxnSpPr>
          <p:nvPr/>
        </p:nvCxnSpPr>
        <p:spPr>
          <a:xfrm>
            <a:off x="1006413" y="2248450"/>
            <a:ext cx="18039878" cy="0"/>
          </a:xfrm>
          <a:prstGeom prst="line">
            <a:avLst/>
          </a:prstGeom>
          <a:ln w="508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F9AE2DB2-7684-F0A5-B8EB-F0E9105F7139}"/>
              </a:ext>
            </a:extLst>
          </p:cNvPr>
          <p:cNvSpPr/>
          <p:nvPr/>
        </p:nvSpPr>
        <p:spPr>
          <a:xfrm flipH="1">
            <a:off x="-3" y="1419726"/>
            <a:ext cx="192507" cy="1528009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2C9398"/>
              </a:solidFill>
            </a:endParaRPr>
          </a:p>
        </p:txBody>
      </p:sp>
      <p:sp>
        <p:nvSpPr>
          <p:cNvPr id="11" name="TextBox 18">
            <a:extLst>
              <a:ext uri="{FF2B5EF4-FFF2-40B4-BE49-F238E27FC236}">
                <a16:creationId xmlns:a16="http://schemas.microsoft.com/office/drawing/2014/main" id="{2B83615E-E7E4-67C7-AD43-69C76CA6AF75}"/>
              </a:ext>
            </a:extLst>
          </p:cNvPr>
          <p:cNvSpPr txBox="1"/>
          <p:nvPr/>
        </p:nvSpPr>
        <p:spPr>
          <a:xfrm>
            <a:off x="1006413" y="798966"/>
            <a:ext cx="1708109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000" b="1" spc="100" dirty="0"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Engenharia de Software </a:t>
            </a:r>
            <a:endParaRPr lang="en-US" sz="8000" b="1" spc="100" dirty="0">
              <a:latin typeface="Arial Black" panose="020B0A040201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050" name="Picture 2" descr="Revistas Científicas do Instituto Federal de Educação, Ciência e Tecnologia  do Rio de Janeiro">
            <a:extLst>
              <a:ext uri="{FF2B5EF4-FFF2-40B4-BE49-F238E27FC236}">
                <a16:creationId xmlns:a16="http://schemas.microsoft.com/office/drawing/2014/main" id="{6ACD5A83-8EEB-BB30-8D0C-51C95511A5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50013" y="468941"/>
            <a:ext cx="4676775" cy="134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6">
            <a:extLst>
              <a:ext uri="{FF2B5EF4-FFF2-40B4-BE49-F238E27FC236}">
                <a16:creationId xmlns:a16="http://schemas.microsoft.com/office/drawing/2014/main" id="{A3B9165F-D772-6721-DB74-97B2471399AD}"/>
              </a:ext>
            </a:extLst>
          </p:cNvPr>
          <p:cNvSpPr/>
          <p:nvPr/>
        </p:nvSpPr>
        <p:spPr>
          <a:xfrm>
            <a:off x="-22412" y="13071580"/>
            <a:ext cx="24406412" cy="736496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rgbClr val="2C8698"/>
              </a:solidFill>
              <a:latin typeface="Futura Bk BT" panose="020B0502020204020303" pitchFamily="34" charset="0"/>
            </a:endParaRPr>
          </a:p>
        </p:txBody>
      </p:sp>
      <p:sp>
        <p:nvSpPr>
          <p:cNvPr id="4" name="Espaço Reservado para Número de Slide 1">
            <a:extLst>
              <a:ext uri="{FF2B5EF4-FFF2-40B4-BE49-F238E27FC236}">
                <a16:creationId xmlns:a16="http://schemas.microsoft.com/office/drawing/2014/main" id="{2E1070A8-833B-2A0B-9D6D-794A72F792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8530047" y="13077826"/>
            <a:ext cx="5486400" cy="730250"/>
          </a:xfrm>
        </p:spPr>
        <p:txBody>
          <a:bodyPr/>
          <a:lstStyle/>
          <a:p>
            <a:fld id="{C7575539-BFBE-477A-BDB6-9CA7B44D81A5}" type="slidenum">
              <a:rPr lang="en-US" smtClean="0">
                <a:solidFill>
                  <a:schemeClr val="bg1"/>
                </a:solidFill>
              </a:rPr>
              <a:t>18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Espaço Reservado para Rodapé 2">
            <a:extLst>
              <a:ext uri="{FF2B5EF4-FFF2-40B4-BE49-F238E27FC236}">
                <a16:creationId xmlns:a16="http://schemas.microsoft.com/office/drawing/2014/main" id="{C3F983CA-A826-5EE0-17F9-89B68451BB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5153" y="13077826"/>
            <a:ext cx="23801294" cy="730250"/>
          </a:xfrm>
        </p:spPr>
        <p:txBody>
          <a:bodyPr/>
          <a:lstStyle/>
          <a:p>
            <a:r>
              <a:rPr lang="pt-BR" sz="2800" dirty="0">
                <a:solidFill>
                  <a:schemeClr val="bg1"/>
                </a:solidFill>
                <a:latin typeface="Futura Bk BT" panose="020B0502020204020303" pitchFamily="34" charset="0"/>
              </a:rPr>
              <a:t>Prof. Fernando Tamberlini Alves | Modelagem de Domínio e Conceitos de Orientação a Objetos| Aula 02 – Conceitos</a:t>
            </a:r>
            <a:endParaRPr lang="en-US" sz="2800" dirty="0">
              <a:solidFill>
                <a:schemeClr val="bg1"/>
              </a:solidFill>
              <a:latin typeface="Futura Bk BT" panose="020B0502020204020303" pitchFamily="34" charset="0"/>
            </a:endParaRPr>
          </a:p>
        </p:txBody>
      </p:sp>
      <p:sp>
        <p:nvSpPr>
          <p:cNvPr id="8" name="TextBox 8">
            <a:extLst>
              <a:ext uri="{FF2B5EF4-FFF2-40B4-BE49-F238E27FC236}">
                <a16:creationId xmlns:a16="http://schemas.microsoft.com/office/drawing/2014/main" id="{8D6D97D1-E827-AF10-FFFD-F9065C3A69E7}"/>
              </a:ext>
            </a:extLst>
          </p:cNvPr>
          <p:cNvSpPr txBox="1"/>
          <p:nvPr/>
        </p:nvSpPr>
        <p:spPr>
          <a:xfrm>
            <a:off x="1006413" y="2947735"/>
            <a:ext cx="12904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b="1" dirty="0">
                <a:latin typeface="Futura Bk BT" panose="020B0502020204020303"/>
              </a:rPr>
              <a:t>Não existe bala de Prata !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F2B0E31F-3944-9A4C-8DCD-324436F1DC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4635" y="4105371"/>
            <a:ext cx="12904928" cy="7662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C392967F-629B-8E95-94DD-69EBCBBBC6E4}"/>
              </a:ext>
            </a:extLst>
          </p:cNvPr>
          <p:cNvSpPr txBox="1"/>
          <p:nvPr/>
        </p:nvSpPr>
        <p:spPr>
          <a:xfrm>
            <a:off x="5678904" y="12049130"/>
            <a:ext cx="1833754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800" b="0" i="0" u="none" strike="noStrike" dirty="0">
                <a:solidFill>
                  <a:srgbClr val="505B62"/>
                </a:solidFill>
                <a:effectLst/>
                <a:latin typeface="Arial" panose="020B0604020202020204" pitchFamily="34" charset="0"/>
              </a:rPr>
              <a:t>Frederick Brooks. No Silver Bullet - Essence and Accidents of Software Engineering. IEEE Computer, 1987. I</a:t>
            </a:r>
          </a:p>
          <a:p>
            <a:pPr algn="r"/>
            <a:r>
              <a:rPr lang="en-US" sz="1800" b="0" i="0" u="none" strike="noStrike" dirty="0" err="1">
                <a:solidFill>
                  <a:srgbClr val="505B62"/>
                </a:solidFill>
                <a:effectLst/>
                <a:latin typeface="Arial" panose="020B0604020202020204" pitchFamily="34" charset="0"/>
              </a:rPr>
              <a:t>magem</a:t>
            </a:r>
            <a:r>
              <a:rPr lang="en-US" sz="1800" b="0" i="0" u="none" strike="noStrike" dirty="0">
                <a:solidFill>
                  <a:srgbClr val="505B62"/>
                </a:solidFill>
                <a:effectLst/>
                <a:latin typeface="Arial" panose="020B0604020202020204" pitchFamily="34" charset="0"/>
              </a:rPr>
              <a:t> de: https://twitter.com/zeljko_obren/status/90901465680257433</a:t>
            </a:r>
            <a:endParaRPr lang="pt-BR" sz="1800" dirty="0"/>
          </a:p>
        </p:txBody>
      </p:sp>
    </p:spTree>
    <p:extLst>
      <p:ext uri="{BB962C8B-B14F-4D97-AF65-F5344CB8AC3E}">
        <p14:creationId xmlns:p14="http://schemas.microsoft.com/office/powerpoint/2010/main" val="1674823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5F6CE3-E8DF-11AB-C758-426C7DEC15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6E19D26A-106B-5C76-5523-FC84614C98A1}"/>
              </a:ext>
            </a:extLst>
          </p:cNvPr>
          <p:cNvCxnSpPr>
            <a:cxnSpLocks/>
          </p:cNvCxnSpPr>
          <p:nvPr/>
        </p:nvCxnSpPr>
        <p:spPr>
          <a:xfrm>
            <a:off x="1006413" y="2248450"/>
            <a:ext cx="18039878" cy="0"/>
          </a:xfrm>
          <a:prstGeom prst="line">
            <a:avLst/>
          </a:prstGeom>
          <a:ln w="508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15D742D8-7EB0-551C-6EFF-E243CF3E3846}"/>
              </a:ext>
            </a:extLst>
          </p:cNvPr>
          <p:cNvSpPr/>
          <p:nvPr/>
        </p:nvSpPr>
        <p:spPr>
          <a:xfrm flipH="1">
            <a:off x="-3" y="1419726"/>
            <a:ext cx="192507" cy="1528009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2C9398"/>
              </a:solidFill>
            </a:endParaRPr>
          </a:p>
        </p:txBody>
      </p:sp>
      <p:sp>
        <p:nvSpPr>
          <p:cNvPr id="11" name="TextBox 18">
            <a:extLst>
              <a:ext uri="{FF2B5EF4-FFF2-40B4-BE49-F238E27FC236}">
                <a16:creationId xmlns:a16="http://schemas.microsoft.com/office/drawing/2014/main" id="{5FCAB0A1-4533-F026-989C-40D63E760019}"/>
              </a:ext>
            </a:extLst>
          </p:cNvPr>
          <p:cNvSpPr txBox="1"/>
          <p:nvPr/>
        </p:nvSpPr>
        <p:spPr>
          <a:xfrm>
            <a:off x="1006413" y="798966"/>
            <a:ext cx="1708109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000" b="1" spc="100" dirty="0"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Falhas de Software</a:t>
            </a:r>
            <a:endParaRPr lang="en-US" sz="8000" b="1" spc="100" dirty="0">
              <a:latin typeface="Arial Black" panose="020B0A040201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050" name="Picture 2" descr="Revistas Científicas do Instituto Federal de Educação, Ciência e Tecnologia  do Rio de Janeiro">
            <a:extLst>
              <a:ext uri="{FF2B5EF4-FFF2-40B4-BE49-F238E27FC236}">
                <a16:creationId xmlns:a16="http://schemas.microsoft.com/office/drawing/2014/main" id="{6BB843B5-7549-57D1-683C-C52EAE4C12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50013" y="468941"/>
            <a:ext cx="4676775" cy="134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6">
            <a:extLst>
              <a:ext uri="{FF2B5EF4-FFF2-40B4-BE49-F238E27FC236}">
                <a16:creationId xmlns:a16="http://schemas.microsoft.com/office/drawing/2014/main" id="{A8FF1419-B8F4-31BE-434B-651512331B6F}"/>
              </a:ext>
            </a:extLst>
          </p:cNvPr>
          <p:cNvSpPr/>
          <p:nvPr/>
        </p:nvSpPr>
        <p:spPr>
          <a:xfrm>
            <a:off x="-22412" y="13071580"/>
            <a:ext cx="24406412" cy="736496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rgbClr val="2C8698"/>
              </a:solidFill>
              <a:latin typeface="Futura Bk BT" panose="020B0502020204020303" pitchFamily="34" charset="0"/>
            </a:endParaRPr>
          </a:p>
        </p:txBody>
      </p:sp>
      <p:sp>
        <p:nvSpPr>
          <p:cNvPr id="4" name="Espaço Reservado para Número de Slide 1">
            <a:extLst>
              <a:ext uri="{FF2B5EF4-FFF2-40B4-BE49-F238E27FC236}">
                <a16:creationId xmlns:a16="http://schemas.microsoft.com/office/drawing/2014/main" id="{534E5A98-B7BD-CE87-42E8-1EA351CE05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8530047" y="13077826"/>
            <a:ext cx="5486400" cy="730250"/>
          </a:xfrm>
        </p:spPr>
        <p:txBody>
          <a:bodyPr/>
          <a:lstStyle/>
          <a:p>
            <a:fld id="{C7575539-BFBE-477A-BDB6-9CA7B44D81A5}" type="slidenum">
              <a:rPr lang="en-US" smtClean="0">
                <a:solidFill>
                  <a:schemeClr val="bg1"/>
                </a:solidFill>
              </a:rPr>
              <a:t>19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Espaço Reservado para Rodapé 2">
            <a:extLst>
              <a:ext uri="{FF2B5EF4-FFF2-40B4-BE49-F238E27FC236}">
                <a16:creationId xmlns:a16="http://schemas.microsoft.com/office/drawing/2014/main" id="{CDADB8A1-4A8E-00BC-2306-2ACFFA98D1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5153" y="13077826"/>
            <a:ext cx="23801294" cy="730250"/>
          </a:xfrm>
        </p:spPr>
        <p:txBody>
          <a:bodyPr/>
          <a:lstStyle/>
          <a:p>
            <a:r>
              <a:rPr lang="pt-BR" sz="2800" dirty="0">
                <a:solidFill>
                  <a:schemeClr val="bg1"/>
                </a:solidFill>
                <a:latin typeface="Futura Bk BT" panose="020B0502020204020303" pitchFamily="34" charset="0"/>
              </a:rPr>
              <a:t>Prof. Fernando Tamberlini Alves | Modelagem de Domínio e Conceitos de Orientação a Objetos| Aula 02 – Conceitos</a:t>
            </a:r>
            <a:endParaRPr lang="en-US" sz="2800" dirty="0">
              <a:solidFill>
                <a:schemeClr val="bg1"/>
              </a:solidFill>
              <a:latin typeface="Futura Bk BT" panose="020B0502020204020303" pitchFamily="34" charset="0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98A43842-D100-9F52-2EAD-476A11F5306C}"/>
              </a:ext>
            </a:extLst>
          </p:cNvPr>
          <p:cNvSpPr txBox="1"/>
          <p:nvPr/>
        </p:nvSpPr>
        <p:spPr>
          <a:xfrm>
            <a:off x="14110395" y="5367811"/>
            <a:ext cx="9345637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pt-BR" sz="4800" dirty="0">
                <a:latin typeface="Futura Bk BT" panose="020B0502020204020303"/>
              </a:rPr>
              <a:t>Em 4 de junho de 1996, o foguete europeu </a:t>
            </a:r>
            <a:r>
              <a:rPr lang="pt-BR" sz="4800" b="1" dirty="0">
                <a:latin typeface="Futura Bk BT" panose="020B0502020204020303"/>
              </a:rPr>
              <a:t>Ariane 5</a:t>
            </a:r>
            <a:r>
              <a:rPr lang="pt-BR" sz="4800" dirty="0">
                <a:latin typeface="Futura Bk BT" panose="020B0502020204020303"/>
              </a:rPr>
              <a:t> explodiu </a:t>
            </a:r>
            <a:r>
              <a:rPr lang="pt-BR" sz="4800" b="1" dirty="0">
                <a:latin typeface="Futura Bk BT" panose="020B0502020204020303"/>
              </a:rPr>
              <a:t>apenas 37 segundos após o lançamento</a:t>
            </a:r>
            <a:r>
              <a:rPr lang="pt-BR" sz="4800" dirty="0">
                <a:latin typeface="Futura Bk BT" panose="020B0502020204020303"/>
              </a:rPr>
              <a:t>, causando a perda da missão e de mais de </a:t>
            </a:r>
            <a:r>
              <a:rPr lang="pt-BR" sz="4800" b="1" dirty="0">
                <a:latin typeface="Futura Bk BT" panose="020B0502020204020303"/>
              </a:rPr>
              <a:t>US$ 370 milhões</a:t>
            </a:r>
            <a:r>
              <a:rPr lang="pt-BR" sz="4800" dirty="0">
                <a:latin typeface="Futura Bk BT" panose="020B0502020204020303"/>
              </a:rPr>
              <a:t>.</a:t>
            </a: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DF7BF286-DBDD-ABA2-6381-C0B2094EBA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6065" y="2844995"/>
            <a:ext cx="6205678" cy="8026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>
            <a:extLst>
              <a:ext uri="{FF2B5EF4-FFF2-40B4-BE49-F238E27FC236}">
                <a16:creationId xmlns:a16="http://schemas.microsoft.com/office/drawing/2014/main" id="{74B2A6AB-5944-EB4E-C176-4654C7D2A5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4717" y="4804039"/>
            <a:ext cx="5326370" cy="8079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123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19"/>
          <p:cNvCxnSpPr>
            <a:cxnSpLocks/>
          </p:cNvCxnSpPr>
          <p:nvPr/>
        </p:nvCxnSpPr>
        <p:spPr>
          <a:xfrm>
            <a:off x="1006413" y="2248450"/>
            <a:ext cx="18039878" cy="0"/>
          </a:xfrm>
          <a:prstGeom prst="line">
            <a:avLst/>
          </a:prstGeom>
          <a:ln w="508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 flipH="1">
            <a:off x="-3" y="1419726"/>
            <a:ext cx="192507" cy="1528009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2C9398"/>
              </a:solidFill>
            </a:endParaRPr>
          </a:p>
        </p:txBody>
      </p:sp>
      <p:sp>
        <p:nvSpPr>
          <p:cNvPr id="11" name="TextBox 18">
            <a:extLst>
              <a:ext uri="{FF2B5EF4-FFF2-40B4-BE49-F238E27FC236}">
                <a16:creationId xmlns:a16="http://schemas.microsoft.com/office/drawing/2014/main" id="{9560AA70-139C-4738-896D-421A126AD600}"/>
              </a:ext>
            </a:extLst>
          </p:cNvPr>
          <p:cNvSpPr txBox="1"/>
          <p:nvPr/>
        </p:nvSpPr>
        <p:spPr>
          <a:xfrm>
            <a:off x="1006413" y="798966"/>
            <a:ext cx="1708109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000" b="1" spc="100" dirty="0"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Classificação de Software </a:t>
            </a:r>
            <a:endParaRPr lang="en-US" sz="8000" b="1" spc="100" dirty="0">
              <a:latin typeface="Arial Black" panose="020B0A040201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050" name="Picture 2" descr="Revistas Científicas do Instituto Federal de Educação, Ciência e Tecnologia  do Rio de Janeiro">
            <a:extLst>
              <a:ext uri="{FF2B5EF4-FFF2-40B4-BE49-F238E27FC236}">
                <a16:creationId xmlns:a16="http://schemas.microsoft.com/office/drawing/2014/main" id="{E29FDD59-64FE-484F-8B59-797967A45D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50013" y="468941"/>
            <a:ext cx="4676775" cy="134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8">
            <a:extLst>
              <a:ext uri="{FF2B5EF4-FFF2-40B4-BE49-F238E27FC236}">
                <a16:creationId xmlns:a16="http://schemas.microsoft.com/office/drawing/2014/main" id="{37DF21E7-64FC-57E0-6C7A-77EE4FD8FFAE}"/>
              </a:ext>
            </a:extLst>
          </p:cNvPr>
          <p:cNvSpPr txBox="1"/>
          <p:nvPr/>
        </p:nvSpPr>
        <p:spPr>
          <a:xfrm>
            <a:off x="927394" y="2618912"/>
            <a:ext cx="22376811" cy="104336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4800" b="1" dirty="0">
                <a:latin typeface="Futura Bk BT" panose="020B0502020204020303"/>
              </a:rPr>
              <a:t>Baseada nos propósitos e características funcionais </a:t>
            </a:r>
          </a:p>
          <a:p>
            <a:pPr algn="just"/>
            <a:r>
              <a:rPr lang="pt-BR" sz="3200" dirty="0">
                <a:latin typeface="Futura Bk BT" panose="020B0502020204020303"/>
              </a:rPr>
              <a:t>(proposta por Bertrand Meyer)</a:t>
            </a:r>
          </a:p>
          <a:p>
            <a:pPr marL="857250" indent="-857250" algn="just">
              <a:buFont typeface="Wingdings" panose="05000000000000000000" pitchFamily="2" charset="2"/>
              <a:buChar char="§"/>
            </a:pPr>
            <a:endParaRPr lang="pt-BR" sz="4800" dirty="0">
              <a:latin typeface="Futura Bk BT" panose="020B0502020204020303"/>
            </a:endParaRPr>
          </a:p>
          <a:p>
            <a:pPr marL="857250" indent="-857250" algn="just">
              <a:buFont typeface="Wingdings" panose="05000000000000000000" pitchFamily="2" charset="2"/>
              <a:buChar char="§"/>
            </a:pPr>
            <a:r>
              <a:rPr lang="pt-BR" sz="4800" b="1" dirty="0">
                <a:latin typeface="Futura Bk BT" panose="020B0502020204020303"/>
              </a:rPr>
              <a:t>Software de sistema (System Software):</a:t>
            </a:r>
          </a:p>
          <a:p>
            <a:pPr lvl="1" algn="just"/>
            <a:endParaRPr lang="pt-BR" sz="4800" dirty="0">
              <a:latin typeface="Futura Bk BT" panose="020B0502020204020303"/>
            </a:endParaRPr>
          </a:p>
          <a:p>
            <a:pPr lvl="1" algn="just"/>
            <a:r>
              <a:rPr lang="pt-BR" sz="4800" dirty="0">
                <a:latin typeface="Futura Bk BT" panose="020B0502020204020303"/>
              </a:rPr>
              <a:t>	Inclui sistemas operacionais, compiladores, interpretadores, gerenciadores de memória, etc. Esse tipo de software serve como base para a execução de outros programas.</a:t>
            </a:r>
          </a:p>
          <a:p>
            <a:pPr marL="857250" indent="-857250" algn="just">
              <a:buFont typeface="Wingdings" panose="05000000000000000000" pitchFamily="2" charset="2"/>
              <a:buChar char="§"/>
            </a:pPr>
            <a:endParaRPr lang="pt-BR" sz="4800" dirty="0">
              <a:latin typeface="Futura Bk BT" panose="020B0502020204020303"/>
            </a:endParaRPr>
          </a:p>
          <a:p>
            <a:pPr marL="857250" indent="-857250" algn="just">
              <a:buFont typeface="Wingdings" panose="05000000000000000000" pitchFamily="2" charset="2"/>
              <a:buChar char="§"/>
            </a:pPr>
            <a:r>
              <a:rPr lang="pt-BR" sz="4800" b="1" dirty="0">
                <a:latin typeface="Futura Bk BT" panose="020B0502020204020303"/>
              </a:rPr>
              <a:t>Software de aplicação (</a:t>
            </a:r>
            <a:r>
              <a:rPr lang="pt-BR" sz="4800" b="1" dirty="0" err="1">
                <a:latin typeface="Futura Bk BT" panose="020B0502020204020303"/>
              </a:rPr>
              <a:t>Application</a:t>
            </a:r>
            <a:r>
              <a:rPr lang="pt-BR" sz="4800" b="1" dirty="0">
                <a:latin typeface="Futura Bk BT" panose="020B0502020204020303"/>
              </a:rPr>
              <a:t> Software):</a:t>
            </a:r>
          </a:p>
          <a:p>
            <a:pPr lvl="1" algn="just"/>
            <a:r>
              <a:rPr lang="pt-BR" sz="4800" dirty="0">
                <a:latin typeface="Futura Bk BT" panose="020B0502020204020303"/>
              </a:rPr>
              <a:t>	</a:t>
            </a:r>
          </a:p>
          <a:p>
            <a:pPr lvl="1" algn="just"/>
            <a:r>
              <a:rPr lang="pt-BR" sz="4800" dirty="0">
                <a:latin typeface="Futura Bk BT" panose="020B0502020204020303"/>
              </a:rPr>
              <a:t>	São os programas voltados diretamente para os usuários finais, como editores de texto, planilhas, navegadores, sistemas bancários, etc.</a:t>
            </a:r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E9E59C82-784A-EF57-5124-25E7C8B5E09A}"/>
              </a:ext>
            </a:extLst>
          </p:cNvPr>
          <p:cNvSpPr/>
          <p:nvPr/>
        </p:nvSpPr>
        <p:spPr>
          <a:xfrm>
            <a:off x="-22412" y="13071580"/>
            <a:ext cx="24406412" cy="736496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rgbClr val="2C8698"/>
              </a:solidFill>
              <a:latin typeface="Futura Bk BT" panose="020B0502020204020303" pitchFamily="34" charset="0"/>
            </a:endParaRPr>
          </a:p>
        </p:txBody>
      </p:sp>
      <p:sp>
        <p:nvSpPr>
          <p:cNvPr id="4" name="Espaço Reservado para Número de Slide 1">
            <a:extLst>
              <a:ext uri="{FF2B5EF4-FFF2-40B4-BE49-F238E27FC236}">
                <a16:creationId xmlns:a16="http://schemas.microsoft.com/office/drawing/2014/main" id="{042D1DF7-532E-F267-0FC6-0D14363A75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8530047" y="13077826"/>
            <a:ext cx="5486400" cy="730250"/>
          </a:xfrm>
        </p:spPr>
        <p:txBody>
          <a:bodyPr/>
          <a:lstStyle/>
          <a:p>
            <a:fld id="{C7575539-BFBE-477A-BDB6-9CA7B44D81A5}" type="slidenum">
              <a:rPr lang="en-US" smtClean="0">
                <a:solidFill>
                  <a:schemeClr val="bg1"/>
                </a:solidFill>
              </a:rPr>
              <a:t>2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Espaço Reservado para Rodapé 2">
            <a:extLst>
              <a:ext uri="{FF2B5EF4-FFF2-40B4-BE49-F238E27FC236}">
                <a16:creationId xmlns:a16="http://schemas.microsoft.com/office/drawing/2014/main" id="{7E72DBAE-1A43-FF13-A431-DD818F37F6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5153" y="13077826"/>
            <a:ext cx="23801294" cy="730250"/>
          </a:xfrm>
        </p:spPr>
        <p:txBody>
          <a:bodyPr/>
          <a:lstStyle/>
          <a:p>
            <a:r>
              <a:rPr lang="pt-BR" sz="2800" dirty="0">
                <a:solidFill>
                  <a:schemeClr val="bg1"/>
                </a:solidFill>
                <a:latin typeface="Futura Bk BT" panose="020B0502020204020303" pitchFamily="34" charset="0"/>
              </a:rPr>
              <a:t>Prof. Fernando Tamberlini Alves | Modelagem de Domínio e Conceitos de Orientação a Objetos| Aula 02 – Conceitos</a:t>
            </a:r>
            <a:endParaRPr lang="en-US" sz="2800" dirty="0">
              <a:solidFill>
                <a:schemeClr val="bg1"/>
              </a:solidFill>
              <a:latin typeface="Futura Bk BT" panose="020B05020202040203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5526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002B9F-9D05-F31F-700F-6AB7148C86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DA2B1F5-1043-22AB-D58A-9EF239AB420B}"/>
              </a:ext>
            </a:extLst>
          </p:cNvPr>
          <p:cNvCxnSpPr>
            <a:cxnSpLocks/>
          </p:cNvCxnSpPr>
          <p:nvPr/>
        </p:nvCxnSpPr>
        <p:spPr>
          <a:xfrm>
            <a:off x="1006413" y="2248450"/>
            <a:ext cx="18039878" cy="0"/>
          </a:xfrm>
          <a:prstGeom prst="line">
            <a:avLst/>
          </a:prstGeom>
          <a:ln w="508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07DBBE34-4349-846E-5001-A6F91A3E5E1B}"/>
              </a:ext>
            </a:extLst>
          </p:cNvPr>
          <p:cNvSpPr/>
          <p:nvPr/>
        </p:nvSpPr>
        <p:spPr>
          <a:xfrm flipH="1">
            <a:off x="-3" y="1419726"/>
            <a:ext cx="192507" cy="1528009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2C9398"/>
              </a:solidFill>
            </a:endParaRPr>
          </a:p>
        </p:txBody>
      </p:sp>
      <p:sp>
        <p:nvSpPr>
          <p:cNvPr id="11" name="TextBox 18">
            <a:extLst>
              <a:ext uri="{FF2B5EF4-FFF2-40B4-BE49-F238E27FC236}">
                <a16:creationId xmlns:a16="http://schemas.microsoft.com/office/drawing/2014/main" id="{3F3F52D6-EC4C-3E41-A729-F8A2D195FA09}"/>
              </a:ext>
            </a:extLst>
          </p:cNvPr>
          <p:cNvSpPr txBox="1"/>
          <p:nvPr/>
        </p:nvSpPr>
        <p:spPr>
          <a:xfrm>
            <a:off x="1006413" y="798966"/>
            <a:ext cx="1708109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000" b="1" spc="100" dirty="0"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Falhas de Software</a:t>
            </a:r>
            <a:endParaRPr lang="en-US" sz="8000" b="1" spc="100" dirty="0">
              <a:latin typeface="Arial Black" panose="020B0A040201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050" name="Picture 2" descr="Revistas Científicas do Instituto Federal de Educação, Ciência e Tecnologia  do Rio de Janeiro">
            <a:extLst>
              <a:ext uri="{FF2B5EF4-FFF2-40B4-BE49-F238E27FC236}">
                <a16:creationId xmlns:a16="http://schemas.microsoft.com/office/drawing/2014/main" id="{AA424197-E569-8DFA-2204-AA26405EB0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50013" y="468941"/>
            <a:ext cx="4676775" cy="134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6">
            <a:extLst>
              <a:ext uri="{FF2B5EF4-FFF2-40B4-BE49-F238E27FC236}">
                <a16:creationId xmlns:a16="http://schemas.microsoft.com/office/drawing/2014/main" id="{394CB063-50CC-0CE3-D925-2AB321987874}"/>
              </a:ext>
            </a:extLst>
          </p:cNvPr>
          <p:cNvSpPr/>
          <p:nvPr/>
        </p:nvSpPr>
        <p:spPr>
          <a:xfrm>
            <a:off x="-22412" y="13071580"/>
            <a:ext cx="24406412" cy="736496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rgbClr val="2C8698"/>
              </a:solidFill>
              <a:latin typeface="Futura Bk BT" panose="020B0502020204020303" pitchFamily="34" charset="0"/>
            </a:endParaRPr>
          </a:p>
        </p:txBody>
      </p:sp>
      <p:sp>
        <p:nvSpPr>
          <p:cNvPr id="4" name="Espaço Reservado para Número de Slide 1">
            <a:extLst>
              <a:ext uri="{FF2B5EF4-FFF2-40B4-BE49-F238E27FC236}">
                <a16:creationId xmlns:a16="http://schemas.microsoft.com/office/drawing/2014/main" id="{D6979059-8B69-F4D5-46F7-E1DE4A398E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8530047" y="13077826"/>
            <a:ext cx="5486400" cy="730250"/>
          </a:xfrm>
        </p:spPr>
        <p:txBody>
          <a:bodyPr/>
          <a:lstStyle/>
          <a:p>
            <a:fld id="{C7575539-BFBE-477A-BDB6-9CA7B44D81A5}" type="slidenum">
              <a:rPr lang="en-US" smtClean="0">
                <a:solidFill>
                  <a:schemeClr val="bg1"/>
                </a:solidFill>
              </a:rPr>
              <a:t>20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Espaço Reservado para Rodapé 2">
            <a:extLst>
              <a:ext uri="{FF2B5EF4-FFF2-40B4-BE49-F238E27FC236}">
                <a16:creationId xmlns:a16="http://schemas.microsoft.com/office/drawing/2014/main" id="{8438435A-D583-B9FF-FEAE-C04C8755D3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5153" y="13077826"/>
            <a:ext cx="23801294" cy="730250"/>
          </a:xfrm>
        </p:spPr>
        <p:txBody>
          <a:bodyPr/>
          <a:lstStyle/>
          <a:p>
            <a:r>
              <a:rPr lang="pt-BR" sz="2800" dirty="0">
                <a:solidFill>
                  <a:schemeClr val="bg1"/>
                </a:solidFill>
                <a:latin typeface="Futura Bk BT" panose="020B0502020204020303" pitchFamily="34" charset="0"/>
              </a:rPr>
              <a:t>Prof. Fernando Tamberlini Alves | Modelagem de Domínio e Conceitos de Orientação a Objetos| Aula 02 – Conceitos</a:t>
            </a:r>
            <a:endParaRPr lang="en-US" sz="2800" dirty="0">
              <a:solidFill>
                <a:schemeClr val="bg1"/>
              </a:solidFill>
              <a:latin typeface="Futura Bk BT" panose="020B0502020204020303" pitchFamily="34" charset="0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29E42B44-3986-C068-8BBC-CAF425391A49}"/>
              </a:ext>
            </a:extLst>
          </p:cNvPr>
          <p:cNvSpPr txBox="1"/>
          <p:nvPr/>
        </p:nvSpPr>
        <p:spPr>
          <a:xfrm>
            <a:off x="1006413" y="2798631"/>
            <a:ext cx="22200254" cy="89562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pt-BR" dirty="0">
                <a:latin typeface="Futura Bk BT" panose="020B0502020204020303"/>
              </a:rPr>
              <a:t> </a:t>
            </a:r>
            <a:r>
              <a:rPr lang="pt-BR" b="1" dirty="0">
                <a:latin typeface="Futura Bk BT" panose="020B0502020204020303"/>
              </a:rPr>
              <a:t>Causa principal:</a:t>
            </a:r>
          </a:p>
          <a:p>
            <a:pPr marL="1485900" lvl="1" indent="-571500">
              <a:buFont typeface="Wingdings" panose="05000000000000000000" pitchFamily="2" charset="2"/>
              <a:buChar char="§"/>
            </a:pPr>
            <a:r>
              <a:rPr lang="pt-BR" dirty="0">
                <a:latin typeface="Futura Bk BT" panose="020B0502020204020303"/>
              </a:rPr>
              <a:t>Um erro de software herdado do Ariane 4, usado no sistema de inércia de navegação.</a:t>
            </a:r>
          </a:p>
          <a:p>
            <a:pPr marL="1485900" lvl="1" indent="-571500">
              <a:buFont typeface="Wingdings" panose="05000000000000000000" pitchFamily="2" charset="2"/>
              <a:buChar char="§"/>
            </a:pPr>
            <a:r>
              <a:rPr lang="pt-BR" dirty="0">
                <a:latin typeface="Futura Bk BT" panose="020B0502020204020303"/>
              </a:rPr>
              <a:t>O software tentou converter um número de ponto flutuante (</a:t>
            </a:r>
            <a:r>
              <a:rPr lang="pt-BR" dirty="0" err="1">
                <a:latin typeface="Futura Bk BT" panose="020B0502020204020303"/>
              </a:rPr>
              <a:t>float</a:t>
            </a:r>
            <a:r>
              <a:rPr lang="pt-BR" dirty="0">
                <a:latin typeface="Futura Bk BT" panose="020B0502020204020303"/>
              </a:rPr>
              <a:t>) para um inteiro (</a:t>
            </a:r>
            <a:r>
              <a:rPr lang="pt-BR" dirty="0" err="1">
                <a:latin typeface="Futura Bk BT" panose="020B0502020204020303"/>
              </a:rPr>
              <a:t>int</a:t>
            </a:r>
            <a:r>
              <a:rPr lang="pt-BR" dirty="0">
                <a:latin typeface="Futura Bk BT" panose="020B0502020204020303"/>
              </a:rPr>
              <a:t>), mas o valor era muito alto para ser representado como inteiro.</a:t>
            </a:r>
          </a:p>
          <a:p>
            <a:pPr marL="1485900" lvl="1" indent="-571500">
              <a:buFont typeface="Wingdings" panose="05000000000000000000" pitchFamily="2" charset="2"/>
              <a:buChar char="§"/>
            </a:pPr>
            <a:r>
              <a:rPr lang="pt-BR" dirty="0">
                <a:latin typeface="Futura Bk BT" panose="020B0502020204020303"/>
              </a:rPr>
              <a:t>Isso gerou uma exceção não tratada, que levou o sistema a desligar.</a:t>
            </a:r>
          </a:p>
          <a:p>
            <a:pPr marL="1485900" lvl="1" indent="-571500">
              <a:buFont typeface="Wingdings" panose="05000000000000000000" pitchFamily="2" charset="2"/>
              <a:buChar char="§"/>
            </a:pPr>
            <a:r>
              <a:rPr lang="pt-BR" dirty="0">
                <a:latin typeface="Futura Bk BT" panose="020B0502020204020303"/>
              </a:rPr>
              <a:t>Como o sistema redundante usava o mesmo software com o mesmo erro, ele também falhou.</a:t>
            </a:r>
          </a:p>
          <a:p>
            <a:pPr>
              <a:buFont typeface="Arial" panose="020B0604020202020204" pitchFamily="34" charset="0"/>
              <a:buChar char="•"/>
            </a:pPr>
            <a:endParaRPr lang="pt-BR" dirty="0">
              <a:latin typeface="Futura Bk BT" panose="020B0502020204020303"/>
            </a:endParaRPr>
          </a:p>
          <a:p>
            <a:r>
              <a:rPr lang="pt-BR" b="1" dirty="0">
                <a:latin typeface="Futura Bk BT" panose="020B0502020204020303"/>
              </a:rPr>
              <a:t>Resultado: </a:t>
            </a:r>
          </a:p>
          <a:p>
            <a:pPr marL="1485900" lvl="1" indent="-571500">
              <a:buFont typeface="Wingdings" panose="05000000000000000000" pitchFamily="2" charset="2"/>
              <a:buChar char="§"/>
            </a:pPr>
            <a:r>
              <a:rPr lang="pt-BR" dirty="0">
                <a:latin typeface="Futura Bk BT" panose="020B0502020204020303"/>
              </a:rPr>
              <a:t>O foguete perdeu o controle e foi autodestruído por segurança.</a:t>
            </a:r>
          </a:p>
          <a:p>
            <a:pPr>
              <a:buNone/>
            </a:pPr>
            <a:endParaRPr lang="pt-BR" dirty="0">
              <a:latin typeface="Futura Bk BT" panose="020B0502020204020303"/>
            </a:endParaRPr>
          </a:p>
          <a:p>
            <a:pPr>
              <a:buNone/>
            </a:pPr>
            <a:r>
              <a:rPr lang="pt-BR" b="1" dirty="0">
                <a:latin typeface="Futura Bk BT" panose="020B0502020204020303"/>
              </a:rPr>
              <a:t>Lições importantes:</a:t>
            </a:r>
          </a:p>
          <a:p>
            <a:pPr marL="1485900" lvl="1" indent="-571500">
              <a:buFont typeface="Wingdings" panose="05000000000000000000" pitchFamily="2" charset="2"/>
              <a:buChar char="§"/>
            </a:pPr>
            <a:r>
              <a:rPr lang="pt-BR" dirty="0">
                <a:latin typeface="Futura Bk BT" panose="020B0502020204020303"/>
              </a:rPr>
              <a:t>A importância de tratar exceções adequadamente.</a:t>
            </a:r>
          </a:p>
          <a:p>
            <a:pPr marL="1485900" lvl="1" indent="-571500">
              <a:buFont typeface="Wingdings" panose="05000000000000000000" pitchFamily="2" charset="2"/>
              <a:buChar char="§"/>
            </a:pPr>
            <a:r>
              <a:rPr lang="pt-BR" dirty="0">
                <a:latin typeface="Futura Bk BT" panose="020B0502020204020303"/>
              </a:rPr>
              <a:t>Nunca reutilizar software crítico sem validá-lo para o novo contexto.</a:t>
            </a:r>
          </a:p>
          <a:p>
            <a:pPr marL="1485900" lvl="1" indent="-571500">
              <a:buFont typeface="Wingdings" panose="05000000000000000000" pitchFamily="2" charset="2"/>
              <a:buChar char="§"/>
            </a:pPr>
            <a:r>
              <a:rPr lang="pt-BR" dirty="0">
                <a:latin typeface="Futura Bk BT" panose="020B0502020204020303"/>
              </a:rPr>
              <a:t>A necessidade de testes rigorosos em sistemas classificados como “A” (Agudos) na classificação de Bertrand Meyer</a:t>
            </a:r>
          </a:p>
        </p:txBody>
      </p:sp>
    </p:spTree>
    <p:extLst>
      <p:ext uri="{BB962C8B-B14F-4D97-AF65-F5344CB8AC3E}">
        <p14:creationId xmlns:p14="http://schemas.microsoft.com/office/powerpoint/2010/main" val="582445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0F0BFF-1832-ED89-195C-2F04FB1DD9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AFC80A8-15B7-31DF-0E7C-A92739DA628F}"/>
              </a:ext>
            </a:extLst>
          </p:cNvPr>
          <p:cNvCxnSpPr>
            <a:cxnSpLocks/>
          </p:cNvCxnSpPr>
          <p:nvPr/>
        </p:nvCxnSpPr>
        <p:spPr>
          <a:xfrm>
            <a:off x="1006413" y="2248450"/>
            <a:ext cx="18039878" cy="0"/>
          </a:xfrm>
          <a:prstGeom prst="line">
            <a:avLst/>
          </a:prstGeom>
          <a:ln w="508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A309D493-A864-DAAC-B6E5-BE4593A9E265}"/>
              </a:ext>
            </a:extLst>
          </p:cNvPr>
          <p:cNvSpPr/>
          <p:nvPr/>
        </p:nvSpPr>
        <p:spPr>
          <a:xfrm flipH="1">
            <a:off x="-3" y="1419726"/>
            <a:ext cx="192507" cy="1528009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2C9398"/>
              </a:solidFill>
            </a:endParaRPr>
          </a:p>
        </p:txBody>
      </p:sp>
      <p:sp>
        <p:nvSpPr>
          <p:cNvPr id="11" name="TextBox 18">
            <a:extLst>
              <a:ext uri="{FF2B5EF4-FFF2-40B4-BE49-F238E27FC236}">
                <a16:creationId xmlns:a16="http://schemas.microsoft.com/office/drawing/2014/main" id="{01861A4C-AE58-53E2-F69C-EB7A1567F347}"/>
              </a:ext>
            </a:extLst>
          </p:cNvPr>
          <p:cNvSpPr txBox="1"/>
          <p:nvPr/>
        </p:nvSpPr>
        <p:spPr>
          <a:xfrm>
            <a:off x="1006413" y="798966"/>
            <a:ext cx="1708109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000" b="1" spc="100" dirty="0"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Falhas de Processo</a:t>
            </a:r>
            <a:endParaRPr lang="en-US" sz="8000" b="1" spc="100" dirty="0">
              <a:latin typeface="Arial Black" panose="020B0A040201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050" name="Picture 2" descr="Revistas Científicas do Instituto Federal de Educação, Ciência e Tecnologia  do Rio de Janeiro">
            <a:extLst>
              <a:ext uri="{FF2B5EF4-FFF2-40B4-BE49-F238E27FC236}">
                <a16:creationId xmlns:a16="http://schemas.microsoft.com/office/drawing/2014/main" id="{C2D09DCF-6736-A572-6F69-545DF52252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50013" y="468941"/>
            <a:ext cx="4676775" cy="134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6">
            <a:extLst>
              <a:ext uri="{FF2B5EF4-FFF2-40B4-BE49-F238E27FC236}">
                <a16:creationId xmlns:a16="http://schemas.microsoft.com/office/drawing/2014/main" id="{D4CF9BA5-1787-6E6A-692A-62ABC11555D6}"/>
              </a:ext>
            </a:extLst>
          </p:cNvPr>
          <p:cNvSpPr/>
          <p:nvPr/>
        </p:nvSpPr>
        <p:spPr>
          <a:xfrm>
            <a:off x="-22412" y="13071580"/>
            <a:ext cx="24406412" cy="736496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rgbClr val="2C8698"/>
              </a:solidFill>
              <a:latin typeface="Futura Bk BT" panose="020B0502020204020303" pitchFamily="34" charset="0"/>
            </a:endParaRPr>
          </a:p>
        </p:txBody>
      </p:sp>
      <p:sp>
        <p:nvSpPr>
          <p:cNvPr id="4" name="Espaço Reservado para Número de Slide 1">
            <a:extLst>
              <a:ext uri="{FF2B5EF4-FFF2-40B4-BE49-F238E27FC236}">
                <a16:creationId xmlns:a16="http://schemas.microsoft.com/office/drawing/2014/main" id="{4049A84F-DEB2-D0A8-96CA-0609E06F18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8530047" y="13077826"/>
            <a:ext cx="5486400" cy="730250"/>
          </a:xfrm>
        </p:spPr>
        <p:txBody>
          <a:bodyPr/>
          <a:lstStyle/>
          <a:p>
            <a:fld id="{C7575539-BFBE-477A-BDB6-9CA7B44D81A5}" type="slidenum">
              <a:rPr lang="en-US" smtClean="0">
                <a:solidFill>
                  <a:schemeClr val="bg1"/>
                </a:solidFill>
              </a:rPr>
              <a:t>21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Espaço Reservado para Rodapé 2">
            <a:extLst>
              <a:ext uri="{FF2B5EF4-FFF2-40B4-BE49-F238E27FC236}">
                <a16:creationId xmlns:a16="http://schemas.microsoft.com/office/drawing/2014/main" id="{0345290F-8A76-6177-FD2E-CB1E6298D1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5153" y="13077826"/>
            <a:ext cx="23801294" cy="730250"/>
          </a:xfrm>
        </p:spPr>
        <p:txBody>
          <a:bodyPr/>
          <a:lstStyle/>
          <a:p>
            <a:r>
              <a:rPr lang="pt-BR" sz="2800" dirty="0">
                <a:solidFill>
                  <a:schemeClr val="bg1"/>
                </a:solidFill>
                <a:latin typeface="Futura Bk BT" panose="020B0502020204020303" pitchFamily="34" charset="0"/>
              </a:rPr>
              <a:t>Prof. Fernando Tamberlini Alves | Modelagem de Domínio e Conceitos de Orientação a Objetos| Aula 02 – Conceitos</a:t>
            </a:r>
            <a:endParaRPr lang="en-US" sz="2800" dirty="0">
              <a:solidFill>
                <a:schemeClr val="bg1"/>
              </a:solidFill>
              <a:latin typeface="Futura Bk BT" panose="020B0502020204020303" pitchFamily="34" charset="0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B672D6D7-EB09-6403-6BD6-7C8B0D29E09C}"/>
              </a:ext>
            </a:extLst>
          </p:cNvPr>
          <p:cNvSpPr txBox="1"/>
          <p:nvPr/>
        </p:nvSpPr>
        <p:spPr>
          <a:xfrm>
            <a:off x="13928973" y="4012541"/>
            <a:ext cx="9716393" cy="39087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pt-BR" sz="4000" b="1" dirty="0">
                <a:latin typeface="Futura Bk BT" panose="020B0502020204020303"/>
              </a:rPr>
              <a:t>O Caso do Voo Belém–Brasília (Erro de Digitação de Rota)</a:t>
            </a:r>
          </a:p>
          <a:p>
            <a:endParaRPr lang="pt-BR" sz="2800" dirty="0">
              <a:latin typeface="Futura Bk BT" panose="020B0502020204020303"/>
            </a:endParaRPr>
          </a:p>
          <a:p>
            <a:pPr algn="just"/>
            <a:r>
              <a:rPr lang="pt-BR" sz="2800" dirty="0">
                <a:latin typeface="Futura Bk BT" panose="020B0502020204020303"/>
              </a:rPr>
              <a:t>Durante um voo entre Belém (PA) e Brasília (DF), a tripulação inseriu manualmente as coordenadas de uma rota no sistema de navegação da aeronave. No entanto, houve um erro: uma casa decimal a mais foi digitada na latitude ou longitude.</a:t>
            </a: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08663C5A-F2E9-6D53-FFE1-694FC045AE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3771" y="5075669"/>
            <a:ext cx="9372600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4710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7F84C2-A225-0185-225D-7ACDEF5E32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1738842-EB5F-7C41-9449-9C0C3D0A190C}"/>
              </a:ext>
            </a:extLst>
          </p:cNvPr>
          <p:cNvCxnSpPr>
            <a:cxnSpLocks/>
          </p:cNvCxnSpPr>
          <p:nvPr/>
        </p:nvCxnSpPr>
        <p:spPr>
          <a:xfrm>
            <a:off x="1006413" y="2248450"/>
            <a:ext cx="18039878" cy="0"/>
          </a:xfrm>
          <a:prstGeom prst="line">
            <a:avLst/>
          </a:prstGeom>
          <a:ln w="508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BAFEBBEA-0F1A-72EC-9DF9-9E64C3214910}"/>
              </a:ext>
            </a:extLst>
          </p:cNvPr>
          <p:cNvSpPr/>
          <p:nvPr/>
        </p:nvSpPr>
        <p:spPr>
          <a:xfrm flipH="1">
            <a:off x="-3" y="1419726"/>
            <a:ext cx="192507" cy="1528009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2C9398"/>
              </a:solidFill>
            </a:endParaRPr>
          </a:p>
        </p:txBody>
      </p:sp>
      <p:sp>
        <p:nvSpPr>
          <p:cNvPr id="11" name="TextBox 18">
            <a:extLst>
              <a:ext uri="{FF2B5EF4-FFF2-40B4-BE49-F238E27FC236}">
                <a16:creationId xmlns:a16="http://schemas.microsoft.com/office/drawing/2014/main" id="{52B07CFB-5413-FD23-BD54-5AFCBACBFC90}"/>
              </a:ext>
            </a:extLst>
          </p:cNvPr>
          <p:cNvSpPr txBox="1"/>
          <p:nvPr/>
        </p:nvSpPr>
        <p:spPr>
          <a:xfrm>
            <a:off x="1006413" y="798966"/>
            <a:ext cx="1708109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000" b="1" spc="100" dirty="0"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Falhas de Processo</a:t>
            </a:r>
            <a:endParaRPr lang="en-US" sz="8000" b="1" spc="100" dirty="0">
              <a:latin typeface="Arial Black" panose="020B0A040201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050" name="Picture 2" descr="Revistas Científicas do Instituto Federal de Educação, Ciência e Tecnologia  do Rio de Janeiro">
            <a:extLst>
              <a:ext uri="{FF2B5EF4-FFF2-40B4-BE49-F238E27FC236}">
                <a16:creationId xmlns:a16="http://schemas.microsoft.com/office/drawing/2014/main" id="{022DD778-1829-3ABE-04F9-C8A1AF5247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50013" y="468941"/>
            <a:ext cx="4676775" cy="134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6">
            <a:extLst>
              <a:ext uri="{FF2B5EF4-FFF2-40B4-BE49-F238E27FC236}">
                <a16:creationId xmlns:a16="http://schemas.microsoft.com/office/drawing/2014/main" id="{B89793F5-FE00-DCB2-2D3D-7BD7B2884269}"/>
              </a:ext>
            </a:extLst>
          </p:cNvPr>
          <p:cNvSpPr/>
          <p:nvPr/>
        </p:nvSpPr>
        <p:spPr>
          <a:xfrm>
            <a:off x="-22412" y="13071580"/>
            <a:ext cx="24406412" cy="736496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rgbClr val="2C8698"/>
              </a:solidFill>
              <a:latin typeface="Futura Bk BT" panose="020B0502020204020303" pitchFamily="34" charset="0"/>
            </a:endParaRPr>
          </a:p>
        </p:txBody>
      </p:sp>
      <p:sp>
        <p:nvSpPr>
          <p:cNvPr id="4" name="Espaço Reservado para Número de Slide 1">
            <a:extLst>
              <a:ext uri="{FF2B5EF4-FFF2-40B4-BE49-F238E27FC236}">
                <a16:creationId xmlns:a16="http://schemas.microsoft.com/office/drawing/2014/main" id="{3CDF5C23-7738-5532-5ABB-3DEA7941E7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8530047" y="13077826"/>
            <a:ext cx="5486400" cy="730250"/>
          </a:xfrm>
        </p:spPr>
        <p:txBody>
          <a:bodyPr/>
          <a:lstStyle/>
          <a:p>
            <a:fld id="{C7575539-BFBE-477A-BDB6-9CA7B44D81A5}" type="slidenum">
              <a:rPr lang="en-US" smtClean="0">
                <a:solidFill>
                  <a:schemeClr val="bg1"/>
                </a:solidFill>
              </a:rPr>
              <a:t>22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Espaço Reservado para Rodapé 2">
            <a:extLst>
              <a:ext uri="{FF2B5EF4-FFF2-40B4-BE49-F238E27FC236}">
                <a16:creationId xmlns:a16="http://schemas.microsoft.com/office/drawing/2014/main" id="{5AC72992-E0F7-834F-BAAF-83CB0A0FC4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5153" y="13077826"/>
            <a:ext cx="23801294" cy="730250"/>
          </a:xfrm>
        </p:spPr>
        <p:txBody>
          <a:bodyPr/>
          <a:lstStyle/>
          <a:p>
            <a:r>
              <a:rPr lang="pt-BR" sz="2800" dirty="0">
                <a:solidFill>
                  <a:schemeClr val="bg1"/>
                </a:solidFill>
                <a:latin typeface="Futura Bk BT" panose="020B0502020204020303" pitchFamily="34" charset="0"/>
              </a:rPr>
              <a:t>Prof. Fernando Tamberlini Alves | Modelagem de Domínio e Conceitos de Orientação a Objetos| Aula 02 – Conceitos</a:t>
            </a:r>
            <a:endParaRPr lang="en-US" sz="2800" dirty="0">
              <a:solidFill>
                <a:schemeClr val="bg1"/>
              </a:solidFill>
              <a:latin typeface="Futura Bk BT" panose="020B0502020204020303" pitchFamily="34" charset="0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C7960506-CFBF-B697-4D94-1593CC53E308}"/>
              </a:ext>
            </a:extLst>
          </p:cNvPr>
          <p:cNvSpPr txBox="1"/>
          <p:nvPr/>
        </p:nvSpPr>
        <p:spPr>
          <a:xfrm>
            <a:off x="1006413" y="2798631"/>
            <a:ext cx="22200254" cy="89562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pt-BR" dirty="0">
                <a:latin typeface="Futura Bk BT" panose="020B0502020204020303"/>
              </a:rPr>
              <a:t> </a:t>
            </a:r>
            <a:r>
              <a:rPr lang="pt-BR" b="1" dirty="0">
                <a:latin typeface="Futura Bk BT" panose="020B0502020204020303"/>
              </a:rPr>
              <a:t>Causa principal:</a:t>
            </a:r>
          </a:p>
          <a:p>
            <a:pPr>
              <a:buNone/>
            </a:pPr>
            <a:endParaRPr lang="pt-BR" b="1" dirty="0">
              <a:latin typeface="Futura Bk BT" panose="020B0502020204020303"/>
            </a:endParaRPr>
          </a:p>
          <a:p>
            <a:pPr marL="1485900" lvl="1" indent="-571500">
              <a:buFont typeface="Wingdings" panose="05000000000000000000" pitchFamily="2" charset="2"/>
              <a:buChar char="§"/>
            </a:pPr>
            <a:r>
              <a:rPr lang="pt-BR" dirty="0">
                <a:latin typeface="Futura Bk BT" panose="020B0502020204020303"/>
              </a:rPr>
              <a:t>O erro no caso do voo Belém–Brasília não foi apenas humano, mas também causado por uma mudança no sistema de navegação, que passou a adotar um novo formato com uma casa decimal a mais nas coordenadas inseridas</a:t>
            </a:r>
          </a:p>
          <a:p>
            <a:pPr marL="1485900" lvl="1" indent="-571500">
              <a:buFont typeface="Wingdings" panose="05000000000000000000" pitchFamily="2" charset="2"/>
              <a:buChar char="§"/>
            </a:pPr>
            <a:endParaRPr lang="pt-BR" dirty="0">
              <a:latin typeface="Futura Bk BT" panose="020B0502020204020303"/>
            </a:endParaRPr>
          </a:p>
          <a:p>
            <a:pPr marL="1485900" lvl="1" indent="-571500">
              <a:buFont typeface="Wingdings" panose="05000000000000000000" pitchFamily="2" charset="2"/>
              <a:buChar char="§"/>
            </a:pPr>
            <a:r>
              <a:rPr lang="pt-BR" dirty="0">
                <a:latin typeface="Futura Bk BT" panose="020B0502020204020303"/>
              </a:rPr>
              <a:t>O sistema de navegação da aeronave foi atualizado, alterando o formato esperado das coordenadas (de 3 dígitos para 4 dígitos).</a:t>
            </a:r>
          </a:p>
          <a:p>
            <a:pPr marL="1485900" lvl="1" indent="-571500">
              <a:buFont typeface="Wingdings" panose="05000000000000000000" pitchFamily="2" charset="2"/>
              <a:buChar char="§"/>
            </a:pPr>
            <a:endParaRPr lang="pt-BR" dirty="0">
              <a:latin typeface="Futura Bk BT" panose="020B0502020204020303"/>
            </a:endParaRPr>
          </a:p>
          <a:p>
            <a:pPr marL="1485900" lvl="1" indent="-571500">
              <a:buFont typeface="Wingdings" panose="05000000000000000000" pitchFamily="2" charset="2"/>
              <a:buChar char="§"/>
            </a:pPr>
            <a:r>
              <a:rPr lang="pt-BR" dirty="0">
                <a:latin typeface="Futura Bk BT" panose="020B0502020204020303"/>
              </a:rPr>
              <a:t>A tripulação, acostumada com o formato antigo, inseriu os dados no formato anterior.</a:t>
            </a:r>
          </a:p>
          <a:p>
            <a:pPr marL="1485900" lvl="1" indent="-571500">
              <a:buFont typeface="Wingdings" panose="05000000000000000000" pitchFamily="2" charset="2"/>
              <a:buChar char="§"/>
            </a:pPr>
            <a:endParaRPr lang="pt-BR" dirty="0">
              <a:latin typeface="Futura Bk BT" panose="020B0502020204020303"/>
            </a:endParaRPr>
          </a:p>
          <a:p>
            <a:pPr marL="1485900" lvl="1" indent="-571500">
              <a:buFont typeface="Wingdings" panose="05000000000000000000" pitchFamily="2" charset="2"/>
              <a:buChar char="§"/>
            </a:pPr>
            <a:r>
              <a:rPr lang="pt-BR" dirty="0">
                <a:latin typeface="Futura Bk BT" panose="020B0502020204020303"/>
              </a:rPr>
              <a:t>O sistema interpretou os números de forma errada, sem avisar que o valor era fora do esperado.</a:t>
            </a:r>
          </a:p>
          <a:p>
            <a:pPr marL="1485900" lvl="1" indent="-571500">
              <a:buFont typeface="Wingdings" panose="05000000000000000000" pitchFamily="2" charset="2"/>
              <a:buChar char="§"/>
            </a:pPr>
            <a:endParaRPr lang="pt-BR" dirty="0">
              <a:latin typeface="Futura Bk BT" panose="020B0502020204020303"/>
            </a:endParaRPr>
          </a:p>
          <a:p>
            <a:pPr marL="1485900" lvl="1" indent="-571500">
              <a:buFont typeface="Wingdings" panose="05000000000000000000" pitchFamily="2" charset="2"/>
              <a:buChar char="§"/>
            </a:pPr>
            <a:r>
              <a:rPr lang="pt-BR" dirty="0">
                <a:latin typeface="Futura Bk BT" panose="020B0502020204020303"/>
              </a:rPr>
              <a:t>Isso levou a uma navegação para o ponto errado, centenas de quilômetros distante da rota planejada.</a:t>
            </a:r>
          </a:p>
        </p:txBody>
      </p:sp>
    </p:spTree>
    <p:extLst>
      <p:ext uri="{BB962C8B-B14F-4D97-AF65-F5344CB8AC3E}">
        <p14:creationId xmlns:p14="http://schemas.microsoft.com/office/powerpoint/2010/main" val="1513369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CF9BB5-657C-9E4E-7B4B-E1558273F9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6304784B-6788-429E-9977-78D5400EAA93}"/>
              </a:ext>
            </a:extLst>
          </p:cNvPr>
          <p:cNvCxnSpPr>
            <a:cxnSpLocks/>
          </p:cNvCxnSpPr>
          <p:nvPr/>
        </p:nvCxnSpPr>
        <p:spPr>
          <a:xfrm>
            <a:off x="1006413" y="2248450"/>
            <a:ext cx="18039878" cy="0"/>
          </a:xfrm>
          <a:prstGeom prst="line">
            <a:avLst/>
          </a:prstGeom>
          <a:ln w="508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35BBCC8F-C592-19C6-4A85-C60E9A36A3A6}"/>
              </a:ext>
            </a:extLst>
          </p:cNvPr>
          <p:cNvSpPr/>
          <p:nvPr/>
        </p:nvSpPr>
        <p:spPr>
          <a:xfrm flipH="1">
            <a:off x="-3" y="1419726"/>
            <a:ext cx="192507" cy="1528009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2C9398"/>
              </a:solidFill>
            </a:endParaRPr>
          </a:p>
        </p:txBody>
      </p:sp>
      <p:sp>
        <p:nvSpPr>
          <p:cNvPr id="11" name="TextBox 18">
            <a:extLst>
              <a:ext uri="{FF2B5EF4-FFF2-40B4-BE49-F238E27FC236}">
                <a16:creationId xmlns:a16="http://schemas.microsoft.com/office/drawing/2014/main" id="{8E4918E9-EBBC-7D2E-F2E8-C7282371F0AE}"/>
              </a:ext>
            </a:extLst>
          </p:cNvPr>
          <p:cNvSpPr txBox="1"/>
          <p:nvPr/>
        </p:nvSpPr>
        <p:spPr>
          <a:xfrm>
            <a:off x="1006413" y="798966"/>
            <a:ext cx="1803987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000" b="1" spc="100" dirty="0"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Processo de Desenvolvimento</a:t>
            </a:r>
            <a:endParaRPr lang="en-US" sz="8000" b="1" spc="100" dirty="0">
              <a:latin typeface="Arial Black" panose="020B0A040201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050" name="Picture 2" descr="Revistas Científicas do Instituto Federal de Educação, Ciência e Tecnologia  do Rio de Janeiro">
            <a:extLst>
              <a:ext uri="{FF2B5EF4-FFF2-40B4-BE49-F238E27FC236}">
                <a16:creationId xmlns:a16="http://schemas.microsoft.com/office/drawing/2014/main" id="{E0133735-BF34-EB75-889F-5B7CA9CE26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50013" y="468941"/>
            <a:ext cx="4676775" cy="134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0421A5CC-9FAC-185E-C5B9-56A45A854CDC}"/>
              </a:ext>
            </a:extLst>
          </p:cNvPr>
          <p:cNvSpPr txBox="1"/>
          <p:nvPr/>
        </p:nvSpPr>
        <p:spPr>
          <a:xfrm>
            <a:off x="577257" y="2610181"/>
            <a:ext cx="23249531" cy="93256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4000" dirty="0">
                <a:latin typeface="Futura Bk BT" panose="020B0502020204020303"/>
              </a:rPr>
              <a:t>Um processo de desenvolvimento define as etapas para construir um software com qualidade. Dois modelos clássicos são:</a:t>
            </a:r>
          </a:p>
          <a:p>
            <a:pPr marL="857250" indent="-857250" algn="just">
              <a:buFont typeface="Wingdings" panose="05000000000000000000" pitchFamily="2" charset="2"/>
              <a:buChar char="§"/>
            </a:pPr>
            <a:endParaRPr lang="pt-BR" sz="4000" dirty="0">
              <a:latin typeface="Futura Bk BT" panose="020B0502020204020303"/>
            </a:endParaRPr>
          </a:p>
          <a:p>
            <a:pPr marL="857250" indent="-857250" algn="just">
              <a:buFont typeface="Wingdings" panose="05000000000000000000" pitchFamily="2" charset="2"/>
              <a:buChar char="§"/>
            </a:pPr>
            <a:r>
              <a:rPr lang="pt-BR" sz="4000" b="1" dirty="0">
                <a:latin typeface="Futura Bk BT" panose="020B0502020204020303"/>
              </a:rPr>
              <a:t>Modelo Cascata (</a:t>
            </a:r>
            <a:r>
              <a:rPr lang="pt-BR" sz="4000" b="1" dirty="0" err="1">
                <a:latin typeface="Futura Bk BT" panose="020B0502020204020303"/>
              </a:rPr>
              <a:t>Waterfall</a:t>
            </a:r>
            <a:r>
              <a:rPr lang="pt-BR" sz="4000" b="1" dirty="0">
                <a:latin typeface="Futura Bk BT" panose="020B0502020204020303"/>
              </a:rPr>
              <a:t>):</a:t>
            </a:r>
          </a:p>
          <a:p>
            <a:pPr marL="1771650" lvl="1" indent="-857250" algn="just">
              <a:buFont typeface="Wingdings" panose="05000000000000000000" pitchFamily="2" charset="2"/>
              <a:buChar char="§"/>
            </a:pPr>
            <a:r>
              <a:rPr lang="pt-BR" sz="4000" dirty="0">
                <a:latin typeface="Futura Bk BT" panose="020B0502020204020303"/>
              </a:rPr>
              <a:t>Sequencial e linear: cada fase começa somente quando a anterior termina.</a:t>
            </a:r>
          </a:p>
          <a:p>
            <a:pPr marL="1771650" lvl="1" indent="-857250" algn="just">
              <a:buFont typeface="Wingdings" panose="05000000000000000000" pitchFamily="2" charset="2"/>
              <a:buChar char="§"/>
            </a:pPr>
            <a:r>
              <a:rPr lang="pt-BR" sz="4000" dirty="0">
                <a:latin typeface="Futura Bk BT" panose="020B0502020204020303"/>
              </a:rPr>
              <a:t>Etapas típicas: Requisitos → Projeto → Implementação → Testes → Manutenção.</a:t>
            </a:r>
          </a:p>
          <a:p>
            <a:pPr marL="1771650" lvl="1" indent="-857250" algn="just">
              <a:buFont typeface="Wingdings" panose="05000000000000000000" pitchFamily="2" charset="2"/>
              <a:buChar char="§"/>
            </a:pPr>
            <a:r>
              <a:rPr lang="pt-BR" sz="4000" dirty="0">
                <a:latin typeface="Futura Bk BT" panose="020B0502020204020303"/>
              </a:rPr>
              <a:t>Vantagens: Clareza, documentação detalhada.</a:t>
            </a:r>
          </a:p>
          <a:p>
            <a:pPr marL="1771650" lvl="1" indent="-857250" algn="just">
              <a:buFont typeface="Wingdings" panose="05000000000000000000" pitchFamily="2" charset="2"/>
              <a:buChar char="§"/>
            </a:pPr>
            <a:r>
              <a:rPr lang="pt-BR" sz="4000" dirty="0">
                <a:latin typeface="Futura Bk BT" panose="020B0502020204020303"/>
              </a:rPr>
              <a:t>Desvantagens: Pouca flexibilidade para mudanças; atraso na detecção de falhas.</a:t>
            </a:r>
          </a:p>
          <a:p>
            <a:pPr marL="1771650" lvl="1" indent="-857250" algn="just">
              <a:buFont typeface="Wingdings" panose="05000000000000000000" pitchFamily="2" charset="2"/>
              <a:buChar char="§"/>
            </a:pPr>
            <a:endParaRPr lang="pt-BR" sz="4000" dirty="0">
              <a:latin typeface="Futura Bk BT" panose="020B0502020204020303"/>
            </a:endParaRPr>
          </a:p>
          <a:p>
            <a:pPr marL="857250" indent="-857250" algn="just">
              <a:buFont typeface="Wingdings" panose="05000000000000000000" pitchFamily="2" charset="2"/>
              <a:buChar char="§"/>
            </a:pPr>
            <a:r>
              <a:rPr lang="pt-BR" sz="4000" b="1" dirty="0">
                <a:latin typeface="Futura Bk BT" panose="020B0502020204020303"/>
              </a:rPr>
              <a:t>Modelo Ágil:</a:t>
            </a:r>
          </a:p>
          <a:p>
            <a:pPr marL="1771650" lvl="1" indent="-857250" algn="just">
              <a:buFont typeface="Wingdings" panose="05000000000000000000" pitchFamily="2" charset="2"/>
              <a:buChar char="§"/>
            </a:pPr>
            <a:r>
              <a:rPr lang="pt-BR" sz="4000" dirty="0">
                <a:latin typeface="Futura Bk BT" panose="020B0502020204020303"/>
              </a:rPr>
              <a:t>Iterativo e incremental: o software é desenvolvido em ciclos curtos chamados sprints.</a:t>
            </a:r>
          </a:p>
          <a:p>
            <a:pPr marL="1771650" lvl="1" indent="-857250" algn="just">
              <a:buFont typeface="Wingdings" panose="05000000000000000000" pitchFamily="2" charset="2"/>
              <a:buChar char="§"/>
            </a:pPr>
            <a:r>
              <a:rPr lang="pt-BR" sz="4000" dirty="0">
                <a:latin typeface="Futura Bk BT" panose="020B0502020204020303"/>
              </a:rPr>
              <a:t>Foco: colaboração com o cliente, entrega rápida e adaptação constante.</a:t>
            </a:r>
          </a:p>
          <a:p>
            <a:pPr marL="1771650" lvl="1" indent="-857250" algn="just">
              <a:buFont typeface="Wingdings" panose="05000000000000000000" pitchFamily="2" charset="2"/>
              <a:buChar char="§"/>
            </a:pPr>
            <a:r>
              <a:rPr lang="pt-BR" sz="4000" dirty="0">
                <a:latin typeface="Futura Bk BT" panose="020B0502020204020303"/>
              </a:rPr>
              <a:t>Exemplo popular: Scrum.</a:t>
            </a:r>
          </a:p>
          <a:p>
            <a:pPr marL="1771650" lvl="1" indent="-857250" algn="just">
              <a:buFont typeface="Wingdings" panose="05000000000000000000" pitchFamily="2" charset="2"/>
              <a:buChar char="§"/>
            </a:pPr>
            <a:r>
              <a:rPr lang="pt-BR" sz="4000" dirty="0">
                <a:latin typeface="Futura Bk BT" panose="020B0502020204020303"/>
              </a:rPr>
              <a:t>Vantagens: Resposta rápida a mudanças, entrega contínua.</a:t>
            </a:r>
          </a:p>
          <a:p>
            <a:pPr marL="1771650" lvl="1" indent="-857250" algn="just">
              <a:buFont typeface="Wingdings" panose="05000000000000000000" pitchFamily="2" charset="2"/>
              <a:buChar char="§"/>
            </a:pPr>
            <a:r>
              <a:rPr lang="pt-BR" sz="4000" dirty="0">
                <a:latin typeface="Futura Bk BT" panose="020B0502020204020303"/>
              </a:rPr>
              <a:t>Desvantagens: Pode exigir alta disciplina e envolvimento constante do cliente.</a:t>
            </a:r>
          </a:p>
        </p:txBody>
      </p:sp>
      <p:sp>
        <p:nvSpPr>
          <p:cNvPr id="2" name="Rectangle 6">
            <a:extLst>
              <a:ext uri="{FF2B5EF4-FFF2-40B4-BE49-F238E27FC236}">
                <a16:creationId xmlns:a16="http://schemas.microsoft.com/office/drawing/2014/main" id="{720F32D4-AC82-9665-9E4D-D5B35A7287B2}"/>
              </a:ext>
            </a:extLst>
          </p:cNvPr>
          <p:cNvSpPr/>
          <p:nvPr/>
        </p:nvSpPr>
        <p:spPr>
          <a:xfrm>
            <a:off x="-22412" y="13071580"/>
            <a:ext cx="24406412" cy="736496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rgbClr val="2C8698"/>
              </a:solidFill>
              <a:latin typeface="Futura Bk BT" panose="020B0502020204020303" pitchFamily="34" charset="0"/>
            </a:endParaRPr>
          </a:p>
        </p:txBody>
      </p:sp>
      <p:sp>
        <p:nvSpPr>
          <p:cNvPr id="5" name="Espaço Reservado para Número de Slide 1">
            <a:extLst>
              <a:ext uri="{FF2B5EF4-FFF2-40B4-BE49-F238E27FC236}">
                <a16:creationId xmlns:a16="http://schemas.microsoft.com/office/drawing/2014/main" id="{E0C85612-1FC2-9224-23D1-E3C7FBC10F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8530047" y="13077826"/>
            <a:ext cx="5486400" cy="730250"/>
          </a:xfrm>
        </p:spPr>
        <p:txBody>
          <a:bodyPr/>
          <a:lstStyle/>
          <a:p>
            <a:fld id="{C7575539-BFBE-477A-BDB6-9CA7B44D81A5}" type="slidenum">
              <a:rPr lang="en-US" smtClean="0">
                <a:solidFill>
                  <a:schemeClr val="bg1"/>
                </a:solidFill>
              </a:rPr>
              <a:t>23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Espaço Reservado para Rodapé 2">
            <a:extLst>
              <a:ext uri="{FF2B5EF4-FFF2-40B4-BE49-F238E27FC236}">
                <a16:creationId xmlns:a16="http://schemas.microsoft.com/office/drawing/2014/main" id="{2A987368-D592-B9D5-17C9-9DBEA79E99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5153" y="13077826"/>
            <a:ext cx="23801294" cy="730250"/>
          </a:xfrm>
        </p:spPr>
        <p:txBody>
          <a:bodyPr/>
          <a:lstStyle/>
          <a:p>
            <a:r>
              <a:rPr lang="pt-BR" sz="2800" dirty="0">
                <a:solidFill>
                  <a:schemeClr val="bg1"/>
                </a:solidFill>
                <a:latin typeface="Futura Bk BT" panose="020B0502020204020303" pitchFamily="34" charset="0"/>
              </a:rPr>
              <a:t>Prof. Fernando Tamberlini Alves | Modelagem de Domínio e Conceitos de Orientação a Objetos| Aula 02 – Conceitos</a:t>
            </a:r>
            <a:endParaRPr lang="en-US" sz="2800" dirty="0">
              <a:solidFill>
                <a:schemeClr val="bg1"/>
              </a:solidFill>
              <a:latin typeface="Futura Bk BT" panose="020B05020202040203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312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19"/>
          <p:cNvCxnSpPr>
            <a:cxnSpLocks/>
          </p:cNvCxnSpPr>
          <p:nvPr/>
        </p:nvCxnSpPr>
        <p:spPr>
          <a:xfrm>
            <a:off x="1006413" y="2248450"/>
            <a:ext cx="18039878" cy="0"/>
          </a:xfrm>
          <a:prstGeom prst="line">
            <a:avLst/>
          </a:prstGeom>
          <a:ln w="508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 flipH="1">
            <a:off x="-3" y="1419726"/>
            <a:ext cx="192507" cy="1528009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2C9398"/>
              </a:solidFill>
            </a:endParaRPr>
          </a:p>
        </p:txBody>
      </p:sp>
      <p:sp>
        <p:nvSpPr>
          <p:cNvPr id="11" name="TextBox 18">
            <a:extLst>
              <a:ext uri="{FF2B5EF4-FFF2-40B4-BE49-F238E27FC236}">
                <a16:creationId xmlns:a16="http://schemas.microsoft.com/office/drawing/2014/main" id="{9560AA70-139C-4738-896D-421A126AD600}"/>
              </a:ext>
            </a:extLst>
          </p:cNvPr>
          <p:cNvSpPr txBox="1"/>
          <p:nvPr/>
        </p:nvSpPr>
        <p:spPr>
          <a:xfrm>
            <a:off x="1006413" y="798966"/>
            <a:ext cx="1708109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000" b="1" spc="100" dirty="0"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Modelo de Cascata</a:t>
            </a:r>
            <a:endParaRPr lang="en-US" sz="8000" b="1" spc="100" dirty="0">
              <a:latin typeface="Arial Black" panose="020B0A040201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050" name="Picture 2" descr="Revistas Científicas do Instituto Federal de Educação, Ciência e Tecnologia  do Rio de Janeiro">
            <a:extLst>
              <a:ext uri="{FF2B5EF4-FFF2-40B4-BE49-F238E27FC236}">
                <a16:creationId xmlns:a16="http://schemas.microsoft.com/office/drawing/2014/main" id="{E29FDD59-64FE-484F-8B59-797967A45D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50013" y="468941"/>
            <a:ext cx="4676775" cy="134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0E16B718-AEAC-5CDE-22AF-2800B35FD40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70682916"/>
              </p:ext>
            </p:extLst>
          </p:nvPr>
        </p:nvGraphicFramePr>
        <p:xfrm>
          <a:off x="-3700380" y="3593226"/>
          <a:ext cx="19889519" cy="8464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CaixaDeTexto 3">
            <a:extLst>
              <a:ext uri="{FF2B5EF4-FFF2-40B4-BE49-F238E27FC236}">
                <a16:creationId xmlns:a16="http://schemas.microsoft.com/office/drawing/2014/main" id="{0DF93B30-57C3-91D0-3DB7-C6B10F943DDF}"/>
              </a:ext>
            </a:extLst>
          </p:cNvPr>
          <p:cNvSpPr txBox="1"/>
          <p:nvPr/>
        </p:nvSpPr>
        <p:spPr>
          <a:xfrm>
            <a:off x="10724063" y="3808874"/>
            <a:ext cx="13050338" cy="8032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 algn="just">
              <a:buFont typeface="Wingdings" panose="05000000000000000000" pitchFamily="2" charset="2"/>
              <a:buChar char="§"/>
            </a:pPr>
            <a:r>
              <a:rPr lang="pt-BR" sz="4000" dirty="0">
                <a:latin typeface="Futura Bk BT" panose="020B0502020204020303"/>
              </a:rPr>
              <a:t>O modelo de cascata é um dos modelos de desenvolvimento de software mais antigos e tradicionais. Ele segue uma </a:t>
            </a:r>
            <a:r>
              <a:rPr lang="pt-BR" sz="4000" b="1" u="sng" dirty="0">
                <a:latin typeface="Futura Bk BT" panose="020B0502020204020303"/>
              </a:rPr>
              <a:t>abordagem linear e sequencial</a:t>
            </a:r>
            <a:r>
              <a:rPr lang="pt-BR" sz="4000" dirty="0">
                <a:latin typeface="Futura Bk BT" panose="020B0502020204020303"/>
              </a:rPr>
              <a:t>, dividindo o processo de desenvolvimento em fases distintas, como análise, projeto, implementação, teste e manutenção.</a:t>
            </a:r>
          </a:p>
          <a:p>
            <a:pPr marL="857250" indent="-857250" algn="just">
              <a:buFont typeface="Wingdings" panose="05000000000000000000" pitchFamily="2" charset="2"/>
              <a:buChar char="§"/>
            </a:pPr>
            <a:endParaRPr lang="pt-BR" sz="4000" dirty="0">
              <a:latin typeface="Futura Bk BT" panose="020B0502020204020303"/>
            </a:endParaRPr>
          </a:p>
          <a:p>
            <a:pPr marL="857250" indent="-857250" algn="just">
              <a:buFont typeface="Wingdings" panose="05000000000000000000" pitchFamily="2" charset="2"/>
              <a:buChar char="§"/>
            </a:pPr>
            <a:r>
              <a:rPr lang="pt-BR" sz="4000" dirty="0">
                <a:latin typeface="Futura Bk BT" panose="020B0502020204020303"/>
              </a:rPr>
              <a:t>Cada fase deve ser concluída antes de passar para a próxima, e as mudanças nos requisitos são difíceis de acomodar após o início da fase de implementação</a:t>
            </a:r>
          </a:p>
          <a:p>
            <a:endParaRPr lang="pt-BR" dirty="0"/>
          </a:p>
        </p:txBody>
      </p:sp>
      <p:sp>
        <p:nvSpPr>
          <p:cNvPr id="2" name="Rectangle 6">
            <a:extLst>
              <a:ext uri="{FF2B5EF4-FFF2-40B4-BE49-F238E27FC236}">
                <a16:creationId xmlns:a16="http://schemas.microsoft.com/office/drawing/2014/main" id="{72F06210-7A4A-7ED2-5564-CC9320932007}"/>
              </a:ext>
            </a:extLst>
          </p:cNvPr>
          <p:cNvSpPr/>
          <p:nvPr/>
        </p:nvSpPr>
        <p:spPr>
          <a:xfrm>
            <a:off x="-22412" y="13071580"/>
            <a:ext cx="24406412" cy="736496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rgbClr val="2C8698"/>
              </a:solidFill>
              <a:latin typeface="Futura Bk BT" panose="020B0502020204020303" pitchFamily="34" charset="0"/>
            </a:endParaRPr>
          </a:p>
        </p:txBody>
      </p:sp>
      <p:sp>
        <p:nvSpPr>
          <p:cNvPr id="5" name="Espaço Reservado para Número de Slide 1">
            <a:extLst>
              <a:ext uri="{FF2B5EF4-FFF2-40B4-BE49-F238E27FC236}">
                <a16:creationId xmlns:a16="http://schemas.microsoft.com/office/drawing/2014/main" id="{1E312503-B397-0300-7B33-4D142BCED7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8530047" y="13077826"/>
            <a:ext cx="5486400" cy="730250"/>
          </a:xfrm>
        </p:spPr>
        <p:txBody>
          <a:bodyPr/>
          <a:lstStyle/>
          <a:p>
            <a:fld id="{C7575539-BFBE-477A-BDB6-9CA7B44D81A5}" type="slidenum">
              <a:rPr lang="en-US" smtClean="0">
                <a:solidFill>
                  <a:schemeClr val="bg1"/>
                </a:solidFill>
              </a:rPr>
              <a:t>24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Espaço Reservado para Rodapé 2">
            <a:extLst>
              <a:ext uri="{FF2B5EF4-FFF2-40B4-BE49-F238E27FC236}">
                <a16:creationId xmlns:a16="http://schemas.microsoft.com/office/drawing/2014/main" id="{D7B4183B-72BF-8F04-4D54-B6AEFD018D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5153" y="13077826"/>
            <a:ext cx="23801294" cy="730250"/>
          </a:xfrm>
        </p:spPr>
        <p:txBody>
          <a:bodyPr/>
          <a:lstStyle/>
          <a:p>
            <a:r>
              <a:rPr lang="pt-BR" sz="2800" dirty="0">
                <a:solidFill>
                  <a:schemeClr val="bg1"/>
                </a:solidFill>
                <a:latin typeface="Futura Bk BT" panose="020B0502020204020303" pitchFamily="34" charset="0"/>
              </a:rPr>
              <a:t>Prof. Fernando Tamberlini Alves | Modelagem de Domínio e Conceitos de Orientação a Objetos| Aula 02 – Conceitos</a:t>
            </a:r>
            <a:endParaRPr lang="en-US" sz="2800" dirty="0">
              <a:solidFill>
                <a:schemeClr val="bg1"/>
              </a:solidFill>
              <a:latin typeface="Futura Bk BT" panose="020B05020202040203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2316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19"/>
          <p:cNvCxnSpPr>
            <a:cxnSpLocks/>
          </p:cNvCxnSpPr>
          <p:nvPr/>
        </p:nvCxnSpPr>
        <p:spPr>
          <a:xfrm>
            <a:off x="1006413" y="2248450"/>
            <a:ext cx="18039878" cy="0"/>
          </a:xfrm>
          <a:prstGeom prst="line">
            <a:avLst/>
          </a:prstGeom>
          <a:ln w="508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 flipH="1">
            <a:off x="-3" y="1419726"/>
            <a:ext cx="192507" cy="1528009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2C9398"/>
              </a:solidFill>
            </a:endParaRPr>
          </a:p>
        </p:txBody>
      </p:sp>
      <p:sp>
        <p:nvSpPr>
          <p:cNvPr id="11" name="TextBox 18">
            <a:extLst>
              <a:ext uri="{FF2B5EF4-FFF2-40B4-BE49-F238E27FC236}">
                <a16:creationId xmlns:a16="http://schemas.microsoft.com/office/drawing/2014/main" id="{9560AA70-139C-4738-896D-421A126AD600}"/>
              </a:ext>
            </a:extLst>
          </p:cNvPr>
          <p:cNvSpPr txBox="1"/>
          <p:nvPr/>
        </p:nvSpPr>
        <p:spPr>
          <a:xfrm>
            <a:off x="1006413" y="798966"/>
            <a:ext cx="1708109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6000" b="1" spc="100" dirty="0"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Modelo de Desenvolvimento Ágil</a:t>
            </a:r>
            <a:endParaRPr lang="en-US" sz="6000" b="1" spc="100" dirty="0">
              <a:latin typeface="Arial Black" panose="020B0A040201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050" name="Picture 2" descr="Revistas Científicas do Instituto Federal de Educação, Ciência e Tecnologia  do Rio de Janeiro">
            <a:extLst>
              <a:ext uri="{FF2B5EF4-FFF2-40B4-BE49-F238E27FC236}">
                <a16:creationId xmlns:a16="http://schemas.microsoft.com/office/drawing/2014/main" id="{E29FDD59-64FE-484F-8B59-797967A45D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50013" y="468941"/>
            <a:ext cx="4676775" cy="134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0DF93B30-57C3-91D0-3DB7-C6B10F943DDF}"/>
              </a:ext>
            </a:extLst>
          </p:cNvPr>
          <p:cNvSpPr txBox="1"/>
          <p:nvPr/>
        </p:nvSpPr>
        <p:spPr>
          <a:xfrm>
            <a:off x="1287149" y="2096050"/>
            <a:ext cx="21516703" cy="9941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 algn="just">
              <a:buFont typeface="Wingdings" panose="05000000000000000000" pitchFamily="2" charset="2"/>
              <a:buChar char="§"/>
            </a:pPr>
            <a:endParaRPr lang="pt-BR" sz="4000" dirty="0">
              <a:latin typeface="Futura Bk BT" panose="020B0502020204020303"/>
            </a:endParaRPr>
          </a:p>
          <a:p>
            <a:pPr marL="857250" indent="-857250" algn="just">
              <a:buFont typeface="Wingdings" panose="05000000000000000000" pitchFamily="2" charset="2"/>
              <a:buChar char="§"/>
            </a:pPr>
            <a:r>
              <a:rPr lang="pt-BR" sz="4000" dirty="0">
                <a:latin typeface="Futura Bk BT" panose="020B0502020204020303"/>
              </a:rPr>
              <a:t>O modelo ágil no desenvolvimento de software é uma abordagem moderna e flexível que se concentra na entrega contínua de software funcional, </a:t>
            </a:r>
            <a:r>
              <a:rPr lang="pt-BR" sz="4000" b="1" u="sng" dirty="0">
                <a:latin typeface="Futura Bk BT" panose="020B0502020204020303"/>
              </a:rPr>
              <a:t>de modo interativo e incremental</a:t>
            </a:r>
            <a:r>
              <a:rPr lang="pt-BR" sz="4000" dirty="0">
                <a:latin typeface="Futura Bk BT" panose="020B0502020204020303"/>
              </a:rPr>
              <a:t>, e na colaboração próxima com os clientes. Algumas das metodologias ágeis mais conhecidas incluem Scrum, </a:t>
            </a:r>
            <a:r>
              <a:rPr lang="pt-BR" sz="4000" dirty="0" err="1">
                <a:latin typeface="Futura Bk BT" panose="020B0502020204020303"/>
              </a:rPr>
              <a:t>Kanban</a:t>
            </a:r>
            <a:r>
              <a:rPr lang="pt-BR" sz="4000" dirty="0">
                <a:latin typeface="Futura Bk BT" panose="020B0502020204020303"/>
              </a:rPr>
              <a:t> e Extreme </a:t>
            </a:r>
            <a:r>
              <a:rPr lang="pt-BR" sz="4000" dirty="0" err="1">
                <a:latin typeface="Futura Bk BT" panose="020B0502020204020303"/>
              </a:rPr>
              <a:t>Programming</a:t>
            </a:r>
            <a:r>
              <a:rPr lang="pt-BR" sz="4000" dirty="0">
                <a:latin typeface="Futura Bk BT" panose="020B0502020204020303"/>
              </a:rPr>
              <a:t> (XP). </a:t>
            </a:r>
          </a:p>
          <a:p>
            <a:pPr marL="857250" indent="-857250" algn="just">
              <a:buFont typeface="Wingdings" panose="05000000000000000000" pitchFamily="2" charset="2"/>
              <a:buChar char="§"/>
            </a:pPr>
            <a:endParaRPr lang="pt-BR" sz="4000" dirty="0">
              <a:latin typeface="Futura Bk BT" panose="020B0502020204020303"/>
            </a:endParaRPr>
          </a:p>
          <a:p>
            <a:pPr marL="857250" indent="-857250" algn="just">
              <a:buFont typeface="Wingdings" panose="05000000000000000000" pitchFamily="2" charset="2"/>
              <a:buChar char="§"/>
            </a:pPr>
            <a:r>
              <a:rPr lang="pt-BR" sz="4000" dirty="0">
                <a:latin typeface="Futura Bk BT" panose="020B0502020204020303"/>
              </a:rPr>
              <a:t>As principais características do modelo ágil incluem: </a:t>
            </a:r>
          </a:p>
          <a:p>
            <a:pPr marL="857250" indent="-857250" algn="just">
              <a:buFont typeface="Wingdings" panose="05000000000000000000" pitchFamily="2" charset="2"/>
              <a:buChar char="§"/>
            </a:pPr>
            <a:endParaRPr lang="pt-BR" sz="4000" dirty="0">
              <a:latin typeface="Futura Bk BT" panose="020B0502020204020303"/>
            </a:endParaRPr>
          </a:p>
          <a:p>
            <a:pPr marL="2686050" lvl="2" indent="-857250" algn="just">
              <a:buFont typeface="Wingdings" panose="05000000000000000000" pitchFamily="2" charset="2"/>
              <a:buChar char="§"/>
            </a:pPr>
            <a:r>
              <a:rPr lang="pt-BR" sz="4000" dirty="0">
                <a:latin typeface="Futura Bk BT" panose="020B0502020204020303"/>
              </a:rPr>
              <a:t>Iterações e Incrementos</a:t>
            </a:r>
          </a:p>
          <a:p>
            <a:pPr marL="2686050" lvl="2" indent="-857250" algn="just">
              <a:buFont typeface="Wingdings" panose="05000000000000000000" pitchFamily="2" charset="2"/>
              <a:buChar char="§"/>
            </a:pPr>
            <a:r>
              <a:rPr lang="pt-BR" sz="4000" dirty="0">
                <a:latin typeface="Futura Bk BT" panose="020B0502020204020303"/>
              </a:rPr>
              <a:t>Colaboração</a:t>
            </a:r>
          </a:p>
          <a:p>
            <a:pPr marL="2686050" lvl="2" indent="-857250" algn="just">
              <a:buFont typeface="Wingdings" panose="05000000000000000000" pitchFamily="2" charset="2"/>
              <a:buChar char="§"/>
            </a:pPr>
            <a:r>
              <a:rPr lang="pt-BR" sz="4000" dirty="0">
                <a:latin typeface="Futura Bk BT" panose="020B0502020204020303"/>
              </a:rPr>
              <a:t>Flexibilidade</a:t>
            </a:r>
          </a:p>
          <a:p>
            <a:pPr marL="2686050" lvl="2" indent="-857250" algn="just">
              <a:buFont typeface="Wingdings" panose="05000000000000000000" pitchFamily="2" charset="2"/>
              <a:buChar char="§"/>
            </a:pPr>
            <a:r>
              <a:rPr lang="pt-BR" sz="4000" dirty="0">
                <a:latin typeface="Futura Bk BT" panose="020B0502020204020303"/>
              </a:rPr>
              <a:t>Entrega Contínua</a:t>
            </a:r>
          </a:p>
          <a:p>
            <a:pPr marL="2686050" lvl="2" indent="-857250" algn="just">
              <a:buFont typeface="Wingdings" panose="05000000000000000000" pitchFamily="2" charset="2"/>
              <a:buChar char="§"/>
            </a:pPr>
            <a:r>
              <a:rPr lang="pt-BR" sz="4000" dirty="0">
                <a:latin typeface="Futura Bk BT" panose="020B0502020204020303"/>
              </a:rPr>
              <a:t>Auto-organização</a:t>
            </a:r>
          </a:p>
          <a:p>
            <a:pPr marL="2686050" lvl="2" indent="-857250" algn="just">
              <a:buFont typeface="Wingdings" panose="05000000000000000000" pitchFamily="2" charset="2"/>
              <a:buChar char="§"/>
            </a:pPr>
            <a:r>
              <a:rPr lang="pt-BR" sz="4000" dirty="0">
                <a:latin typeface="Futura Bk BT" panose="020B0502020204020303"/>
              </a:rPr>
              <a:t>Teste Contínuo </a:t>
            </a:r>
          </a:p>
          <a:p>
            <a:pPr marL="2686050" lvl="2" indent="-857250" algn="just">
              <a:buFont typeface="Wingdings" panose="05000000000000000000" pitchFamily="2" charset="2"/>
              <a:buChar char="§"/>
            </a:pPr>
            <a:r>
              <a:rPr lang="pt-BR" sz="4000" dirty="0">
                <a:latin typeface="Futura Bk BT" panose="020B0502020204020303"/>
              </a:rPr>
              <a:t>Transparência.</a:t>
            </a:r>
          </a:p>
        </p:txBody>
      </p:sp>
      <p:pic>
        <p:nvPicPr>
          <p:cNvPr id="3074" name="Picture 2" descr="Como as metodologias ágeis podem ajudar no gerenciamento dos projetos? -  Inventta">
            <a:extLst>
              <a:ext uri="{FF2B5EF4-FFF2-40B4-BE49-F238E27FC236}">
                <a16:creationId xmlns:a16="http://schemas.microsoft.com/office/drawing/2014/main" id="{19EAB2E4-0D95-62AA-450C-5C9D4AAEC2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92189" y="6865422"/>
            <a:ext cx="10949228" cy="6212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6">
            <a:extLst>
              <a:ext uri="{FF2B5EF4-FFF2-40B4-BE49-F238E27FC236}">
                <a16:creationId xmlns:a16="http://schemas.microsoft.com/office/drawing/2014/main" id="{B7FB4212-243A-6F3E-47D8-3213F429747A}"/>
              </a:ext>
            </a:extLst>
          </p:cNvPr>
          <p:cNvSpPr/>
          <p:nvPr/>
        </p:nvSpPr>
        <p:spPr>
          <a:xfrm>
            <a:off x="-22412" y="13071580"/>
            <a:ext cx="24406412" cy="736496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rgbClr val="2C8698"/>
              </a:solidFill>
              <a:latin typeface="Futura Bk BT" panose="020B0502020204020303" pitchFamily="34" charset="0"/>
            </a:endParaRPr>
          </a:p>
        </p:txBody>
      </p:sp>
      <p:sp>
        <p:nvSpPr>
          <p:cNvPr id="3" name="Espaço Reservado para Número de Slide 1">
            <a:extLst>
              <a:ext uri="{FF2B5EF4-FFF2-40B4-BE49-F238E27FC236}">
                <a16:creationId xmlns:a16="http://schemas.microsoft.com/office/drawing/2014/main" id="{D777CC3B-7AA6-4E08-49D9-D229BD7A7E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8530047" y="13077826"/>
            <a:ext cx="5486400" cy="730250"/>
          </a:xfrm>
        </p:spPr>
        <p:txBody>
          <a:bodyPr/>
          <a:lstStyle/>
          <a:p>
            <a:fld id="{C7575539-BFBE-477A-BDB6-9CA7B44D81A5}" type="slidenum">
              <a:rPr lang="en-US" smtClean="0">
                <a:solidFill>
                  <a:schemeClr val="bg1"/>
                </a:solidFill>
              </a:rPr>
              <a:t>25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Espaço Reservado para Rodapé 2">
            <a:extLst>
              <a:ext uri="{FF2B5EF4-FFF2-40B4-BE49-F238E27FC236}">
                <a16:creationId xmlns:a16="http://schemas.microsoft.com/office/drawing/2014/main" id="{338665F5-A2F0-FCE9-7DDC-DF7473DBB4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5153" y="13077826"/>
            <a:ext cx="23801294" cy="730250"/>
          </a:xfrm>
        </p:spPr>
        <p:txBody>
          <a:bodyPr/>
          <a:lstStyle/>
          <a:p>
            <a:r>
              <a:rPr lang="pt-BR" sz="2800" dirty="0">
                <a:solidFill>
                  <a:schemeClr val="bg1"/>
                </a:solidFill>
                <a:latin typeface="Futura Bk BT" panose="020B0502020204020303" pitchFamily="34" charset="0"/>
              </a:rPr>
              <a:t>Prof. Fernando Tamberlini Alves | Modelagem de Domínio e Conceitos de Orientação a Objetos| Aula 02 – Conceitos</a:t>
            </a:r>
            <a:endParaRPr lang="en-US" sz="2800" dirty="0">
              <a:solidFill>
                <a:schemeClr val="bg1"/>
              </a:solidFill>
              <a:latin typeface="Futura Bk BT" panose="020B05020202040203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8506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DCB845-82B5-4969-3B5F-74F364F3EB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6E2D8A40-4255-F5FD-B62D-FF01134F04C0}"/>
              </a:ext>
            </a:extLst>
          </p:cNvPr>
          <p:cNvCxnSpPr>
            <a:cxnSpLocks/>
          </p:cNvCxnSpPr>
          <p:nvPr/>
        </p:nvCxnSpPr>
        <p:spPr>
          <a:xfrm>
            <a:off x="1006413" y="2248450"/>
            <a:ext cx="18039878" cy="0"/>
          </a:xfrm>
          <a:prstGeom prst="line">
            <a:avLst/>
          </a:prstGeom>
          <a:ln w="508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80C8C9E5-1A8D-35F9-1795-06855BD99AD8}"/>
              </a:ext>
            </a:extLst>
          </p:cNvPr>
          <p:cNvSpPr/>
          <p:nvPr/>
        </p:nvSpPr>
        <p:spPr>
          <a:xfrm flipH="1">
            <a:off x="-3" y="1419726"/>
            <a:ext cx="192507" cy="1528009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2C9398"/>
              </a:solidFill>
            </a:endParaRPr>
          </a:p>
        </p:txBody>
      </p:sp>
      <p:sp>
        <p:nvSpPr>
          <p:cNvPr id="11" name="TextBox 18">
            <a:extLst>
              <a:ext uri="{FF2B5EF4-FFF2-40B4-BE49-F238E27FC236}">
                <a16:creationId xmlns:a16="http://schemas.microsoft.com/office/drawing/2014/main" id="{B8388F14-483A-F32F-1456-8C4151069E69}"/>
              </a:ext>
            </a:extLst>
          </p:cNvPr>
          <p:cNvSpPr txBox="1"/>
          <p:nvPr/>
        </p:nvSpPr>
        <p:spPr>
          <a:xfrm>
            <a:off x="1006413" y="798966"/>
            <a:ext cx="1803987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000" b="1" spc="100" dirty="0"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Processo de Desenvolvimento</a:t>
            </a:r>
            <a:endParaRPr lang="en-US" sz="8000" b="1" spc="100" dirty="0">
              <a:latin typeface="Arial Black" panose="020B0A040201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050" name="Picture 2" descr="Revistas Científicas do Instituto Federal de Educação, Ciência e Tecnologia  do Rio de Janeiro">
            <a:extLst>
              <a:ext uri="{FF2B5EF4-FFF2-40B4-BE49-F238E27FC236}">
                <a16:creationId xmlns:a16="http://schemas.microsoft.com/office/drawing/2014/main" id="{64FA3075-FE89-2EE8-B95A-0C103B5666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50013" y="468941"/>
            <a:ext cx="4676775" cy="134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6">
            <a:extLst>
              <a:ext uri="{FF2B5EF4-FFF2-40B4-BE49-F238E27FC236}">
                <a16:creationId xmlns:a16="http://schemas.microsoft.com/office/drawing/2014/main" id="{F4B46F50-CB44-E822-2267-95AAD7EFA45B}"/>
              </a:ext>
            </a:extLst>
          </p:cNvPr>
          <p:cNvSpPr/>
          <p:nvPr/>
        </p:nvSpPr>
        <p:spPr>
          <a:xfrm>
            <a:off x="-22412" y="13071580"/>
            <a:ext cx="24406412" cy="736496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rgbClr val="2C8698"/>
              </a:solidFill>
              <a:latin typeface="Futura Bk BT" panose="020B0502020204020303" pitchFamily="34" charset="0"/>
            </a:endParaRPr>
          </a:p>
        </p:txBody>
      </p:sp>
      <p:sp>
        <p:nvSpPr>
          <p:cNvPr id="5" name="Espaço Reservado para Número de Slide 1">
            <a:extLst>
              <a:ext uri="{FF2B5EF4-FFF2-40B4-BE49-F238E27FC236}">
                <a16:creationId xmlns:a16="http://schemas.microsoft.com/office/drawing/2014/main" id="{3A225868-0E5D-B0E2-9BC8-6591ED061B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8530047" y="13077826"/>
            <a:ext cx="5486400" cy="730250"/>
          </a:xfrm>
        </p:spPr>
        <p:txBody>
          <a:bodyPr/>
          <a:lstStyle/>
          <a:p>
            <a:fld id="{C7575539-BFBE-477A-BDB6-9CA7B44D81A5}" type="slidenum">
              <a:rPr lang="en-US" smtClean="0">
                <a:solidFill>
                  <a:schemeClr val="bg1"/>
                </a:solidFill>
              </a:rPr>
              <a:t>26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Espaço Reservado para Rodapé 2">
            <a:extLst>
              <a:ext uri="{FF2B5EF4-FFF2-40B4-BE49-F238E27FC236}">
                <a16:creationId xmlns:a16="http://schemas.microsoft.com/office/drawing/2014/main" id="{70F2CC1E-A57B-03F9-9C96-36E43D6F0D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5153" y="13077826"/>
            <a:ext cx="23801294" cy="730250"/>
          </a:xfrm>
        </p:spPr>
        <p:txBody>
          <a:bodyPr/>
          <a:lstStyle/>
          <a:p>
            <a:r>
              <a:rPr lang="pt-BR" sz="2800" dirty="0">
                <a:solidFill>
                  <a:schemeClr val="bg1"/>
                </a:solidFill>
                <a:latin typeface="Futura Bk BT" panose="020B0502020204020303" pitchFamily="34" charset="0"/>
              </a:rPr>
              <a:t>Prof. Fernando Tamberlini Alves | Modelagem de Domínio e Conceitos de Orientação a Objetos| Aula 02 – Conceitos</a:t>
            </a:r>
            <a:endParaRPr lang="en-US" sz="2800" dirty="0">
              <a:solidFill>
                <a:schemeClr val="bg1"/>
              </a:solidFill>
              <a:latin typeface="Futura Bk BT" panose="020B0502020204020303" pitchFamily="34" charset="0"/>
            </a:endParaRPr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id="{A8DE5DAE-DABA-5762-A43F-EB7A07BAE1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7490" y="2374496"/>
            <a:ext cx="13382523" cy="8274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B858BD85-14F9-7C6A-68E8-5590710F135E}"/>
              </a:ext>
            </a:extLst>
          </p:cNvPr>
          <p:cNvSpPr txBox="1"/>
          <p:nvPr/>
        </p:nvSpPr>
        <p:spPr>
          <a:xfrm>
            <a:off x="4874341" y="11062184"/>
            <a:ext cx="1793273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3600" b="0" i="0" u="none" strike="noStrike" dirty="0">
                <a:solidFill>
                  <a:srgbClr val="595959"/>
                </a:solidFill>
                <a:effectLst/>
                <a:latin typeface="Futura Bk BT" panose="020B0502020204020303"/>
              </a:rPr>
              <a:t>Fonte: Surveying the Impacts of COVID-19 on the Perceived Productivity of Brazilian Software Developers. SBES 2020</a:t>
            </a:r>
            <a:endParaRPr lang="pt-BR" dirty="0">
              <a:latin typeface="Futura Bk BT" panose="020B0502020204020303"/>
            </a:endParaRPr>
          </a:p>
        </p:txBody>
      </p:sp>
    </p:spTree>
    <p:extLst>
      <p:ext uri="{BB962C8B-B14F-4D97-AF65-F5344CB8AC3E}">
        <p14:creationId xmlns:p14="http://schemas.microsoft.com/office/powerpoint/2010/main" val="1387922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077AA1-9E99-CCAA-2CCC-577BBA4DAB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BA4C667-3FAD-9E17-92BA-33EBC21378AA}"/>
              </a:ext>
            </a:extLst>
          </p:cNvPr>
          <p:cNvCxnSpPr>
            <a:cxnSpLocks/>
          </p:cNvCxnSpPr>
          <p:nvPr/>
        </p:nvCxnSpPr>
        <p:spPr>
          <a:xfrm>
            <a:off x="1006413" y="2248450"/>
            <a:ext cx="18039878" cy="0"/>
          </a:xfrm>
          <a:prstGeom prst="line">
            <a:avLst/>
          </a:prstGeom>
          <a:ln w="508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B92617AB-DC2D-DB28-52A6-380E339177F9}"/>
              </a:ext>
            </a:extLst>
          </p:cNvPr>
          <p:cNvSpPr/>
          <p:nvPr/>
        </p:nvSpPr>
        <p:spPr>
          <a:xfrm flipH="1">
            <a:off x="-3" y="1419726"/>
            <a:ext cx="192507" cy="1528009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2C9398"/>
              </a:solidFill>
            </a:endParaRPr>
          </a:p>
        </p:txBody>
      </p:sp>
      <p:sp>
        <p:nvSpPr>
          <p:cNvPr id="11" name="TextBox 18">
            <a:extLst>
              <a:ext uri="{FF2B5EF4-FFF2-40B4-BE49-F238E27FC236}">
                <a16:creationId xmlns:a16="http://schemas.microsoft.com/office/drawing/2014/main" id="{CAA4CD3B-ADFD-CAA0-A8AA-35DA53CE80F6}"/>
              </a:ext>
            </a:extLst>
          </p:cNvPr>
          <p:cNvSpPr txBox="1"/>
          <p:nvPr/>
        </p:nvSpPr>
        <p:spPr>
          <a:xfrm>
            <a:off x="1006413" y="798966"/>
            <a:ext cx="1803987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000" b="1" spc="100" dirty="0"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Levantamento de Requisitos</a:t>
            </a:r>
            <a:endParaRPr lang="en-US" sz="8000" b="1" spc="100" dirty="0">
              <a:latin typeface="Arial Black" panose="020B0A040201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050" name="Picture 2" descr="Revistas Científicas do Instituto Federal de Educação, Ciência e Tecnologia  do Rio de Janeiro">
            <a:extLst>
              <a:ext uri="{FF2B5EF4-FFF2-40B4-BE49-F238E27FC236}">
                <a16:creationId xmlns:a16="http://schemas.microsoft.com/office/drawing/2014/main" id="{9FB86574-7827-4F7B-9D15-B637E06697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50013" y="468941"/>
            <a:ext cx="4676775" cy="134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6">
            <a:extLst>
              <a:ext uri="{FF2B5EF4-FFF2-40B4-BE49-F238E27FC236}">
                <a16:creationId xmlns:a16="http://schemas.microsoft.com/office/drawing/2014/main" id="{B668892B-7BC2-7151-077D-70D571030E7F}"/>
              </a:ext>
            </a:extLst>
          </p:cNvPr>
          <p:cNvSpPr/>
          <p:nvPr/>
        </p:nvSpPr>
        <p:spPr>
          <a:xfrm>
            <a:off x="-22412" y="13071580"/>
            <a:ext cx="24406412" cy="736496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rgbClr val="2C8698"/>
              </a:solidFill>
              <a:latin typeface="Futura Bk BT" panose="020B0502020204020303" pitchFamily="34" charset="0"/>
            </a:endParaRPr>
          </a:p>
        </p:txBody>
      </p:sp>
      <p:sp>
        <p:nvSpPr>
          <p:cNvPr id="5" name="Espaço Reservado para Número de Slide 1">
            <a:extLst>
              <a:ext uri="{FF2B5EF4-FFF2-40B4-BE49-F238E27FC236}">
                <a16:creationId xmlns:a16="http://schemas.microsoft.com/office/drawing/2014/main" id="{D32C64D2-6ED9-A3F5-183F-5A8C20E3E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8530047" y="13077826"/>
            <a:ext cx="5486400" cy="730250"/>
          </a:xfrm>
        </p:spPr>
        <p:txBody>
          <a:bodyPr/>
          <a:lstStyle/>
          <a:p>
            <a:fld id="{C7575539-BFBE-477A-BDB6-9CA7B44D81A5}" type="slidenum">
              <a:rPr lang="en-US" smtClean="0">
                <a:solidFill>
                  <a:schemeClr val="bg1"/>
                </a:solidFill>
              </a:rPr>
              <a:t>27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Espaço Reservado para Rodapé 2">
            <a:extLst>
              <a:ext uri="{FF2B5EF4-FFF2-40B4-BE49-F238E27FC236}">
                <a16:creationId xmlns:a16="http://schemas.microsoft.com/office/drawing/2014/main" id="{E154A160-8104-34B7-A329-14B7F022B1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5153" y="13077826"/>
            <a:ext cx="23801294" cy="730250"/>
          </a:xfrm>
        </p:spPr>
        <p:txBody>
          <a:bodyPr/>
          <a:lstStyle/>
          <a:p>
            <a:r>
              <a:rPr lang="pt-BR" sz="2800" dirty="0">
                <a:solidFill>
                  <a:schemeClr val="bg1"/>
                </a:solidFill>
                <a:latin typeface="Futura Bk BT" panose="020B0502020204020303" pitchFamily="34" charset="0"/>
              </a:rPr>
              <a:t>Prof. Fernando Tamberlini Alves | Modelagem de Domínio e Conceitos de Orientação a Objetos| Aula 02 – Conceitos</a:t>
            </a:r>
            <a:endParaRPr lang="en-US" sz="2800" dirty="0">
              <a:solidFill>
                <a:schemeClr val="bg1"/>
              </a:solidFill>
              <a:latin typeface="Futura Bk BT" panose="020B0502020204020303" pitchFamily="34" charset="0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DCA9F9A6-D4A7-1D33-7749-C0F0BD417376}"/>
              </a:ext>
            </a:extLst>
          </p:cNvPr>
          <p:cNvSpPr txBox="1"/>
          <p:nvPr/>
        </p:nvSpPr>
        <p:spPr>
          <a:xfrm>
            <a:off x="1511962" y="3347601"/>
            <a:ext cx="21525019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4800" dirty="0">
                <a:latin typeface="Futura Bk BT" panose="020B0502020204020303"/>
              </a:rPr>
              <a:t>É o processo de entender o que o sistema deve fazer (requisitos funcionais) e como ele deve se comportar (requisitos não funcionais).</a:t>
            </a:r>
          </a:p>
          <a:p>
            <a:pPr algn="just"/>
            <a:endParaRPr lang="pt-BR" sz="4800" dirty="0">
              <a:latin typeface="Futura Bk BT" panose="020B0502020204020303"/>
            </a:endParaRPr>
          </a:p>
          <a:p>
            <a:pPr marL="571500" indent="-571500" algn="just">
              <a:buFont typeface="Wingdings" panose="05000000000000000000" pitchFamily="2" charset="2"/>
              <a:buChar char="§"/>
            </a:pPr>
            <a:r>
              <a:rPr lang="pt-BR" sz="4800" dirty="0">
                <a:latin typeface="Futura Bk BT" panose="020B0502020204020303"/>
              </a:rPr>
              <a:t>	Envolve entrevistas, observações, workshops e prototipagem.</a:t>
            </a:r>
          </a:p>
          <a:p>
            <a:pPr algn="just"/>
            <a:endParaRPr lang="pt-BR" sz="4800" dirty="0">
              <a:latin typeface="Futura Bk BT" panose="020B0502020204020303"/>
            </a:endParaRPr>
          </a:p>
          <a:p>
            <a:pPr marL="571500" indent="-571500" algn="just">
              <a:buFont typeface="Wingdings" panose="05000000000000000000" pitchFamily="2" charset="2"/>
              <a:buChar char="§"/>
            </a:pPr>
            <a:r>
              <a:rPr lang="pt-BR" sz="4800" dirty="0">
                <a:latin typeface="Futura Bk BT" panose="020B0502020204020303"/>
              </a:rPr>
              <a:t>	Resulta em um documento de requisitos que guia o desenvolvimento.</a:t>
            </a:r>
          </a:p>
          <a:p>
            <a:pPr marL="571500" indent="-571500" algn="just">
              <a:buFont typeface="Wingdings" panose="05000000000000000000" pitchFamily="2" charset="2"/>
              <a:buChar char="§"/>
            </a:pPr>
            <a:endParaRPr lang="pt-BR" sz="4800" dirty="0">
              <a:latin typeface="Futura Bk BT" panose="020B0502020204020303"/>
            </a:endParaRPr>
          </a:p>
          <a:p>
            <a:pPr marL="571500" indent="-571500" algn="just">
              <a:buFont typeface="Wingdings" panose="05000000000000000000" pitchFamily="2" charset="2"/>
              <a:buChar char="§"/>
            </a:pPr>
            <a:r>
              <a:rPr lang="pt-BR" sz="4800" dirty="0">
                <a:latin typeface="Futura Bk BT" panose="020B0502020204020303"/>
              </a:rPr>
              <a:t>	Requisitos mal definidos são uma das principais causas de falhas em projetos</a:t>
            </a:r>
            <a:r>
              <a:rPr lang="pt-BR" sz="4000" dirty="0">
                <a:latin typeface="Futura Bk BT" panose="020B0502020204020303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48510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5833DF-D5D0-210D-280A-A748627CE3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13D2117C-E1CA-355D-773E-D68AC1793EDB}"/>
              </a:ext>
            </a:extLst>
          </p:cNvPr>
          <p:cNvCxnSpPr>
            <a:cxnSpLocks/>
          </p:cNvCxnSpPr>
          <p:nvPr/>
        </p:nvCxnSpPr>
        <p:spPr>
          <a:xfrm>
            <a:off x="1006413" y="2248450"/>
            <a:ext cx="18039878" cy="0"/>
          </a:xfrm>
          <a:prstGeom prst="line">
            <a:avLst/>
          </a:prstGeom>
          <a:ln w="508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B1789E5D-B29A-36F9-7FD0-A288449D6494}"/>
              </a:ext>
            </a:extLst>
          </p:cNvPr>
          <p:cNvSpPr/>
          <p:nvPr/>
        </p:nvSpPr>
        <p:spPr>
          <a:xfrm flipH="1">
            <a:off x="-3" y="1419726"/>
            <a:ext cx="192507" cy="1528009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2C9398"/>
              </a:solidFill>
            </a:endParaRPr>
          </a:p>
        </p:txBody>
      </p:sp>
      <p:sp>
        <p:nvSpPr>
          <p:cNvPr id="11" name="TextBox 18">
            <a:extLst>
              <a:ext uri="{FF2B5EF4-FFF2-40B4-BE49-F238E27FC236}">
                <a16:creationId xmlns:a16="http://schemas.microsoft.com/office/drawing/2014/main" id="{5C57EA67-8C4D-055F-5687-4CD60799ED58}"/>
              </a:ext>
            </a:extLst>
          </p:cNvPr>
          <p:cNvSpPr txBox="1"/>
          <p:nvPr/>
        </p:nvSpPr>
        <p:spPr>
          <a:xfrm>
            <a:off x="1006413" y="798966"/>
            <a:ext cx="1803987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000" b="1" spc="100" dirty="0"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Testes de Software</a:t>
            </a:r>
            <a:endParaRPr lang="en-US" sz="8000" b="1" spc="100" dirty="0">
              <a:latin typeface="Arial Black" panose="020B0A040201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050" name="Picture 2" descr="Revistas Científicas do Instituto Federal de Educação, Ciência e Tecnologia  do Rio de Janeiro">
            <a:extLst>
              <a:ext uri="{FF2B5EF4-FFF2-40B4-BE49-F238E27FC236}">
                <a16:creationId xmlns:a16="http://schemas.microsoft.com/office/drawing/2014/main" id="{8C85FE23-EA11-EC0C-1BBC-ACEE4A8F37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50013" y="468941"/>
            <a:ext cx="4676775" cy="134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6">
            <a:extLst>
              <a:ext uri="{FF2B5EF4-FFF2-40B4-BE49-F238E27FC236}">
                <a16:creationId xmlns:a16="http://schemas.microsoft.com/office/drawing/2014/main" id="{256AABD2-22B5-E311-9418-49C42C0F3866}"/>
              </a:ext>
            </a:extLst>
          </p:cNvPr>
          <p:cNvSpPr/>
          <p:nvPr/>
        </p:nvSpPr>
        <p:spPr>
          <a:xfrm>
            <a:off x="-22412" y="13071580"/>
            <a:ext cx="24406412" cy="736496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rgbClr val="2C8698"/>
              </a:solidFill>
              <a:latin typeface="Futura Bk BT" panose="020B0502020204020303" pitchFamily="34" charset="0"/>
            </a:endParaRPr>
          </a:p>
        </p:txBody>
      </p:sp>
      <p:sp>
        <p:nvSpPr>
          <p:cNvPr id="5" name="Espaço Reservado para Número de Slide 1">
            <a:extLst>
              <a:ext uri="{FF2B5EF4-FFF2-40B4-BE49-F238E27FC236}">
                <a16:creationId xmlns:a16="http://schemas.microsoft.com/office/drawing/2014/main" id="{C668BF6C-B698-13C3-919A-0A01763298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8530047" y="13077826"/>
            <a:ext cx="5486400" cy="730250"/>
          </a:xfrm>
        </p:spPr>
        <p:txBody>
          <a:bodyPr/>
          <a:lstStyle/>
          <a:p>
            <a:fld id="{C7575539-BFBE-477A-BDB6-9CA7B44D81A5}" type="slidenum">
              <a:rPr lang="en-US" smtClean="0">
                <a:solidFill>
                  <a:schemeClr val="bg1"/>
                </a:solidFill>
              </a:rPr>
              <a:t>28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Espaço Reservado para Rodapé 2">
            <a:extLst>
              <a:ext uri="{FF2B5EF4-FFF2-40B4-BE49-F238E27FC236}">
                <a16:creationId xmlns:a16="http://schemas.microsoft.com/office/drawing/2014/main" id="{37C6EA7D-2CCA-A4D9-BD68-2231B4DE06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5153" y="13077826"/>
            <a:ext cx="23801294" cy="730250"/>
          </a:xfrm>
        </p:spPr>
        <p:txBody>
          <a:bodyPr/>
          <a:lstStyle/>
          <a:p>
            <a:r>
              <a:rPr lang="pt-BR" sz="2800" dirty="0">
                <a:solidFill>
                  <a:schemeClr val="bg1"/>
                </a:solidFill>
                <a:latin typeface="Futura Bk BT" panose="020B0502020204020303" pitchFamily="34" charset="0"/>
              </a:rPr>
              <a:t>Prof. Fernando Tamberlini Alves | Modelagem de Domínio e Conceitos de Orientação a Objetos| Aula 02 – Conceitos</a:t>
            </a:r>
            <a:endParaRPr lang="en-US" sz="2800" dirty="0">
              <a:solidFill>
                <a:schemeClr val="bg1"/>
              </a:solidFill>
              <a:latin typeface="Futura Bk BT" panose="020B0502020204020303" pitchFamily="34" charset="0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260C8CED-DCCE-726E-C3F3-049C1CCCC243}"/>
              </a:ext>
            </a:extLst>
          </p:cNvPr>
          <p:cNvSpPr txBox="1"/>
          <p:nvPr/>
        </p:nvSpPr>
        <p:spPr>
          <a:xfrm>
            <a:off x="1511962" y="3347601"/>
            <a:ext cx="21525019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4800" dirty="0">
                <a:latin typeface="Futura Bk BT" panose="020B0502020204020303"/>
              </a:rPr>
              <a:t>Servem para verificar se o software funciona corretamente e atende aos requisitos. Tipos principais:</a:t>
            </a:r>
          </a:p>
          <a:p>
            <a:pPr algn="just"/>
            <a:endParaRPr lang="pt-BR" sz="4800" dirty="0">
              <a:highlight>
                <a:srgbClr val="FFFF00"/>
              </a:highlight>
              <a:latin typeface="Futura Bk BT" panose="020B0502020204020303"/>
            </a:endParaRPr>
          </a:p>
          <a:p>
            <a:pPr marL="685800" indent="-685800" algn="just">
              <a:buFont typeface="Wingdings" panose="05000000000000000000" pitchFamily="2" charset="2"/>
              <a:buChar char="§"/>
            </a:pPr>
            <a:r>
              <a:rPr lang="pt-BR" sz="4800" dirty="0">
                <a:latin typeface="Futura Bk BT" panose="020B0502020204020303"/>
              </a:rPr>
              <a:t>	Teste de unidade: verifica partes isoladas do código.</a:t>
            </a:r>
          </a:p>
          <a:p>
            <a:pPr marL="685800" indent="-685800" algn="just">
              <a:buFont typeface="Wingdings" panose="05000000000000000000" pitchFamily="2" charset="2"/>
              <a:buChar char="§"/>
            </a:pPr>
            <a:r>
              <a:rPr lang="pt-BR" sz="4800" dirty="0">
                <a:latin typeface="Futura Bk BT" panose="020B0502020204020303"/>
              </a:rPr>
              <a:t>	Teste de integração: verifica a comunicação entre módulos.</a:t>
            </a:r>
          </a:p>
          <a:p>
            <a:pPr marL="685800" indent="-685800" algn="just">
              <a:buFont typeface="Wingdings" panose="05000000000000000000" pitchFamily="2" charset="2"/>
              <a:buChar char="§"/>
            </a:pPr>
            <a:r>
              <a:rPr lang="pt-BR" sz="4800" dirty="0">
                <a:latin typeface="Futura Bk BT" panose="020B0502020204020303"/>
              </a:rPr>
              <a:t>	Teste de sistema: verifica o sistema como um todo.</a:t>
            </a:r>
          </a:p>
          <a:p>
            <a:pPr marL="685800" indent="-685800" algn="just">
              <a:buFont typeface="Wingdings" panose="05000000000000000000" pitchFamily="2" charset="2"/>
              <a:buChar char="§"/>
            </a:pPr>
            <a:r>
              <a:rPr lang="pt-BR" sz="4800" dirty="0">
                <a:latin typeface="Futura Bk BT" panose="020B0502020204020303"/>
              </a:rPr>
              <a:t>	Teste de aceitação: verifica se o sistema atende às necessidades do usuário.</a:t>
            </a:r>
          </a:p>
          <a:p>
            <a:pPr marL="685800" indent="-685800" algn="just">
              <a:buFont typeface="Wingdings" panose="05000000000000000000" pitchFamily="2" charset="2"/>
              <a:buChar char="§"/>
            </a:pPr>
            <a:r>
              <a:rPr lang="pt-BR" sz="4800" dirty="0">
                <a:latin typeface="Futura Bk BT" panose="020B0502020204020303"/>
              </a:rPr>
              <a:t>	Testes podem ser manuais ou automatizados e são essenciais em qualquer processo, ágil ou não.</a:t>
            </a:r>
            <a:endParaRPr lang="pt-BR" sz="4000" dirty="0">
              <a:latin typeface="Futura Bk BT" panose="020B0502020204020303"/>
            </a:endParaRPr>
          </a:p>
        </p:txBody>
      </p:sp>
    </p:spTree>
    <p:extLst>
      <p:ext uri="{BB962C8B-B14F-4D97-AF65-F5344CB8AC3E}">
        <p14:creationId xmlns:p14="http://schemas.microsoft.com/office/powerpoint/2010/main" val="2911991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C0F234-8AAF-D809-AF39-73147B8582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77D5CE26-299D-F189-30EF-0966F23ED72A}"/>
              </a:ext>
            </a:extLst>
          </p:cNvPr>
          <p:cNvCxnSpPr>
            <a:cxnSpLocks/>
          </p:cNvCxnSpPr>
          <p:nvPr/>
        </p:nvCxnSpPr>
        <p:spPr>
          <a:xfrm>
            <a:off x="1006413" y="2248450"/>
            <a:ext cx="18039878" cy="0"/>
          </a:xfrm>
          <a:prstGeom prst="line">
            <a:avLst/>
          </a:prstGeom>
          <a:ln w="508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2677C785-89D4-3E34-6396-4775D4EF97FD}"/>
              </a:ext>
            </a:extLst>
          </p:cNvPr>
          <p:cNvSpPr/>
          <p:nvPr/>
        </p:nvSpPr>
        <p:spPr>
          <a:xfrm flipH="1">
            <a:off x="-3" y="1419726"/>
            <a:ext cx="192507" cy="1528009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2C9398"/>
              </a:solidFill>
            </a:endParaRPr>
          </a:p>
        </p:txBody>
      </p:sp>
      <p:sp>
        <p:nvSpPr>
          <p:cNvPr id="11" name="TextBox 18">
            <a:extLst>
              <a:ext uri="{FF2B5EF4-FFF2-40B4-BE49-F238E27FC236}">
                <a16:creationId xmlns:a16="http://schemas.microsoft.com/office/drawing/2014/main" id="{CD8812CD-A307-9072-8BAB-4D9DF2EAF316}"/>
              </a:ext>
            </a:extLst>
          </p:cNvPr>
          <p:cNvSpPr txBox="1"/>
          <p:nvPr/>
        </p:nvSpPr>
        <p:spPr>
          <a:xfrm>
            <a:off x="1006413" y="798966"/>
            <a:ext cx="1803987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000" b="1" spc="100" dirty="0"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Modelagem de Software</a:t>
            </a:r>
            <a:endParaRPr lang="en-US" sz="8000" b="1" spc="100" dirty="0">
              <a:latin typeface="Arial Black" panose="020B0A040201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050" name="Picture 2" descr="Revistas Científicas do Instituto Federal de Educação, Ciência e Tecnologia  do Rio de Janeiro">
            <a:extLst>
              <a:ext uri="{FF2B5EF4-FFF2-40B4-BE49-F238E27FC236}">
                <a16:creationId xmlns:a16="http://schemas.microsoft.com/office/drawing/2014/main" id="{2AC700A8-3B23-E52E-23C5-89CEA2D1CF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50013" y="468941"/>
            <a:ext cx="4676775" cy="134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6">
            <a:extLst>
              <a:ext uri="{FF2B5EF4-FFF2-40B4-BE49-F238E27FC236}">
                <a16:creationId xmlns:a16="http://schemas.microsoft.com/office/drawing/2014/main" id="{E25FD373-C7CE-7E8D-1B17-8ECE39F747AD}"/>
              </a:ext>
            </a:extLst>
          </p:cNvPr>
          <p:cNvSpPr/>
          <p:nvPr/>
        </p:nvSpPr>
        <p:spPr>
          <a:xfrm>
            <a:off x="-22412" y="13071580"/>
            <a:ext cx="24406412" cy="736496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rgbClr val="2C8698"/>
              </a:solidFill>
              <a:latin typeface="Futura Bk BT" panose="020B0502020204020303" pitchFamily="34" charset="0"/>
            </a:endParaRPr>
          </a:p>
        </p:txBody>
      </p:sp>
      <p:sp>
        <p:nvSpPr>
          <p:cNvPr id="5" name="Espaço Reservado para Número de Slide 1">
            <a:extLst>
              <a:ext uri="{FF2B5EF4-FFF2-40B4-BE49-F238E27FC236}">
                <a16:creationId xmlns:a16="http://schemas.microsoft.com/office/drawing/2014/main" id="{D06C51DE-3A0E-5C90-4EAA-B83F6589F1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8530047" y="13077826"/>
            <a:ext cx="5486400" cy="730250"/>
          </a:xfrm>
        </p:spPr>
        <p:txBody>
          <a:bodyPr/>
          <a:lstStyle/>
          <a:p>
            <a:fld id="{C7575539-BFBE-477A-BDB6-9CA7B44D81A5}" type="slidenum">
              <a:rPr lang="en-US" smtClean="0">
                <a:solidFill>
                  <a:schemeClr val="bg1"/>
                </a:solidFill>
              </a:rPr>
              <a:t>29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Espaço Reservado para Rodapé 2">
            <a:extLst>
              <a:ext uri="{FF2B5EF4-FFF2-40B4-BE49-F238E27FC236}">
                <a16:creationId xmlns:a16="http://schemas.microsoft.com/office/drawing/2014/main" id="{4CCCEF31-E096-1D9E-8D47-2ABF2B286A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5153" y="13077826"/>
            <a:ext cx="23801294" cy="730250"/>
          </a:xfrm>
        </p:spPr>
        <p:txBody>
          <a:bodyPr/>
          <a:lstStyle/>
          <a:p>
            <a:r>
              <a:rPr lang="pt-BR" sz="2800" dirty="0">
                <a:solidFill>
                  <a:schemeClr val="bg1"/>
                </a:solidFill>
                <a:latin typeface="Futura Bk BT" panose="020B0502020204020303" pitchFamily="34" charset="0"/>
              </a:rPr>
              <a:t>Prof. Fernando Tamberlini Alves | Modelagem de Domínio e Conceitos de Orientação a Objetos| Aula 02 – Conceitos</a:t>
            </a:r>
            <a:endParaRPr lang="en-US" sz="2800" dirty="0">
              <a:solidFill>
                <a:schemeClr val="bg1"/>
              </a:solidFill>
              <a:latin typeface="Futura Bk BT" panose="020B0502020204020303" pitchFamily="34" charset="0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45ADADE4-BA13-853C-6626-E97E99E13051}"/>
              </a:ext>
            </a:extLst>
          </p:cNvPr>
          <p:cNvSpPr txBox="1"/>
          <p:nvPr/>
        </p:nvSpPr>
        <p:spPr>
          <a:xfrm>
            <a:off x="1511962" y="3347601"/>
            <a:ext cx="21525019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4800" dirty="0">
                <a:latin typeface="Futura Bk BT" panose="020B0502020204020303"/>
              </a:rPr>
              <a:t>A modelagem é uma etapa fundamental na engenharia de software que visa representar graficamente a estrutura, o comportamento e os requisitos do sistema antes de sua construção.</a:t>
            </a:r>
          </a:p>
          <a:p>
            <a:pPr algn="just"/>
            <a:endParaRPr lang="pt-BR" sz="4800" dirty="0">
              <a:latin typeface="Futura Bk BT" panose="020B0502020204020303"/>
            </a:endParaRPr>
          </a:p>
          <a:p>
            <a:pPr algn="just"/>
            <a:r>
              <a:rPr lang="pt-BR" sz="4800" dirty="0">
                <a:latin typeface="Futura Bk BT" panose="020B0502020204020303"/>
              </a:rPr>
              <a:t>Objetivos:</a:t>
            </a:r>
          </a:p>
          <a:p>
            <a:pPr marL="685800" indent="-685800" algn="just">
              <a:buFont typeface="Wingdings" panose="05000000000000000000" pitchFamily="2" charset="2"/>
              <a:buChar char="§"/>
            </a:pPr>
            <a:r>
              <a:rPr lang="pt-BR" sz="4800" dirty="0">
                <a:latin typeface="Futura Bk BT" panose="020B0502020204020303"/>
              </a:rPr>
              <a:t>	Ajudar a entender o problema e planejar a solução.</a:t>
            </a:r>
          </a:p>
          <a:p>
            <a:pPr marL="685800" indent="-685800" algn="just">
              <a:buFont typeface="Wingdings" panose="05000000000000000000" pitchFamily="2" charset="2"/>
              <a:buChar char="§"/>
            </a:pPr>
            <a:r>
              <a:rPr lang="pt-BR" sz="4800" dirty="0">
                <a:latin typeface="Futura Bk BT" panose="020B0502020204020303"/>
              </a:rPr>
              <a:t>	Facilitar a comunicação entre equipe técnica e stakeholders.</a:t>
            </a:r>
          </a:p>
          <a:p>
            <a:pPr marL="685800" indent="-685800" algn="just">
              <a:buFont typeface="Wingdings" panose="05000000000000000000" pitchFamily="2" charset="2"/>
              <a:buChar char="§"/>
            </a:pPr>
            <a:r>
              <a:rPr lang="pt-BR" sz="4800" dirty="0">
                <a:latin typeface="Futura Bk BT" panose="020B0502020204020303"/>
              </a:rPr>
              <a:t>	Servir como base para implementação e testes.</a:t>
            </a:r>
            <a:endParaRPr lang="pt-BR" sz="4000" dirty="0">
              <a:latin typeface="Futura Bk BT" panose="020B0502020204020303"/>
            </a:endParaRPr>
          </a:p>
        </p:txBody>
      </p:sp>
    </p:spTree>
    <p:extLst>
      <p:ext uri="{BB962C8B-B14F-4D97-AF65-F5344CB8AC3E}">
        <p14:creationId xmlns:p14="http://schemas.microsoft.com/office/powerpoint/2010/main" val="2521189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C32BF4-EC1D-F58A-B391-1321EA25D7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1D7C50F-A6E5-D025-DAD9-4D08F0C421F7}"/>
              </a:ext>
            </a:extLst>
          </p:cNvPr>
          <p:cNvCxnSpPr>
            <a:cxnSpLocks/>
          </p:cNvCxnSpPr>
          <p:nvPr/>
        </p:nvCxnSpPr>
        <p:spPr>
          <a:xfrm>
            <a:off x="1006413" y="2248450"/>
            <a:ext cx="18039878" cy="0"/>
          </a:xfrm>
          <a:prstGeom prst="line">
            <a:avLst/>
          </a:prstGeom>
          <a:ln w="508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EE6B4133-9B64-A8C8-70D9-5485B0B3FD3B}"/>
              </a:ext>
            </a:extLst>
          </p:cNvPr>
          <p:cNvSpPr/>
          <p:nvPr/>
        </p:nvSpPr>
        <p:spPr>
          <a:xfrm flipH="1">
            <a:off x="-3" y="1419726"/>
            <a:ext cx="192507" cy="1528009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2C9398"/>
              </a:solidFill>
            </a:endParaRPr>
          </a:p>
        </p:txBody>
      </p:sp>
      <p:sp>
        <p:nvSpPr>
          <p:cNvPr id="11" name="TextBox 18">
            <a:extLst>
              <a:ext uri="{FF2B5EF4-FFF2-40B4-BE49-F238E27FC236}">
                <a16:creationId xmlns:a16="http://schemas.microsoft.com/office/drawing/2014/main" id="{6CE419FF-3BE1-426A-0C73-D0E01466982C}"/>
              </a:ext>
            </a:extLst>
          </p:cNvPr>
          <p:cNvSpPr txBox="1"/>
          <p:nvPr/>
        </p:nvSpPr>
        <p:spPr>
          <a:xfrm>
            <a:off x="1006413" y="798966"/>
            <a:ext cx="1708109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000" b="1" spc="100" dirty="0"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Classificação de Software </a:t>
            </a:r>
            <a:endParaRPr lang="en-US" sz="8000" b="1" spc="100" dirty="0">
              <a:latin typeface="Arial Black" panose="020B0A040201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050" name="Picture 2" descr="Revistas Científicas do Instituto Federal de Educação, Ciência e Tecnologia  do Rio de Janeiro">
            <a:extLst>
              <a:ext uri="{FF2B5EF4-FFF2-40B4-BE49-F238E27FC236}">
                <a16:creationId xmlns:a16="http://schemas.microsoft.com/office/drawing/2014/main" id="{AF92E590-41A4-EBF2-7FE2-A138DEB22E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50013" y="468941"/>
            <a:ext cx="4676775" cy="134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8">
            <a:extLst>
              <a:ext uri="{FF2B5EF4-FFF2-40B4-BE49-F238E27FC236}">
                <a16:creationId xmlns:a16="http://schemas.microsoft.com/office/drawing/2014/main" id="{B04206B5-9A4C-3204-111F-86F11361E7DC}"/>
              </a:ext>
            </a:extLst>
          </p:cNvPr>
          <p:cNvSpPr txBox="1"/>
          <p:nvPr/>
        </p:nvSpPr>
        <p:spPr>
          <a:xfrm>
            <a:off x="832813" y="3118515"/>
            <a:ext cx="22376811" cy="9694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4800" b="1" dirty="0">
                <a:latin typeface="Futura Bk BT" panose="020B0502020204020303"/>
              </a:rPr>
              <a:t>Baseada nos propósitos e características funcionais:</a:t>
            </a:r>
          </a:p>
          <a:p>
            <a:pPr marL="857250" indent="-857250" algn="just">
              <a:buFont typeface="Wingdings" panose="05000000000000000000" pitchFamily="2" charset="2"/>
              <a:buChar char="§"/>
            </a:pPr>
            <a:endParaRPr lang="pt-BR" sz="4800" dirty="0">
              <a:latin typeface="Futura Bk BT" panose="020B0502020204020303"/>
            </a:endParaRPr>
          </a:p>
          <a:p>
            <a:pPr marL="857250" indent="-857250" algn="just">
              <a:buFont typeface="Wingdings" panose="05000000000000000000" pitchFamily="2" charset="2"/>
              <a:buChar char="§"/>
            </a:pPr>
            <a:r>
              <a:rPr lang="pt-BR" sz="4800" b="1" dirty="0">
                <a:latin typeface="Futura Bk BT" panose="020B0502020204020303"/>
              </a:rPr>
              <a:t>Software de suporte (</a:t>
            </a:r>
            <a:r>
              <a:rPr lang="pt-BR" sz="4800" b="1" dirty="0" err="1">
                <a:latin typeface="Futura Bk BT" panose="020B0502020204020303"/>
              </a:rPr>
              <a:t>Support</a:t>
            </a:r>
            <a:r>
              <a:rPr lang="pt-BR" sz="4800" b="1" dirty="0">
                <a:latin typeface="Futura Bk BT" panose="020B0502020204020303"/>
              </a:rPr>
              <a:t> Software ou Middleware):</a:t>
            </a:r>
          </a:p>
          <a:p>
            <a:pPr lvl="1" algn="just"/>
            <a:endParaRPr lang="pt-BR" sz="4800" dirty="0">
              <a:latin typeface="Futura Bk BT" panose="020B0502020204020303"/>
            </a:endParaRPr>
          </a:p>
          <a:p>
            <a:pPr lvl="1" algn="just"/>
            <a:r>
              <a:rPr lang="pt-BR" sz="4800" dirty="0">
                <a:latin typeface="Futura Bk BT" panose="020B0502020204020303"/>
              </a:rPr>
              <a:t>	Serve como ponte entre o software de aplicação e o de sistema, como bancos de dados, servidores de aplicação, bibliotecas e frameworks.</a:t>
            </a:r>
          </a:p>
          <a:p>
            <a:pPr marL="857250" indent="-857250" algn="just">
              <a:buFont typeface="Wingdings" panose="05000000000000000000" pitchFamily="2" charset="2"/>
              <a:buChar char="§"/>
            </a:pPr>
            <a:endParaRPr lang="pt-BR" sz="4800" dirty="0">
              <a:latin typeface="Futura Bk BT" panose="020B0502020204020303"/>
            </a:endParaRPr>
          </a:p>
          <a:p>
            <a:pPr marL="857250" indent="-857250" algn="just">
              <a:buFont typeface="Wingdings" panose="05000000000000000000" pitchFamily="2" charset="2"/>
              <a:buChar char="§"/>
            </a:pPr>
            <a:r>
              <a:rPr lang="pt-BR" sz="4800" b="1" dirty="0">
                <a:latin typeface="Futura Bk BT" panose="020B0502020204020303"/>
              </a:rPr>
              <a:t>Software embutido (</a:t>
            </a:r>
            <a:r>
              <a:rPr lang="pt-BR" sz="4800" b="1" dirty="0" err="1">
                <a:latin typeface="Futura Bk BT" panose="020B0502020204020303"/>
              </a:rPr>
              <a:t>Embedded</a:t>
            </a:r>
            <a:r>
              <a:rPr lang="pt-BR" sz="4800" b="1" dirty="0">
                <a:latin typeface="Futura Bk BT" panose="020B0502020204020303"/>
              </a:rPr>
              <a:t> Software):</a:t>
            </a:r>
          </a:p>
          <a:p>
            <a:pPr algn="just"/>
            <a:r>
              <a:rPr lang="pt-BR" sz="4800" dirty="0">
                <a:latin typeface="Futura Bk BT" panose="020B0502020204020303"/>
              </a:rPr>
              <a:t>	</a:t>
            </a:r>
          </a:p>
          <a:p>
            <a:pPr algn="just"/>
            <a:r>
              <a:rPr lang="pt-BR" sz="4800" dirty="0">
                <a:latin typeface="Futura Bk BT" panose="020B0502020204020303"/>
              </a:rPr>
              <a:t>	Projetado para dispositivos específicos, como eletrodomésticos, automóveis, e equipamentos médicos. Geralmente, funciona com recursos limitados e requisitos de tempo real</a:t>
            </a:r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34C0DED8-27D0-FD34-EB13-4EACDA6351E0}"/>
              </a:ext>
            </a:extLst>
          </p:cNvPr>
          <p:cNvSpPr/>
          <p:nvPr/>
        </p:nvSpPr>
        <p:spPr>
          <a:xfrm>
            <a:off x="-22412" y="13071580"/>
            <a:ext cx="24406412" cy="736496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rgbClr val="2C8698"/>
              </a:solidFill>
              <a:latin typeface="Futura Bk BT" panose="020B0502020204020303" pitchFamily="34" charset="0"/>
            </a:endParaRPr>
          </a:p>
        </p:txBody>
      </p:sp>
      <p:sp>
        <p:nvSpPr>
          <p:cNvPr id="4" name="Espaço Reservado para Número de Slide 1">
            <a:extLst>
              <a:ext uri="{FF2B5EF4-FFF2-40B4-BE49-F238E27FC236}">
                <a16:creationId xmlns:a16="http://schemas.microsoft.com/office/drawing/2014/main" id="{F401A898-2CDD-63DB-4A9E-293F2C4A1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8530047" y="13077826"/>
            <a:ext cx="5486400" cy="730250"/>
          </a:xfrm>
        </p:spPr>
        <p:txBody>
          <a:bodyPr/>
          <a:lstStyle/>
          <a:p>
            <a:fld id="{C7575539-BFBE-477A-BDB6-9CA7B44D81A5}" type="slidenum">
              <a:rPr lang="en-US" smtClean="0">
                <a:solidFill>
                  <a:schemeClr val="bg1"/>
                </a:solidFill>
              </a:rPr>
              <a:t>3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Espaço Reservado para Rodapé 2">
            <a:extLst>
              <a:ext uri="{FF2B5EF4-FFF2-40B4-BE49-F238E27FC236}">
                <a16:creationId xmlns:a16="http://schemas.microsoft.com/office/drawing/2014/main" id="{D487B967-A948-BD49-8B0A-0305444F9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5153" y="13077826"/>
            <a:ext cx="23801294" cy="730250"/>
          </a:xfrm>
        </p:spPr>
        <p:txBody>
          <a:bodyPr/>
          <a:lstStyle/>
          <a:p>
            <a:r>
              <a:rPr lang="pt-BR" sz="2800" dirty="0">
                <a:solidFill>
                  <a:schemeClr val="bg1"/>
                </a:solidFill>
                <a:latin typeface="Futura Bk BT" panose="020B0502020204020303" pitchFamily="34" charset="0"/>
              </a:rPr>
              <a:t>Prof. Fernando Tamberlini Alves | Modelagem de Domínio e Conceitos de Orientação a Objetos| Aula 02 – Conceitos</a:t>
            </a:r>
            <a:endParaRPr lang="en-US" sz="2800" dirty="0">
              <a:solidFill>
                <a:schemeClr val="bg1"/>
              </a:solidFill>
              <a:latin typeface="Futura Bk BT" panose="020B05020202040203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6101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FF3DCF-F19F-957A-1CD0-0C6D8740FC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2B93EC9-B073-E750-551A-291DF742D7DD}"/>
              </a:ext>
            </a:extLst>
          </p:cNvPr>
          <p:cNvCxnSpPr>
            <a:cxnSpLocks/>
          </p:cNvCxnSpPr>
          <p:nvPr/>
        </p:nvCxnSpPr>
        <p:spPr>
          <a:xfrm>
            <a:off x="1006413" y="2248450"/>
            <a:ext cx="18039878" cy="0"/>
          </a:xfrm>
          <a:prstGeom prst="line">
            <a:avLst/>
          </a:prstGeom>
          <a:ln w="508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B47FE245-74BC-9949-87B5-539A6A8CBAC2}"/>
              </a:ext>
            </a:extLst>
          </p:cNvPr>
          <p:cNvSpPr/>
          <p:nvPr/>
        </p:nvSpPr>
        <p:spPr>
          <a:xfrm flipH="1">
            <a:off x="-3" y="1419726"/>
            <a:ext cx="192507" cy="1528009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2C9398"/>
              </a:solidFill>
            </a:endParaRPr>
          </a:p>
        </p:txBody>
      </p:sp>
      <p:sp>
        <p:nvSpPr>
          <p:cNvPr id="11" name="TextBox 18">
            <a:extLst>
              <a:ext uri="{FF2B5EF4-FFF2-40B4-BE49-F238E27FC236}">
                <a16:creationId xmlns:a16="http://schemas.microsoft.com/office/drawing/2014/main" id="{45F3BE58-C575-B9B5-6E4A-8024455FE217}"/>
              </a:ext>
            </a:extLst>
          </p:cNvPr>
          <p:cNvSpPr txBox="1"/>
          <p:nvPr/>
        </p:nvSpPr>
        <p:spPr>
          <a:xfrm>
            <a:off x="1006413" y="798966"/>
            <a:ext cx="1803987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000" b="1" spc="100" dirty="0"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Modelagem de Software</a:t>
            </a:r>
            <a:endParaRPr lang="en-US" sz="8000" b="1" spc="100" dirty="0">
              <a:latin typeface="Arial Black" panose="020B0A040201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050" name="Picture 2" descr="Revistas Científicas do Instituto Federal de Educação, Ciência e Tecnologia  do Rio de Janeiro">
            <a:extLst>
              <a:ext uri="{FF2B5EF4-FFF2-40B4-BE49-F238E27FC236}">
                <a16:creationId xmlns:a16="http://schemas.microsoft.com/office/drawing/2014/main" id="{F91D6EFC-9A73-2830-EB9D-3DB80450B5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50013" y="468941"/>
            <a:ext cx="4676775" cy="134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6">
            <a:extLst>
              <a:ext uri="{FF2B5EF4-FFF2-40B4-BE49-F238E27FC236}">
                <a16:creationId xmlns:a16="http://schemas.microsoft.com/office/drawing/2014/main" id="{415AD0A1-D225-8089-DD7C-217B008334DB}"/>
              </a:ext>
            </a:extLst>
          </p:cNvPr>
          <p:cNvSpPr/>
          <p:nvPr/>
        </p:nvSpPr>
        <p:spPr>
          <a:xfrm>
            <a:off x="-22412" y="13071580"/>
            <a:ext cx="24406412" cy="736496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rgbClr val="2C8698"/>
              </a:solidFill>
              <a:latin typeface="Futura Bk BT" panose="020B0502020204020303" pitchFamily="34" charset="0"/>
            </a:endParaRPr>
          </a:p>
        </p:txBody>
      </p:sp>
      <p:sp>
        <p:nvSpPr>
          <p:cNvPr id="5" name="Espaço Reservado para Número de Slide 1">
            <a:extLst>
              <a:ext uri="{FF2B5EF4-FFF2-40B4-BE49-F238E27FC236}">
                <a16:creationId xmlns:a16="http://schemas.microsoft.com/office/drawing/2014/main" id="{86845219-6596-C77B-6576-3E6B47CA0C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8530047" y="13077826"/>
            <a:ext cx="5486400" cy="730250"/>
          </a:xfrm>
        </p:spPr>
        <p:txBody>
          <a:bodyPr/>
          <a:lstStyle/>
          <a:p>
            <a:fld id="{C7575539-BFBE-477A-BDB6-9CA7B44D81A5}" type="slidenum">
              <a:rPr lang="en-US" smtClean="0">
                <a:solidFill>
                  <a:schemeClr val="bg1"/>
                </a:solidFill>
              </a:rPr>
              <a:t>30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Espaço Reservado para Rodapé 2">
            <a:extLst>
              <a:ext uri="{FF2B5EF4-FFF2-40B4-BE49-F238E27FC236}">
                <a16:creationId xmlns:a16="http://schemas.microsoft.com/office/drawing/2014/main" id="{87B965C4-F27C-4AA0-BD33-AC0799E1BC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5153" y="13077826"/>
            <a:ext cx="23801294" cy="730250"/>
          </a:xfrm>
        </p:spPr>
        <p:txBody>
          <a:bodyPr/>
          <a:lstStyle/>
          <a:p>
            <a:r>
              <a:rPr lang="pt-BR" sz="2800" dirty="0">
                <a:solidFill>
                  <a:schemeClr val="bg1"/>
                </a:solidFill>
                <a:latin typeface="Futura Bk BT" panose="020B0502020204020303" pitchFamily="34" charset="0"/>
              </a:rPr>
              <a:t>Prof. Fernando Tamberlini Alves | Modelagem de Domínio e Conceitos de Orientação a Objetos| Aula 02 – Conceitos</a:t>
            </a:r>
            <a:endParaRPr lang="en-US" sz="2800" dirty="0">
              <a:solidFill>
                <a:schemeClr val="bg1"/>
              </a:solidFill>
              <a:latin typeface="Futura Bk BT" panose="020B0502020204020303" pitchFamily="34" charset="0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6904A82F-1708-0424-2F1F-F859B62B1C5A}"/>
              </a:ext>
            </a:extLst>
          </p:cNvPr>
          <p:cNvSpPr txBox="1"/>
          <p:nvPr/>
        </p:nvSpPr>
        <p:spPr>
          <a:xfrm>
            <a:off x="1418284" y="2963624"/>
            <a:ext cx="21525019" cy="89562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 algn="just">
              <a:buFont typeface="Wingdings" panose="05000000000000000000" pitchFamily="2" charset="2"/>
              <a:buChar char="§"/>
            </a:pPr>
            <a:r>
              <a:rPr lang="pt-BR" sz="4800" dirty="0">
                <a:latin typeface="Futura Bk BT" panose="020B0502020204020303"/>
              </a:rPr>
              <a:t>Modelagem de Requisitos:</a:t>
            </a:r>
          </a:p>
          <a:p>
            <a:pPr algn="just"/>
            <a:r>
              <a:rPr lang="pt-BR" sz="4800" dirty="0">
                <a:latin typeface="Futura Bk BT" panose="020B0502020204020303"/>
              </a:rPr>
              <a:t>	</a:t>
            </a:r>
            <a:r>
              <a:rPr lang="pt-BR" sz="4800" dirty="0" err="1">
                <a:latin typeface="Futura Bk BT" panose="020B0502020204020303"/>
              </a:rPr>
              <a:t>Ex</a:t>
            </a:r>
            <a:r>
              <a:rPr lang="pt-BR" sz="4800" dirty="0">
                <a:latin typeface="Futura Bk BT" panose="020B0502020204020303"/>
              </a:rPr>
              <a:t>: Casos de uso (UML), diagramas de atividades.</a:t>
            </a:r>
          </a:p>
          <a:p>
            <a:pPr algn="just"/>
            <a:r>
              <a:rPr lang="pt-BR" sz="4800" dirty="0">
                <a:latin typeface="Futura Bk BT" panose="020B0502020204020303"/>
              </a:rPr>
              <a:t>	Mostram o que o sistema deve fazer do ponto de vista do usuário.</a:t>
            </a:r>
          </a:p>
          <a:p>
            <a:pPr marL="685800" indent="-685800" algn="just">
              <a:buFont typeface="Wingdings" panose="05000000000000000000" pitchFamily="2" charset="2"/>
              <a:buChar char="§"/>
            </a:pPr>
            <a:endParaRPr lang="pt-BR" sz="4800" dirty="0">
              <a:latin typeface="Futura Bk BT" panose="020B0502020204020303"/>
            </a:endParaRPr>
          </a:p>
          <a:p>
            <a:pPr marL="685800" indent="-685800" algn="just">
              <a:buFont typeface="Wingdings" panose="05000000000000000000" pitchFamily="2" charset="2"/>
              <a:buChar char="§"/>
            </a:pPr>
            <a:r>
              <a:rPr lang="pt-BR" sz="4800" dirty="0">
                <a:latin typeface="Futura Bk BT" panose="020B0502020204020303"/>
              </a:rPr>
              <a:t>Modelagem Estrutural:</a:t>
            </a:r>
          </a:p>
          <a:p>
            <a:pPr algn="just"/>
            <a:r>
              <a:rPr lang="pt-BR" sz="4800" dirty="0">
                <a:latin typeface="Futura Bk BT" panose="020B0502020204020303"/>
              </a:rPr>
              <a:t>	</a:t>
            </a:r>
            <a:r>
              <a:rPr lang="pt-BR" sz="4800" dirty="0" err="1">
                <a:latin typeface="Futura Bk BT" panose="020B0502020204020303"/>
              </a:rPr>
              <a:t>Ex</a:t>
            </a:r>
            <a:r>
              <a:rPr lang="pt-BR" sz="4800" dirty="0">
                <a:latin typeface="Futura Bk BT" panose="020B0502020204020303"/>
              </a:rPr>
              <a:t>: Diagramas de classes (UML), entidade-relacionamento (ER).</a:t>
            </a:r>
          </a:p>
          <a:p>
            <a:pPr algn="just"/>
            <a:r>
              <a:rPr lang="pt-BR" sz="4800" dirty="0">
                <a:latin typeface="Futura Bk BT" panose="020B0502020204020303"/>
              </a:rPr>
              <a:t>	Representam a estrutura dos dados e suas relações.</a:t>
            </a:r>
          </a:p>
          <a:p>
            <a:pPr marL="685800" indent="-685800" algn="just">
              <a:buFont typeface="Wingdings" panose="05000000000000000000" pitchFamily="2" charset="2"/>
              <a:buChar char="§"/>
            </a:pPr>
            <a:endParaRPr lang="pt-BR" sz="4800" dirty="0">
              <a:latin typeface="Futura Bk BT" panose="020B0502020204020303"/>
            </a:endParaRPr>
          </a:p>
          <a:p>
            <a:pPr marL="685800" indent="-685800" algn="just">
              <a:buFont typeface="Wingdings" panose="05000000000000000000" pitchFamily="2" charset="2"/>
              <a:buChar char="§"/>
            </a:pPr>
            <a:r>
              <a:rPr lang="pt-BR" sz="4800" dirty="0">
                <a:latin typeface="Futura Bk BT" panose="020B0502020204020303"/>
              </a:rPr>
              <a:t>Modelagem Comportamental:</a:t>
            </a:r>
          </a:p>
          <a:p>
            <a:pPr algn="just"/>
            <a:r>
              <a:rPr lang="pt-BR" sz="4800" dirty="0">
                <a:latin typeface="Futura Bk BT" panose="020B0502020204020303"/>
              </a:rPr>
              <a:t>	</a:t>
            </a:r>
            <a:r>
              <a:rPr lang="pt-BR" sz="4800" dirty="0" err="1">
                <a:latin typeface="Futura Bk BT" panose="020B0502020204020303"/>
              </a:rPr>
              <a:t>Ex</a:t>
            </a:r>
            <a:r>
              <a:rPr lang="pt-BR" sz="4800" dirty="0">
                <a:latin typeface="Futura Bk BT" panose="020B0502020204020303"/>
              </a:rPr>
              <a:t>: Diagramas de sequência, máquinas de estados.</a:t>
            </a:r>
          </a:p>
          <a:p>
            <a:pPr algn="just"/>
            <a:r>
              <a:rPr lang="pt-BR" sz="4800" dirty="0">
                <a:latin typeface="Futura Bk BT" panose="020B0502020204020303"/>
              </a:rPr>
              <a:t>	Mostram como os componentes interagem no tempo.</a:t>
            </a:r>
            <a:endParaRPr lang="pt-BR" sz="4000" dirty="0">
              <a:latin typeface="Futura Bk BT" panose="020B0502020204020303"/>
            </a:endParaRPr>
          </a:p>
        </p:txBody>
      </p:sp>
    </p:spTree>
    <p:extLst>
      <p:ext uri="{BB962C8B-B14F-4D97-AF65-F5344CB8AC3E}">
        <p14:creationId xmlns:p14="http://schemas.microsoft.com/office/powerpoint/2010/main" val="857865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19"/>
          <p:cNvCxnSpPr>
            <a:cxnSpLocks/>
          </p:cNvCxnSpPr>
          <p:nvPr/>
        </p:nvCxnSpPr>
        <p:spPr>
          <a:xfrm>
            <a:off x="1006413" y="2248450"/>
            <a:ext cx="18039878" cy="0"/>
          </a:xfrm>
          <a:prstGeom prst="line">
            <a:avLst/>
          </a:prstGeom>
          <a:ln w="508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 flipH="1">
            <a:off x="-3" y="1419726"/>
            <a:ext cx="192507" cy="1528009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2C9398"/>
              </a:solidFill>
            </a:endParaRPr>
          </a:p>
        </p:txBody>
      </p:sp>
      <p:sp>
        <p:nvSpPr>
          <p:cNvPr id="11" name="TextBox 18">
            <a:extLst>
              <a:ext uri="{FF2B5EF4-FFF2-40B4-BE49-F238E27FC236}">
                <a16:creationId xmlns:a16="http://schemas.microsoft.com/office/drawing/2014/main" id="{9560AA70-139C-4738-896D-421A126AD600}"/>
              </a:ext>
            </a:extLst>
          </p:cNvPr>
          <p:cNvSpPr txBox="1"/>
          <p:nvPr/>
        </p:nvSpPr>
        <p:spPr>
          <a:xfrm>
            <a:off x="1006413" y="809192"/>
            <a:ext cx="1708109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6600" b="1" spc="100" dirty="0"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Atividade Prática</a:t>
            </a:r>
            <a:endParaRPr lang="en-US" sz="6600" b="1" spc="100" dirty="0">
              <a:latin typeface="Arial Black" panose="020B0A040201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4" name="Espaço Reservado para Número de Slide 1">
            <a:extLst>
              <a:ext uri="{FF2B5EF4-FFF2-40B4-BE49-F238E27FC236}">
                <a16:creationId xmlns:a16="http://schemas.microsoft.com/office/drawing/2014/main" id="{E1BD4A4A-95EC-412D-92F5-882C6B3F5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8530047" y="13077826"/>
            <a:ext cx="5486400" cy="730250"/>
          </a:xfrm>
        </p:spPr>
        <p:txBody>
          <a:bodyPr/>
          <a:lstStyle/>
          <a:p>
            <a:fld id="{C7575539-BFBE-477A-BDB6-9CA7B44D81A5}" type="slidenum">
              <a:rPr lang="en-US" smtClean="0">
                <a:solidFill>
                  <a:schemeClr val="bg1"/>
                </a:solidFill>
              </a:rPr>
              <a:t>31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5" name="Espaço Reservado para Rodapé 2">
            <a:extLst>
              <a:ext uri="{FF2B5EF4-FFF2-40B4-BE49-F238E27FC236}">
                <a16:creationId xmlns:a16="http://schemas.microsoft.com/office/drawing/2014/main" id="{0C9F309A-98CD-4500-9E37-66C2AE56EF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5153" y="13077826"/>
            <a:ext cx="23801294" cy="730250"/>
          </a:xfrm>
        </p:spPr>
        <p:txBody>
          <a:bodyPr/>
          <a:lstStyle/>
          <a:p>
            <a:r>
              <a:rPr lang="pt-BR" sz="2800">
                <a:solidFill>
                  <a:schemeClr val="bg1"/>
                </a:solidFill>
                <a:latin typeface="Futura Bk BT" panose="020B0502020204020303" pitchFamily="34" charset="0"/>
              </a:rPr>
              <a:t>Prof. Fernando Tamberlini Alves | Modelagem de Domínio e Conceitos de Orientação a Objetos| Aula 02 – Conceitos</a:t>
            </a:r>
            <a:endParaRPr lang="en-US" sz="2800" dirty="0">
              <a:solidFill>
                <a:schemeClr val="bg1"/>
              </a:solidFill>
              <a:latin typeface="Futura Bk BT" panose="020B0502020204020303" pitchFamily="34" charset="0"/>
            </a:endParaRPr>
          </a:p>
        </p:txBody>
      </p:sp>
      <p:pic>
        <p:nvPicPr>
          <p:cNvPr id="2050" name="Picture 2" descr="Revistas Científicas do Instituto Federal de Educação, Ciência e Tecnologia  do Rio de Janeiro">
            <a:extLst>
              <a:ext uri="{FF2B5EF4-FFF2-40B4-BE49-F238E27FC236}">
                <a16:creationId xmlns:a16="http://schemas.microsoft.com/office/drawing/2014/main" id="{E29FDD59-64FE-484F-8B59-797967A45D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50013" y="468941"/>
            <a:ext cx="4676775" cy="134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6">
            <a:extLst>
              <a:ext uri="{FF2B5EF4-FFF2-40B4-BE49-F238E27FC236}">
                <a16:creationId xmlns:a16="http://schemas.microsoft.com/office/drawing/2014/main" id="{93858B31-3084-4C01-9003-FB3C0CBDE711}"/>
              </a:ext>
            </a:extLst>
          </p:cNvPr>
          <p:cNvSpPr/>
          <p:nvPr/>
        </p:nvSpPr>
        <p:spPr>
          <a:xfrm>
            <a:off x="-26126" y="13223980"/>
            <a:ext cx="24406412" cy="736496"/>
          </a:xfrm>
          <a:prstGeom prst="rect">
            <a:avLst/>
          </a:prstGeom>
          <a:solidFill>
            <a:srgbClr val="000000"/>
          </a:solid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rgbClr val="2C8698"/>
              </a:solidFill>
              <a:latin typeface="Futura Bk BT" panose="020B0502020204020303" pitchFamily="34" charset="0"/>
            </a:endParaRPr>
          </a:p>
        </p:txBody>
      </p:sp>
      <p:sp>
        <p:nvSpPr>
          <p:cNvPr id="16" name="Espaço Reservado para Número de Slide 1">
            <a:extLst>
              <a:ext uri="{FF2B5EF4-FFF2-40B4-BE49-F238E27FC236}">
                <a16:creationId xmlns:a16="http://schemas.microsoft.com/office/drawing/2014/main" id="{8BB05453-1D55-476B-9FBD-3597A136AB57}"/>
              </a:ext>
            </a:extLst>
          </p:cNvPr>
          <p:cNvSpPr txBox="1">
            <a:spLocks/>
          </p:cNvSpPr>
          <p:nvPr/>
        </p:nvSpPr>
        <p:spPr>
          <a:xfrm>
            <a:off x="18526333" y="13230226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1828800" rtl="0" eaLnBrk="1" latinLnBrk="0" hangingPunct="1"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914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6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0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0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7575539-BFBE-477A-BDB6-9CA7B44D81A5}" type="slidenum">
              <a:rPr lang="en-US" smtClean="0">
                <a:solidFill>
                  <a:schemeClr val="bg1"/>
                </a:solidFill>
              </a:rPr>
              <a:pPr/>
              <a:t>31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7" name="Espaço Reservado para Rodapé 2">
            <a:extLst>
              <a:ext uri="{FF2B5EF4-FFF2-40B4-BE49-F238E27FC236}">
                <a16:creationId xmlns:a16="http://schemas.microsoft.com/office/drawing/2014/main" id="{A6F3D33B-BC27-4976-857A-D00B8B3395E5}"/>
              </a:ext>
            </a:extLst>
          </p:cNvPr>
          <p:cNvSpPr txBox="1">
            <a:spLocks/>
          </p:cNvSpPr>
          <p:nvPr/>
        </p:nvSpPr>
        <p:spPr>
          <a:xfrm>
            <a:off x="211439" y="13230226"/>
            <a:ext cx="23801294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828800" rtl="0" eaLnBrk="1" latinLnBrk="0" hangingPunct="1"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914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6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0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0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800" dirty="0">
                <a:solidFill>
                  <a:schemeClr val="bg1"/>
                </a:solidFill>
                <a:latin typeface="Futura Bk BT" panose="020B0502020204020303" pitchFamily="34" charset="0"/>
              </a:rPr>
              <a:t>Prof. Fernando Tamberlini Alves | Modelagem de Domínio e Conceitos de Orientação a Objetos| Aula 02 – Conceitos</a:t>
            </a:r>
            <a:endParaRPr lang="en-US" sz="2800" dirty="0">
              <a:solidFill>
                <a:schemeClr val="bg1"/>
              </a:solidFill>
              <a:latin typeface="Futura Bk BT" panose="020B0502020204020303" pitchFamily="34" charset="0"/>
            </a:endParaRPr>
          </a:p>
        </p:txBody>
      </p:sp>
      <p:pic>
        <p:nvPicPr>
          <p:cNvPr id="8194" name="Picture 2" descr="Vetores e ilustrações de Aluno computador para download gratuito | Freepik">
            <a:extLst>
              <a:ext uri="{FF2B5EF4-FFF2-40B4-BE49-F238E27FC236}">
                <a16:creationId xmlns:a16="http://schemas.microsoft.com/office/drawing/2014/main" id="{26A67E16-CDBA-AA8D-9A11-B5FD7CA9B3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439" y="5280593"/>
            <a:ext cx="8092071" cy="4860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8">
            <a:extLst>
              <a:ext uri="{FF2B5EF4-FFF2-40B4-BE49-F238E27FC236}">
                <a16:creationId xmlns:a16="http://schemas.microsoft.com/office/drawing/2014/main" id="{7BF0C425-8E7E-BB2F-FFF3-E03BFE52332F}"/>
              </a:ext>
            </a:extLst>
          </p:cNvPr>
          <p:cNvSpPr txBox="1"/>
          <p:nvPr/>
        </p:nvSpPr>
        <p:spPr>
          <a:xfrm>
            <a:off x="8652896" y="2805433"/>
            <a:ext cx="15173892" cy="101258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 algn="just">
              <a:buFont typeface="+mj-lt"/>
              <a:buAutoNum type="arabicPeriod"/>
            </a:pPr>
            <a:r>
              <a:rPr lang="pt-BR" sz="4800" dirty="0">
                <a:latin typeface="Futura Bk BT" panose="020B0502020204020303" pitchFamily="34" charset="0"/>
                <a:ea typeface="Tahoma" panose="020B0604030504040204" pitchFamily="34" charset="0"/>
                <a:cs typeface="Tahoma" panose="020B0604030504040204" pitchFamily="34" charset="0"/>
              </a:rPr>
              <a:t>Abrir o github e criar um repositório chamado “</a:t>
            </a:r>
            <a:r>
              <a:rPr lang="pt-BR" sz="4800" dirty="0" err="1">
                <a:latin typeface="Futura Bk BT" panose="020B0502020204020303" pitchFamily="34" charset="0"/>
                <a:ea typeface="Tahoma" panose="020B0604030504040204" pitchFamily="34" charset="0"/>
                <a:cs typeface="Tahoma" panose="020B0604030504040204" pitchFamily="34" charset="0"/>
              </a:rPr>
              <a:t>imc</a:t>
            </a:r>
            <a:r>
              <a:rPr lang="pt-BR" sz="4800" dirty="0">
                <a:latin typeface="Futura Bk BT" panose="020B0502020204020303" pitchFamily="34" charset="0"/>
                <a:ea typeface="Tahoma" panose="020B0604030504040204" pitchFamily="34" charset="0"/>
                <a:cs typeface="Tahoma" panose="020B0604030504040204" pitchFamily="34" charset="0"/>
              </a:rPr>
              <a:t>” (minúsculo);</a:t>
            </a:r>
          </a:p>
          <a:p>
            <a:pPr marL="742950" indent="-742950" algn="just">
              <a:buFont typeface="+mj-lt"/>
              <a:buAutoNum type="arabicPeriod"/>
            </a:pPr>
            <a:endParaRPr lang="pt-BR" sz="4800" dirty="0">
              <a:latin typeface="Futura Bk BT" panose="020B0502020204020303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742950" indent="-742950" algn="just">
              <a:buFont typeface="+mj-lt"/>
              <a:buAutoNum type="arabicPeriod"/>
            </a:pPr>
            <a:r>
              <a:rPr lang="pt-BR" sz="4800" dirty="0">
                <a:latin typeface="Futura Bk BT" panose="020B0502020204020303" pitchFamily="34" charset="0"/>
                <a:ea typeface="Tahoma" panose="020B0604030504040204" pitchFamily="34" charset="0"/>
                <a:cs typeface="Tahoma" panose="020B0604030504040204" pitchFamily="34" charset="0"/>
              </a:rPr>
              <a:t>Capturar o código da página indicado pelo link IMC no site do professor;</a:t>
            </a:r>
          </a:p>
          <a:p>
            <a:pPr marL="742950" indent="-742950" algn="just">
              <a:buFont typeface="+mj-lt"/>
              <a:buAutoNum type="arabicPeriod"/>
            </a:pPr>
            <a:endParaRPr lang="pt-BR" sz="4800" dirty="0">
              <a:latin typeface="Futura Bk BT" panose="020B0502020204020303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742950" indent="-742950" algn="just">
              <a:buFont typeface="+mj-lt"/>
              <a:buAutoNum type="arabicPeriod"/>
            </a:pPr>
            <a:r>
              <a:rPr lang="pt-BR" sz="4800" dirty="0">
                <a:latin typeface="Futura Bk BT" panose="020B0502020204020303" pitchFamily="34" charset="0"/>
                <a:ea typeface="Tahoma" panose="020B0604030504040204" pitchFamily="34" charset="0"/>
                <a:cs typeface="Tahoma" panose="020B0604030504040204" pitchFamily="34" charset="0"/>
              </a:rPr>
              <a:t>Criar um arquivo index.html com o conteúdo da página do IMC;</a:t>
            </a:r>
          </a:p>
          <a:p>
            <a:pPr marL="742950" indent="-742950" algn="just">
              <a:buFont typeface="+mj-lt"/>
              <a:buAutoNum type="arabicPeriod"/>
            </a:pPr>
            <a:endParaRPr lang="pt-BR" sz="4800" dirty="0">
              <a:latin typeface="Futura Bk BT" panose="020B0502020204020303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742950" indent="-742950" algn="just">
              <a:buFont typeface="+mj-lt"/>
              <a:buAutoNum type="arabicPeriod"/>
            </a:pPr>
            <a:r>
              <a:rPr lang="pt-BR" sz="4800" dirty="0">
                <a:latin typeface="Futura Bk BT" panose="020B0502020204020303" pitchFamily="34" charset="0"/>
                <a:ea typeface="Tahoma" panose="020B0604030504040204" pitchFamily="34" charset="0"/>
                <a:cs typeface="Tahoma" panose="020B0604030504040204" pitchFamily="34" charset="0"/>
              </a:rPr>
              <a:t>Subir o projeto no github;</a:t>
            </a:r>
          </a:p>
          <a:p>
            <a:pPr marL="742950" indent="-742950" algn="just">
              <a:buFont typeface="+mj-lt"/>
              <a:buAutoNum type="arabicPeriod"/>
            </a:pPr>
            <a:endParaRPr lang="pt-BR" sz="4800" dirty="0">
              <a:latin typeface="Futura Bk BT" panose="020B0502020204020303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742950" indent="-742950" algn="just">
              <a:buFont typeface="+mj-lt"/>
              <a:buAutoNum type="arabicPeriod"/>
            </a:pPr>
            <a:r>
              <a:rPr lang="pt-BR" sz="4800" dirty="0">
                <a:latin typeface="Futura Bk BT" panose="020B0502020204020303" pitchFamily="34" charset="0"/>
                <a:ea typeface="Tahoma" panose="020B0604030504040204" pitchFamily="34" charset="0"/>
                <a:cs typeface="Tahoma" panose="020B0604030504040204" pitchFamily="34" charset="0"/>
              </a:rPr>
              <a:t>Explorar o formulário do arquivo criado e apontar os seus erros</a:t>
            </a:r>
          </a:p>
          <a:p>
            <a:pPr marL="742950" indent="-742950" algn="just">
              <a:buFont typeface="+mj-lt"/>
              <a:buAutoNum type="arabicPeriod"/>
            </a:pPr>
            <a:endParaRPr lang="pt-BR" sz="2800" dirty="0">
              <a:latin typeface="Futura Bk BT" panose="020B0502020204020303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9986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19"/>
          <p:cNvCxnSpPr>
            <a:cxnSpLocks/>
          </p:cNvCxnSpPr>
          <p:nvPr/>
        </p:nvCxnSpPr>
        <p:spPr>
          <a:xfrm>
            <a:off x="1006413" y="2248450"/>
            <a:ext cx="18039878" cy="0"/>
          </a:xfrm>
          <a:prstGeom prst="line">
            <a:avLst/>
          </a:prstGeom>
          <a:ln w="508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 flipH="1">
            <a:off x="-3" y="1419726"/>
            <a:ext cx="192507" cy="1528009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2C9398"/>
              </a:solidFill>
            </a:endParaRPr>
          </a:p>
        </p:txBody>
      </p:sp>
      <p:sp>
        <p:nvSpPr>
          <p:cNvPr id="11" name="TextBox 18">
            <a:extLst>
              <a:ext uri="{FF2B5EF4-FFF2-40B4-BE49-F238E27FC236}">
                <a16:creationId xmlns:a16="http://schemas.microsoft.com/office/drawing/2014/main" id="{9560AA70-139C-4738-896D-421A126AD600}"/>
              </a:ext>
            </a:extLst>
          </p:cNvPr>
          <p:cNvSpPr txBox="1"/>
          <p:nvPr/>
        </p:nvSpPr>
        <p:spPr>
          <a:xfrm>
            <a:off x="1006413" y="809192"/>
            <a:ext cx="1708109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000" b="1" spc="100" dirty="0"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Dúvidas?</a:t>
            </a:r>
            <a:endParaRPr lang="en-US" sz="8000" b="1" spc="100" dirty="0">
              <a:latin typeface="Arial Black" panose="020B0A040201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4" name="Espaço Reservado para Número de Slide 1">
            <a:extLst>
              <a:ext uri="{FF2B5EF4-FFF2-40B4-BE49-F238E27FC236}">
                <a16:creationId xmlns:a16="http://schemas.microsoft.com/office/drawing/2014/main" id="{E1BD4A4A-95EC-412D-92F5-882C6B3F5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8530047" y="13077826"/>
            <a:ext cx="5486400" cy="730250"/>
          </a:xfrm>
        </p:spPr>
        <p:txBody>
          <a:bodyPr/>
          <a:lstStyle/>
          <a:p>
            <a:fld id="{C7575539-BFBE-477A-BDB6-9CA7B44D81A5}" type="slidenum">
              <a:rPr lang="en-US" smtClean="0">
                <a:solidFill>
                  <a:schemeClr val="bg1"/>
                </a:solidFill>
              </a:rPr>
              <a:t>32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5" name="Espaço Reservado para Rodapé 2">
            <a:extLst>
              <a:ext uri="{FF2B5EF4-FFF2-40B4-BE49-F238E27FC236}">
                <a16:creationId xmlns:a16="http://schemas.microsoft.com/office/drawing/2014/main" id="{0C9F309A-98CD-4500-9E37-66C2AE56EF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5153" y="13077826"/>
            <a:ext cx="23801294" cy="730250"/>
          </a:xfrm>
        </p:spPr>
        <p:txBody>
          <a:bodyPr/>
          <a:lstStyle/>
          <a:p>
            <a:r>
              <a:rPr lang="pt-BR" sz="2800">
                <a:solidFill>
                  <a:schemeClr val="bg1"/>
                </a:solidFill>
                <a:latin typeface="Futura Bk BT" panose="020B0502020204020303" pitchFamily="34" charset="0"/>
              </a:rPr>
              <a:t>Prof. Fernando Tamberlini Alves | Modelagem de Domínio e Conceitos de Orientação a Objetos| Aula 02 – Conceitos</a:t>
            </a:r>
            <a:endParaRPr lang="en-US" sz="2800" dirty="0">
              <a:solidFill>
                <a:schemeClr val="bg1"/>
              </a:solidFill>
              <a:latin typeface="Futura Bk BT" panose="020B0502020204020303" pitchFamily="34" charset="0"/>
            </a:endParaRPr>
          </a:p>
        </p:txBody>
      </p:sp>
      <p:pic>
        <p:nvPicPr>
          <p:cNvPr id="2050" name="Picture 2" descr="Revistas Científicas do Instituto Federal de Educação, Ciência e Tecnologia  do Rio de Janeiro">
            <a:extLst>
              <a:ext uri="{FF2B5EF4-FFF2-40B4-BE49-F238E27FC236}">
                <a16:creationId xmlns:a16="http://schemas.microsoft.com/office/drawing/2014/main" id="{E29FDD59-64FE-484F-8B59-797967A45D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50013" y="468941"/>
            <a:ext cx="4676775" cy="134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6">
            <a:extLst>
              <a:ext uri="{FF2B5EF4-FFF2-40B4-BE49-F238E27FC236}">
                <a16:creationId xmlns:a16="http://schemas.microsoft.com/office/drawing/2014/main" id="{93858B31-3084-4C01-9003-FB3C0CBDE711}"/>
              </a:ext>
            </a:extLst>
          </p:cNvPr>
          <p:cNvSpPr/>
          <p:nvPr/>
        </p:nvSpPr>
        <p:spPr>
          <a:xfrm>
            <a:off x="-26126" y="13223980"/>
            <a:ext cx="24406412" cy="736496"/>
          </a:xfrm>
          <a:prstGeom prst="rect">
            <a:avLst/>
          </a:prstGeom>
          <a:solidFill>
            <a:srgbClr val="000000"/>
          </a:solid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rgbClr val="2C8698"/>
              </a:solidFill>
              <a:latin typeface="Futura Bk BT" panose="020B0502020204020303" pitchFamily="34" charset="0"/>
            </a:endParaRPr>
          </a:p>
        </p:txBody>
      </p:sp>
      <p:sp>
        <p:nvSpPr>
          <p:cNvPr id="16" name="Espaço Reservado para Número de Slide 1">
            <a:extLst>
              <a:ext uri="{FF2B5EF4-FFF2-40B4-BE49-F238E27FC236}">
                <a16:creationId xmlns:a16="http://schemas.microsoft.com/office/drawing/2014/main" id="{8BB05453-1D55-476B-9FBD-3597A136AB57}"/>
              </a:ext>
            </a:extLst>
          </p:cNvPr>
          <p:cNvSpPr txBox="1">
            <a:spLocks/>
          </p:cNvSpPr>
          <p:nvPr/>
        </p:nvSpPr>
        <p:spPr>
          <a:xfrm>
            <a:off x="18526333" y="13230226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1828800" rtl="0" eaLnBrk="1" latinLnBrk="0" hangingPunct="1"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914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6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0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0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7575539-BFBE-477A-BDB6-9CA7B44D81A5}" type="slidenum">
              <a:rPr lang="en-US" smtClean="0">
                <a:solidFill>
                  <a:schemeClr val="bg1"/>
                </a:solidFill>
              </a:rPr>
              <a:pPr/>
              <a:t>32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7" name="Espaço Reservado para Rodapé 2">
            <a:extLst>
              <a:ext uri="{FF2B5EF4-FFF2-40B4-BE49-F238E27FC236}">
                <a16:creationId xmlns:a16="http://schemas.microsoft.com/office/drawing/2014/main" id="{A6F3D33B-BC27-4976-857A-D00B8B3395E5}"/>
              </a:ext>
            </a:extLst>
          </p:cNvPr>
          <p:cNvSpPr txBox="1">
            <a:spLocks/>
          </p:cNvSpPr>
          <p:nvPr/>
        </p:nvSpPr>
        <p:spPr>
          <a:xfrm>
            <a:off x="211439" y="13230226"/>
            <a:ext cx="23801294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828800" rtl="0" eaLnBrk="1" latinLnBrk="0" hangingPunct="1"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914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6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0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0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800" dirty="0">
                <a:solidFill>
                  <a:schemeClr val="bg1"/>
                </a:solidFill>
                <a:latin typeface="Futura Bk BT" panose="020B0502020204020303" pitchFamily="34" charset="0"/>
              </a:rPr>
              <a:t>Prof. Fernando Tamberlini Alves | Metodologia e Produção de Conhecimento na Cultura Digital| Aula 02 – Conceitos</a:t>
            </a:r>
            <a:endParaRPr lang="en-US" sz="2800" dirty="0">
              <a:solidFill>
                <a:schemeClr val="bg1"/>
              </a:solidFill>
              <a:latin typeface="Futura Bk BT" panose="020B0502020204020303" pitchFamily="34" charset="0"/>
            </a:endParaRP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AEEEC7F3-07C6-4494-9397-7CFE86310FAA}"/>
              </a:ext>
            </a:extLst>
          </p:cNvPr>
          <p:cNvSpPr txBox="1"/>
          <p:nvPr/>
        </p:nvSpPr>
        <p:spPr>
          <a:xfrm>
            <a:off x="16490449" y="9902442"/>
            <a:ext cx="65307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b="1" spc="100" dirty="0">
                <a:latin typeface="Futura Bk BT" panose="020B0502020204020303" pitchFamily="34" charset="0"/>
                <a:ea typeface="Tahoma" panose="020B0604030504040204" pitchFamily="34" charset="0"/>
                <a:cs typeface="Tahoma" panose="020B0604030504040204" pitchFamily="34" charset="0"/>
              </a:rPr>
              <a:t>ftamberlini.dev.br</a:t>
            </a:r>
          </a:p>
        </p:txBody>
      </p:sp>
      <p:sp>
        <p:nvSpPr>
          <p:cNvPr id="19" name="Oval 23">
            <a:extLst>
              <a:ext uri="{FF2B5EF4-FFF2-40B4-BE49-F238E27FC236}">
                <a16:creationId xmlns:a16="http://schemas.microsoft.com/office/drawing/2014/main" id="{569F469D-9E7B-4CC9-BB42-BFF5A07F398D}"/>
              </a:ext>
            </a:extLst>
          </p:cNvPr>
          <p:cNvSpPr/>
          <p:nvPr/>
        </p:nvSpPr>
        <p:spPr>
          <a:xfrm>
            <a:off x="2558138" y="9738818"/>
            <a:ext cx="1208312" cy="120831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Futura Bk BT" panose="020B0502020204020303" pitchFamily="34" charset="0"/>
              </a:rPr>
              <a:t>c</a:t>
            </a:r>
          </a:p>
        </p:txBody>
      </p:sp>
      <p:pic>
        <p:nvPicPr>
          <p:cNvPr id="21" name="Picture 7">
            <a:extLst>
              <a:ext uri="{FF2B5EF4-FFF2-40B4-BE49-F238E27FC236}">
                <a16:creationId xmlns:a16="http://schemas.microsoft.com/office/drawing/2014/main" id="{1CADB059-CB2C-4F03-9DF1-47ACC6C210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68159" y="10073740"/>
            <a:ext cx="619616" cy="488403"/>
          </a:xfrm>
          <a:prstGeom prst="rect">
            <a:avLst/>
          </a:prstGeom>
        </p:spPr>
      </p:pic>
      <p:cxnSp>
        <p:nvCxnSpPr>
          <p:cNvPr id="22" name="Straight Connector 19">
            <a:extLst>
              <a:ext uri="{FF2B5EF4-FFF2-40B4-BE49-F238E27FC236}">
                <a16:creationId xmlns:a16="http://schemas.microsoft.com/office/drawing/2014/main" id="{93690DE0-50B8-4BE0-AA64-703AFE5673D4}"/>
              </a:ext>
            </a:extLst>
          </p:cNvPr>
          <p:cNvCxnSpPr/>
          <p:nvPr/>
        </p:nvCxnSpPr>
        <p:spPr>
          <a:xfrm>
            <a:off x="8493383" y="5611040"/>
            <a:ext cx="6200078" cy="0"/>
          </a:xfrm>
          <a:prstGeom prst="line">
            <a:avLst/>
          </a:prstGeom>
          <a:ln w="508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53">
            <a:extLst>
              <a:ext uri="{FF2B5EF4-FFF2-40B4-BE49-F238E27FC236}">
                <a16:creationId xmlns:a16="http://schemas.microsoft.com/office/drawing/2014/main" id="{974C2307-0890-4583-9336-B28B75533561}"/>
              </a:ext>
            </a:extLst>
          </p:cNvPr>
          <p:cNvSpPr/>
          <p:nvPr/>
        </p:nvSpPr>
        <p:spPr>
          <a:xfrm>
            <a:off x="10619924" y="3168789"/>
            <a:ext cx="1990539" cy="199053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>
                  <a:lumMod val="85000"/>
                  <a:lumOff val="15000"/>
                </a:schemeClr>
              </a:solidFill>
              <a:latin typeface="Futura Bk BT" panose="020B0502020204020303" pitchFamily="34" charset="0"/>
            </a:endParaRPr>
          </a:p>
        </p:txBody>
      </p:sp>
      <p:sp>
        <p:nvSpPr>
          <p:cNvPr id="26" name="TextBox 76">
            <a:extLst>
              <a:ext uri="{FF2B5EF4-FFF2-40B4-BE49-F238E27FC236}">
                <a16:creationId xmlns:a16="http://schemas.microsoft.com/office/drawing/2014/main" id="{98825F93-5DA9-4B52-BB44-5A405A6BE94C}"/>
              </a:ext>
            </a:extLst>
          </p:cNvPr>
          <p:cNvSpPr txBox="1"/>
          <p:nvPr/>
        </p:nvSpPr>
        <p:spPr>
          <a:xfrm>
            <a:off x="6883810" y="5505332"/>
            <a:ext cx="986114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8000" b="1" spc="100" dirty="0">
                <a:latin typeface="Futura Bk BT" panose="020B0502020204020303" pitchFamily="34" charset="0"/>
                <a:ea typeface="Tahoma" panose="020B0604030504040204" pitchFamily="34" charset="0"/>
                <a:cs typeface="Tahoma" panose="020B0604030504040204" pitchFamily="34" charset="0"/>
              </a:rPr>
              <a:t>Dúvidas?</a:t>
            </a:r>
            <a:endParaRPr lang="en-US" sz="8000" b="1" spc="100" dirty="0">
              <a:latin typeface="Futura Bk BT" panose="020B0502020204020303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7" name="Picture 9">
            <a:extLst>
              <a:ext uri="{FF2B5EF4-FFF2-40B4-BE49-F238E27FC236}">
                <a16:creationId xmlns:a16="http://schemas.microsoft.com/office/drawing/2014/main" id="{73E7AF21-932B-4F00-B35D-BD19C8485F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69568" y="3697183"/>
            <a:ext cx="1091250" cy="933750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28" name="CaixaDeTexto 27">
            <a:extLst>
              <a:ext uri="{FF2B5EF4-FFF2-40B4-BE49-F238E27FC236}">
                <a16:creationId xmlns:a16="http://schemas.microsoft.com/office/drawing/2014/main" id="{4C713A6C-2247-4E2D-AB31-4B73F9403364}"/>
              </a:ext>
            </a:extLst>
          </p:cNvPr>
          <p:cNvSpPr txBox="1"/>
          <p:nvPr/>
        </p:nvSpPr>
        <p:spPr>
          <a:xfrm>
            <a:off x="3891007" y="9927475"/>
            <a:ext cx="87194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b="1" spc="100" dirty="0">
                <a:latin typeface="Futura Bk BT" panose="020B0502020204020303" pitchFamily="34" charset="0"/>
                <a:ea typeface="Tahoma" panose="020B0604030504040204" pitchFamily="34" charset="0"/>
                <a:cs typeface="Tahoma" panose="020B0604030504040204" pitchFamily="34" charset="0"/>
              </a:rPr>
              <a:t>fernando.alves@ifrj.edu.br</a:t>
            </a:r>
          </a:p>
        </p:txBody>
      </p:sp>
      <p:pic>
        <p:nvPicPr>
          <p:cNvPr id="6146" name="Picture 2" descr="Resultado de imagem para icon web">
            <a:extLst>
              <a:ext uri="{FF2B5EF4-FFF2-40B4-BE49-F238E27FC236}">
                <a16:creationId xmlns:a16="http://schemas.microsoft.com/office/drawing/2014/main" id="{A276F8A5-E7E6-47E1-BD62-CB9297095B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10681" y="9738818"/>
            <a:ext cx="1228725" cy="122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0018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E2B22C-5EE7-E41C-E798-B8F861D0D7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6C655D56-EE26-0947-E346-659DC216F4C1}"/>
              </a:ext>
            </a:extLst>
          </p:cNvPr>
          <p:cNvCxnSpPr>
            <a:cxnSpLocks/>
          </p:cNvCxnSpPr>
          <p:nvPr/>
        </p:nvCxnSpPr>
        <p:spPr>
          <a:xfrm>
            <a:off x="1006413" y="2248450"/>
            <a:ext cx="18039878" cy="0"/>
          </a:xfrm>
          <a:prstGeom prst="line">
            <a:avLst/>
          </a:prstGeom>
          <a:ln w="508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0CBABA0B-E3B6-5E82-1587-D5987233C70A}"/>
              </a:ext>
            </a:extLst>
          </p:cNvPr>
          <p:cNvSpPr/>
          <p:nvPr/>
        </p:nvSpPr>
        <p:spPr>
          <a:xfrm flipH="1">
            <a:off x="-3" y="1419726"/>
            <a:ext cx="192507" cy="1528009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2C9398"/>
              </a:solidFill>
            </a:endParaRPr>
          </a:p>
        </p:txBody>
      </p:sp>
      <p:sp>
        <p:nvSpPr>
          <p:cNvPr id="11" name="TextBox 18">
            <a:extLst>
              <a:ext uri="{FF2B5EF4-FFF2-40B4-BE49-F238E27FC236}">
                <a16:creationId xmlns:a16="http://schemas.microsoft.com/office/drawing/2014/main" id="{AA5AA8E5-8182-7567-D265-A701F0975B84}"/>
              </a:ext>
            </a:extLst>
          </p:cNvPr>
          <p:cNvSpPr txBox="1"/>
          <p:nvPr/>
        </p:nvSpPr>
        <p:spPr>
          <a:xfrm>
            <a:off x="1006413" y="798966"/>
            <a:ext cx="1708109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000" b="1" spc="100" dirty="0"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Classificação de Software </a:t>
            </a:r>
            <a:endParaRPr lang="en-US" sz="8000" b="1" spc="100" dirty="0">
              <a:latin typeface="Arial Black" panose="020B0A040201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050" name="Picture 2" descr="Revistas Científicas do Instituto Federal de Educação, Ciência e Tecnologia  do Rio de Janeiro">
            <a:extLst>
              <a:ext uri="{FF2B5EF4-FFF2-40B4-BE49-F238E27FC236}">
                <a16:creationId xmlns:a16="http://schemas.microsoft.com/office/drawing/2014/main" id="{7EDD30BB-CE1B-6F98-BDDC-063A01D537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50013" y="468941"/>
            <a:ext cx="4676775" cy="134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8">
            <a:extLst>
              <a:ext uri="{FF2B5EF4-FFF2-40B4-BE49-F238E27FC236}">
                <a16:creationId xmlns:a16="http://schemas.microsoft.com/office/drawing/2014/main" id="{B6331265-4EDF-164F-B554-8203D229FB67}"/>
              </a:ext>
            </a:extLst>
          </p:cNvPr>
          <p:cNvSpPr txBox="1"/>
          <p:nvPr/>
        </p:nvSpPr>
        <p:spPr>
          <a:xfrm>
            <a:off x="832813" y="3118515"/>
            <a:ext cx="22376811" cy="9694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4000" b="1" dirty="0">
                <a:latin typeface="Futura Bk BT" panose="020B0502020204020303"/>
              </a:rPr>
              <a:t>Baseada nos níveis de criticidade e exigência do software</a:t>
            </a:r>
          </a:p>
          <a:p>
            <a:pPr algn="just"/>
            <a:r>
              <a:rPr lang="pt-BR" sz="2400" i="1" dirty="0">
                <a:latin typeface="Futura Bk BT" panose="020B0502020204020303"/>
              </a:rPr>
              <a:t>(proposta por Bertrand Meyer)</a:t>
            </a:r>
          </a:p>
          <a:p>
            <a:pPr algn="just"/>
            <a:endParaRPr lang="pt-BR" sz="4000" dirty="0">
              <a:latin typeface="Futura Bk BT" panose="020B0502020204020303"/>
            </a:endParaRPr>
          </a:p>
          <a:p>
            <a:pPr marL="857250" indent="-857250" algn="just">
              <a:buFont typeface="Wingdings" panose="05000000000000000000" pitchFamily="2" charset="2"/>
              <a:buChar char="§"/>
            </a:pPr>
            <a:r>
              <a:rPr lang="pt-BR" sz="4000" b="1" dirty="0">
                <a:latin typeface="Futura Bk BT" panose="020B0502020204020303"/>
              </a:rPr>
              <a:t> A — </a:t>
            </a:r>
            <a:r>
              <a:rPr lang="pt-BR" sz="4000" b="1" dirty="0" err="1">
                <a:latin typeface="Futura Bk BT" panose="020B0502020204020303"/>
              </a:rPr>
              <a:t>Acute</a:t>
            </a:r>
            <a:r>
              <a:rPr lang="pt-BR" sz="4000" b="1" dirty="0">
                <a:latin typeface="Futura Bk BT" panose="020B0502020204020303"/>
              </a:rPr>
              <a:t> (Agudo):</a:t>
            </a:r>
          </a:p>
          <a:p>
            <a:pPr marL="1485900" lvl="1" indent="-571500" algn="just">
              <a:buFont typeface="Arial" panose="020B0604020202020204" pitchFamily="34" charset="0"/>
              <a:buChar char="•"/>
            </a:pPr>
            <a:endParaRPr lang="pt-BR" sz="4000" dirty="0">
              <a:latin typeface="Futura Bk BT" panose="020B0502020204020303"/>
            </a:endParaRPr>
          </a:p>
          <a:p>
            <a:pPr marL="1485900" lvl="1" indent="-571500" algn="just">
              <a:buFont typeface="Arial" panose="020B0604020202020204" pitchFamily="34" charset="0"/>
              <a:buChar char="•"/>
            </a:pPr>
            <a:r>
              <a:rPr lang="pt-BR" sz="4000" b="1" dirty="0">
                <a:latin typeface="Futura Bk BT" panose="020B0502020204020303"/>
              </a:rPr>
              <a:t>Características:</a:t>
            </a:r>
          </a:p>
          <a:p>
            <a:pPr lvl="2" algn="just"/>
            <a:r>
              <a:rPr lang="pt-BR" sz="4000" dirty="0">
                <a:latin typeface="Futura Bk BT" panose="020B0502020204020303"/>
              </a:rPr>
              <a:t>Softwares críticos, em que falhas podem causar danos graves, incluindo perdas humanas, financeiras ou ambientais.</a:t>
            </a:r>
          </a:p>
          <a:p>
            <a:pPr marL="1485900" lvl="1" indent="-571500" algn="just">
              <a:buFont typeface="Arial" panose="020B0604020202020204" pitchFamily="34" charset="0"/>
              <a:buChar char="•"/>
            </a:pPr>
            <a:endParaRPr lang="pt-BR" sz="4000" dirty="0">
              <a:latin typeface="Futura Bk BT" panose="020B0502020204020303"/>
            </a:endParaRPr>
          </a:p>
          <a:p>
            <a:pPr marL="1485900" lvl="1" indent="-571500" algn="just">
              <a:buFont typeface="Arial" panose="020B0604020202020204" pitchFamily="34" charset="0"/>
              <a:buChar char="•"/>
            </a:pPr>
            <a:r>
              <a:rPr lang="pt-BR" sz="4000" b="1" dirty="0">
                <a:latin typeface="Futura Bk BT" panose="020B0502020204020303"/>
              </a:rPr>
              <a:t>Exemplos:</a:t>
            </a:r>
          </a:p>
          <a:p>
            <a:pPr lvl="2" algn="just"/>
            <a:r>
              <a:rPr lang="pt-BR" sz="4000" dirty="0">
                <a:latin typeface="Futura Bk BT" panose="020B0502020204020303"/>
              </a:rPr>
              <a:t>Sistemas de controle de aviões, equipamentos médicos, controle de usinas nucleares.</a:t>
            </a:r>
          </a:p>
          <a:p>
            <a:pPr marL="1485900" lvl="1" indent="-571500" algn="just">
              <a:buFont typeface="Arial" panose="020B0604020202020204" pitchFamily="34" charset="0"/>
              <a:buChar char="•"/>
            </a:pPr>
            <a:endParaRPr lang="pt-BR" sz="4000" dirty="0">
              <a:latin typeface="Futura Bk BT" panose="020B0502020204020303"/>
            </a:endParaRPr>
          </a:p>
          <a:p>
            <a:pPr marL="1485900" lvl="1" indent="-571500" algn="just">
              <a:buFont typeface="Arial" panose="020B0604020202020204" pitchFamily="34" charset="0"/>
              <a:buChar char="•"/>
            </a:pPr>
            <a:r>
              <a:rPr lang="pt-BR" sz="4000" b="1" dirty="0">
                <a:latin typeface="Futura Bk BT" panose="020B0502020204020303"/>
              </a:rPr>
              <a:t>Exigências:</a:t>
            </a:r>
          </a:p>
          <a:p>
            <a:pPr lvl="2" algn="just"/>
            <a:r>
              <a:rPr lang="pt-BR" sz="4000" dirty="0">
                <a:latin typeface="Futura Bk BT" panose="020B0502020204020303"/>
              </a:rPr>
              <a:t>Máximo de confiabilidade, segurança, precisão e validação formal. Testes rigorosos são obrigatórios.</a:t>
            </a:r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64788846-050B-1D5E-8EEA-F8261922987D}"/>
              </a:ext>
            </a:extLst>
          </p:cNvPr>
          <p:cNvSpPr/>
          <p:nvPr/>
        </p:nvSpPr>
        <p:spPr>
          <a:xfrm>
            <a:off x="-22412" y="13071580"/>
            <a:ext cx="24406412" cy="736496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rgbClr val="2C8698"/>
              </a:solidFill>
              <a:latin typeface="Futura Bk BT" panose="020B0502020204020303" pitchFamily="34" charset="0"/>
            </a:endParaRPr>
          </a:p>
        </p:txBody>
      </p:sp>
      <p:sp>
        <p:nvSpPr>
          <p:cNvPr id="4" name="Espaço Reservado para Número de Slide 1">
            <a:extLst>
              <a:ext uri="{FF2B5EF4-FFF2-40B4-BE49-F238E27FC236}">
                <a16:creationId xmlns:a16="http://schemas.microsoft.com/office/drawing/2014/main" id="{75ED8E1D-7B4A-D799-9877-036F393BC5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8530047" y="13077826"/>
            <a:ext cx="5486400" cy="730250"/>
          </a:xfrm>
        </p:spPr>
        <p:txBody>
          <a:bodyPr/>
          <a:lstStyle/>
          <a:p>
            <a:fld id="{C7575539-BFBE-477A-BDB6-9CA7B44D81A5}" type="slidenum">
              <a:rPr lang="en-US" smtClean="0">
                <a:solidFill>
                  <a:schemeClr val="bg1"/>
                </a:solidFill>
              </a:rPr>
              <a:t>4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Espaço Reservado para Rodapé 2">
            <a:extLst>
              <a:ext uri="{FF2B5EF4-FFF2-40B4-BE49-F238E27FC236}">
                <a16:creationId xmlns:a16="http://schemas.microsoft.com/office/drawing/2014/main" id="{1DD2A6A5-E662-0A7E-7C3B-4F7395E0E8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5153" y="13077826"/>
            <a:ext cx="23801294" cy="730250"/>
          </a:xfrm>
        </p:spPr>
        <p:txBody>
          <a:bodyPr/>
          <a:lstStyle/>
          <a:p>
            <a:r>
              <a:rPr lang="pt-BR" sz="2800" dirty="0">
                <a:solidFill>
                  <a:schemeClr val="bg1"/>
                </a:solidFill>
                <a:latin typeface="Futura Bk BT" panose="020B0502020204020303" pitchFamily="34" charset="0"/>
              </a:rPr>
              <a:t>Prof. Fernando Tamberlini Alves | Modelagem de Domínio e Conceitos de Orientação a Objetos| Aula 02 – Conceitos</a:t>
            </a:r>
            <a:endParaRPr lang="en-US" sz="2800" dirty="0">
              <a:solidFill>
                <a:schemeClr val="bg1"/>
              </a:solidFill>
              <a:latin typeface="Futura Bk BT" panose="020B05020202040203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4382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069003-6926-5832-1764-00CBF917F9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CC8C96F-80A1-B4C8-EC78-CBB332EB5EA8}"/>
              </a:ext>
            </a:extLst>
          </p:cNvPr>
          <p:cNvCxnSpPr>
            <a:cxnSpLocks/>
          </p:cNvCxnSpPr>
          <p:nvPr/>
        </p:nvCxnSpPr>
        <p:spPr>
          <a:xfrm>
            <a:off x="1006413" y="2248450"/>
            <a:ext cx="18039878" cy="0"/>
          </a:xfrm>
          <a:prstGeom prst="line">
            <a:avLst/>
          </a:prstGeom>
          <a:ln w="508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0288C89C-EFEC-1094-CCA4-2617663D5B87}"/>
              </a:ext>
            </a:extLst>
          </p:cNvPr>
          <p:cNvSpPr/>
          <p:nvPr/>
        </p:nvSpPr>
        <p:spPr>
          <a:xfrm flipH="1">
            <a:off x="-3" y="1419726"/>
            <a:ext cx="192507" cy="1528009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2C9398"/>
              </a:solidFill>
            </a:endParaRPr>
          </a:p>
        </p:txBody>
      </p:sp>
      <p:sp>
        <p:nvSpPr>
          <p:cNvPr id="11" name="TextBox 18">
            <a:extLst>
              <a:ext uri="{FF2B5EF4-FFF2-40B4-BE49-F238E27FC236}">
                <a16:creationId xmlns:a16="http://schemas.microsoft.com/office/drawing/2014/main" id="{B9DFEE1C-2FDE-188C-8E95-3233F337BB27}"/>
              </a:ext>
            </a:extLst>
          </p:cNvPr>
          <p:cNvSpPr txBox="1"/>
          <p:nvPr/>
        </p:nvSpPr>
        <p:spPr>
          <a:xfrm>
            <a:off x="1006413" y="798966"/>
            <a:ext cx="1708109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000" b="1" spc="100" dirty="0"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Classificação de Software </a:t>
            </a:r>
            <a:endParaRPr lang="en-US" sz="8000" b="1" spc="100" dirty="0">
              <a:latin typeface="Arial Black" panose="020B0A040201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050" name="Picture 2" descr="Revistas Científicas do Instituto Federal de Educação, Ciência e Tecnologia  do Rio de Janeiro">
            <a:extLst>
              <a:ext uri="{FF2B5EF4-FFF2-40B4-BE49-F238E27FC236}">
                <a16:creationId xmlns:a16="http://schemas.microsoft.com/office/drawing/2014/main" id="{4F58D97B-769E-F7E4-B779-E9D9EC93FC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50013" y="468941"/>
            <a:ext cx="4676775" cy="134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8">
            <a:extLst>
              <a:ext uri="{FF2B5EF4-FFF2-40B4-BE49-F238E27FC236}">
                <a16:creationId xmlns:a16="http://schemas.microsoft.com/office/drawing/2014/main" id="{DEE9C385-1D84-8F53-404C-C707D9AFDCAB}"/>
              </a:ext>
            </a:extLst>
          </p:cNvPr>
          <p:cNvSpPr txBox="1"/>
          <p:nvPr/>
        </p:nvSpPr>
        <p:spPr>
          <a:xfrm>
            <a:off x="832813" y="3118515"/>
            <a:ext cx="22376811" cy="93256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4000" b="1" dirty="0">
                <a:latin typeface="Futura Bk BT" panose="020B0502020204020303"/>
              </a:rPr>
              <a:t>Baseada nos níveis de criticidade e exigência do software</a:t>
            </a:r>
          </a:p>
          <a:p>
            <a:pPr algn="just"/>
            <a:endParaRPr lang="pt-BR" sz="4000" dirty="0">
              <a:latin typeface="Futura Bk BT" panose="020B0502020204020303"/>
            </a:endParaRPr>
          </a:p>
          <a:p>
            <a:pPr marL="857250" indent="-857250" algn="just">
              <a:buFont typeface="Wingdings" panose="05000000000000000000" pitchFamily="2" charset="2"/>
              <a:buChar char="§"/>
            </a:pPr>
            <a:r>
              <a:rPr lang="pt-BR" sz="4000" b="1" dirty="0">
                <a:latin typeface="Futura Bk BT" panose="020B0502020204020303"/>
              </a:rPr>
              <a:t> B — Business (Negócios):</a:t>
            </a:r>
          </a:p>
          <a:p>
            <a:pPr marL="857250" indent="-857250" algn="just">
              <a:buFont typeface="Wingdings" panose="05000000000000000000" pitchFamily="2" charset="2"/>
              <a:buChar char="§"/>
            </a:pPr>
            <a:endParaRPr lang="pt-BR" sz="4000" b="1" dirty="0">
              <a:latin typeface="Futura Bk BT" panose="020B0502020204020303"/>
            </a:endParaRPr>
          </a:p>
          <a:p>
            <a:pPr marL="1771650" lvl="1" indent="-857250" algn="just">
              <a:buFont typeface="Wingdings" panose="05000000000000000000" pitchFamily="2" charset="2"/>
              <a:buChar char="§"/>
            </a:pPr>
            <a:r>
              <a:rPr lang="pt-BR" sz="4000" b="1" dirty="0">
                <a:latin typeface="Futura Bk BT" panose="020B0502020204020303"/>
              </a:rPr>
              <a:t>Características:</a:t>
            </a:r>
          </a:p>
          <a:p>
            <a:pPr lvl="2" algn="just"/>
            <a:r>
              <a:rPr lang="pt-BR" sz="4000" dirty="0">
                <a:latin typeface="Futura Bk BT" panose="020B0502020204020303"/>
              </a:rPr>
              <a:t>Softwares usados para atividades comerciais, administrativas e operacionais. Erros podem causar prejuízos financeiros ou operacionais, mas geralmente não envolvem riscos à vida.</a:t>
            </a:r>
          </a:p>
          <a:p>
            <a:pPr lvl="2" algn="just"/>
            <a:endParaRPr lang="pt-BR" sz="4000" b="1" dirty="0">
              <a:latin typeface="Futura Bk BT" panose="020B0502020204020303"/>
            </a:endParaRPr>
          </a:p>
          <a:p>
            <a:pPr marL="1485900" lvl="1" indent="-571500" algn="just">
              <a:buFont typeface="Wingdings" panose="05000000000000000000" pitchFamily="2" charset="2"/>
              <a:buChar char="§"/>
            </a:pPr>
            <a:r>
              <a:rPr lang="pt-BR" sz="4000" b="1" dirty="0">
                <a:latin typeface="Futura Bk BT" panose="020B0502020204020303"/>
              </a:rPr>
              <a:t>Exemplos:</a:t>
            </a:r>
          </a:p>
          <a:p>
            <a:pPr lvl="1" algn="just"/>
            <a:r>
              <a:rPr lang="pt-BR" sz="4000" b="1" dirty="0">
                <a:latin typeface="Futura Bk BT" panose="020B0502020204020303"/>
              </a:rPr>
              <a:t>	</a:t>
            </a:r>
            <a:r>
              <a:rPr lang="pt-BR" sz="4000" dirty="0">
                <a:latin typeface="Futura Bk BT" panose="020B0502020204020303"/>
              </a:rPr>
              <a:t>Sistemas bancários, </a:t>
            </a:r>
            <a:r>
              <a:rPr lang="pt-BR" sz="4000" dirty="0" err="1">
                <a:latin typeface="Futura Bk BT" panose="020B0502020204020303"/>
              </a:rPr>
              <a:t>ERPs</a:t>
            </a:r>
            <a:r>
              <a:rPr lang="pt-BR" sz="4000" dirty="0">
                <a:latin typeface="Futura Bk BT" panose="020B0502020204020303"/>
              </a:rPr>
              <a:t>, comércio eletrônico, sistemas de gestão.</a:t>
            </a:r>
          </a:p>
          <a:p>
            <a:pPr marL="1485900" lvl="1" indent="-571500" algn="just">
              <a:buFont typeface="Wingdings" panose="05000000000000000000" pitchFamily="2" charset="2"/>
              <a:buChar char="§"/>
            </a:pPr>
            <a:endParaRPr lang="pt-BR" sz="4000" b="1" dirty="0">
              <a:latin typeface="Futura Bk BT" panose="020B0502020204020303"/>
            </a:endParaRPr>
          </a:p>
          <a:p>
            <a:pPr marL="1485900" lvl="1" indent="-571500" algn="just">
              <a:buFont typeface="Wingdings" panose="05000000000000000000" pitchFamily="2" charset="2"/>
              <a:buChar char="§"/>
            </a:pPr>
            <a:r>
              <a:rPr lang="pt-BR" sz="4000" b="1" dirty="0">
                <a:latin typeface="Futura Bk BT" panose="020B0502020204020303"/>
              </a:rPr>
              <a:t>Exigências:</a:t>
            </a:r>
          </a:p>
          <a:p>
            <a:pPr lvl="2" algn="just"/>
            <a:r>
              <a:rPr lang="pt-BR" sz="4000" dirty="0">
                <a:latin typeface="Futura Bk BT" panose="020B0502020204020303"/>
              </a:rPr>
              <a:t>Alta confiabilidade, performance, boa usabilidade, mas com margens menores de risco do que os sistemas “A”.</a:t>
            </a:r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EDF56552-ADE2-F0D9-E40A-ED6E0227DCC5}"/>
              </a:ext>
            </a:extLst>
          </p:cNvPr>
          <p:cNvSpPr/>
          <p:nvPr/>
        </p:nvSpPr>
        <p:spPr>
          <a:xfrm>
            <a:off x="-22412" y="13071580"/>
            <a:ext cx="24406412" cy="736496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rgbClr val="2C8698"/>
              </a:solidFill>
              <a:latin typeface="Futura Bk BT" panose="020B0502020204020303" pitchFamily="34" charset="0"/>
            </a:endParaRPr>
          </a:p>
        </p:txBody>
      </p:sp>
      <p:sp>
        <p:nvSpPr>
          <p:cNvPr id="4" name="Espaço Reservado para Número de Slide 1">
            <a:extLst>
              <a:ext uri="{FF2B5EF4-FFF2-40B4-BE49-F238E27FC236}">
                <a16:creationId xmlns:a16="http://schemas.microsoft.com/office/drawing/2014/main" id="{932AE8BC-B162-0DE5-54C4-176732661C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8530047" y="13077826"/>
            <a:ext cx="5486400" cy="730250"/>
          </a:xfrm>
        </p:spPr>
        <p:txBody>
          <a:bodyPr/>
          <a:lstStyle/>
          <a:p>
            <a:fld id="{C7575539-BFBE-477A-BDB6-9CA7B44D81A5}" type="slidenum">
              <a:rPr lang="en-US" smtClean="0">
                <a:solidFill>
                  <a:schemeClr val="bg1"/>
                </a:solidFill>
              </a:rPr>
              <a:t>5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Espaço Reservado para Rodapé 2">
            <a:extLst>
              <a:ext uri="{FF2B5EF4-FFF2-40B4-BE49-F238E27FC236}">
                <a16:creationId xmlns:a16="http://schemas.microsoft.com/office/drawing/2014/main" id="{763947A3-AE6F-BC3C-4F2E-9CD798E783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5153" y="13077826"/>
            <a:ext cx="23801294" cy="730250"/>
          </a:xfrm>
        </p:spPr>
        <p:txBody>
          <a:bodyPr/>
          <a:lstStyle/>
          <a:p>
            <a:r>
              <a:rPr lang="pt-BR" sz="2800" dirty="0">
                <a:solidFill>
                  <a:schemeClr val="bg1"/>
                </a:solidFill>
                <a:latin typeface="Futura Bk BT" panose="020B0502020204020303" pitchFamily="34" charset="0"/>
              </a:rPr>
              <a:t>Prof. Fernando Tamberlini Alves | Modelagem de Domínio e Conceitos de Orientação a Objetos| Aula 02 – Conceitos</a:t>
            </a:r>
            <a:endParaRPr lang="en-US" sz="2800" dirty="0">
              <a:solidFill>
                <a:schemeClr val="bg1"/>
              </a:solidFill>
              <a:latin typeface="Futura Bk BT" panose="020B05020202040203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0220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773CC7-F7EF-3F5D-48B5-55F58DB9A3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FB8383B-77EB-9D12-2191-5A3312901296}"/>
              </a:ext>
            </a:extLst>
          </p:cNvPr>
          <p:cNvCxnSpPr>
            <a:cxnSpLocks/>
          </p:cNvCxnSpPr>
          <p:nvPr/>
        </p:nvCxnSpPr>
        <p:spPr>
          <a:xfrm>
            <a:off x="1006413" y="2248450"/>
            <a:ext cx="18039878" cy="0"/>
          </a:xfrm>
          <a:prstGeom prst="line">
            <a:avLst/>
          </a:prstGeom>
          <a:ln w="508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A722397A-D470-9339-B96A-6D6651329788}"/>
              </a:ext>
            </a:extLst>
          </p:cNvPr>
          <p:cNvSpPr/>
          <p:nvPr/>
        </p:nvSpPr>
        <p:spPr>
          <a:xfrm flipH="1">
            <a:off x="-3" y="1419726"/>
            <a:ext cx="192507" cy="1528009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2C9398"/>
              </a:solidFill>
            </a:endParaRPr>
          </a:p>
        </p:txBody>
      </p:sp>
      <p:sp>
        <p:nvSpPr>
          <p:cNvPr id="11" name="TextBox 18">
            <a:extLst>
              <a:ext uri="{FF2B5EF4-FFF2-40B4-BE49-F238E27FC236}">
                <a16:creationId xmlns:a16="http://schemas.microsoft.com/office/drawing/2014/main" id="{0FDD1E0E-0A5E-B9FE-F926-681C01579D08}"/>
              </a:ext>
            </a:extLst>
          </p:cNvPr>
          <p:cNvSpPr txBox="1"/>
          <p:nvPr/>
        </p:nvSpPr>
        <p:spPr>
          <a:xfrm>
            <a:off x="1006413" y="798966"/>
            <a:ext cx="1708109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000" b="1" spc="100" dirty="0"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Classificação de Software </a:t>
            </a:r>
            <a:endParaRPr lang="en-US" sz="8000" b="1" spc="100" dirty="0">
              <a:latin typeface="Arial Black" panose="020B0A040201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050" name="Picture 2" descr="Revistas Científicas do Instituto Federal de Educação, Ciência e Tecnologia  do Rio de Janeiro">
            <a:extLst>
              <a:ext uri="{FF2B5EF4-FFF2-40B4-BE49-F238E27FC236}">
                <a16:creationId xmlns:a16="http://schemas.microsoft.com/office/drawing/2014/main" id="{F68FFDB7-8644-331B-A2BB-B25E15FB8C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50013" y="468941"/>
            <a:ext cx="4676775" cy="134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8">
            <a:extLst>
              <a:ext uri="{FF2B5EF4-FFF2-40B4-BE49-F238E27FC236}">
                <a16:creationId xmlns:a16="http://schemas.microsoft.com/office/drawing/2014/main" id="{E7D2FAE1-1330-9413-E321-17AB5B06724A}"/>
              </a:ext>
            </a:extLst>
          </p:cNvPr>
          <p:cNvSpPr txBox="1"/>
          <p:nvPr/>
        </p:nvSpPr>
        <p:spPr>
          <a:xfrm>
            <a:off x="832813" y="3118515"/>
            <a:ext cx="22376811" cy="80945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4000" b="1" dirty="0">
                <a:latin typeface="Futura Bk BT" panose="020B0502020204020303"/>
              </a:rPr>
              <a:t>Baseada nos níveis de criticidade e exigência do software</a:t>
            </a:r>
          </a:p>
          <a:p>
            <a:pPr algn="just"/>
            <a:endParaRPr lang="pt-BR" sz="4000" dirty="0">
              <a:latin typeface="Futura Bk BT" panose="020B0502020204020303"/>
            </a:endParaRPr>
          </a:p>
          <a:p>
            <a:pPr marL="857250" indent="-857250" algn="just">
              <a:buFont typeface="Wingdings" panose="05000000000000000000" pitchFamily="2" charset="2"/>
              <a:buChar char="§"/>
            </a:pPr>
            <a:r>
              <a:rPr lang="pt-BR" sz="4000" b="1" dirty="0">
                <a:latin typeface="Futura Bk BT" panose="020B0502020204020303"/>
              </a:rPr>
              <a:t> C — Casual (Casual)</a:t>
            </a:r>
          </a:p>
          <a:p>
            <a:pPr marL="857250" indent="-857250" algn="just">
              <a:buFont typeface="Wingdings" panose="05000000000000000000" pitchFamily="2" charset="2"/>
              <a:buChar char="§"/>
            </a:pPr>
            <a:endParaRPr lang="pt-BR" sz="4000" b="1" dirty="0">
              <a:latin typeface="Futura Bk BT" panose="020B0502020204020303"/>
            </a:endParaRPr>
          </a:p>
          <a:p>
            <a:pPr marL="1771650" lvl="1" indent="-857250" algn="just">
              <a:buFont typeface="Wingdings" panose="05000000000000000000" pitchFamily="2" charset="2"/>
              <a:buChar char="§"/>
            </a:pPr>
            <a:r>
              <a:rPr lang="pt-BR" sz="4000" b="1" dirty="0">
                <a:latin typeface="Futura Bk BT" panose="020B0502020204020303"/>
              </a:rPr>
              <a:t>Características:</a:t>
            </a:r>
          </a:p>
          <a:p>
            <a:pPr lvl="2" algn="just"/>
            <a:r>
              <a:rPr lang="pt-BR" sz="4000" dirty="0">
                <a:latin typeface="Futura Bk BT" panose="020B0502020204020303"/>
              </a:rPr>
              <a:t>Softwares de uso mais simples, onde erros são inconvenientes, mas não críticos.</a:t>
            </a:r>
          </a:p>
          <a:p>
            <a:pPr lvl="2" algn="just"/>
            <a:endParaRPr lang="pt-BR" sz="4000" b="1" dirty="0">
              <a:latin typeface="Futura Bk BT" panose="020B0502020204020303"/>
            </a:endParaRPr>
          </a:p>
          <a:p>
            <a:pPr marL="1485900" lvl="1" indent="-571500" algn="just">
              <a:buFont typeface="Wingdings" panose="05000000000000000000" pitchFamily="2" charset="2"/>
              <a:buChar char="§"/>
            </a:pPr>
            <a:r>
              <a:rPr lang="pt-BR" sz="4000" b="1" dirty="0">
                <a:latin typeface="Futura Bk BT" panose="020B0502020204020303"/>
              </a:rPr>
              <a:t>Exemplos:</a:t>
            </a:r>
          </a:p>
          <a:p>
            <a:pPr lvl="1" algn="just"/>
            <a:r>
              <a:rPr lang="pt-BR" sz="4000" b="1" dirty="0">
                <a:latin typeface="Futura Bk BT" panose="020B0502020204020303"/>
              </a:rPr>
              <a:t>	</a:t>
            </a:r>
            <a:r>
              <a:rPr lang="pt-BR" sz="4000" dirty="0">
                <a:latin typeface="Futura Bk BT" panose="020B0502020204020303"/>
              </a:rPr>
              <a:t>Jogos, apps de entretenimento, blogs pessoais..</a:t>
            </a:r>
          </a:p>
          <a:p>
            <a:pPr marL="1485900" lvl="1" indent="-571500" algn="just">
              <a:buFont typeface="Wingdings" panose="05000000000000000000" pitchFamily="2" charset="2"/>
              <a:buChar char="§"/>
            </a:pPr>
            <a:endParaRPr lang="pt-BR" sz="4000" b="1" dirty="0">
              <a:latin typeface="Futura Bk BT" panose="020B0502020204020303"/>
            </a:endParaRPr>
          </a:p>
          <a:p>
            <a:pPr marL="1485900" lvl="1" indent="-571500" algn="just">
              <a:buFont typeface="Wingdings" panose="05000000000000000000" pitchFamily="2" charset="2"/>
              <a:buChar char="§"/>
            </a:pPr>
            <a:r>
              <a:rPr lang="pt-BR" sz="4000" b="1" dirty="0">
                <a:latin typeface="Futura Bk BT" panose="020B0502020204020303"/>
              </a:rPr>
              <a:t>Exigências:</a:t>
            </a:r>
          </a:p>
          <a:p>
            <a:pPr lvl="2" algn="just"/>
            <a:r>
              <a:rPr lang="pt-BR" sz="4000" dirty="0">
                <a:latin typeface="Futura Bk BT" panose="020B0502020204020303"/>
              </a:rPr>
              <a:t>Ênfase em usabilidade, design e experiência do usuário, com tolerância maior a falhas menores.</a:t>
            </a:r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1D4AF02E-FC8A-12A6-BDF0-C6B61E611FFD}"/>
              </a:ext>
            </a:extLst>
          </p:cNvPr>
          <p:cNvSpPr/>
          <p:nvPr/>
        </p:nvSpPr>
        <p:spPr>
          <a:xfrm>
            <a:off x="-22412" y="13071580"/>
            <a:ext cx="24406412" cy="736496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rgbClr val="2C8698"/>
              </a:solidFill>
              <a:latin typeface="Futura Bk BT" panose="020B0502020204020303" pitchFamily="34" charset="0"/>
            </a:endParaRPr>
          </a:p>
        </p:txBody>
      </p:sp>
      <p:sp>
        <p:nvSpPr>
          <p:cNvPr id="4" name="Espaço Reservado para Número de Slide 1">
            <a:extLst>
              <a:ext uri="{FF2B5EF4-FFF2-40B4-BE49-F238E27FC236}">
                <a16:creationId xmlns:a16="http://schemas.microsoft.com/office/drawing/2014/main" id="{85649ECF-2BDC-8B3C-1B64-86A1825A0E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8530047" y="13077826"/>
            <a:ext cx="5486400" cy="730250"/>
          </a:xfrm>
        </p:spPr>
        <p:txBody>
          <a:bodyPr/>
          <a:lstStyle/>
          <a:p>
            <a:fld id="{C7575539-BFBE-477A-BDB6-9CA7B44D81A5}" type="slidenum">
              <a:rPr lang="en-US" smtClean="0">
                <a:solidFill>
                  <a:schemeClr val="bg1"/>
                </a:solidFill>
              </a:rPr>
              <a:t>6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Espaço Reservado para Rodapé 2">
            <a:extLst>
              <a:ext uri="{FF2B5EF4-FFF2-40B4-BE49-F238E27FC236}">
                <a16:creationId xmlns:a16="http://schemas.microsoft.com/office/drawing/2014/main" id="{846167A5-4153-C560-463D-A5812C75D7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5153" y="13077826"/>
            <a:ext cx="23801294" cy="730250"/>
          </a:xfrm>
        </p:spPr>
        <p:txBody>
          <a:bodyPr/>
          <a:lstStyle/>
          <a:p>
            <a:r>
              <a:rPr lang="pt-BR" sz="2800" dirty="0">
                <a:solidFill>
                  <a:schemeClr val="bg1"/>
                </a:solidFill>
                <a:latin typeface="Futura Bk BT" panose="020B0502020204020303" pitchFamily="34" charset="0"/>
              </a:rPr>
              <a:t>Prof. Fernando Tamberlini Alves | Modelagem de Domínio e Conceitos de Orientação a Objetos| Aula 02 – Conceitos</a:t>
            </a:r>
            <a:endParaRPr lang="en-US" sz="2800" dirty="0">
              <a:solidFill>
                <a:schemeClr val="bg1"/>
              </a:solidFill>
              <a:latin typeface="Futura Bk BT" panose="020B05020202040203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3854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Picture 12" descr="A sabedoria e inovação da arquitetura japonesa">
            <a:extLst>
              <a:ext uri="{FF2B5EF4-FFF2-40B4-BE49-F238E27FC236}">
                <a16:creationId xmlns:a16="http://schemas.microsoft.com/office/drawing/2014/main" id="{D0490422-1871-CCB2-F5C9-6831117426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3362" y="8512032"/>
            <a:ext cx="4632953" cy="3470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" name="Straight Connector 19"/>
          <p:cNvCxnSpPr>
            <a:cxnSpLocks/>
          </p:cNvCxnSpPr>
          <p:nvPr/>
        </p:nvCxnSpPr>
        <p:spPr>
          <a:xfrm>
            <a:off x="1006413" y="2248450"/>
            <a:ext cx="18039878" cy="0"/>
          </a:xfrm>
          <a:prstGeom prst="line">
            <a:avLst/>
          </a:prstGeom>
          <a:ln w="508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 flipH="1">
            <a:off x="-3" y="1419726"/>
            <a:ext cx="192507" cy="1528009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2C9398"/>
              </a:solidFill>
            </a:endParaRPr>
          </a:p>
        </p:txBody>
      </p:sp>
      <p:sp>
        <p:nvSpPr>
          <p:cNvPr id="11" name="TextBox 18">
            <a:extLst>
              <a:ext uri="{FF2B5EF4-FFF2-40B4-BE49-F238E27FC236}">
                <a16:creationId xmlns:a16="http://schemas.microsoft.com/office/drawing/2014/main" id="{9560AA70-139C-4738-896D-421A126AD600}"/>
              </a:ext>
            </a:extLst>
          </p:cNvPr>
          <p:cNvSpPr txBox="1"/>
          <p:nvPr/>
        </p:nvSpPr>
        <p:spPr>
          <a:xfrm>
            <a:off x="1006413" y="798966"/>
            <a:ext cx="1708109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000" b="1" spc="100" dirty="0"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Arquitetura das Aplicações</a:t>
            </a:r>
            <a:endParaRPr lang="en-US" sz="2800" b="1" spc="100" dirty="0">
              <a:latin typeface="Arial Black" panose="020B0A040201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4" name="Espaço Reservado para Número de Slide 1">
            <a:extLst>
              <a:ext uri="{FF2B5EF4-FFF2-40B4-BE49-F238E27FC236}">
                <a16:creationId xmlns:a16="http://schemas.microsoft.com/office/drawing/2014/main" id="{E1BD4A4A-95EC-412D-92F5-882C6B3F5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8354998" y="12808183"/>
            <a:ext cx="5486400" cy="730250"/>
          </a:xfrm>
        </p:spPr>
        <p:txBody>
          <a:bodyPr/>
          <a:lstStyle/>
          <a:p>
            <a:fld id="{C7575539-BFBE-477A-BDB6-9CA7B44D81A5}" type="slidenum">
              <a:rPr lang="en-US" smtClean="0">
                <a:solidFill>
                  <a:schemeClr val="bg1"/>
                </a:solidFill>
              </a:rPr>
              <a:t>7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5" name="Espaço Reservado para Rodapé 2">
            <a:extLst>
              <a:ext uri="{FF2B5EF4-FFF2-40B4-BE49-F238E27FC236}">
                <a16:creationId xmlns:a16="http://schemas.microsoft.com/office/drawing/2014/main" id="{0C9F309A-98CD-4500-9E37-66C2AE56EF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104" y="12808183"/>
            <a:ext cx="23801294" cy="730250"/>
          </a:xfrm>
        </p:spPr>
        <p:txBody>
          <a:bodyPr/>
          <a:lstStyle/>
          <a:p>
            <a:r>
              <a:rPr lang="pt-BR" sz="2800">
                <a:solidFill>
                  <a:schemeClr val="bg1"/>
                </a:solidFill>
                <a:latin typeface="Futura Bk BT" panose="020B0502020204020303" pitchFamily="34" charset="0"/>
              </a:rPr>
              <a:t>Prof. Fernando Tamberlini Alves | Modelagem de Domínio e Conceitos de Orientação a Objetos| Aula 02 – Conceitos</a:t>
            </a:r>
            <a:endParaRPr lang="en-US" sz="2800" dirty="0">
              <a:solidFill>
                <a:schemeClr val="bg1"/>
              </a:solidFill>
              <a:latin typeface="Futura Bk BT" panose="020B0502020204020303" pitchFamily="34" charset="0"/>
            </a:endParaRPr>
          </a:p>
        </p:txBody>
      </p:sp>
      <p:pic>
        <p:nvPicPr>
          <p:cNvPr id="2050" name="Picture 2" descr="Revistas Científicas do Instituto Federal de Educação, Ciência e Tecnologia  do Rio de Janeiro">
            <a:extLst>
              <a:ext uri="{FF2B5EF4-FFF2-40B4-BE49-F238E27FC236}">
                <a16:creationId xmlns:a16="http://schemas.microsoft.com/office/drawing/2014/main" id="{E29FDD59-64FE-484F-8B59-797967A45D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50013" y="468941"/>
            <a:ext cx="4676775" cy="134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MVC ou Arquitetura em Camadas? | Cleverson Sacramento">
            <a:extLst>
              <a:ext uri="{FF2B5EF4-FFF2-40B4-BE49-F238E27FC236}">
                <a16:creationId xmlns:a16="http://schemas.microsoft.com/office/drawing/2014/main" id="{94F36280-30CA-7C7A-29BA-CA23515513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69553" y="7869316"/>
            <a:ext cx="8753475" cy="477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ML5 – Wikipédia, a enciclopédia livre">
            <a:extLst>
              <a:ext uri="{FF2B5EF4-FFF2-40B4-BE49-F238E27FC236}">
                <a16:creationId xmlns:a16="http://schemas.microsoft.com/office/drawing/2014/main" id="{D13BDFE3-EF5D-5C93-1237-5D2CC42623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69874" y="3718227"/>
            <a:ext cx="2681312" cy="2681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Css - ícones de marcas e logotipos grátis">
            <a:extLst>
              <a:ext uri="{FF2B5EF4-FFF2-40B4-BE49-F238E27FC236}">
                <a16:creationId xmlns:a16="http://schemas.microsoft.com/office/drawing/2014/main" id="{815C7503-FC60-662D-CFB1-45DB332514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93761" y="5137190"/>
            <a:ext cx="947886" cy="947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Javascript Icon - Download in Flat Style">
            <a:extLst>
              <a:ext uri="{FF2B5EF4-FFF2-40B4-BE49-F238E27FC236}">
                <a16:creationId xmlns:a16="http://schemas.microsoft.com/office/drawing/2014/main" id="{B153B902-7605-076E-6050-34530E23A2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66989" y="3725859"/>
            <a:ext cx="947886" cy="947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udo o que você precisa saber sobre os estilos de arquitetura que marcaram  cada época">
            <a:extLst>
              <a:ext uri="{FF2B5EF4-FFF2-40B4-BE49-F238E27FC236}">
                <a16:creationId xmlns:a16="http://schemas.microsoft.com/office/drawing/2014/main" id="{FD6C1BB4-61B5-58A5-6E94-020750047F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1923" y="3080719"/>
            <a:ext cx="7356696" cy="3850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Arquitetura Gótica: história e exemplos - Franco Arquitetura e Construção">
            <a:extLst>
              <a:ext uri="{FF2B5EF4-FFF2-40B4-BE49-F238E27FC236}">
                <a16:creationId xmlns:a16="http://schemas.microsoft.com/office/drawing/2014/main" id="{358C0093-2551-7942-EAF8-B650D2DE3F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975" y="6090499"/>
            <a:ext cx="3313820" cy="3313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A sabedoria e inovação da arquitetura japonesa">
            <a:extLst>
              <a:ext uri="{FF2B5EF4-FFF2-40B4-BE49-F238E27FC236}">
                <a16:creationId xmlns:a16="http://schemas.microsoft.com/office/drawing/2014/main" id="{069B710D-A659-E112-E305-AA88D11A82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3877" y="6150145"/>
            <a:ext cx="4518970" cy="3007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15 exemplos impressionantes de arquitetura modernista pelo mundo –  DecorStyle | Decoração de quarto, sala, cozinha, banheiro, varanda, casa e  apartamentoDesejo Luxo | Grifes, moda, beleza, carros, iates, casa, viagens  e alta gastronomia">
            <a:extLst>
              <a:ext uri="{FF2B5EF4-FFF2-40B4-BE49-F238E27FC236}">
                <a16:creationId xmlns:a16="http://schemas.microsoft.com/office/drawing/2014/main" id="{933E289E-3080-AD4F-B9BA-A91371B805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6124" y="8719299"/>
            <a:ext cx="4518970" cy="2868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6">
            <a:extLst>
              <a:ext uri="{FF2B5EF4-FFF2-40B4-BE49-F238E27FC236}">
                <a16:creationId xmlns:a16="http://schemas.microsoft.com/office/drawing/2014/main" id="{6D21AD7B-E51B-7F1B-BCF3-5D602F897728}"/>
              </a:ext>
            </a:extLst>
          </p:cNvPr>
          <p:cNvSpPr/>
          <p:nvPr/>
        </p:nvSpPr>
        <p:spPr>
          <a:xfrm>
            <a:off x="-45061" y="12954337"/>
            <a:ext cx="24406412" cy="736496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rgbClr val="2C8698"/>
              </a:solidFill>
              <a:latin typeface="Futura Bk BT" panose="020B0502020204020303" pitchFamily="34" charset="0"/>
            </a:endParaRPr>
          </a:p>
        </p:txBody>
      </p:sp>
      <p:sp>
        <p:nvSpPr>
          <p:cNvPr id="3" name="Espaço Reservado para Número de Slide 1">
            <a:extLst>
              <a:ext uri="{FF2B5EF4-FFF2-40B4-BE49-F238E27FC236}">
                <a16:creationId xmlns:a16="http://schemas.microsoft.com/office/drawing/2014/main" id="{B5FD81FA-7B6D-C9DF-B519-6153B90E2F8C}"/>
              </a:ext>
            </a:extLst>
          </p:cNvPr>
          <p:cNvSpPr txBox="1">
            <a:spLocks/>
          </p:cNvSpPr>
          <p:nvPr/>
        </p:nvSpPr>
        <p:spPr>
          <a:xfrm>
            <a:off x="18507398" y="12960583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1828800" rtl="0" eaLnBrk="1" latinLnBrk="0" hangingPunct="1"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914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6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0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0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7575539-BFBE-477A-BDB6-9CA7B44D81A5}" type="slidenum">
              <a:rPr lang="en-US" smtClean="0">
                <a:solidFill>
                  <a:schemeClr val="bg1"/>
                </a:solidFill>
              </a:rPr>
              <a:pPr/>
              <a:t>7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Espaço Reservado para Rodapé 2">
            <a:extLst>
              <a:ext uri="{FF2B5EF4-FFF2-40B4-BE49-F238E27FC236}">
                <a16:creationId xmlns:a16="http://schemas.microsoft.com/office/drawing/2014/main" id="{CD03AB0B-D165-5701-3808-EFF149FEFE86}"/>
              </a:ext>
            </a:extLst>
          </p:cNvPr>
          <p:cNvSpPr txBox="1">
            <a:spLocks/>
          </p:cNvSpPr>
          <p:nvPr/>
        </p:nvSpPr>
        <p:spPr>
          <a:xfrm>
            <a:off x="192504" y="12960583"/>
            <a:ext cx="23801294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828800" rtl="0" eaLnBrk="1" latinLnBrk="0" hangingPunct="1"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914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6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0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0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800" dirty="0">
                <a:solidFill>
                  <a:schemeClr val="bg1"/>
                </a:solidFill>
                <a:latin typeface="Futura Bk BT" panose="020B0502020204020303" pitchFamily="34" charset="0"/>
              </a:rPr>
              <a:t>Prof. Fernando Tamberlini Alves | Modelagem de Domínio e Conceitos de Orientação a Objetos| Aula 02 – Conceitos</a:t>
            </a:r>
            <a:endParaRPr lang="en-US" sz="2800" dirty="0">
              <a:solidFill>
                <a:schemeClr val="bg1"/>
              </a:solidFill>
              <a:latin typeface="Futura Bk BT" panose="020B05020202040203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1885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19"/>
          <p:cNvCxnSpPr>
            <a:cxnSpLocks/>
          </p:cNvCxnSpPr>
          <p:nvPr/>
        </p:nvCxnSpPr>
        <p:spPr>
          <a:xfrm>
            <a:off x="1006413" y="2248450"/>
            <a:ext cx="18039878" cy="0"/>
          </a:xfrm>
          <a:prstGeom prst="line">
            <a:avLst/>
          </a:prstGeom>
          <a:ln w="508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 flipH="1">
            <a:off x="-3" y="1419726"/>
            <a:ext cx="192507" cy="1528009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2C9398"/>
              </a:solidFill>
            </a:endParaRPr>
          </a:p>
        </p:txBody>
      </p:sp>
      <p:sp>
        <p:nvSpPr>
          <p:cNvPr id="11" name="TextBox 18">
            <a:extLst>
              <a:ext uri="{FF2B5EF4-FFF2-40B4-BE49-F238E27FC236}">
                <a16:creationId xmlns:a16="http://schemas.microsoft.com/office/drawing/2014/main" id="{9560AA70-139C-4738-896D-421A126AD600}"/>
              </a:ext>
            </a:extLst>
          </p:cNvPr>
          <p:cNvSpPr txBox="1"/>
          <p:nvPr/>
        </p:nvSpPr>
        <p:spPr>
          <a:xfrm>
            <a:off x="1006413" y="798966"/>
            <a:ext cx="1708109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spc="100" dirty="0"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Software de </a:t>
            </a:r>
            <a:r>
              <a:rPr lang="en-US" sz="8000" b="1" spc="100" dirty="0" err="1"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Aplicação</a:t>
            </a:r>
            <a:endParaRPr lang="en-US" sz="8000" b="1" spc="100" dirty="0">
              <a:latin typeface="Arial Black" panose="020B0A040201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050" name="Picture 2" descr="Revistas Científicas do Instituto Federal de Educação, Ciência e Tecnologia  do Rio de Janeiro">
            <a:extLst>
              <a:ext uri="{FF2B5EF4-FFF2-40B4-BE49-F238E27FC236}">
                <a16:creationId xmlns:a16="http://schemas.microsoft.com/office/drawing/2014/main" id="{E29FDD59-64FE-484F-8B59-797967A45D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50013" y="468941"/>
            <a:ext cx="4676775" cy="134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8">
            <a:extLst>
              <a:ext uri="{FF2B5EF4-FFF2-40B4-BE49-F238E27FC236}">
                <a16:creationId xmlns:a16="http://schemas.microsoft.com/office/drawing/2014/main" id="{CC1442CB-2F02-D5C1-755F-8AA7DE427C3F}"/>
              </a:ext>
            </a:extLst>
          </p:cNvPr>
          <p:cNvSpPr txBox="1"/>
          <p:nvPr/>
        </p:nvSpPr>
        <p:spPr>
          <a:xfrm>
            <a:off x="1474261" y="3079359"/>
            <a:ext cx="20323058" cy="3416320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685800" indent="-685800">
              <a:buFont typeface="Wingdings" panose="05000000000000000000" pitchFamily="2" charset="2"/>
              <a:buChar char="ü"/>
            </a:pPr>
            <a:r>
              <a:rPr lang="pt-BR" sz="5400" dirty="0">
                <a:latin typeface="Futura Bk BT" panose="020B0502020204020303"/>
              </a:rPr>
              <a:t>Aplicações de Linhas de Comando (CLI)</a:t>
            </a:r>
          </a:p>
          <a:p>
            <a:pPr marL="685800" indent="-685800">
              <a:buFont typeface="Wingdings" panose="05000000000000000000" pitchFamily="2" charset="2"/>
              <a:buChar char="ü"/>
            </a:pPr>
            <a:r>
              <a:rPr lang="pt-BR" sz="5400" dirty="0">
                <a:latin typeface="Futura Bk BT" panose="020B0502020204020303"/>
              </a:rPr>
              <a:t>Aplicações Desktop</a:t>
            </a:r>
          </a:p>
          <a:p>
            <a:pPr marL="685800" indent="-685800">
              <a:buFont typeface="Wingdings" panose="05000000000000000000" pitchFamily="2" charset="2"/>
              <a:buChar char="ü"/>
            </a:pPr>
            <a:r>
              <a:rPr lang="pt-BR" sz="5400" dirty="0">
                <a:latin typeface="Futura Bk BT" panose="020B0502020204020303"/>
              </a:rPr>
              <a:t>Aplicações WEB</a:t>
            </a:r>
          </a:p>
          <a:p>
            <a:pPr marL="685800" indent="-685800">
              <a:buFont typeface="Wingdings" panose="05000000000000000000" pitchFamily="2" charset="2"/>
              <a:buChar char="ü"/>
            </a:pPr>
            <a:r>
              <a:rPr lang="pt-BR" sz="5400" dirty="0">
                <a:latin typeface="Futura Bk BT" panose="020B0502020204020303"/>
              </a:rPr>
              <a:t>Aplicações Mobile</a:t>
            </a:r>
          </a:p>
        </p:txBody>
      </p:sp>
      <p:sp>
        <p:nvSpPr>
          <p:cNvPr id="3" name="AutoShape 2" descr="CLI - 나무위키">
            <a:extLst>
              <a:ext uri="{FF2B5EF4-FFF2-40B4-BE49-F238E27FC236}">
                <a16:creationId xmlns:a16="http://schemas.microsoft.com/office/drawing/2014/main" id="{776F2C8B-46F5-ADBA-FAD5-E3F5A7F4251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2039600" y="6705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6" name="AutoShape 4" descr="clireplacement">
            <a:extLst>
              <a:ext uri="{FF2B5EF4-FFF2-40B4-BE49-F238E27FC236}">
                <a16:creationId xmlns:a16="http://schemas.microsoft.com/office/drawing/2014/main" id="{E2FE77AE-D1F4-C21B-85B5-750EBAE292A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2191999" y="6857999"/>
            <a:ext cx="10587789" cy="10587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7" name="AutoShape 6" descr="clireplacement">
            <a:extLst>
              <a:ext uri="{FF2B5EF4-FFF2-40B4-BE49-F238E27FC236}">
                <a16:creationId xmlns:a16="http://schemas.microsoft.com/office/drawing/2014/main" id="{4A5ED8A9-29DD-17F4-970E-2D0F5902BB5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2344399" y="7010399"/>
            <a:ext cx="10587789" cy="10587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397194D9-776E-14F7-FD5B-56B6F1404D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3881" y="8774427"/>
            <a:ext cx="4276701" cy="3181350"/>
          </a:xfrm>
          <a:prstGeom prst="rect">
            <a:avLst/>
          </a:prstGeom>
        </p:spPr>
      </p:pic>
      <p:pic>
        <p:nvPicPr>
          <p:cNvPr id="2056" name="Picture 8" descr="Git for Windows">
            <a:extLst>
              <a:ext uri="{FF2B5EF4-FFF2-40B4-BE49-F238E27FC236}">
                <a16:creationId xmlns:a16="http://schemas.microsoft.com/office/drawing/2014/main" id="{8AE2F498-C8D6-924A-3983-D00CE60D1D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1894" y="9785529"/>
            <a:ext cx="3846264" cy="2929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0736C504-1EEF-BE33-A767-66D282F09DA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58049" y="7067339"/>
            <a:ext cx="4781550" cy="3181350"/>
          </a:xfrm>
          <a:prstGeom prst="rect">
            <a:avLst/>
          </a:prstGeom>
        </p:spPr>
      </p:pic>
      <p:pic>
        <p:nvPicPr>
          <p:cNvPr id="2058" name="Picture 10" descr="Internet Explorer faz 25 anos; veja como ele ajudou a mudar a web - Olhar  Digital">
            <a:extLst>
              <a:ext uri="{FF2B5EF4-FFF2-40B4-BE49-F238E27FC236}">
                <a16:creationId xmlns:a16="http://schemas.microsoft.com/office/drawing/2014/main" id="{03DA8FE4-1E7E-284E-181F-A516218F9F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1032" y="8937319"/>
            <a:ext cx="5256984" cy="3837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Ranking dos 10 aplicativos mais populares na tela principal dos smartphones  do brasileiro">
            <a:extLst>
              <a:ext uri="{FF2B5EF4-FFF2-40B4-BE49-F238E27FC236}">
                <a16:creationId xmlns:a16="http://schemas.microsoft.com/office/drawing/2014/main" id="{34596B80-82AD-B0BA-C868-E37B390901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60013" y="7199214"/>
            <a:ext cx="4472175" cy="2976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6">
            <a:extLst>
              <a:ext uri="{FF2B5EF4-FFF2-40B4-BE49-F238E27FC236}">
                <a16:creationId xmlns:a16="http://schemas.microsoft.com/office/drawing/2014/main" id="{3F6F61CD-2A50-61F1-0C6D-197388107736}"/>
              </a:ext>
            </a:extLst>
          </p:cNvPr>
          <p:cNvSpPr/>
          <p:nvPr/>
        </p:nvSpPr>
        <p:spPr>
          <a:xfrm>
            <a:off x="-22412" y="13071580"/>
            <a:ext cx="24406412" cy="736496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rgbClr val="2C8698"/>
              </a:solidFill>
              <a:latin typeface="Futura Bk BT" panose="020B0502020204020303" pitchFamily="34" charset="0"/>
            </a:endParaRPr>
          </a:p>
        </p:txBody>
      </p:sp>
      <p:sp>
        <p:nvSpPr>
          <p:cNvPr id="5" name="Espaço Reservado para Número de Slide 1">
            <a:extLst>
              <a:ext uri="{FF2B5EF4-FFF2-40B4-BE49-F238E27FC236}">
                <a16:creationId xmlns:a16="http://schemas.microsoft.com/office/drawing/2014/main" id="{A6E3B720-F2F0-FFB6-9DD3-D3850AB28E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8530047" y="13077826"/>
            <a:ext cx="5486400" cy="730250"/>
          </a:xfrm>
        </p:spPr>
        <p:txBody>
          <a:bodyPr/>
          <a:lstStyle/>
          <a:p>
            <a:fld id="{C7575539-BFBE-477A-BDB6-9CA7B44D81A5}" type="slidenum">
              <a:rPr lang="en-US" smtClean="0">
                <a:solidFill>
                  <a:schemeClr val="bg1"/>
                </a:solidFill>
              </a:rPr>
              <a:t>8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Espaço Reservado para Rodapé 2">
            <a:extLst>
              <a:ext uri="{FF2B5EF4-FFF2-40B4-BE49-F238E27FC236}">
                <a16:creationId xmlns:a16="http://schemas.microsoft.com/office/drawing/2014/main" id="{0587FACC-CE12-9BFE-7FDA-9A93D637FF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5153" y="13077826"/>
            <a:ext cx="23801294" cy="730250"/>
          </a:xfrm>
        </p:spPr>
        <p:txBody>
          <a:bodyPr/>
          <a:lstStyle/>
          <a:p>
            <a:r>
              <a:rPr lang="pt-BR" sz="2800" dirty="0">
                <a:solidFill>
                  <a:schemeClr val="bg1"/>
                </a:solidFill>
                <a:latin typeface="Futura Bk BT" panose="020B0502020204020303" pitchFamily="34" charset="0"/>
              </a:rPr>
              <a:t>Prof. Fernando Tamberlini Alves | Modelagem de Domínio e Conceitos de Orientação a Objetos| Aula 02 – Conceitos</a:t>
            </a:r>
            <a:endParaRPr lang="en-US" sz="2800" dirty="0">
              <a:solidFill>
                <a:schemeClr val="bg1"/>
              </a:solidFill>
              <a:latin typeface="Futura Bk BT" panose="020B05020202040203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5678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126237-FB0A-E6AA-2D38-3B3B0C9043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B2A42FF-7DFE-6B97-407D-1E7380A643A9}"/>
              </a:ext>
            </a:extLst>
          </p:cNvPr>
          <p:cNvCxnSpPr>
            <a:cxnSpLocks/>
          </p:cNvCxnSpPr>
          <p:nvPr/>
        </p:nvCxnSpPr>
        <p:spPr>
          <a:xfrm>
            <a:off x="1006413" y="2248450"/>
            <a:ext cx="18039878" cy="0"/>
          </a:xfrm>
          <a:prstGeom prst="line">
            <a:avLst/>
          </a:prstGeom>
          <a:ln w="508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F877FD59-3AE5-A74A-27DA-8613A6BAB50A}"/>
              </a:ext>
            </a:extLst>
          </p:cNvPr>
          <p:cNvSpPr/>
          <p:nvPr/>
        </p:nvSpPr>
        <p:spPr>
          <a:xfrm flipH="1">
            <a:off x="-3" y="1419726"/>
            <a:ext cx="192507" cy="1528009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2C9398"/>
              </a:solidFill>
            </a:endParaRPr>
          </a:p>
        </p:txBody>
      </p:sp>
      <p:sp>
        <p:nvSpPr>
          <p:cNvPr id="11" name="TextBox 18">
            <a:extLst>
              <a:ext uri="{FF2B5EF4-FFF2-40B4-BE49-F238E27FC236}">
                <a16:creationId xmlns:a16="http://schemas.microsoft.com/office/drawing/2014/main" id="{DDA42015-7D6C-19FF-2F93-BAB10C6AEB80}"/>
              </a:ext>
            </a:extLst>
          </p:cNvPr>
          <p:cNvSpPr txBox="1"/>
          <p:nvPr/>
        </p:nvSpPr>
        <p:spPr>
          <a:xfrm>
            <a:off x="1006413" y="798966"/>
            <a:ext cx="1708109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000" b="1" spc="100" dirty="0"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App. Linhas de Comando</a:t>
            </a:r>
            <a:endParaRPr lang="en-US" sz="8000" b="1" spc="100" dirty="0">
              <a:latin typeface="Arial Black" panose="020B0A040201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050" name="Picture 2" descr="Revistas Científicas do Instituto Federal de Educação, Ciência e Tecnologia  do Rio de Janeiro">
            <a:extLst>
              <a:ext uri="{FF2B5EF4-FFF2-40B4-BE49-F238E27FC236}">
                <a16:creationId xmlns:a16="http://schemas.microsoft.com/office/drawing/2014/main" id="{C75802E3-035A-B545-2CF7-0141733907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50013" y="468941"/>
            <a:ext cx="4676775" cy="134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8">
            <a:extLst>
              <a:ext uri="{FF2B5EF4-FFF2-40B4-BE49-F238E27FC236}">
                <a16:creationId xmlns:a16="http://schemas.microsoft.com/office/drawing/2014/main" id="{7BB165BE-D93C-B040-5B3F-68D576C7F671}"/>
              </a:ext>
            </a:extLst>
          </p:cNvPr>
          <p:cNvSpPr txBox="1"/>
          <p:nvPr/>
        </p:nvSpPr>
        <p:spPr>
          <a:xfrm>
            <a:off x="824554" y="2733230"/>
            <a:ext cx="22107634" cy="8402300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just"/>
            <a:r>
              <a:rPr lang="pt-BR" b="1" dirty="0">
                <a:latin typeface="Futura Bk BT" panose="020B0502020204020303"/>
              </a:rPr>
              <a:t>Descrição:</a:t>
            </a:r>
          </a:p>
          <a:p>
            <a:pPr algn="just"/>
            <a:r>
              <a:rPr lang="pt-BR" dirty="0">
                <a:latin typeface="Futura Bk BT" panose="020B0502020204020303"/>
              </a:rPr>
              <a:t>	Aplicações de Linha de Comando são softwares que interagem com o usuário por meio de uma interface de texto, em que os comandos são inseridos diretamente no terminal ou prompt de comando.</a:t>
            </a:r>
          </a:p>
          <a:p>
            <a:pPr algn="just"/>
            <a:endParaRPr lang="pt-BR" dirty="0">
              <a:latin typeface="Futura Bk BT" panose="020B0502020204020303"/>
            </a:endParaRPr>
          </a:p>
          <a:p>
            <a:pPr algn="just"/>
            <a:r>
              <a:rPr lang="pt-BR" b="1" dirty="0">
                <a:latin typeface="Futura Bk BT" panose="020B0502020204020303"/>
              </a:rPr>
              <a:t>Vantagens</a:t>
            </a:r>
          </a:p>
          <a:p>
            <a:pPr marL="1485900" lvl="1" indent="-571500" algn="just">
              <a:buFont typeface="Arial" panose="020B0604020202020204" pitchFamily="34" charset="0"/>
              <a:buChar char="•"/>
            </a:pPr>
            <a:r>
              <a:rPr lang="pt-BR" dirty="0">
                <a:latin typeface="Futura Bk BT" panose="020B0502020204020303"/>
              </a:rPr>
              <a:t>Performance: Geralmente, são mais leves e rápidas.</a:t>
            </a:r>
          </a:p>
          <a:p>
            <a:pPr marL="1485900" lvl="1" indent="-571500" algn="just">
              <a:buFont typeface="Arial" panose="020B0604020202020204" pitchFamily="34" charset="0"/>
              <a:buChar char="•"/>
            </a:pPr>
            <a:r>
              <a:rPr lang="pt-BR" dirty="0">
                <a:latin typeface="Futura Bk BT" panose="020B0502020204020303"/>
              </a:rPr>
              <a:t>Automação: Facilita a automação de tarefas por scripts.</a:t>
            </a:r>
          </a:p>
          <a:p>
            <a:pPr marL="1485900" lvl="1" indent="-571500" algn="just">
              <a:buFont typeface="Arial" panose="020B0604020202020204" pitchFamily="34" charset="0"/>
              <a:buChar char="•"/>
            </a:pPr>
            <a:r>
              <a:rPr lang="pt-BR" dirty="0">
                <a:latin typeface="Futura Bk BT" panose="020B0502020204020303"/>
              </a:rPr>
              <a:t>Recursos do sistema: Consome menos memória e processamento.</a:t>
            </a:r>
          </a:p>
          <a:p>
            <a:pPr marL="1485900" lvl="1" indent="-571500" algn="just">
              <a:buFont typeface="Arial" panose="020B0604020202020204" pitchFamily="34" charset="0"/>
              <a:buChar char="•"/>
            </a:pPr>
            <a:r>
              <a:rPr lang="pt-BR" dirty="0">
                <a:latin typeface="Futura Bk BT" panose="020B0502020204020303"/>
              </a:rPr>
              <a:t>Acessibilidade Remota: Fácil de usar em ambientes remotos via SSH.</a:t>
            </a:r>
          </a:p>
          <a:p>
            <a:pPr algn="just"/>
            <a:endParaRPr lang="pt-BR" dirty="0">
              <a:latin typeface="Futura Bk BT" panose="020B0502020204020303"/>
            </a:endParaRPr>
          </a:p>
          <a:p>
            <a:pPr algn="just"/>
            <a:r>
              <a:rPr lang="pt-BR" b="1" dirty="0">
                <a:latin typeface="Futura Bk BT" panose="020B0502020204020303"/>
              </a:rPr>
              <a:t>Desvantagens:</a:t>
            </a:r>
          </a:p>
          <a:p>
            <a:pPr marL="1485900" lvl="1" indent="-571500" algn="just">
              <a:buFont typeface="Arial" panose="020B0604020202020204" pitchFamily="34" charset="0"/>
              <a:buChar char="•"/>
            </a:pPr>
            <a:r>
              <a:rPr lang="pt-BR" dirty="0">
                <a:latin typeface="Futura Bk BT" panose="020B0502020204020303"/>
              </a:rPr>
              <a:t>Curva de aprendizado: Requer que o usuário aprenda e memorize comandos específicos.</a:t>
            </a:r>
          </a:p>
          <a:p>
            <a:pPr marL="1485900" lvl="1" indent="-571500" algn="just">
              <a:buFont typeface="Arial" panose="020B0604020202020204" pitchFamily="34" charset="0"/>
              <a:buChar char="•"/>
            </a:pPr>
            <a:r>
              <a:rPr lang="pt-BR" dirty="0">
                <a:latin typeface="Futura Bk BT" panose="020B0502020204020303"/>
              </a:rPr>
              <a:t>Interface: Menos intuitivo e visualmente amigável para usuários finais.</a:t>
            </a:r>
          </a:p>
          <a:p>
            <a:pPr marL="1485900" lvl="1" indent="-571500" algn="just">
              <a:buFont typeface="Arial" panose="020B0604020202020204" pitchFamily="34" charset="0"/>
              <a:buChar char="•"/>
            </a:pPr>
            <a:r>
              <a:rPr lang="pt-BR" dirty="0">
                <a:latin typeface="Futura Bk BT" panose="020B0502020204020303"/>
              </a:rPr>
              <a:t>Funcionalidade limitada: Em geral, são menos interativas, o que pode limitar seu uso.</a:t>
            </a:r>
          </a:p>
        </p:txBody>
      </p:sp>
      <p:sp>
        <p:nvSpPr>
          <p:cNvPr id="3" name="AutoShape 2" descr="CLI - 나무위키">
            <a:extLst>
              <a:ext uri="{FF2B5EF4-FFF2-40B4-BE49-F238E27FC236}">
                <a16:creationId xmlns:a16="http://schemas.microsoft.com/office/drawing/2014/main" id="{865331B1-7899-2F47-80AE-ABAF86A87D6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2039600" y="6705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6" name="AutoShape 4" descr="clireplacement">
            <a:extLst>
              <a:ext uri="{FF2B5EF4-FFF2-40B4-BE49-F238E27FC236}">
                <a16:creationId xmlns:a16="http://schemas.microsoft.com/office/drawing/2014/main" id="{9CB9BDB5-312F-394F-1661-884974C9F68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2191999" y="6857999"/>
            <a:ext cx="10587789" cy="10587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7" name="AutoShape 6" descr="clireplacement">
            <a:extLst>
              <a:ext uri="{FF2B5EF4-FFF2-40B4-BE49-F238E27FC236}">
                <a16:creationId xmlns:a16="http://schemas.microsoft.com/office/drawing/2014/main" id="{8BAE73D1-EEB1-3AF0-FEA1-A695B55F852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2344399" y="7010399"/>
            <a:ext cx="10587789" cy="10587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764CE318-9FA3-39E0-395E-0E48EF63EDCB}"/>
              </a:ext>
            </a:extLst>
          </p:cNvPr>
          <p:cNvSpPr/>
          <p:nvPr/>
        </p:nvSpPr>
        <p:spPr>
          <a:xfrm>
            <a:off x="-22412" y="13071580"/>
            <a:ext cx="24406412" cy="736496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rgbClr val="2C8698"/>
              </a:solidFill>
              <a:latin typeface="Futura Bk BT" panose="020B0502020204020303" pitchFamily="34" charset="0"/>
            </a:endParaRPr>
          </a:p>
        </p:txBody>
      </p:sp>
      <p:sp>
        <p:nvSpPr>
          <p:cNvPr id="9" name="Espaço Reservado para Número de Slide 1">
            <a:extLst>
              <a:ext uri="{FF2B5EF4-FFF2-40B4-BE49-F238E27FC236}">
                <a16:creationId xmlns:a16="http://schemas.microsoft.com/office/drawing/2014/main" id="{4EFB3D85-DF3F-269B-EC83-9F71AF23F6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8530047" y="13077826"/>
            <a:ext cx="5486400" cy="730250"/>
          </a:xfrm>
        </p:spPr>
        <p:txBody>
          <a:bodyPr/>
          <a:lstStyle/>
          <a:p>
            <a:fld id="{C7575539-BFBE-477A-BDB6-9CA7B44D81A5}" type="slidenum">
              <a:rPr lang="en-US" smtClean="0">
                <a:solidFill>
                  <a:schemeClr val="bg1"/>
                </a:solidFill>
              </a:rPr>
              <a:t>9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Espaço Reservado para Rodapé 2">
            <a:extLst>
              <a:ext uri="{FF2B5EF4-FFF2-40B4-BE49-F238E27FC236}">
                <a16:creationId xmlns:a16="http://schemas.microsoft.com/office/drawing/2014/main" id="{C174BC5A-0976-989B-4499-1DD69F0320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5153" y="13077826"/>
            <a:ext cx="23801294" cy="730250"/>
          </a:xfrm>
        </p:spPr>
        <p:txBody>
          <a:bodyPr/>
          <a:lstStyle/>
          <a:p>
            <a:r>
              <a:rPr lang="pt-BR" sz="2800" dirty="0">
                <a:solidFill>
                  <a:schemeClr val="bg1"/>
                </a:solidFill>
                <a:latin typeface="Futura Bk BT" panose="020B0502020204020303" pitchFamily="34" charset="0"/>
              </a:rPr>
              <a:t>Prof. Fernando Tamberlini Alves | Modelagem de Domínio e Conceitos de Orientação a Objetos| Aula 02 – Conceitos</a:t>
            </a:r>
            <a:endParaRPr lang="en-US" sz="2800" dirty="0">
              <a:solidFill>
                <a:schemeClr val="bg1"/>
              </a:solidFill>
              <a:latin typeface="Futura Bk BT" panose="020B05020202040203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1348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12692</TotalTime>
  <Words>3031</Words>
  <Application>Microsoft Office PowerPoint</Application>
  <PresentationFormat>Personalizar</PresentationFormat>
  <Paragraphs>384</Paragraphs>
  <Slides>32</Slides>
  <Notes>31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32</vt:i4>
      </vt:variant>
    </vt:vector>
  </HeadingPairs>
  <TitlesOfParts>
    <vt:vector size="39" baseType="lpstr">
      <vt:lpstr>Arial</vt:lpstr>
      <vt:lpstr>Arial Black</vt:lpstr>
      <vt:lpstr>Calibri</vt:lpstr>
      <vt:lpstr>Calibri Light</vt:lpstr>
      <vt:lpstr>Futura Bk BT</vt:lpstr>
      <vt:lpstr>Wingdings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Fernando Tamberlini Alves</cp:lastModifiedBy>
  <cp:revision>490</cp:revision>
  <cp:lastPrinted>2022-06-11T19:51:40Z</cp:lastPrinted>
  <dcterms:created xsi:type="dcterms:W3CDTF">2014-09-26T10:57:37Z</dcterms:created>
  <dcterms:modified xsi:type="dcterms:W3CDTF">2025-09-02T23:11:07Z</dcterms:modified>
</cp:coreProperties>
</file>