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5" r:id="rId2"/>
    <p:sldId id="523" r:id="rId3"/>
    <p:sldId id="524" r:id="rId4"/>
    <p:sldId id="472" r:id="rId5"/>
    <p:sldId id="511" r:id="rId6"/>
    <p:sldId id="512" r:id="rId7"/>
    <p:sldId id="525" r:id="rId8"/>
    <p:sldId id="526" r:id="rId9"/>
    <p:sldId id="474" r:id="rId10"/>
    <p:sldId id="514" r:id="rId11"/>
    <p:sldId id="516" r:id="rId12"/>
    <p:sldId id="517" r:id="rId13"/>
    <p:sldId id="515" r:id="rId14"/>
    <p:sldId id="518" r:id="rId15"/>
    <p:sldId id="519" r:id="rId16"/>
    <p:sldId id="529" r:id="rId17"/>
    <p:sldId id="530" r:id="rId18"/>
    <p:sldId id="527" r:id="rId19"/>
    <p:sldId id="538" r:id="rId20"/>
    <p:sldId id="531" r:id="rId21"/>
    <p:sldId id="534" r:id="rId22"/>
    <p:sldId id="537" r:id="rId23"/>
    <p:sldId id="521" r:id="rId24"/>
    <p:sldId id="536" r:id="rId25"/>
    <p:sldId id="539" r:id="rId26"/>
    <p:sldId id="540" r:id="rId27"/>
    <p:sldId id="490" r:id="rId28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506"/>
    <a:srgbClr val="FECD04"/>
    <a:srgbClr val="0579CC"/>
    <a:srgbClr val="286270"/>
    <a:srgbClr val="436B39"/>
    <a:srgbClr val="365422"/>
    <a:srgbClr val="33A9AF"/>
    <a:srgbClr val="C25252"/>
    <a:srgbClr val="DDD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6672D1-826F-4508-A81E-B570EA1E5A1A}" v="14" dt="2025-04-02T02:26:03.2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74697" autoAdjust="0"/>
  </p:normalViewPr>
  <p:slideViewPr>
    <p:cSldViewPr snapToGrid="0">
      <p:cViewPr varScale="1">
        <p:scale>
          <a:sx n="38" d="100"/>
          <a:sy n="38" d="100"/>
        </p:scale>
        <p:origin x="2004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5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48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78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61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025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24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35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46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84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1624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57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73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57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796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7841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4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169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55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5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60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94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88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323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418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05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6380-6DBF-4464-B2A0-EA4E16AF1230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BC0C0-0377-4135-95C1-00A3C585371D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B591-168D-4DF4-8225-504AA9320E8F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D645-1D6E-4748-85E7-AA86930AD6F2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3AE0-CF36-4BFF-8847-7261FCF7DF79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76D1A-AB8F-47C5-B604-82C180DE3C88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DE552-848D-4E05-B27F-638ACFC623FC}" type="datetime1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9873-6FEC-4C6C-96D5-835CE018A4CB}" type="datetime1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27EA-DD75-4FD5-9BFE-C3AFC5286380}" type="datetime1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90963-8C0B-4519-9488-E199E9C38311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984DB-5E18-46A4-AB23-2A4AC029A6A0}" type="datetime1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0705-EF5D-4FBD-988E-17143DF3ECC3}" type="datetime1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Prof. MSc Fernando Chagas | Arquitetura de Computadores | Aula 02 – Sistemas de Numeração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pdhqwbUWf4U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https://github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fernando.alves@ifrj.edu.b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ED75C6ED-B3AD-460E-AC55-DC15C10096AE}"/>
              </a:ext>
            </a:extLst>
          </p:cNvPr>
          <p:cNvSpPr/>
          <p:nvPr/>
        </p:nvSpPr>
        <p:spPr>
          <a:xfrm>
            <a:off x="-22412" y="130715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86500"/>
            <a:ext cx="24384000" cy="27268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8087" y="6572717"/>
            <a:ext cx="10407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Disciplina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Modelagem de Domínio e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  <a:latin typeface="Futura Bk BT" panose="020B0502020204020303" pitchFamily="34" charset="0"/>
              </a:rPr>
              <a:t>Conceitos de Orientação a Objetos</a:t>
            </a:r>
            <a:endParaRPr lang="en-US" sz="40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44127" y="7346155"/>
            <a:ext cx="93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spc="100" dirty="0">
                <a:solidFill>
                  <a:schemeClr val="bg1"/>
                </a:solidFill>
                <a:latin typeface="Futura Bk BT" panose="020B05020202040203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PROF. FERNANDO TAMBERLINI ALVES</a:t>
            </a:r>
            <a:endParaRPr lang="en-US" sz="3200" spc="100" dirty="0">
              <a:solidFill>
                <a:schemeClr val="bg1"/>
              </a:solidFill>
              <a:latin typeface="Futura Bk BT" panose="020B05020202040203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939874" y="6851907"/>
            <a:ext cx="0" cy="1573273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62D10B37-ACD7-4888-9ED3-D7384BEC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7A66AC-7374-48AE-A3F6-28707B1C8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30" name="Picture 6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9E7B9563-E03B-495D-AB96-9B3EBBDB1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734" y="581235"/>
            <a:ext cx="14770279" cy="424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Setores de TI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" name="Picture 2" descr="CompTIA Tech Industry Visualization_US">
            <a:extLst>
              <a:ext uri="{FF2B5EF4-FFF2-40B4-BE49-F238E27FC236}">
                <a16:creationId xmlns:a16="http://schemas.microsoft.com/office/drawing/2014/main" id="{1D662F81-C378-D3F1-4580-D471A8224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530" y="2722042"/>
            <a:ext cx="17426940" cy="98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8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Setores de TI x Disciplinas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CE2F8FE5-F6D4-C39A-B653-EDEB9C2C8BF4}"/>
              </a:ext>
            </a:extLst>
          </p:cNvPr>
          <p:cNvSpPr txBox="1"/>
          <p:nvPr/>
        </p:nvSpPr>
        <p:spPr>
          <a:xfrm>
            <a:off x="3549831" y="3289141"/>
            <a:ext cx="5799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Infraestrutura</a:t>
            </a:r>
            <a:endParaRPr lang="pt-BR" sz="2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8316017-CF04-25DB-9F3B-77E24DA6F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0375" y="5160645"/>
            <a:ext cx="6267450" cy="668655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5BDD4B8-D087-4D25-4552-AC8B8390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4259" y="4832521"/>
            <a:ext cx="6362700" cy="6677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04DF52-98FD-6BD4-C12B-9F8DAAEABA79}"/>
              </a:ext>
            </a:extLst>
          </p:cNvPr>
          <p:cNvSpPr txBox="1"/>
          <p:nvPr/>
        </p:nvSpPr>
        <p:spPr>
          <a:xfrm>
            <a:off x="14325599" y="3289141"/>
            <a:ext cx="73043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66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</a:t>
            </a:r>
            <a:endParaRPr lang="pt-BR" sz="2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01682F4A-5F72-71D1-6050-A62E3687E50C}"/>
              </a:ext>
            </a:extLst>
          </p:cNvPr>
          <p:cNvSpPr/>
          <p:nvPr/>
        </p:nvSpPr>
        <p:spPr>
          <a:xfrm>
            <a:off x="9546959" y="7402828"/>
            <a:ext cx="1060081" cy="112013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0931EF66-EFC1-0334-165E-839484BA179A}"/>
              </a:ext>
            </a:extLst>
          </p:cNvPr>
          <p:cNvSpPr/>
          <p:nvPr/>
        </p:nvSpPr>
        <p:spPr>
          <a:xfrm rot="10800000">
            <a:off x="12716881" y="7402828"/>
            <a:ext cx="1060081" cy="1120137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92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E889CBF8-C5E0-148E-BB23-9D2B13C135BE}"/>
              </a:ext>
            </a:extLst>
          </p:cNvPr>
          <p:cNvSpPr txBox="1"/>
          <p:nvPr/>
        </p:nvSpPr>
        <p:spPr>
          <a:xfrm>
            <a:off x="1309689" y="2947735"/>
            <a:ext cx="22517099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 consiste em: </a:t>
            </a:r>
          </a:p>
          <a:p>
            <a:pPr algn="just"/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914400" algn="just">
              <a:buAutoNum type="arabicParenBoth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instruções (programas de computador) que, quando executadas, fornecem características, funções e desempenho desejados; </a:t>
            </a:r>
          </a:p>
          <a:p>
            <a:pPr marL="914400" indent="-914400" algn="just">
              <a:buAutoNum type="arabicParenBoth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914400" algn="just">
              <a:buAutoNum type="arabicParenBoth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estruturas de dados que possibilitam aos programas manipular informações adequadamente e; </a:t>
            </a:r>
          </a:p>
          <a:p>
            <a:pPr marL="914400" indent="-914400" algn="just">
              <a:buAutoNum type="arabicParenBoth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indent="-914400" algn="just">
              <a:buAutoNum type="arabicParenBoth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informação descritiva, tanto na forma impressa quanto na virtual, descrevendo a operação e o uso dos programas.</a:t>
            </a:r>
          </a:p>
          <a:p>
            <a:pPr marL="914400" indent="-914400" algn="just">
              <a:buAutoNum type="arabicParenBoth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t-BR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Engenharia de software - Roger S. Pressman; Bruce R. Maxim</a:t>
            </a:r>
          </a:p>
          <a:p>
            <a:pPr algn="just"/>
            <a:endParaRPr lang="pt-BR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Análise à Eng. Software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3074" name="Picture 2" descr="Engenharia de Software - Deviante">
            <a:extLst>
              <a:ext uri="{FF2B5EF4-FFF2-40B4-BE49-F238E27FC236}">
                <a16:creationId xmlns:a16="http://schemas.microsoft.com/office/drawing/2014/main" id="{0629F20E-23F6-BBE8-8E8B-73449654D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5390" y="5262983"/>
            <a:ext cx="6611398" cy="49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C3F53A47-B841-59C7-BDC8-34CA4C00A5B5}"/>
              </a:ext>
            </a:extLst>
          </p:cNvPr>
          <p:cNvSpPr txBox="1"/>
          <p:nvPr/>
        </p:nvSpPr>
        <p:spPr>
          <a:xfrm>
            <a:off x="1006413" y="2915129"/>
            <a:ext cx="15756062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engenharia de software engloba processos, métodos e ferramentas que possibilitam a construção de sistemas complexos baseados em computador dentro do prazo e com qualidade. </a:t>
            </a:r>
          </a:p>
          <a:p>
            <a:pPr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O processo de software incorpora cinco atividades estruturais: comunicação, planejamento, modelagem, construção e entrega, e elas se aplicam a todos os projetos de software. </a:t>
            </a:r>
          </a:p>
          <a:p>
            <a:pPr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A prática da engenharia de software é uma atividade de resolução de problemas que segue um conjunto de princípios básicos.</a:t>
            </a:r>
          </a:p>
          <a:p>
            <a:pPr algn="just"/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pt-BR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</a:t>
            </a: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: Engenharia de software - Roger S. Pressman; Bruce R. Maxim</a:t>
            </a:r>
          </a:p>
          <a:p>
            <a:pPr algn="just"/>
            <a:endParaRPr lang="pt-BR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6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Desafios do Processo de Software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5122" name="Picture 2" descr="FaceMash: wat was het en hoe werkte het? | Gratis dating tips">
            <a:extLst>
              <a:ext uri="{FF2B5EF4-FFF2-40B4-BE49-F238E27FC236}">
                <a16:creationId xmlns:a16="http://schemas.microsoft.com/office/drawing/2014/main" id="{54EEC2D8-9149-3108-780F-DC3831F4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733" y="6942577"/>
            <a:ext cx="7471607" cy="529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acemash: Mark Zuckerberg Harvard | PDF | Mark Zuckerberg | Web 2.0">
            <a:extLst>
              <a:ext uri="{FF2B5EF4-FFF2-40B4-BE49-F238E27FC236}">
                <a16:creationId xmlns:a16="http://schemas.microsoft.com/office/drawing/2014/main" id="{E07D7937-6FF7-1F06-DD2F-74246E4DF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580" y="4305978"/>
            <a:ext cx="4189095" cy="558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1FB23543-7616-B0FF-FFC6-F0C84F4BFCD8}"/>
              </a:ext>
            </a:extLst>
          </p:cNvPr>
          <p:cNvSpPr txBox="1"/>
          <p:nvPr/>
        </p:nvSpPr>
        <p:spPr>
          <a:xfrm>
            <a:off x="2884578" y="3210524"/>
            <a:ext cx="57999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Facemash</a:t>
            </a:r>
            <a:endParaRPr lang="pt-BR" sz="2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6B10A629-6AA5-4F79-16E5-019C0D32744C}"/>
              </a:ext>
            </a:extLst>
          </p:cNvPr>
          <p:cNvSpPr txBox="1"/>
          <p:nvPr/>
        </p:nvSpPr>
        <p:spPr>
          <a:xfrm>
            <a:off x="12192000" y="3102671"/>
            <a:ext cx="107822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Desafio de Instruções Exatas</a:t>
            </a:r>
            <a:endParaRPr lang="pt-BR" sz="2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m 5">
            <a:hlinkClick r:id="rId6"/>
            <a:extLst>
              <a:ext uri="{FF2B5EF4-FFF2-40B4-BE49-F238E27FC236}">
                <a16:creationId xmlns:a16="http://schemas.microsoft.com/office/drawing/2014/main" id="{70C1C2AC-0D01-40D8-08D7-ED33CCA104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101761" y="5226329"/>
            <a:ext cx="6962775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0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Piadinha</a:t>
            </a:r>
            <a:r>
              <a:rPr lang="en-US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Clássica</a:t>
            </a:r>
            <a:r>
              <a:rPr lang="en-US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8196" name="Picture 4" descr="Conceitos de Gerenciamento de Projetos (Parte 3) | Flávio Almada de França">
            <a:extLst>
              <a:ext uri="{FF2B5EF4-FFF2-40B4-BE49-F238E27FC236}">
                <a16:creationId xmlns:a16="http://schemas.microsoft.com/office/drawing/2014/main" id="{1B803A3A-749B-5167-8A15-FDB5DB69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411" y="2442194"/>
            <a:ext cx="13898880" cy="1044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73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Ágil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3074" name="Picture 2" descr="Abordagem Iterativa e Incremental">
            <a:extLst>
              <a:ext uri="{FF2B5EF4-FFF2-40B4-BE49-F238E27FC236}">
                <a16:creationId xmlns:a16="http://schemas.microsoft.com/office/drawing/2014/main" id="{7C70A93F-5E70-D235-6139-A16BB1A44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64" y="2899683"/>
            <a:ext cx="15666244" cy="962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54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Ágil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4098" name="Picture 2" descr="Iterativo e incremental - YouTube">
            <a:extLst>
              <a:ext uri="{FF2B5EF4-FFF2-40B4-BE49-F238E27FC236}">
                <a16:creationId xmlns:a16="http://schemas.microsoft.com/office/drawing/2014/main" id="{667D1102-538F-4C8B-B100-17F4F7971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779" y="2773374"/>
            <a:ext cx="16170121" cy="909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7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Começando do início...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83207B4-E1F6-0950-C527-34E1161BAB37}"/>
              </a:ext>
            </a:extLst>
          </p:cNvPr>
          <p:cNvSpPr txBox="1"/>
          <p:nvPr/>
        </p:nvSpPr>
        <p:spPr>
          <a:xfrm>
            <a:off x="1211452" y="3907096"/>
            <a:ext cx="12778867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800" b="1" dirty="0"/>
              <a:t>Você sabe usar o computador?</a:t>
            </a:r>
          </a:p>
          <a:p>
            <a:pPr algn="just"/>
            <a:endParaRPr lang="pt-BR" sz="4800" b="1" dirty="0"/>
          </a:p>
          <a:p>
            <a:pPr algn="just"/>
            <a:r>
              <a:rPr lang="pt-BR" sz="4800" b="1" dirty="0"/>
              <a:t>Você sabe o que é um Sistema Operacional?</a:t>
            </a:r>
          </a:p>
          <a:p>
            <a:pPr algn="just"/>
            <a:endParaRPr lang="pt-BR" sz="4800" b="1" dirty="0"/>
          </a:p>
          <a:p>
            <a:pPr algn="just"/>
            <a:r>
              <a:rPr lang="pt-BR" sz="4800" b="1" dirty="0"/>
              <a:t>Você sabe usar um Navegador (Browser) ?</a:t>
            </a:r>
          </a:p>
          <a:p>
            <a:pPr algn="just"/>
            <a:endParaRPr lang="pt-BR" sz="4800" b="1" dirty="0"/>
          </a:p>
          <a:p>
            <a:pPr algn="just"/>
            <a:r>
              <a:rPr lang="pt-BR" sz="4800" b="1" dirty="0"/>
              <a:t>Você sabe enviar e ler um e-mail?</a:t>
            </a:r>
          </a:p>
          <a:p>
            <a:pPr algn="just"/>
            <a:endParaRPr lang="pt-BR" sz="4800" b="1" dirty="0"/>
          </a:p>
          <a:p>
            <a:pPr algn="just"/>
            <a:r>
              <a:rPr lang="pt-BR" sz="4800" b="1" dirty="0"/>
              <a:t>Você tem uma conta no Google?</a:t>
            </a:r>
          </a:p>
          <a:p>
            <a:endParaRPr lang="pt-BR" dirty="0"/>
          </a:p>
        </p:txBody>
      </p:sp>
      <p:pic>
        <p:nvPicPr>
          <p:cNvPr id="4098" name="Picture 2" descr="Computador Completo TOB Intel Core I5 4aGeração Memória 8GB Ssd 480GB Teclado Mouse Win10 Trial, Monitor 21 Desktop Pc Cpu">
            <a:extLst>
              <a:ext uri="{FF2B5EF4-FFF2-40B4-BE49-F238E27FC236}">
                <a16:creationId xmlns:a16="http://schemas.microsoft.com/office/drawing/2014/main" id="{90088543-571F-3BAC-3C32-9D78B40D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115" y="3611078"/>
            <a:ext cx="2738229" cy="273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O que é sistema operacional? Entenda sua importância e suas funções!">
            <a:extLst>
              <a:ext uri="{FF2B5EF4-FFF2-40B4-BE49-F238E27FC236}">
                <a16:creationId xmlns:a16="http://schemas.microsoft.com/office/drawing/2014/main" id="{9A5C3B65-9955-A5EA-59A0-63ECF106F9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6728460" cy="6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O que é sistema operacional? Entenda sua importância e suas funções!">
            <a:extLst>
              <a:ext uri="{FF2B5EF4-FFF2-40B4-BE49-F238E27FC236}">
                <a16:creationId xmlns:a16="http://schemas.microsoft.com/office/drawing/2014/main" id="{C3603EFC-FC31-1D31-270F-E0DC6B5BA7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192000" y="6858000"/>
            <a:ext cx="6728460" cy="67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8EE69DE0-3911-FCF0-927D-45DF05C45D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039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A690ECB-98F0-8012-9788-040D8F63C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20460" y="3458851"/>
            <a:ext cx="4022535" cy="2381764"/>
          </a:xfrm>
          <a:prstGeom prst="rect">
            <a:avLst/>
          </a:prstGeom>
        </p:spPr>
      </p:pic>
      <p:pic>
        <p:nvPicPr>
          <p:cNvPr id="4106" name="Picture 10" descr="16 atalhos mais úteis dos navegadores">
            <a:extLst>
              <a:ext uri="{FF2B5EF4-FFF2-40B4-BE49-F238E27FC236}">
                <a16:creationId xmlns:a16="http://schemas.microsoft.com/office/drawing/2014/main" id="{99596701-9514-768D-0A9A-56F16E3AF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958" y="7716266"/>
            <a:ext cx="42767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O Guia Definitivo de Como Escrever um E-mail 📧: Dicas e Truques para  Encantar sua Caixa de Entrada! - Blog Nova Legião">
            <a:extLst>
              <a:ext uri="{FF2B5EF4-FFF2-40B4-BE49-F238E27FC236}">
                <a16:creationId xmlns:a16="http://schemas.microsoft.com/office/drawing/2014/main" id="{6E52B87D-13B1-ACD8-A89C-4B718BCAE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460" y="7086471"/>
            <a:ext cx="3851198" cy="216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riar conta Google usando e-mail da empresa">
            <a:extLst>
              <a:ext uri="{FF2B5EF4-FFF2-40B4-BE49-F238E27FC236}">
                <a16:creationId xmlns:a16="http://schemas.microsoft.com/office/drawing/2014/main" id="{E472B2E5-0A0F-2FE3-F709-0C1CBEB56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946" y="10001251"/>
            <a:ext cx="28575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AB4CE1B-A85F-0366-3F40-04A04C916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7C6053B-D6C5-F5FB-59CA-EEEC4ABC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2BF8DF-2BD6-0541-24AB-780B4C590F06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2" name="Espaço Reservado para Número de Slide 1">
            <a:extLst>
              <a:ext uri="{FF2B5EF4-FFF2-40B4-BE49-F238E27FC236}">
                <a16:creationId xmlns:a16="http://schemas.microsoft.com/office/drawing/2014/main" id="{F9F0D409-D0A6-6759-CDCD-2214C460DAE4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Espaço Reservado para Rodapé 2">
            <a:extLst>
              <a:ext uri="{FF2B5EF4-FFF2-40B4-BE49-F238E27FC236}">
                <a16:creationId xmlns:a16="http://schemas.microsoft.com/office/drawing/2014/main" id="{3989DF3D-024E-BF8A-4871-709A1FEB1CB2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Navegando na internet...</a:t>
            </a:r>
            <a:endParaRPr lang="en-US" sz="28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1EAB97-D259-5816-9100-B0487F01EF02}"/>
              </a:ext>
            </a:extLst>
          </p:cNvPr>
          <p:cNvSpPr txBox="1"/>
          <p:nvPr/>
        </p:nvSpPr>
        <p:spPr>
          <a:xfrm>
            <a:off x="4523514" y="2743051"/>
            <a:ext cx="18953706" cy="9325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4000" b="1" i="0" dirty="0">
                <a:effectLst/>
                <a:latin typeface="Futura Bk BT" panose="020B0502020204020303"/>
              </a:rPr>
              <a:t>Navegadores/Browsers  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 sabe o que é um Browser ou Navegador?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conhece o navegador Netscape?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Quais os navegadores mais usados nos dias atuais?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O que é WWW, HTTP/HTTPS, URL?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 sabe o que é domínio?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4000" b="0" i="0" dirty="0">
              <a:effectLst/>
              <a:latin typeface="Futura Bk BT" panose="020B0502020204020303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pt-BR" sz="4000" b="1" i="0" dirty="0">
                <a:effectLst/>
                <a:latin typeface="Futura Bk BT" panose="020B0502020204020303"/>
              </a:rPr>
              <a:t>E-mail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 usa qual serviço de e-mail? Google, Outlook, Yahoo ou iCloud?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sabe diferenciar um e-mail com domínio próprio?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sabe ler e enviar um e-mail?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sabe diferenciar os campos do e-mail? Para (</a:t>
            </a:r>
            <a:r>
              <a:rPr lang="pt-BR" sz="4000" dirty="0" err="1">
                <a:latin typeface="Futura Bk BT" panose="020B0502020204020303"/>
              </a:rPr>
              <a:t>To</a:t>
            </a:r>
            <a:r>
              <a:rPr lang="pt-BR" sz="4000" dirty="0">
                <a:latin typeface="Futura Bk BT" panose="020B0502020204020303"/>
              </a:rPr>
              <a:t>); </a:t>
            </a:r>
            <a:r>
              <a:rPr lang="pt-BR" sz="4000" dirty="0" err="1">
                <a:latin typeface="Futura Bk BT" panose="020B0502020204020303"/>
              </a:rPr>
              <a:t>Cc</a:t>
            </a:r>
            <a:r>
              <a:rPr lang="pt-BR" sz="4000" dirty="0">
                <a:latin typeface="Futura Bk BT" panose="020B0502020204020303"/>
              </a:rPr>
              <a:t>; </a:t>
            </a:r>
            <a:r>
              <a:rPr lang="pt-BR" sz="4000" dirty="0" err="1">
                <a:latin typeface="Futura Bk BT" panose="020B0502020204020303"/>
              </a:rPr>
              <a:t>Cco</a:t>
            </a:r>
            <a:r>
              <a:rPr lang="pt-BR" sz="4000" dirty="0">
                <a:latin typeface="Futura Bk BT" panose="020B0502020204020303"/>
              </a:rPr>
              <a:t>, Assunto(</a:t>
            </a:r>
            <a:r>
              <a:rPr lang="pt-BR" sz="4000" dirty="0" err="1">
                <a:latin typeface="Futura Bk BT" panose="020B0502020204020303"/>
              </a:rPr>
              <a:t>subject</a:t>
            </a:r>
            <a:r>
              <a:rPr lang="pt-BR" sz="4000" dirty="0">
                <a:latin typeface="Futura Bk BT" panose="020B0502020204020303"/>
              </a:rPr>
              <a:t>); Corpo; Adicionar Anexo;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sabe programar envio de e-mail?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utiliza os itens de formatação de e-mail</a:t>
            </a:r>
            <a:endParaRPr lang="pt-BR" sz="4000" b="0" i="0" dirty="0">
              <a:effectLst/>
              <a:latin typeface="Futura Bk BT" panose="020B0502020204020303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E070BD3-7B5E-E795-25EF-A80448302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07" y="9144009"/>
            <a:ext cx="3877563" cy="130206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2F89B83-CCE2-101E-3BA4-1D53A24D7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93" y="3144489"/>
            <a:ext cx="3524250" cy="18954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411DCD5-A6F6-D0A6-E0B0-6A9C06E195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86" y="5161523"/>
            <a:ext cx="2152650" cy="1628775"/>
          </a:xfrm>
          <a:prstGeom prst="rect">
            <a:avLst/>
          </a:prstGeom>
        </p:spPr>
      </p:pic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CDF0AEFE-EFA8-808D-3BCB-59B810322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A0546C0-30E4-10EF-35DE-82410235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E84244-8E9D-D027-6D52-5484C592DB56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EAD5FBD4-1C06-F0DF-9181-5899E970A520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D1329546-196E-5FE0-E3D0-987D1789F98A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Sumário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 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1309689" y="3896247"/>
            <a:ext cx="22517099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Apresentação da disciplina</a:t>
            </a:r>
          </a:p>
          <a:p>
            <a:pPr marL="1143000" indent="-1143000" algn="just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Ementa e Objetivo da Disciplina</a:t>
            </a:r>
          </a:p>
          <a:p>
            <a:pPr marL="1143000" indent="-1143000" algn="just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 que é Engenharia de Software, Modelo, Domínio e Orientação a Objetos?</a:t>
            </a:r>
          </a:p>
          <a:p>
            <a:pPr marL="1143000" indent="-1143000" algn="just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 </a:t>
            </a:r>
          </a:p>
          <a:p>
            <a:pPr marL="1143000" indent="-1143000" algn="just">
              <a:buFont typeface="Wingdings" panose="05000000000000000000" pitchFamily="2" charset="2"/>
              <a:buChar char="§"/>
            </a:pPr>
            <a:endParaRPr lang="pt-BR" sz="5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5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Referências</a:t>
            </a:r>
          </a:p>
        </p:txBody>
      </p:sp>
    </p:spTree>
    <p:extLst>
      <p:ext uri="{BB962C8B-B14F-4D97-AF65-F5344CB8AC3E}">
        <p14:creationId xmlns:p14="http://schemas.microsoft.com/office/powerpoint/2010/main" val="33979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Usando Redes Sociais...</a:t>
            </a:r>
            <a:endParaRPr lang="en-US" sz="28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1EAB97-D259-5816-9100-B0487F01EF02}"/>
              </a:ext>
            </a:extLst>
          </p:cNvPr>
          <p:cNvSpPr txBox="1"/>
          <p:nvPr/>
        </p:nvSpPr>
        <p:spPr>
          <a:xfrm>
            <a:off x="2257947" y="7747396"/>
            <a:ext cx="1895370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4000" b="1" i="0" dirty="0">
                <a:effectLst/>
                <a:latin typeface="Futura Bk BT" panose="020B0502020204020303"/>
              </a:rPr>
              <a:t>Rede Social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 sabe o que é uma Rede Social?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teve conta no Orkut, MySpace, Google+, ICQ, MSN?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Você tem conta no Facebook, Instagram, X (</a:t>
            </a:r>
            <a:r>
              <a:rPr lang="pt-BR" sz="4000" dirty="0" err="1">
                <a:latin typeface="Futura Bk BT" panose="020B0502020204020303"/>
              </a:rPr>
              <a:t>ex-Twitter</a:t>
            </a:r>
            <a:r>
              <a:rPr lang="pt-BR" sz="4000" dirty="0">
                <a:latin typeface="Futura Bk BT" panose="020B0502020204020303"/>
              </a:rPr>
              <a:t>), TikTok, LinkedIn, WhatsApp, </a:t>
            </a:r>
            <a:r>
              <a:rPr lang="pt-BR" sz="4000" dirty="0" err="1">
                <a:latin typeface="Futura Bk BT" panose="020B0502020204020303"/>
              </a:rPr>
              <a:t>Telegram</a:t>
            </a:r>
            <a:r>
              <a:rPr lang="pt-BR" sz="4000" dirty="0">
                <a:latin typeface="Futura Bk BT" panose="020B0502020204020303"/>
              </a:rPr>
              <a:t>, </a:t>
            </a:r>
            <a:r>
              <a:rPr lang="pt-BR" sz="4000" dirty="0" err="1">
                <a:latin typeface="Futura Bk BT" panose="020B0502020204020303"/>
              </a:rPr>
              <a:t>Reddit</a:t>
            </a:r>
            <a:r>
              <a:rPr lang="pt-BR" sz="4000" dirty="0">
                <a:latin typeface="Futura Bk BT" panose="020B0502020204020303"/>
              </a:rPr>
              <a:t>, </a:t>
            </a:r>
            <a:r>
              <a:rPr lang="pt-BR" sz="4000" dirty="0" err="1">
                <a:latin typeface="Futura Bk BT" panose="020B0502020204020303"/>
              </a:rPr>
              <a:t>Discord</a:t>
            </a:r>
            <a:r>
              <a:rPr lang="pt-BR" sz="4000" dirty="0">
                <a:latin typeface="Futura Bk BT" panose="020B0502020204020303"/>
              </a:rPr>
              <a:t>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 sabe diferenciar o público e o alvo de cada uma desta redes sociais?</a:t>
            </a:r>
          </a:p>
        </p:txBody>
      </p:sp>
      <p:pic>
        <p:nvPicPr>
          <p:cNvPr id="1026" name="Picture 2" descr="Sua empresa não precisa estar em todas as redes sociais">
            <a:extLst>
              <a:ext uri="{FF2B5EF4-FFF2-40B4-BE49-F238E27FC236}">
                <a16:creationId xmlns:a16="http://schemas.microsoft.com/office/drawing/2014/main" id="{A4BB5942-C162-9E0E-E114-ACFF4BB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79" y="3360981"/>
            <a:ext cx="7128254" cy="37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269C380A-9F28-EC38-B272-2BB54BB7A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39189239-7DDE-F54A-B6DD-D18933F0A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6A410F-D481-DDA4-B75A-AC71132FEE23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8BF72929-9956-342E-1BA6-15CA19A950DE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75CC7DDF-C522-C448-37BB-517DD59B1760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7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 de IA...</a:t>
            </a:r>
            <a:endParaRPr lang="en-US" sz="28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B1EAB97-D259-5816-9100-B0487F01EF02}"/>
              </a:ext>
            </a:extLst>
          </p:cNvPr>
          <p:cNvSpPr txBox="1"/>
          <p:nvPr/>
        </p:nvSpPr>
        <p:spPr>
          <a:xfrm>
            <a:off x="2715147" y="8018959"/>
            <a:ext cx="1895370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4000" b="1" i="0" dirty="0">
                <a:effectLst/>
                <a:latin typeface="Futura Bk BT" panose="020B0502020204020303"/>
              </a:rPr>
              <a:t>Ferramentas de IA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 conhece uma ferramenta de IA? 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dirty="0">
                <a:latin typeface="Futura Bk BT" panose="020B0502020204020303"/>
              </a:rPr>
              <a:t>Quais tipos de ferramentas de IA você conhece?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</a:t>
            </a:r>
            <a:r>
              <a:rPr lang="pt-BR" sz="4000" dirty="0">
                <a:latin typeface="Futura Bk BT" panose="020B0502020204020303"/>
              </a:rPr>
              <a:t> utiliza essas ferramentas para que?</a:t>
            </a:r>
          </a:p>
          <a:p>
            <a:pPr marL="1485900" lvl="1" indent="-571500">
              <a:buFont typeface="Wingdings" panose="05000000000000000000" pitchFamily="2" charset="2"/>
              <a:buChar char="ü"/>
            </a:pPr>
            <a:r>
              <a:rPr lang="pt-BR" sz="4000" b="0" i="0" dirty="0">
                <a:effectLst/>
                <a:latin typeface="Futura Bk BT" panose="020B0502020204020303"/>
              </a:rPr>
              <a:t>Você consegue perguntar algo que elas não respondem corretamente?</a:t>
            </a:r>
          </a:p>
        </p:txBody>
      </p:sp>
      <p:pic>
        <p:nvPicPr>
          <p:cNvPr id="4098" name="Picture 2" descr="ChatGPT logo and Its History | LogoMyWay">
            <a:extLst>
              <a:ext uri="{FF2B5EF4-FFF2-40B4-BE49-F238E27FC236}">
                <a16:creationId xmlns:a16="http://schemas.microsoft.com/office/drawing/2014/main" id="{2A474A8E-4F39-6775-D43F-7FA9C9F5A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44" y="4423345"/>
            <a:ext cx="4547235" cy="26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laude AI: Your new favorite assistant - Jennergy QuickShare">
            <a:extLst>
              <a:ext uri="{FF2B5EF4-FFF2-40B4-BE49-F238E27FC236}">
                <a16:creationId xmlns:a16="http://schemas.microsoft.com/office/drawing/2014/main" id="{76D3EEDC-8D75-EC80-5360-8E9DCEEBF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4323" y="4423345"/>
            <a:ext cx="5015354" cy="26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0BD35FD-84E3-5DE4-15C7-87098C279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654" y="4818734"/>
            <a:ext cx="5275199" cy="193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1FA33778-C491-154F-E9BC-8EED13C4B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1D5ED903-5855-01CA-49D8-48BCCE39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A81416-D5ED-1E2E-3D80-C1C777AA2CB2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Espaço Reservado para Número de Slide 1">
            <a:extLst>
              <a:ext uri="{FF2B5EF4-FFF2-40B4-BE49-F238E27FC236}">
                <a16:creationId xmlns:a16="http://schemas.microsoft.com/office/drawing/2014/main" id="{D6053DCC-3D54-1A7D-322B-33AE9B8D8D48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Espaço Reservado para Rodapé 2">
            <a:extLst>
              <a:ext uri="{FF2B5EF4-FFF2-40B4-BE49-F238E27FC236}">
                <a16:creationId xmlns:a16="http://schemas.microsoft.com/office/drawing/2014/main" id="{D59B5C52-3A79-3232-B52A-34A13D9F03A0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0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Criando um Arquivo HTML...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ML5 – Wikipédia, a enciclopédia livre">
            <a:extLst>
              <a:ext uri="{FF2B5EF4-FFF2-40B4-BE49-F238E27FC236}">
                <a16:creationId xmlns:a16="http://schemas.microsoft.com/office/drawing/2014/main" id="{BC8A60C1-E9B2-70CB-C5FF-D0EEC7F9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333958"/>
            <a:ext cx="4617720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A620F53-2120-C837-FA6C-B53BAC0FD69E}"/>
              </a:ext>
            </a:extLst>
          </p:cNvPr>
          <p:cNvSpPr txBox="1"/>
          <p:nvPr/>
        </p:nvSpPr>
        <p:spPr>
          <a:xfrm>
            <a:off x="8846820" y="3333958"/>
            <a:ext cx="1479042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Futura Bk BT" panose="020B0502020204020303"/>
              </a:rPr>
              <a:t>HTML – </a:t>
            </a:r>
            <a:r>
              <a:rPr lang="pt-BR" sz="4800" b="1" dirty="0" err="1">
                <a:latin typeface="Futura Bk BT" panose="020B0502020204020303"/>
              </a:rPr>
              <a:t>HyperText</a:t>
            </a:r>
            <a:r>
              <a:rPr lang="pt-BR" sz="4800" b="1" dirty="0">
                <a:latin typeface="Futura Bk BT" panose="020B0502020204020303"/>
              </a:rPr>
              <a:t> Markup </a:t>
            </a:r>
            <a:r>
              <a:rPr lang="pt-BR" sz="4800" b="1" dirty="0" err="1">
                <a:latin typeface="Futura Bk BT" panose="020B0502020204020303"/>
              </a:rPr>
              <a:t>Language</a:t>
            </a:r>
            <a:endParaRPr lang="pt-BR" sz="4800" b="1" dirty="0">
              <a:latin typeface="Futura Bk BT" panose="020B0502020204020303"/>
            </a:endParaRPr>
          </a:p>
          <a:p>
            <a:pPr algn="ctr"/>
            <a:endParaRPr lang="pt-BR" sz="4800" b="1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Traduzindo para “Linguagem de Marcação de Hipertexto”</a:t>
            </a:r>
          </a:p>
          <a:p>
            <a:pPr algn="just"/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O que é Hipertexto?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O que é Marcação (</a:t>
            </a:r>
            <a:r>
              <a:rPr lang="pt-BR" sz="3200" dirty="0" err="1">
                <a:latin typeface="Futura Bk BT" panose="020B0502020204020303"/>
              </a:rPr>
              <a:t>Tags</a:t>
            </a:r>
            <a:r>
              <a:rPr lang="pt-BR" sz="3200" dirty="0">
                <a:latin typeface="Futura Bk BT" panose="020B0502020204020303"/>
              </a:rPr>
              <a:t>)?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É uma linguagem de programação?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Quem lê um arquivo HTML?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Como ver o HTML de uma página na WEB?</a:t>
            </a:r>
            <a:endParaRPr lang="pt-BR" sz="3600" dirty="0">
              <a:latin typeface="Futura Bk BT" panose="020B0502020204020303"/>
            </a:endParaRPr>
          </a:p>
        </p:txBody>
      </p:sp>
      <p:pic>
        <p:nvPicPr>
          <p:cNvPr id="10246" name="Picture 6" descr="Css - ícones de marcas e logotipos grátis">
            <a:extLst>
              <a:ext uri="{FF2B5EF4-FFF2-40B4-BE49-F238E27FC236}">
                <a16:creationId xmlns:a16="http://schemas.microsoft.com/office/drawing/2014/main" id="{8B6807CA-EB15-4A19-F3E1-22A823C9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8869825"/>
            <a:ext cx="1632437" cy="16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Javascript Icon - Download in Flat Style">
            <a:extLst>
              <a:ext uri="{FF2B5EF4-FFF2-40B4-BE49-F238E27FC236}">
                <a16:creationId xmlns:a16="http://schemas.microsoft.com/office/drawing/2014/main" id="{50834457-315A-F955-9E26-5A25391A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74" y="8894805"/>
            <a:ext cx="1632437" cy="16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4F8A14C1-F5E1-E0AE-36D6-58AC35DD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2">
            <a:extLst>
              <a:ext uri="{FF2B5EF4-FFF2-40B4-BE49-F238E27FC236}">
                <a16:creationId xmlns:a16="http://schemas.microsoft.com/office/drawing/2014/main" id="{E71330DB-B1DC-8911-ED3C-789BE7C91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BF777D-80AD-AE99-5B04-A454F1638AA9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C018CE4C-8B61-AE5E-AB89-52B782CB359C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BF32DBAA-A7EF-1312-769B-189F804FBFB2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7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Aplicações WEB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10242" name="Picture 2" descr="HTML5 – Wikipédia, a enciclopédia livre">
            <a:extLst>
              <a:ext uri="{FF2B5EF4-FFF2-40B4-BE49-F238E27FC236}">
                <a16:creationId xmlns:a16="http://schemas.microsoft.com/office/drawing/2014/main" id="{BC8A60C1-E9B2-70CB-C5FF-D0EEC7F95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3333958"/>
            <a:ext cx="4617720" cy="461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ss - ícones de marcas e logotipos grátis">
            <a:extLst>
              <a:ext uri="{FF2B5EF4-FFF2-40B4-BE49-F238E27FC236}">
                <a16:creationId xmlns:a16="http://schemas.microsoft.com/office/drawing/2014/main" id="{8B6807CA-EB15-4A19-F3E1-22A823C9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8869825"/>
            <a:ext cx="1632437" cy="16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Javascript Icon - Download in Flat Style">
            <a:extLst>
              <a:ext uri="{FF2B5EF4-FFF2-40B4-BE49-F238E27FC236}">
                <a16:creationId xmlns:a16="http://schemas.microsoft.com/office/drawing/2014/main" id="{50834457-315A-F955-9E26-5A25391A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974" y="8894805"/>
            <a:ext cx="1632437" cy="16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641CABE-56BB-A9B6-1F94-93D07C9CC8D5}"/>
              </a:ext>
            </a:extLst>
          </p:cNvPr>
          <p:cNvSpPr txBox="1"/>
          <p:nvPr/>
        </p:nvSpPr>
        <p:spPr>
          <a:xfrm>
            <a:off x="7522547" y="2871615"/>
            <a:ext cx="15371955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4000" b="1" i="0" dirty="0">
                <a:effectLst/>
                <a:latin typeface="Futura Bk BT" panose="020B0502020204020303"/>
              </a:rPr>
              <a:t>HTML</a:t>
            </a:r>
            <a:r>
              <a:rPr lang="pt-BR" sz="4000" b="0" i="0" dirty="0">
                <a:effectLst/>
                <a:latin typeface="Futura Bk BT" panose="020B0502020204020303"/>
              </a:rPr>
              <a:t>: linguagem de marcação utilizada para estruturar os elementos da página, como parágrafos, links, títulos, tabelas, imagens e até vídeos.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4000" b="0" i="0" dirty="0">
              <a:effectLst/>
              <a:latin typeface="Futura Bk BT" panose="020B0502020204020303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4000" b="0" i="0" dirty="0">
              <a:effectLst/>
              <a:latin typeface="Futura Bk BT" panose="020B0502020204020303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4000" b="1" i="0" dirty="0">
                <a:effectLst/>
                <a:latin typeface="Futura Bk BT" panose="020B0502020204020303"/>
              </a:rPr>
              <a:t>CSS:</a:t>
            </a:r>
            <a:r>
              <a:rPr lang="pt-BR" sz="4000" b="0" i="0" dirty="0">
                <a:effectLst/>
                <a:latin typeface="Futura Bk BT" panose="020B0502020204020303"/>
              </a:rPr>
              <a:t> linguagem de estilos utilizada para definir cores, fontes, tamanhos, posicionamento e qualquer outro valor estético para os elementos da página.</a:t>
            </a: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4000" dirty="0">
              <a:latin typeface="Futura Bk BT" panose="020B0502020204020303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endParaRPr lang="pt-BR" sz="4000" b="0" i="0" dirty="0">
              <a:effectLst/>
              <a:latin typeface="Futura Bk BT" panose="020B0502020204020303"/>
            </a:endParaRPr>
          </a:p>
          <a:p>
            <a:pPr marL="571500" indent="-571500" algn="l">
              <a:buFont typeface="Wingdings" panose="05000000000000000000" pitchFamily="2" charset="2"/>
              <a:buChar char="q"/>
            </a:pPr>
            <a:r>
              <a:rPr lang="pt-BR" sz="4000" b="1" i="0" dirty="0">
                <a:effectLst/>
                <a:latin typeface="Futura Bk BT" panose="020B0502020204020303"/>
              </a:rPr>
              <a:t>Javascript:</a:t>
            </a:r>
            <a:r>
              <a:rPr lang="pt-BR" sz="4000" b="0" i="0" dirty="0">
                <a:effectLst/>
                <a:latin typeface="Futura Bk BT" panose="020B0502020204020303"/>
              </a:rPr>
              <a:t> linguagem de programação utilizada para deixar a página com mais movimento, podendo atualizar elementos dinamicamente e lidar melhor com dados enviados e recebidos na página.</a:t>
            </a:r>
          </a:p>
        </p:txBody>
      </p:sp>
    </p:spTree>
    <p:extLst>
      <p:ext uri="{BB962C8B-B14F-4D97-AF65-F5344CB8AC3E}">
        <p14:creationId xmlns:p14="http://schemas.microsoft.com/office/powerpoint/2010/main" val="14283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Criando uma conta no </a:t>
            </a:r>
            <a:r>
              <a:rPr lang="pt-BR" sz="6600" b="1" spc="100" dirty="0" err="1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Github</a:t>
            </a:r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8">
            <a:extLst>
              <a:ext uri="{FF2B5EF4-FFF2-40B4-BE49-F238E27FC236}">
                <a16:creationId xmlns:a16="http://schemas.microsoft.com/office/drawing/2014/main" id="{6A620F53-2120-C837-FA6C-B53BAC0FD69E}"/>
              </a:ext>
            </a:extLst>
          </p:cNvPr>
          <p:cNvSpPr txBox="1"/>
          <p:nvPr/>
        </p:nvSpPr>
        <p:spPr>
          <a:xfrm>
            <a:off x="5440680" y="2920580"/>
            <a:ext cx="1764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/>
            <a:r>
              <a:rPr lang="pt-BR" sz="3200" dirty="0">
                <a:latin typeface="Futura Bk BT" panose="020B0502020204020303"/>
              </a:rPr>
              <a:t>O GitHub é uma plataforma de hospedagem de código-fonte que usa o sistema de controle de versão </a:t>
            </a:r>
            <a:r>
              <a:rPr lang="pt-BR" sz="3200" dirty="0" err="1">
                <a:latin typeface="Futura Bk BT" panose="020B0502020204020303"/>
              </a:rPr>
              <a:t>Git</a:t>
            </a:r>
            <a:r>
              <a:rPr lang="pt-BR" sz="3200" dirty="0">
                <a:latin typeface="Futura Bk BT" panose="020B0502020204020303"/>
              </a:rPr>
              <a:t>. Ele oferece um conjunto de ferramentas para colaboração no desenvolvimento de software, permitindo que desenvolvedores trabalhem juntos em projetos de qualquer lugar do mundo. </a:t>
            </a:r>
          </a:p>
          <a:p>
            <a:pPr marL="1600200" lvl="1" indent="-6858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1600200" lvl="1" indent="-685800" algn="just">
              <a:buFont typeface="Wingdings" panose="05000000000000000000" pitchFamily="2" charset="2"/>
              <a:buChar char="§"/>
            </a:pPr>
            <a:r>
              <a:rPr lang="pt-BR" sz="3200" b="1" dirty="0">
                <a:latin typeface="Futura Bk BT" panose="020B0502020204020303"/>
              </a:rPr>
              <a:t>Repositórios: </a:t>
            </a:r>
            <a:r>
              <a:rPr lang="pt-BR" sz="3200" dirty="0">
                <a:latin typeface="Futura Bk BT" panose="020B0502020204020303"/>
              </a:rPr>
              <a:t>No GitHub, os projetos são armazenados em repositórios (</a:t>
            </a:r>
            <a:r>
              <a:rPr lang="pt-BR" sz="3200" dirty="0" err="1">
                <a:latin typeface="Futura Bk BT" panose="020B0502020204020303"/>
              </a:rPr>
              <a:t>repos</a:t>
            </a:r>
            <a:r>
              <a:rPr lang="pt-BR" sz="3200" dirty="0">
                <a:latin typeface="Futura Bk BT" panose="020B0502020204020303"/>
              </a:rPr>
              <a:t>), que contêm todos os arquivos do projeto, bem como o histórico completo de alterações. Os repositórios podem ser públicos (acessíveis a qualquer pessoa) ou privados (acessíveis apenas a colaboradores específicos).</a:t>
            </a:r>
          </a:p>
        </p:txBody>
      </p:sp>
      <p:pic>
        <p:nvPicPr>
          <p:cNvPr id="3" name="Picture 4" descr="GitHub Logo and symbol, meaning, history, PNG, brand">
            <a:hlinkClick r:id="rId4"/>
            <a:extLst>
              <a:ext uri="{FF2B5EF4-FFF2-40B4-BE49-F238E27FC236}">
                <a16:creationId xmlns:a16="http://schemas.microsoft.com/office/drawing/2014/main" id="{8641B571-0237-BE57-BF14-528ECE2B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4" y="5182737"/>
            <a:ext cx="5614194" cy="314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DEA182A-454F-7699-E7BD-98F6EC620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476" y="8548309"/>
            <a:ext cx="11416328" cy="3426103"/>
          </a:xfrm>
          <a:prstGeom prst="rect">
            <a:avLst/>
          </a:prstGeom>
        </p:spPr>
      </p:pic>
      <p:sp>
        <p:nvSpPr>
          <p:cNvPr id="4" name="Espaço Reservado para Número de Slide 1">
            <a:extLst>
              <a:ext uri="{FF2B5EF4-FFF2-40B4-BE49-F238E27FC236}">
                <a16:creationId xmlns:a16="http://schemas.microsoft.com/office/drawing/2014/main" id="{A556C32E-9FF7-1B2B-361A-197A685E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06D9CF4F-0A9D-E6E0-CA51-B3E417D0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86E88A-3997-0B48-ED86-1179EA491503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Espaço Reservado para Número de Slide 1">
            <a:extLst>
              <a:ext uri="{FF2B5EF4-FFF2-40B4-BE49-F238E27FC236}">
                <a16:creationId xmlns:a16="http://schemas.microsoft.com/office/drawing/2014/main" id="{615BEBFE-2EE8-C391-E55F-E0BD429E842D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Espaço Reservado para Rodapé 2">
            <a:extLst>
              <a:ext uri="{FF2B5EF4-FFF2-40B4-BE49-F238E27FC236}">
                <a16:creationId xmlns:a16="http://schemas.microsoft.com/office/drawing/2014/main" id="{9FCAC42B-3BAA-1A56-3BC3-4119D75C9110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5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Atividade Prática I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Vetores e ilustrações de Aluno computador para download gratuito | Freepik">
            <a:extLst>
              <a:ext uri="{FF2B5EF4-FFF2-40B4-BE49-F238E27FC236}">
                <a16:creationId xmlns:a16="http://schemas.microsoft.com/office/drawing/2014/main" id="{26A67E16-CDBA-AA8D-9A11-B5FD7CA9B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9" y="4855949"/>
            <a:ext cx="8092071" cy="486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7BF0C425-8E7E-BB2F-FFF3-E03BFE52332F}"/>
              </a:ext>
            </a:extLst>
          </p:cNvPr>
          <p:cNvSpPr txBox="1"/>
          <p:nvPr/>
        </p:nvSpPr>
        <p:spPr>
          <a:xfrm>
            <a:off x="8275320" y="2805433"/>
            <a:ext cx="15551468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Criar conta no Google caso não tenha;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Criar conta no </a:t>
            </a:r>
            <a:r>
              <a:rPr lang="pt-BR" sz="44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Github</a:t>
            </a: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criar o repositório “</a:t>
            </a:r>
            <a:r>
              <a:rPr lang="pt-BR" sz="44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minhapagina</a:t>
            </a: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”;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Criar o arquivo index.html no repositório recém-criado; 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Editar o arquivo </a:t>
            </a:r>
            <a:r>
              <a:rPr lang="pt-BR" sz="44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html</a:t>
            </a: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incluindo uma breve apresentação sobre o aluno;</a:t>
            </a:r>
          </a:p>
          <a:p>
            <a:pPr marL="742950" indent="-742950" algn="just">
              <a:buFont typeface="+mj-lt"/>
              <a:buAutoNum type="arabicPeriod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Publicar o repositório;</a:t>
            </a:r>
          </a:p>
        </p:txBody>
      </p:sp>
      <p:sp>
        <p:nvSpPr>
          <p:cNvPr id="6" name="Espaço Reservado para Número de Slide 1">
            <a:extLst>
              <a:ext uri="{FF2B5EF4-FFF2-40B4-BE49-F238E27FC236}">
                <a16:creationId xmlns:a16="http://schemas.microsoft.com/office/drawing/2014/main" id="{4ABA924C-1519-721F-506A-232A28CF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Espaço Reservado para Rodapé 2">
            <a:extLst>
              <a:ext uri="{FF2B5EF4-FFF2-40B4-BE49-F238E27FC236}">
                <a16:creationId xmlns:a16="http://schemas.microsoft.com/office/drawing/2014/main" id="{CB3D8D69-508D-C4A5-6F6C-75D65FF9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19800CA-7C8F-09AD-4079-3578A665A460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28AC779B-5F36-789A-37D6-7A4E9CEE9B90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Espaço Reservado para Rodapé 2">
            <a:extLst>
              <a:ext uri="{FF2B5EF4-FFF2-40B4-BE49-F238E27FC236}">
                <a16:creationId xmlns:a16="http://schemas.microsoft.com/office/drawing/2014/main" id="{FCC82856-F6AE-3712-34B9-A0A72C25475C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7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Resolução – Estrutura Básica HTML</a:t>
            </a:r>
            <a:endParaRPr lang="en-US" sz="66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D3204E1-B79B-69E8-249E-7C78E4023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816" y="3414097"/>
            <a:ext cx="16463963" cy="8144963"/>
          </a:xfrm>
          <a:prstGeom prst="rect">
            <a:avLst/>
          </a:prstGeom>
        </p:spPr>
      </p:pic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EE8F66B-7963-786F-B41D-2F0C9FC7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2">
            <a:extLst>
              <a:ext uri="{FF2B5EF4-FFF2-40B4-BE49-F238E27FC236}">
                <a16:creationId xmlns:a16="http://schemas.microsoft.com/office/drawing/2014/main" id="{97F1E975-D5F5-3BAB-F92C-47D85A6BD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D6D3E5A-BB2C-AED2-6B0C-7E386014C1DD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9" name="Espaço Reservado para Número de Slide 1">
            <a:extLst>
              <a:ext uri="{FF2B5EF4-FFF2-40B4-BE49-F238E27FC236}">
                <a16:creationId xmlns:a16="http://schemas.microsoft.com/office/drawing/2014/main" id="{3F7C0BF9-069F-3A59-1E53-4A03668B402D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Espaço Reservado para Rodapé 2">
            <a:extLst>
              <a:ext uri="{FF2B5EF4-FFF2-40B4-BE49-F238E27FC236}">
                <a16:creationId xmlns:a16="http://schemas.microsoft.com/office/drawing/2014/main" id="{69C2995B-137D-9B48-568C-2A305BCC4BD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9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27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Metodologia e Produção de Conhecimento na Cultura Digital|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EEEC7F3-07C6-4494-9397-7CFE86310FAA}"/>
              </a:ext>
            </a:extLst>
          </p:cNvPr>
          <p:cNvSpPr txBox="1"/>
          <p:nvPr/>
        </p:nvSpPr>
        <p:spPr>
          <a:xfrm>
            <a:off x="16490449" y="9902442"/>
            <a:ext cx="653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ftamberlini.dev.br</a:t>
            </a:r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569F469D-9E7B-4CC9-BB42-BFF5A07F398D}"/>
              </a:ext>
            </a:extLst>
          </p:cNvPr>
          <p:cNvSpPr/>
          <p:nvPr/>
        </p:nvSpPr>
        <p:spPr>
          <a:xfrm>
            <a:off x="2558138" y="9738818"/>
            <a:ext cx="1208312" cy="12083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Futura Bk BT" panose="020B0502020204020303" pitchFamily="34" charset="0"/>
              </a:rPr>
              <a:t>c</a:t>
            </a:r>
          </a:p>
        </p:txBody>
      </p:sp>
      <p:pic>
        <p:nvPicPr>
          <p:cNvPr id="21" name="Picture 7">
            <a:extLst>
              <a:ext uri="{FF2B5EF4-FFF2-40B4-BE49-F238E27FC236}">
                <a16:creationId xmlns:a16="http://schemas.microsoft.com/office/drawing/2014/main" id="{1CADB059-CB2C-4F03-9DF1-47ACC6C21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159" y="10073740"/>
            <a:ext cx="619616" cy="488403"/>
          </a:xfrm>
          <a:prstGeom prst="rect">
            <a:avLst/>
          </a:prstGeom>
        </p:spPr>
      </p:pic>
      <p:cxnSp>
        <p:nvCxnSpPr>
          <p:cNvPr id="22" name="Straight Connector 19">
            <a:extLst>
              <a:ext uri="{FF2B5EF4-FFF2-40B4-BE49-F238E27FC236}">
                <a16:creationId xmlns:a16="http://schemas.microsoft.com/office/drawing/2014/main" id="{93690DE0-50B8-4BE0-AA64-703AFE5673D4}"/>
              </a:ext>
            </a:extLst>
          </p:cNvPr>
          <p:cNvCxnSpPr/>
          <p:nvPr/>
        </p:nvCxnSpPr>
        <p:spPr>
          <a:xfrm>
            <a:off x="8493383" y="5611040"/>
            <a:ext cx="62000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3">
            <a:extLst>
              <a:ext uri="{FF2B5EF4-FFF2-40B4-BE49-F238E27FC236}">
                <a16:creationId xmlns:a16="http://schemas.microsoft.com/office/drawing/2014/main" id="{974C2307-0890-4583-9336-B28B75533561}"/>
              </a:ext>
            </a:extLst>
          </p:cNvPr>
          <p:cNvSpPr/>
          <p:nvPr/>
        </p:nvSpPr>
        <p:spPr>
          <a:xfrm>
            <a:off x="10619924" y="3168789"/>
            <a:ext cx="1990539" cy="199053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Futura Bk BT" panose="020B0502020204020303" pitchFamily="34" charset="0"/>
            </a:endParaRPr>
          </a:p>
        </p:txBody>
      </p:sp>
      <p:sp>
        <p:nvSpPr>
          <p:cNvPr id="26" name="TextBox 76">
            <a:extLst>
              <a:ext uri="{FF2B5EF4-FFF2-40B4-BE49-F238E27FC236}">
                <a16:creationId xmlns:a16="http://schemas.microsoft.com/office/drawing/2014/main" id="{98825F93-5DA9-4B52-BB44-5A405A6BE94C}"/>
              </a:ext>
            </a:extLst>
          </p:cNvPr>
          <p:cNvSpPr txBox="1"/>
          <p:nvPr/>
        </p:nvSpPr>
        <p:spPr>
          <a:xfrm>
            <a:off x="6883810" y="5505332"/>
            <a:ext cx="9861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Dúvidas?</a:t>
            </a:r>
            <a:endParaRPr lang="en-US" sz="8000" b="1" spc="1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9">
            <a:extLst>
              <a:ext uri="{FF2B5EF4-FFF2-40B4-BE49-F238E27FC236}">
                <a16:creationId xmlns:a16="http://schemas.microsoft.com/office/drawing/2014/main" id="{73E7AF21-932B-4F00-B35D-BD19C8485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568" y="3697183"/>
            <a:ext cx="1091250" cy="93375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4C713A6C-2247-4E2D-AB31-4B73F9403364}"/>
              </a:ext>
            </a:extLst>
          </p:cNvPr>
          <p:cNvSpPr txBox="1"/>
          <p:nvPr/>
        </p:nvSpPr>
        <p:spPr>
          <a:xfrm>
            <a:off x="3891007" y="9927475"/>
            <a:ext cx="871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spc="1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fernando.alves@ifrj.edu.br</a:t>
            </a:r>
          </a:p>
        </p:txBody>
      </p:sp>
      <p:pic>
        <p:nvPicPr>
          <p:cNvPr id="6146" name="Picture 2" descr="Resultado de imagem para icon web">
            <a:extLst>
              <a:ext uri="{FF2B5EF4-FFF2-40B4-BE49-F238E27FC236}">
                <a16:creationId xmlns:a16="http://schemas.microsoft.com/office/drawing/2014/main" id="{A276F8A5-E7E6-47E1-BD62-CB9297095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681" y="9738818"/>
            <a:ext cx="122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1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Disciplina MDCOO – 2025.02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 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1309689" y="3896247"/>
            <a:ext cx="22517099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Modelagem de Domínio e Conceitos de Orientação a Objetos</a:t>
            </a:r>
          </a:p>
          <a:p>
            <a:pPr marL="1143000" indent="-1143000" algn="just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Prof. Fernando Tamberlini Alves</a:t>
            </a:r>
          </a:p>
          <a:p>
            <a:pPr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E-mail: </a:t>
            </a: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fernando.alves@ifrj.edu.br</a:t>
            </a: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Site: ftamberlini.dev.br</a:t>
            </a:r>
          </a:p>
          <a:p>
            <a:pPr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Horário: 4ª feira – 08:30 até 11:45 – Matutino</a:t>
            </a:r>
          </a:p>
          <a:p>
            <a:pPr lvl="3"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4ª feira – 13:15 até 16:15 – Vespertino</a:t>
            </a:r>
          </a:p>
          <a:p>
            <a:pPr algn="just"/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Local: Laboratório 203 – IFRJ/CSJM</a:t>
            </a:r>
          </a:p>
        </p:txBody>
      </p:sp>
    </p:spTree>
    <p:extLst>
      <p:ext uri="{BB962C8B-B14F-4D97-AF65-F5344CB8AC3E}">
        <p14:creationId xmlns:p14="http://schemas.microsoft.com/office/powerpoint/2010/main" val="24427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Ementa e Objetivo Geral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2568036" y="2912014"/>
            <a:ext cx="190881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Modelagem de domínio e o paradigma orientado a objetos.</a:t>
            </a:r>
          </a:p>
          <a:p>
            <a:pPr algn="ctr"/>
            <a:endParaRPr lang="pt-BR" sz="40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40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Desenvolver competências de modelagem de domínio e reconhecer conceitos do paradigma orientado a objetos</a:t>
            </a:r>
          </a:p>
        </p:txBody>
      </p:sp>
      <p:pic>
        <p:nvPicPr>
          <p:cNvPr id="1026" name="Picture 2" descr="Java: o que é, linguagem e Guia para iniciar na tecnologia | Alura">
            <a:extLst>
              <a:ext uri="{FF2B5EF4-FFF2-40B4-BE49-F238E27FC236}">
                <a16:creationId xmlns:a16="http://schemas.microsoft.com/office/drawing/2014/main" id="{7361A5D3-3C83-2D5F-9643-B298C3860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2630" y="6874385"/>
            <a:ext cx="8313420" cy="4593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C809818-A8BC-7CBE-EEEA-DD4E95FFE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4294" y="6273312"/>
            <a:ext cx="6388366" cy="56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4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Específicos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1714500" y="3369655"/>
            <a:ext cx="2002155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Reconhecer os conceitos gerais de “Domínio”, “Abstração”, “Modelo” e “Representação” 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Identificar construtores básicos de Diagramas de Classe UML: Classes, Atributos e Relacionamentos 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Criar modelos de classe utilizando Diagramas de Classe UML 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Reconhecer os conceitos específicos sobre o paradigma orientado a objetos: “Classe”, Objeto”, “Herança”, “Composição”, “Polimorfismo” e “Encapsulamento”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Identificar a sintaxe, semântica e instruções básicas de uma linguagem de programação orientada a objetos 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endParaRPr lang="pt-BR" sz="3600" dirty="0">
              <a:latin typeface="Futura Bk BT" panose="020B0502020204020303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pt-BR" sz="3600" dirty="0">
                <a:latin typeface="Futura Bk BT" panose="020B0502020204020303"/>
              </a:rPr>
              <a:t>Implementar modelos de domínio com uma linguagem de programação orientada a objetos</a:t>
            </a:r>
            <a:endParaRPr lang="pt-BR" sz="6000" dirty="0">
              <a:latin typeface="Futura Bk BT" panose="020B0502020204020303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Planejamento do Curso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807720" y="3387396"/>
            <a:ext cx="10850881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Futura Bk BT" panose="020B0502020204020303"/>
              </a:rPr>
              <a:t>1º Bimestre</a:t>
            </a:r>
          </a:p>
          <a:p>
            <a:pPr algn="ctr"/>
            <a:endParaRPr lang="pt-BR" sz="4800" b="1" dirty="0">
              <a:latin typeface="Futura Bk BT" panose="020B0502020204020303"/>
            </a:endParaRPr>
          </a:p>
          <a:p>
            <a:pPr algn="ctr"/>
            <a:r>
              <a:rPr lang="pt-BR" sz="3200" dirty="0">
                <a:latin typeface="Futura Bk BT" panose="020B0502020204020303"/>
              </a:rPr>
              <a:t>Unidade I – Modelagem de Domínio</a:t>
            </a:r>
          </a:p>
          <a:p>
            <a:pPr algn="just"/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Introdução a Engenharia de Software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Conceitualização de “Domínio”, “Abstração”, “Modelo” e “Representação”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Construtores básicos de Diagramas de Classe UML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Criação de modelos de domínio representados com Diagramas de Classe UML</a:t>
            </a:r>
          </a:p>
          <a:p>
            <a:pPr algn="just"/>
            <a:endParaRPr lang="pt-BR" sz="3600" dirty="0">
              <a:latin typeface="Futura Bk BT" panose="020B0502020204020303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572605DD-4D5D-9BBB-C43E-4D470F01A838}"/>
              </a:ext>
            </a:extLst>
          </p:cNvPr>
          <p:cNvSpPr txBox="1"/>
          <p:nvPr/>
        </p:nvSpPr>
        <p:spPr>
          <a:xfrm>
            <a:off x="12725400" y="3333958"/>
            <a:ext cx="1091184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latin typeface="Futura Bk BT" panose="020B0502020204020303"/>
              </a:rPr>
              <a:t>2º Bimestre</a:t>
            </a:r>
          </a:p>
          <a:p>
            <a:pPr algn="ctr"/>
            <a:endParaRPr lang="pt-BR" sz="4800" b="1" dirty="0">
              <a:latin typeface="Futura Bk BT" panose="020B0502020204020303"/>
            </a:endParaRPr>
          </a:p>
          <a:p>
            <a:pPr algn="ctr"/>
            <a:r>
              <a:rPr lang="pt-BR" sz="3200" dirty="0">
                <a:latin typeface="Futura Bk BT" panose="020B0502020204020303"/>
              </a:rPr>
              <a:t>Unidade II – O Paradigma Orientado a Objetos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Conceitualização de Classe”, Objeto”, “Herança”, “Composição”, “Polimorfismo” e “Encapsulamento”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Aplicação dos conceitos em Diagramas de Classe UML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Sintaxe, semântica e instruções básicas de uma linguagem de programação orientada a objetos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pt-BR" sz="3200" dirty="0">
              <a:latin typeface="Futura Bk BT" panose="020B0502020204020303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pt-BR" sz="3200" dirty="0">
                <a:latin typeface="Futura Bk BT" panose="020B0502020204020303"/>
              </a:rPr>
              <a:t>Implementação de modelos de domínio utilizando uma linguagem de programação orientada a objetos</a:t>
            </a:r>
          </a:p>
          <a:p>
            <a:pPr algn="just"/>
            <a:endParaRPr lang="pt-BR" sz="3600" dirty="0">
              <a:latin typeface="Futura Bk BT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34928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Metodologia e Recursos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 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37DF21E7-64FC-57E0-6C7A-77EE4FD8FFAE}"/>
              </a:ext>
            </a:extLst>
          </p:cNvPr>
          <p:cNvSpPr txBox="1"/>
          <p:nvPr/>
        </p:nvSpPr>
        <p:spPr>
          <a:xfrm>
            <a:off x="322611" y="2455328"/>
            <a:ext cx="23738778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Desenvolvimento Metodológico:</a:t>
            </a:r>
          </a:p>
          <a:p>
            <a:pPr algn="just"/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</a:p>
          <a:p>
            <a:pPr lvl="1" algn="just"/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Aula expositiva e prática, a partir do uso de aplicativos e ferramentas da internet, com foco na colaboração. Atividades práticas envolvendo estudos de caso, seminários, trabalhos individuais e em grupo, apresentação individual e em grupo.</a:t>
            </a:r>
          </a:p>
          <a:p>
            <a:pPr lvl="1" algn="just"/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Recursos:</a:t>
            </a:r>
          </a:p>
          <a:p>
            <a:pPr algn="just"/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 digital, </a:t>
            </a:r>
            <a:r>
              <a:rPr lang="pt-BR" sz="32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datashow</a:t>
            </a:r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laboratório de informática com acesso à internet para o professor e para os alunos, preferencialmente um computador por aluno.</a:t>
            </a:r>
          </a:p>
          <a:p>
            <a:pPr lvl="1" algn="just"/>
            <a:endParaRPr lang="pt-BR" sz="2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Ferramentas:</a:t>
            </a:r>
          </a:p>
          <a:p>
            <a:pPr marL="1143000" indent="-1143000" algn="just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/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Sistema Operacional Windows, </a:t>
            </a:r>
            <a:r>
              <a:rPr lang="pt-BR" sz="32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VSCode</a:t>
            </a:r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pt-BR" sz="32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Notepad</a:t>
            </a:r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++, </a:t>
            </a:r>
            <a:r>
              <a:rPr lang="pt-BR" sz="32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LucidChart</a:t>
            </a:r>
            <a:r>
              <a:rPr lang="pt-BR" sz="32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Draw.io, GIT, GITHUB e Ferramentas de Inteligência Artificial.</a:t>
            </a: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60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798966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Avaliação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rgbClr val="0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 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E8D6F071-D773-9C04-7A4F-6B704289C5D7}"/>
              </a:ext>
            </a:extLst>
          </p:cNvPr>
          <p:cNvSpPr txBox="1"/>
          <p:nvPr/>
        </p:nvSpPr>
        <p:spPr>
          <a:xfrm>
            <a:off x="1198919" y="2455328"/>
            <a:ext cx="228624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1º Bimestre: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1ª Avaliação – Prova sobre Conceitos de Engenharia de Software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2ª Avaliação – Trabalho – Elaboração de Modelo via Diagrama de Classes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MV1 = (AV1 + AV2)/2</a:t>
            </a:r>
          </a:p>
          <a:p>
            <a:pPr lvl="1" algn="just"/>
            <a:endParaRPr lang="pt-BR" sz="32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2º Bimestre: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3ª Avaliação – Prova sobre Conceitos de Orientação a Objetos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4ª Avaliação – Trabalho - Codificação em Javascript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5ª Avaliação – Elaboração de Modelo via Diagrama de Classes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pt-BR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MV2 = (AV3 + AV4 + AV5)/3</a:t>
            </a: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8F7B48-2D12-5A8F-E9B0-4C802A6C7B25}"/>
              </a:ext>
            </a:extLst>
          </p:cNvPr>
          <p:cNvSpPr txBox="1"/>
          <p:nvPr/>
        </p:nvSpPr>
        <p:spPr>
          <a:xfrm>
            <a:off x="2371096" y="9030520"/>
            <a:ext cx="18898437" cy="42165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 Semestre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nn-NO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G=(MV1+ 2*MV2) / 3  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nn-NO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 ou igual a 6,0 – Aprovado 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nn-NO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Menor que 6,0 – Recuperação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endParaRPr lang="nn-NO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endParaRPr lang="nn-NO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endParaRPr lang="pt-BR" sz="44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0" indent="-1143000" algn="just">
              <a:buFont typeface="Wingdings" panose="05000000000000000000" pitchFamily="2" charset="2"/>
              <a:buChar char="§"/>
            </a:pPr>
            <a:r>
              <a:rPr lang="pt-BR" sz="44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Grau Final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nn-NO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GF=(G + 1,5*MVR) / 2,5  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nn-NO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Maior ou igual a 6,0 – Aprovado </a:t>
            </a:r>
          </a:p>
          <a:p>
            <a:pPr marL="2057400" lvl="1" indent="-1143000" algn="just">
              <a:buFont typeface="Wingdings" panose="05000000000000000000" pitchFamily="2" charset="2"/>
              <a:buChar char="§"/>
            </a:pPr>
            <a:r>
              <a:rPr lang="nn-NO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Menor que 6,0 – Reprovado </a:t>
            </a:r>
          </a:p>
          <a:p>
            <a:pPr marL="2971800" lvl="2" indent="-1143000" algn="just">
              <a:buFont typeface="Wingdings" panose="05000000000000000000" pitchFamily="2" charset="2"/>
              <a:buChar char="§"/>
            </a:pPr>
            <a:endParaRPr lang="nn-NO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77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>
            <a:cxnSpLocks/>
          </p:cNvCxnSpPr>
          <p:nvPr/>
        </p:nvCxnSpPr>
        <p:spPr>
          <a:xfrm>
            <a:off x="1006413" y="2248450"/>
            <a:ext cx="18039878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3" y="1419726"/>
            <a:ext cx="192507" cy="152800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C9398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9560AA70-139C-4738-896D-421A126AD600}"/>
              </a:ext>
            </a:extLst>
          </p:cNvPr>
          <p:cNvSpPr txBox="1"/>
          <p:nvPr/>
        </p:nvSpPr>
        <p:spPr>
          <a:xfrm>
            <a:off x="1006413" y="809192"/>
            <a:ext cx="17081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b="1" spc="100" dirty="0"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Bibliografia Básica</a:t>
            </a:r>
            <a:endParaRPr lang="en-US" sz="8000" b="1" spc="100" dirty="0"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8">
            <a:extLst>
              <a:ext uri="{FF2B5EF4-FFF2-40B4-BE49-F238E27FC236}">
                <a16:creationId xmlns:a16="http://schemas.microsoft.com/office/drawing/2014/main" id="{D7B0C96A-9D0D-45D0-98F2-E93EB1421C53}"/>
              </a:ext>
            </a:extLst>
          </p:cNvPr>
          <p:cNvSpPr txBox="1"/>
          <p:nvPr/>
        </p:nvSpPr>
        <p:spPr>
          <a:xfrm>
            <a:off x="853536" y="2183730"/>
            <a:ext cx="22517099" cy="1283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CARTER, J (2020). Manual de sobrevivência do novo programador. Editora Casa do Código.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GUEDES, G. T. (2018). UML 2-Uma abordagem prática. </a:t>
            </a:r>
            <a:r>
              <a:rPr lang="pt-BR" sz="4800" dirty="0" err="1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Novatec</a:t>
            </a: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Editora.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LEITE, T. (2016). Orientação a objetos: aprenda seus conceitos e suas aplicabilidades de forma efetiva. Editora Casa do Código.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OLIVEIRA, W (2018). O universo da programação: Um guia de carreira em desenvolvimento de software. Editora Casa do Código.</a:t>
            </a:r>
          </a:p>
          <a:p>
            <a:pPr algn="just"/>
            <a:endParaRPr lang="pt-BR" sz="4800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pt-BR" sz="4800" dirty="0">
                <a:latin typeface="Futura Bk BT" panose="020B0502020204020303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VALENTE, M. T (2020). Engenharia de Software Moderna: Princípios e Práticas para Desenvolvimento de Software com Produtividade, Editora: Independente</a:t>
            </a:r>
          </a:p>
          <a:p>
            <a:pPr algn="just"/>
            <a:endParaRPr lang="pt-BR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dirty="0">
              <a:latin typeface="Futura Bk BT" panose="020B05020202040203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Espaço Reservado para Número de Slide 1">
            <a:extLst>
              <a:ext uri="{FF2B5EF4-FFF2-40B4-BE49-F238E27FC236}">
                <a16:creationId xmlns:a16="http://schemas.microsoft.com/office/drawing/2014/main" id="{E1BD4A4A-95EC-412D-92F5-882C6B3F5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530047" y="13077826"/>
            <a:ext cx="5486400" cy="730250"/>
          </a:xfrm>
        </p:spPr>
        <p:txBody>
          <a:bodyPr/>
          <a:lstStyle/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Espaço Reservado para Rodapé 2">
            <a:extLst>
              <a:ext uri="{FF2B5EF4-FFF2-40B4-BE49-F238E27FC236}">
                <a16:creationId xmlns:a16="http://schemas.microsoft.com/office/drawing/2014/main" id="{0C9F309A-98CD-4500-9E37-66C2AE56E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53" y="13077826"/>
            <a:ext cx="23801294" cy="730250"/>
          </a:xfrm>
        </p:spPr>
        <p:txBody>
          <a:bodyPr/>
          <a:lstStyle/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</a:t>
            </a:r>
            <a:r>
              <a:rPr lang="pt-BR" sz="2800" dirty="0" err="1">
                <a:solidFill>
                  <a:schemeClr val="bg1"/>
                </a:solidFill>
                <a:latin typeface="Futura Bk BT" panose="020B0502020204020303" pitchFamily="34" charset="0"/>
              </a:rPr>
              <a:t>MSc</a:t>
            </a:r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 Fernando Chagas | Arquitetura de Computadores | Aula 02 – Sistemas de Numeração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  <p:pic>
        <p:nvPicPr>
          <p:cNvPr id="2050" name="Picture 2" descr="Revistas Científicas do Instituto Federal de Educação, Ciência e Tecnologia  do Rio de Janeiro">
            <a:extLst>
              <a:ext uri="{FF2B5EF4-FFF2-40B4-BE49-F238E27FC236}">
                <a16:creationId xmlns:a16="http://schemas.microsoft.com/office/drawing/2014/main" id="{E29FDD59-64FE-484F-8B59-797967A4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013" y="468941"/>
            <a:ext cx="4676775" cy="134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3858B31-3084-4C01-9003-FB3C0CBDE711}"/>
              </a:ext>
            </a:extLst>
          </p:cNvPr>
          <p:cNvSpPr/>
          <p:nvPr/>
        </p:nvSpPr>
        <p:spPr>
          <a:xfrm>
            <a:off x="-26126" y="13223980"/>
            <a:ext cx="24406412" cy="73649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2C8698"/>
              </a:solidFill>
              <a:latin typeface="Futura Bk BT" panose="020B0502020204020303" pitchFamily="34" charset="0"/>
            </a:endParaRPr>
          </a:p>
        </p:txBody>
      </p:sp>
      <p:sp>
        <p:nvSpPr>
          <p:cNvPr id="16" name="Espaço Reservado para Número de Slide 1">
            <a:extLst>
              <a:ext uri="{FF2B5EF4-FFF2-40B4-BE49-F238E27FC236}">
                <a16:creationId xmlns:a16="http://schemas.microsoft.com/office/drawing/2014/main" id="{8BB05453-1D55-476B-9FBD-3597A136AB57}"/>
              </a:ext>
            </a:extLst>
          </p:cNvPr>
          <p:cNvSpPr txBox="1">
            <a:spLocks/>
          </p:cNvSpPr>
          <p:nvPr/>
        </p:nvSpPr>
        <p:spPr>
          <a:xfrm>
            <a:off x="18526333" y="1323022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575539-BFBE-477A-BDB6-9CA7B44D81A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Espaço Reservado para Rodapé 2">
            <a:extLst>
              <a:ext uri="{FF2B5EF4-FFF2-40B4-BE49-F238E27FC236}">
                <a16:creationId xmlns:a16="http://schemas.microsoft.com/office/drawing/2014/main" id="{A6F3D33B-BC27-4976-857A-D00B8B3395E5}"/>
              </a:ext>
            </a:extLst>
          </p:cNvPr>
          <p:cNvSpPr txBox="1">
            <a:spLocks/>
          </p:cNvSpPr>
          <p:nvPr/>
        </p:nvSpPr>
        <p:spPr>
          <a:xfrm>
            <a:off x="211439" y="13230226"/>
            <a:ext cx="2380129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828800" rtl="0" eaLnBrk="1" latinLnBrk="0" hangingPunct="1"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>
                <a:solidFill>
                  <a:schemeClr val="bg1"/>
                </a:solidFill>
                <a:latin typeface="Futura Bk BT" panose="020B0502020204020303" pitchFamily="34" charset="0"/>
              </a:rPr>
              <a:t>Prof. Fernando Tamberlini Alves | Modelagem de Domínio e Conceitos de Orientação a Objetos| Aula 01 – Introdução</a:t>
            </a:r>
            <a:endParaRPr lang="en-US" sz="2800" dirty="0">
              <a:solidFill>
                <a:schemeClr val="bg1"/>
              </a:solidFill>
              <a:latin typeface="Futura Bk BT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58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12004</TotalTime>
  <Words>2507</Words>
  <Application>Microsoft Office PowerPoint</Application>
  <PresentationFormat>Personalizar</PresentationFormat>
  <Paragraphs>349</Paragraphs>
  <Slides>27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Futura Bk BT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Fernando Tamberlini Alves</cp:lastModifiedBy>
  <cp:revision>488</cp:revision>
  <cp:lastPrinted>2022-06-11T19:51:40Z</cp:lastPrinted>
  <dcterms:created xsi:type="dcterms:W3CDTF">2014-09-26T10:57:37Z</dcterms:created>
  <dcterms:modified xsi:type="dcterms:W3CDTF">2025-09-02T23:08:47Z</dcterms:modified>
</cp:coreProperties>
</file>